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8" r:id="rId3"/>
    <p:sldId id="257" r:id="rId4"/>
    <p:sldId id="259" r:id="rId5"/>
    <p:sldId id="260" r:id="rId6"/>
    <p:sldId id="261" r:id="rId7"/>
    <p:sldId id="262" r:id="rId8"/>
    <p:sldId id="263" r:id="rId9"/>
    <p:sldId id="264" r:id="rId10"/>
    <p:sldId id="268" r:id="rId11"/>
    <p:sldId id="269" r:id="rId12"/>
    <p:sldId id="266" r:id="rId13"/>
    <p:sldId id="267" r:id="rId14"/>
    <p:sldId id="270" r:id="rId15"/>
    <p:sldId id="271" r:id="rId16"/>
    <p:sldId id="272" r:id="rId17"/>
    <p:sldId id="273" r:id="rId18"/>
    <p:sldId id="280" r:id="rId19"/>
    <p:sldId id="274" r:id="rId20"/>
    <p:sldId id="275" r:id="rId21"/>
    <p:sldId id="276" r:id="rId22"/>
    <p:sldId id="277" r:id="rId23"/>
    <p:sldId id="278"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7" r:id="rId39"/>
    <p:sldId id="294" r:id="rId40"/>
    <p:sldId id="295" r:id="rId41"/>
    <p:sldId id="296" r:id="rId4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52"/>
    <p:restoredTop sz="94658"/>
  </p:normalViewPr>
  <p:slideViewPr>
    <p:cSldViewPr snapToGrid="0">
      <p:cViewPr varScale="1">
        <p:scale>
          <a:sx n="154" d="100"/>
          <a:sy n="154" d="100"/>
        </p:scale>
        <p:origin x="47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586718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776696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2737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17040A-3940-0942-8747-8AC5002D2381}"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027402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17040A-3940-0942-8747-8AC5002D2381}" type="datetimeFigureOut">
              <a:rPr lang="en-US" smtClean="0"/>
              <a:t>9/19/23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058035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17040A-3940-0942-8747-8AC5002D2381}"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647818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17040A-3940-0942-8747-8AC5002D2381}" type="datetimeFigureOut">
              <a:rPr lang="en-US" smtClean="0"/>
              <a:t>9/19/23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121198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17040A-3940-0942-8747-8AC5002D2381}" type="datetimeFigureOut">
              <a:rPr lang="en-US" smtClean="0"/>
              <a:t>9/19/23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594954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17040A-3940-0942-8747-8AC5002D2381}" type="datetimeFigureOut">
              <a:rPr lang="en-US" smtClean="0"/>
              <a:t>9/19/23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380875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276304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917040A-3940-0942-8747-8AC5002D2381}" type="datetimeFigureOut">
              <a:rPr lang="en-US" smtClean="0"/>
              <a:t>9/19/23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9E1F69-DE6E-2D46-A016-68B2AAC5E4C0}" type="slidenum">
              <a:rPr lang="en-US" smtClean="0"/>
              <a:t>‹#›</a:t>
            </a:fld>
            <a:endParaRPr lang="en-US"/>
          </a:p>
        </p:txBody>
      </p:sp>
    </p:spTree>
    <p:extLst>
      <p:ext uri="{BB962C8B-B14F-4D97-AF65-F5344CB8AC3E}">
        <p14:creationId xmlns:p14="http://schemas.microsoft.com/office/powerpoint/2010/main" val="446276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17040A-3940-0942-8747-8AC5002D2381}" type="datetimeFigureOut">
              <a:rPr lang="en-US" smtClean="0"/>
              <a:t>9/19/23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9E1F69-DE6E-2D46-A016-68B2AAC5E4C0}" type="slidenum">
              <a:rPr lang="en-US" smtClean="0"/>
              <a:t>‹#›</a:t>
            </a:fld>
            <a:endParaRPr lang="en-US"/>
          </a:p>
        </p:txBody>
      </p:sp>
    </p:spTree>
    <p:extLst>
      <p:ext uri="{BB962C8B-B14F-4D97-AF65-F5344CB8AC3E}">
        <p14:creationId xmlns:p14="http://schemas.microsoft.com/office/powerpoint/2010/main" val="35852919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8" Type="http://schemas.openxmlformats.org/officeDocument/2006/relationships/image" Target="../media/image76.emf"/><Relationship Id="rId13" Type="http://schemas.openxmlformats.org/officeDocument/2006/relationships/image" Target="../media/image81.emf"/><Relationship Id="rId3" Type="http://schemas.openxmlformats.org/officeDocument/2006/relationships/image" Target="../media/image71.emf"/><Relationship Id="rId7" Type="http://schemas.openxmlformats.org/officeDocument/2006/relationships/image" Target="../media/image75.emf"/><Relationship Id="rId12" Type="http://schemas.openxmlformats.org/officeDocument/2006/relationships/image" Target="../media/image80.emf"/><Relationship Id="rId2" Type="http://schemas.openxmlformats.org/officeDocument/2006/relationships/image" Target="../media/image70.emf"/><Relationship Id="rId16" Type="http://schemas.openxmlformats.org/officeDocument/2006/relationships/image" Target="../media/image84.emf"/><Relationship Id="rId1" Type="http://schemas.openxmlformats.org/officeDocument/2006/relationships/slideLayout" Target="../slideLayouts/slideLayout8.xml"/><Relationship Id="rId6" Type="http://schemas.openxmlformats.org/officeDocument/2006/relationships/image" Target="../media/image74.emf"/><Relationship Id="rId11" Type="http://schemas.openxmlformats.org/officeDocument/2006/relationships/image" Target="../media/image79.emf"/><Relationship Id="rId5" Type="http://schemas.openxmlformats.org/officeDocument/2006/relationships/image" Target="../media/image73.tiff"/><Relationship Id="rId15" Type="http://schemas.openxmlformats.org/officeDocument/2006/relationships/image" Target="../media/image83.emf"/><Relationship Id="rId10" Type="http://schemas.openxmlformats.org/officeDocument/2006/relationships/image" Target="../media/image78.emf"/><Relationship Id="rId4" Type="http://schemas.openxmlformats.org/officeDocument/2006/relationships/image" Target="../media/image72.emf"/><Relationship Id="rId9" Type="http://schemas.openxmlformats.org/officeDocument/2006/relationships/image" Target="../media/image77.emf"/><Relationship Id="rId14" Type="http://schemas.openxmlformats.org/officeDocument/2006/relationships/image" Target="../media/image82.emf"/></Relationships>
</file>

<file path=ppt/slides/_rels/slide3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E46F4-75F4-9175-0977-34AE250A48B1}"/>
              </a:ext>
            </a:extLst>
          </p:cNvPr>
          <p:cNvSpPr>
            <a:spLocks noGrp="1"/>
          </p:cNvSpPr>
          <p:nvPr>
            <p:ph type="ctrTitle"/>
          </p:nvPr>
        </p:nvSpPr>
        <p:spPr/>
        <p:txBody>
          <a:bodyPr/>
          <a:lstStyle/>
          <a:p>
            <a:r>
              <a:rPr lang="en-US" dirty="0"/>
              <a:t>Cloud Shader Walkthrough</a:t>
            </a:r>
          </a:p>
        </p:txBody>
      </p:sp>
      <p:sp>
        <p:nvSpPr>
          <p:cNvPr id="3" name="Subtitle 2">
            <a:extLst>
              <a:ext uri="{FF2B5EF4-FFF2-40B4-BE49-F238E27FC236}">
                <a16:creationId xmlns:a16="http://schemas.microsoft.com/office/drawing/2014/main" id="{1F957D64-EF2C-66CB-550B-72C4CE588EC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124057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79E8C-50C2-D8D6-CB23-89F784F191F0}"/>
              </a:ext>
            </a:extLst>
          </p:cNvPr>
          <p:cNvSpPr>
            <a:spLocks noGrp="1"/>
          </p:cNvSpPr>
          <p:nvPr>
            <p:ph type="title"/>
          </p:nvPr>
        </p:nvSpPr>
        <p:spPr>
          <a:xfrm>
            <a:off x="628650" y="273844"/>
            <a:ext cx="7886700" cy="994172"/>
          </a:xfrm>
        </p:spPr>
        <p:txBody>
          <a:bodyPr/>
          <a:lstStyle/>
          <a:p>
            <a:r>
              <a:rPr lang="en-US" dirty="0"/>
              <a:t>What is that LWC?</a:t>
            </a:r>
          </a:p>
        </p:txBody>
      </p:sp>
      <p:sp>
        <p:nvSpPr>
          <p:cNvPr id="19" name="Content Placeholder 18">
            <a:extLst>
              <a:ext uri="{FF2B5EF4-FFF2-40B4-BE49-F238E27FC236}">
                <a16:creationId xmlns:a16="http://schemas.microsoft.com/office/drawing/2014/main" id="{CA0F82EC-15C1-8108-4D81-A1B46D1F119A}"/>
              </a:ext>
            </a:extLst>
          </p:cNvPr>
          <p:cNvSpPr>
            <a:spLocks noGrp="1"/>
          </p:cNvSpPr>
          <p:nvPr>
            <p:ph idx="1"/>
          </p:nvPr>
        </p:nvSpPr>
        <p:spPr>
          <a:xfrm>
            <a:off x="628650" y="1369218"/>
            <a:ext cx="7886700" cy="3263504"/>
          </a:xfrm>
        </p:spPr>
        <p:txBody>
          <a:bodyPr>
            <a:normAutofit fontScale="92500" lnSpcReduction="20000"/>
          </a:bodyPr>
          <a:lstStyle/>
          <a:p>
            <a:r>
              <a:rPr lang="en-US" dirty="0"/>
              <a:t>Floating point precision is not enough for large worlds</a:t>
            </a:r>
          </a:p>
          <a:p>
            <a:r>
              <a:rPr lang="en-US" dirty="0"/>
              <a:t>Float precision of x is [next lower power of 2] * 2</a:t>
            </a:r>
            <a:r>
              <a:rPr lang="en-US" baseline="30000" dirty="0"/>
              <a:t>−23</a:t>
            </a:r>
            <a:r>
              <a:rPr lang="en-US" dirty="0"/>
              <a:t> ≈ x ∗ 10</a:t>
            </a:r>
            <a:r>
              <a:rPr lang="en-US" baseline="30000" dirty="0"/>
              <a:t>−7</a:t>
            </a:r>
            <a:r>
              <a:rPr lang="en-US" dirty="0"/>
              <a:t> </a:t>
            </a:r>
          </a:p>
          <a:p>
            <a:pPr lvl="1"/>
            <a:r>
              <a:rPr lang="en-US" dirty="0"/>
              <a:t>Earth radius 6.378 ∗ 10</a:t>
            </a:r>
            <a:r>
              <a:rPr lang="en-US" baseline="30000" dirty="0"/>
              <a:t>6</a:t>
            </a:r>
            <a:r>
              <a:rPr lang="en-US" dirty="0"/>
              <a:t> m; UMBC at 39.2498</a:t>
            </a:r>
            <a:r>
              <a:rPr lang="en-US" dirty="0">
                <a:latin typeface="Arial" panose="020B0604020202020204" pitchFamily="34" charset="0"/>
                <a:cs typeface="Arial" panose="020B0604020202020204" pitchFamily="34" charset="0"/>
              </a:rPr>
              <a:t>º </a:t>
            </a:r>
            <a:r>
              <a:rPr lang="en-US" dirty="0"/>
              <a:t>N, 76.7115</a:t>
            </a:r>
            <a:r>
              <a:rPr lang="en-US" dirty="0">
                <a:latin typeface="Arial" panose="020B0604020202020204" pitchFamily="34" charset="0"/>
                <a:cs typeface="Arial" panose="020B0604020202020204" pitchFamily="34" charset="0"/>
              </a:rPr>
              <a:t>º </a:t>
            </a:r>
            <a:r>
              <a:rPr lang="en-US" dirty="0"/>
              <a:t>W</a:t>
            </a:r>
          </a:p>
          <a:p>
            <a:pPr lvl="1"/>
            <a:r>
              <a:rPr lang="en-US" dirty="0"/>
              <a:t>∴ X=1.135∗10</a:t>
            </a:r>
            <a:r>
              <a:rPr lang="en-US" baseline="30000" dirty="0"/>
              <a:t>6</a:t>
            </a:r>
            <a:r>
              <a:rPr lang="en-US" dirty="0"/>
              <a:t> m; Y=4.807∗10</a:t>
            </a:r>
            <a:r>
              <a:rPr lang="en-US" baseline="30000" dirty="0"/>
              <a:t>6</a:t>
            </a:r>
            <a:r>
              <a:rPr lang="en-US" dirty="0"/>
              <a:t> m; Z=4.035∗10</a:t>
            </a:r>
            <a:r>
              <a:rPr lang="en-US" baseline="30000" dirty="0"/>
              <a:t>6</a:t>
            </a:r>
            <a:r>
              <a:rPr lang="en-US" dirty="0"/>
              <a:t> m</a:t>
            </a:r>
          </a:p>
          <a:p>
            <a:pPr lvl="1"/>
            <a:r>
              <a:rPr lang="en-US" dirty="0"/>
              <a:t>Position resolution: X ± 0.125m; Y ± 0.5m; Z ± 0.25m</a:t>
            </a:r>
          </a:p>
          <a:p>
            <a:r>
              <a:rPr lang="en-US" dirty="0"/>
              <a:t>Use doubles … or recenter for better precision away from the origin</a:t>
            </a:r>
          </a:p>
          <a:p>
            <a:pPr lvl="1"/>
            <a:r>
              <a:rPr lang="en-US" dirty="0"/>
              <a:t>UE uses </a:t>
            </a:r>
            <a:r>
              <a:rPr lang="en-US" i="1" dirty="0"/>
              <a:t>Translated World </a:t>
            </a:r>
            <a:r>
              <a:rPr lang="en-US" dirty="0"/>
              <a:t>or </a:t>
            </a:r>
            <a:r>
              <a:rPr lang="en-US" i="1" dirty="0"/>
              <a:t>Large World Coordinates </a:t>
            </a:r>
            <a:r>
              <a:rPr lang="en-US" dirty="0"/>
              <a:t>(LWC)</a:t>
            </a:r>
          </a:p>
          <a:p>
            <a:pPr lvl="1"/>
            <a:r>
              <a:rPr lang="en-US" i="1" dirty="0"/>
              <a:t>Translated World</a:t>
            </a:r>
            <a:r>
              <a:rPr lang="en-US" dirty="0"/>
              <a:t> is centered at camera (errors too far away to see)</a:t>
            </a:r>
          </a:p>
          <a:p>
            <a:pPr lvl="1"/>
            <a:r>
              <a:rPr lang="en-US" dirty="0"/>
              <a:t>LWC uses a struct with tile location &amp; offset within tile</a:t>
            </a:r>
          </a:p>
          <a:p>
            <a:pPr lvl="2"/>
            <a:r>
              <a:rPr lang="en-US" dirty="0"/>
              <a:t>Tile locations exactly representable as float (0’s in least significant bits)</a:t>
            </a:r>
          </a:p>
          <a:p>
            <a:pPr lvl="2"/>
            <a:r>
              <a:rPr lang="en-US" dirty="0"/>
              <a:t>Offsets are small numbers with higher precision</a:t>
            </a:r>
          </a:p>
          <a:p>
            <a:r>
              <a:rPr lang="en-US" dirty="0"/>
              <a:t>Only </a:t>
            </a:r>
            <a:r>
              <a:rPr lang="en-US" b="1" dirty="0"/>
              <a:t>really</a:t>
            </a:r>
            <a:r>
              <a:rPr lang="en-US" dirty="0"/>
              <a:t> matters for huge worlds</a:t>
            </a:r>
          </a:p>
        </p:txBody>
      </p:sp>
    </p:spTree>
    <p:extLst>
      <p:ext uri="{BB962C8B-B14F-4D97-AF65-F5344CB8AC3E}">
        <p14:creationId xmlns:p14="http://schemas.microsoft.com/office/powerpoint/2010/main" val="4000602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E403-7B36-28DB-0DB7-E91E64F93662}"/>
              </a:ext>
            </a:extLst>
          </p:cNvPr>
          <p:cNvSpPr>
            <a:spLocks noGrp="1"/>
          </p:cNvSpPr>
          <p:nvPr>
            <p:ph type="title"/>
          </p:nvPr>
        </p:nvSpPr>
        <p:spPr/>
        <p:txBody>
          <a:bodyPr/>
          <a:lstStyle/>
          <a:p>
            <a:r>
              <a:rPr lang="en-US" dirty="0"/>
              <a:t>Visualize with </a:t>
            </a:r>
            <a:r>
              <a:rPr lang="en-US" i="1" dirty="0"/>
              <a:t>saturate</a:t>
            </a:r>
            <a:endParaRPr lang="en-US" dirty="0"/>
          </a:p>
        </p:txBody>
      </p:sp>
      <p:sp>
        <p:nvSpPr>
          <p:cNvPr id="3" name="Content Placeholder 2">
            <a:extLst>
              <a:ext uri="{FF2B5EF4-FFF2-40B4-BE49-F238E27FC236}">
                <a16:creationId xmlns:a16="http://schemas.microsoft.com/office/drawing/2014/main" id="{9C466D86-BC57-76C1-0A77-4DE101D4EED0}"/>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97BC7DB7-1153-114A-F236-E75A0CF6D8CE}"/>
              </a:ext>
            </a:extLst>
          </p:cNvPr>
          <p:cNvSpPr>
            <a:spLocks noGrp="1"/>
          </p:cNvSpPr>
          <p:nvPr>
            <p:ph sz="half" idx="2"/>
          </p:nvPr>
        </p:nvSpPr>
        <p:spPr/>
        <p:txBody>
          <a:bodyPr/>
          <a:lstStyle/>
          <a:p>
            <a:r>
              <a:rPr lang="en-US" dirty="0"/>
              <a:t>Positions values are huge</a:t>
            </a:r>
          </a:p>
          <a:p>
            <a:r>
              <a:rPr lang="en-US" dirty="0"/>
              <a:t>Displayed as color is </a:t>
            </a:r>
            <a:r>
              <a:rPr lang="en-US" b="1" dirty="0"/>
              <a:t>really</a:t>
            </a:r>
            <a:r>
              <a:rPr lang="en-US" dirty="0"/>
              <a:t> bright</a:t>
            </a:r>
          </a:p>
          <a:p>
            <a:r>
              <a:rPr lang="en-US" dirty="0"/>
              <a:t>Clamp to 0 – 1 with </a:t>
            </a:r>
            <a:r>
              <a:rPr lang="en-US" i="1" dirty="0"/>
              <a:t>saturate</a:t>
            </a:r>
            <a:endParaRPr lang="en-US" dirty="0"/>
          </a:p>
        </p:txBody>
      </p:sp>
      <p:pic>
        <p:nvPicPr>
          <p:cNvPr id="8" name="Picture 7">
            <a:extLst>
              <a:ext uri="{FF2B5EF4-FFF2-40B4-BE49-F238E27FC236}">
                <a16:creationId xmlns:a16="http://schemas.microsoft.com/office/drawing/2014/main" id="{AD6DA194-5CC3-5065-7A61-4DC6187CFDD0}"/>
              </a:ext>
            </a:extLst>
          </p:cNvPr>
          <p:cNvPicPr>
            <a:picLocks noChangeAspect="1"/>
          </p:cNvPicPr>
          <p:nvPr/>
        </p:nvPicPr>
        <p:blipFill>
          <a:blip r:embed="rId2"/>
          <a:stretch>
            <a:fillRect/>
          </a:stretch>
        </p:blipFill>
        <p:spPr>
          <a:xfrm>
            <a:off x="628650" y="3720087"/>
            <a:ext cx="2984126" cy="1347311"/>
          </a:xfrm>
          <a:prstGeom prst="rect">
            <a:avLst/>
          </a:prstGeom>
        </p:spPr>
      </p:pic>
      <p:pic>
        <p:nvPicPr>
          <p:cNvPr id="6" name="Picture 5">
            <a:extLst>
              <a:ext uri="{FF2B5EF4-FFF2-40B4-BE49-F238E27FC236}">
                <a16:creationId xmlns:a16="http://schemas.microsoft.com/office/drawing/2014/main" id="{1A2E735E-F6FC-845A-5DE1-7F0792B311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653656" y="3179032"/>
            <a:ext cx="1770456" cy="1554892"/>
          </a:xfrm>
          <a:prstGeom prst="rect">
            <a:avLst/>
          </a:prstGeom>
        </p:spPr>
      </p:pic>
      <p:pic>
        <p:nvPicPr>
          <p:cNvPr id="9" name="Picture 8">
            <a:extLst>
              <a:ext uri="{FF2B5EF4-FFF2-40B4-BE49-F238E27FC236}">
                <a16:creationId xmlns:a16="http://schemas.microsoft.com/office/drawing/2014/main" id="{68BE66E3-E2EA-2845-C6AD-F229F194FA0E}"/>
              </a:ext>
            </a:extLst>
          </p:cNvPr>
          <p:cNvPicPr>
            <a:picLocks noChangeAspect="1"/>
          </p:cNvPicPr>
          <p:nvPr/>
        </p:nvPicPr>
        <p:blipFill>
          <a:blip r:embed="rId4"/>
          <a:stretch>
            <a:fillRect/>
          </a:stretch>
        </p:blipFill>
        <p:spPr>
          <a:xfrm>
            <a:off x="628650" y="1724490"/>
            <a:ext cx="2984126" cy="1347311"/>
          </a:xfrm>
          <a:prstGeom prst="rect">
            <a:avLst/>
          </a:prstGeom>
        </p:spPr>
      </p:pic>
      <p:pic>
        <p:nvPicPr>
          <p:cNvPr id="5" name="Picture 4">
            <a:extLst>
              <a:ext uri="{FF2B5EF4-FFF2-40B4-BE49-F238E27FC236}">
                <a16:creationId xmlns:a16="http://schemas.microsoft.com/office/drawing/2014/main" id="{765C112E-BF2A-9F4E-5F76-637F65350A7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571750" y="1118206"/>
            <a:ext cx="1778403" cy="1568131"/>
          </a:xfrm>
          <a:prstGeom prst="rect">
            <a:avLst/>
          </a:prstGeom>
        </p:spPr>
      </p:pic>
    </p:spTree>
    <p:extLst>
      <p:ext uri="{BB962C8B-B14F-4D97-AF65-F5344CB8AC3E}">
        <p14:creationId xmlns:p14="http://schemas.microsoft.com/office/powerpoint/2010/main" val="3850358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911E1-7EFC-4439-50C9-0ACA6A3F6F4C}"/>
              </a:ext>
            </a:extLst>
          </p:cNvPr>
          <p:cNvSpPr>
            <a:spLocks noGrp="1"/>
          </p:cNvSpPr>
          <p:nvPr>
            <p:ph type="title"/>
          </p:nvPr>
        </p:nvSpPr>
        <p:spPr/>
        <p:txBody>
          <a:bodyPr/>
          <a:lstStyle/>
          <a:p>
            <a:r>
              <a:rPr lang="en-US" dirty="0"/>
              <a:t>Where to View</a:t>
            </a:r>
          </a:p>
        </p:txBody>
      </p:sp>
      <p:sp>
        <p:nvSpPr>
          <p:cNvPr id="3" name="Content Placeholder 2">
            <a:extLst>
              <a:ext uri="{FF2B5EF4-FFF2-40B4-BE49-F238E27FC236}">
                <a16:creationId xmlns:a16="http://schemas.microsoft.com/office/drawing/2014/main" id="{4C893937-6941-32AF-9549-7AB1ABF7B0B6}"/>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4CEA8D79-C549-2145-9539-57D24F1AFBF7}"/>
              </a:ext>
            </a:extLst>
          </p:cNvPr>
          <p:cNvSpPr>
            <a:spLocks noGrp="1"/>
          </p:cNvSpPr>
          <p:nvPr>
            <p:ph type="body" sz="half" idx="2"/>
          </p:nvPr>
        </p:nvSpPr>
        <p:spPr/>
        <p:txBody>
          <a:bodyPr/>
          <a:lstStyle/>
          <a:p>
            <a:pPr>
              <a:spcBef>
                <a:spcPts val="1500"/>
              </a:spcBef>
            </a:pPr>
            <a:r>
              <a:rPr lang="en-US" dirty="0"/>
              <a:t>Usually, updating and viewing a shader in the </a:t>
            </a:r>
            <a:r>
              <a:rPr lang="en-US" b="1" dirty="0"/>
              <a:t>Material Editor</a:t>
            </a:r>
            <a:r>
              <a:rPr lang="en-US" dirty="0"/>
              <a:t> gives the fastest iteration time to see shader changes, but you should still periodically check how the shader behaves in the scene.</a:t>
            </a:r>
          </a:p>
          <a:p>
            <a:pPr>
              <a:spcBef>
                <a:spcPts val="1500"/>
              </a:spcBef>
            </a:pPr>
            <a:r>
              <a:rPr lang="en-US" dirty="0"/>
              <a:t>If you </a:t>
            </a:r>
            <a:r>
              <a:rPr lang="en-US" b="1" dirty="0"/>
              <a:t>apply</a:t>
            </a:r>
            <a:r>
              <a:rPr lang="en-US" dirty="0"/>
              <a:t> this shader and switch back to the main view, you’ll see that when you move the sphere around the scene, the Material slides through it. That’s not what we want.</a:t>
            </a:r>
          </a:p>
          <a:p>
            <a:pPr>
              <a:spcBef>
                <a:spcPts val="1500"/>
              </a:spcBef>
            </a:pPr>
            <a:r>
              <a:rPr lang="en-US" dirty="0"/>
              <a:t>You’d miss this in the Material Editor because the preview object is always centered at the preview scene origin.</a:t>
            </a:r>
          </a:p>
        </p:txBody>
      </p:sp>
      <p:grpSp>
        <p:nvGrpSpPr>
          <p:cNvPr id="7" name="Group 6">
            <a:extLst>
              <a:ext uri="{FF2B5EF4-FFF2-40B4-BE49-F238E27FC236}">
                <a16:creationId xmlns:a16="http://schemas.microsoft.com/office/drawing/2014/main" id="{0E029B54-354B-47EE-706C-5E2CA04C8148}"/>
              </a:ext>
            </a:extLst>
          </p:cNvPr>
          <p:cNvGrpSpPr>
            <a:grpSpLocks noChangeAspect="1"/>
          </p:cNvGrpSpPr>
          <p:nvPr/>
        </p:nvGrpSpPr>
        <p:grpSpPr>
          <a:xfrm>
            <a:off x="3915966" y="1604657"/>
            <a:ext cx="4572000" cy="2149070"/>
            <a:chOff x="12913071" y="4963000"/>
            <a:chExt cx="10456115" cy="4914900"/>
          </a:xfrm>
        </p:grpSpPr>
        <p:pic>
          <p:nvPicPr>
            <p:cNvPr id="5" name="Content Placeholder 4">
              <a:extLst>
                <a:ext uri="{FF2B5EF4-FFF2-40B4-BE49-F238E27FC236}">
                  <a16:creationId xmlns:a16="http://schemas.microsoft.com/office/drawing/2014/main" id="{DC660EFE-F04F-68C8-EFE2-4FCDB2529641}"/>
                </a:ext>
              </a:extLst>
            </p:cNvPr>
            <p:cNvPicPr>
              <a:picLocks noChangeAspect="1"/>
            </p:cNvPicPr>
            <p:nvPr/>
          </p:nvPicPr>
          <p:blipFill rotWithShape="1">
            <a:blip r:embed="rId2">
              <a:extLst>
                <a:ext uri="{28A0092B-C50C-407E-A947-70E740481C1C}">
                  <a14:useLocalDpi xmlns:a14="http://schemas.microsoft.com/office/drawing/2010/main" val="0"/>
                </a:ext>
              </a:extLst>
            </a:blip>
            <a:srcRect t="2207" b="2207"/>
            <a:stretch/>
          </p:blipFill>
          <p:spPr>
            <a:xfrm>
              <a:off x="12913071" y="4963000"/>
              <a:ext cx="5092701" cy="4914900"/>
            </a:xfrm>
            <a:prstGeom prst="rect">
              <a:avLst/>
            </a:prstGeom>
          </p:spPr>
        </p:pic>
        <p:pic>
          <p:nvPicPr>
            <p:cNvPr id="6" name="Picture 5">
              <a:extLst>
                <a:ext uri="{FF2B5EF4-FFF2-40B4-BE49-F238E27FC236}">
                  <a16:creationId xmlns:a16="http://schemas.microsoft.com/office/drawing/2014/main" id="{819D0AA1-B332-93DC-0792-2197FCF7A3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76486" y="5037767"/>
              <a:ext cx="5092700" cy="4765366"/>
            </a:xfrm>
            <a:prstGeom prst="rect">
              <a:avLst/>
            </a:prstGeom>
          </p:spPr>
        </p:pic>
      </p:grpSp>
    </p:spTree>
    <p:extLst>
      <p:ext uri="{BB962C8B-B14F-4D97-AF65-F5344CB8AC3E}">
        <p14:creationId xmlns:p14="http://schemas.microsoft.com/office/powerpoint/2010/main" val="1573257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FC75F-3D04-A63D-9342-5DDF2832D6FE}"/>
              </a:ext>
            </a:extLst>
          </p:cNvPr>
          <p:cNvSpPr>
            <a:spLocks noGrp="1"/>
          </p:cNvSpPr>
          <p:nvPr>
            <p:ph type="title"/>
          </p:nvPr>
        </p:nvSpPr>
        <p:spPr/>
        <p:txBody>
          <a:bodyPr/>
          <a:lstStyle/>
          <a:p>
            <a:r>
              <a:rPr lang="en-US" dirty="0"/>
              <a:t>Locking to the Object</a:t>
            </a:r>
          </a:p>
        </p:txBody>
      </p:sp>
      <p:sp>
        <p:nvSpPr>
          <p:cNvPr id="3" name="Content Placeholder 2">
            <a:extLst>
              <a:ext uri="{FF2B5EF4-FFF2-40B4-BE49-F238E27FC236}">
                <a16:creationId xmlns:a16="http://schemas.microsoft.com/office/drawing/2014/main" id="{21A1D927-AFC2-79A0-9DB1-D6D10EF17D87}"/>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804B02A-2A1A-F0E5-2DF9-111F4FAAC91F}"/>
              </a:ext>
            </a:extLst>
          </p:cNvPr>
          <p:cNvSpPr>
            <a:spLocks noGrp="1"/>
          </p:cNvSpPr>
          <p:nvPr>
            <p:ph type="body" sz="half" idx="2"/>
          </p:nvPr>
        </p:nvSpPr>
        <p:spPr/>
        <p:txBody>
          <a:bodyPr>
            <a:normAutofit/>
          </a:bodyPr>
          <a:lstStyle/>
          <a:p>
            <a:pPr>
              <a:spcBef>
                <a:spcPts val="1500"/>
              </a:spcBef>
            </a:pPr>
            <a:r>
              <a:rPr lang="en-US" dirty="0"/>
              <a:t>We can fix this by finding the position relative to the object position</a:t>
            </a:r>
          </a:p>
          <a:p>
            <a:pPr>
              <a:spcBef>
                <a:spcPts val="1500"/>
              </a:spcBef>
            </a:pPr>
            <a:r>
              <a:rPr lang="en-US" dirty="0"/>
              <a:t>Subtracting the </a:t>
            </a:r>
            <a:r>
              <a:rPr lang="en-US" b="1" dirty="0" err="1"/>
              <a:t>AbsoluteWorldPosition</a:t>
            </a:r>
            <a:r>
              <a:rPr lang="en-US" dirty="0"/>
              <a:t> from the </a:t>
            </a:r>
            <a:r>
              <a:rPr lang="en-US" b="1" dirty="0"/>
              <a:t>Object Position</a:t>
            </a:r>
            <a:r>
              <a:rPr lang="en-US" dirty="0"/>
              <a:t> gives position relative to the center of the sphere, which locks the shader to the object no matter how you move it.</a:t>
            </a:r>
          </a:p>
          <a:p>
            <a:endParaRPr lang="en-US" dirty="0"/>
          </a:p>
        </p:txBody>
      </p:sp>
      <p:pic>
        <p:nvPicPr>
          <p:cNvPr id="8" name="Picture 7">
            <a:extLst>
              <a:ext uri="{FF2B5EF4-FFF2-40B4-BE49-F238E27FC236}">
                <a16:creationId xmlns:a16="http://schemas.microsoft.com/office/drawing/2014/main" id="{1D9A0EA5-C86B-53C6-1956-D8753EB5681D}"/>
              </a:ext>
            </a:extLst>
          </p:cNvPr>
          <p:cNvPicPr>
            <a:picLocks noChangeAspect="1"/>
          </p:cNvPicPr>
          <p:nvPr/>
        </p:nvPicPr>
        <p:blipFill>
          <a:blip r:embed="rId2"/>
          <a:stretch>
            <a:fillRect/>
          </a:stretch>
        </p:blipFill>
        <p:spPr>
          <a:xfrm>
            <a:off x="3887391" y="342900"/>
            <a:ext cx="4298576" cy="1999634"/>
          </a:xfrm>
          <a:prstGeom prst="rect">
            <a:avLst/>
          </a:prstGeom>
        </p:spPr>
      </p:pic>
      <p:pic>
        <p:nvPicPr>
          <p:cNvPr id="5" name="Content Placeholder 5">
            <a:extLst>
              <a:ext uri="{FF2B5EF4-FFF2-40B4-BE49-F238E27FC236}">
                <a16:creationId xmlns:a16="http://schemas.microsoft.com/office/drawing/2014/main" id="{5B1C906F-0A5C-0D3F-29D8-BFAE8F4C26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87599" y="1884961"/>
            <a:ext cx="2006740" cy="1993250"/>
          </a:xfrm>
          <a:prstGeom prst="rect">
            <a:avLst/>
          </a:prstGeom>
        </p:spPr>
      </p:pic>
      <p:pic>
        <p:nvPicPr>
          <p:cNvPr id="9" name="Picture 8">
            <a:extLst>
              <a:ext uri="{FF2B5EF4-FFF2-40B4-BE49-F238E27FC236}">
                <a16:creationId xmlns:a16="http://schemas.microsoft.com/office/drawing/2014/main" id="{F0C285CC-E56B-5FAC-B97B-876906C7FE23}"/>
              </a:ext>
            </a:extLst>
          </p:cNvPr>
          <p:cNvPicPr>
            <a:picLocks noChangeAspect="1"/>
          </p:cNvPicPr>
          <p:nvPr/>
        </p:nvPicPr>
        <p:blipFill>
          <a:blip r:embed="rId4"/>
          <a:stretch>
            <a:fillRect/>
          </a:stretch>
        </p:blipFill>
        <p:spPr>
          <a:xfrm>
            <a:off x="627459" y="3931838"/>
            <a:ext cx="7772400" cy="827021"/>
          </a:xfrm>
          <a:prstGeom prst="rect">
            <a:avLst/>
          </a:prstGeom>
        </p:spPr>
      </p:pic>
    </p:spTree>
    <p:extLst>
      <p:ext uri="{BB962C8B-B14F-4D97-AF65-F5344CB8AC3E}">
        <p14:creationId xmlns:p14="http://schemas.microsoft.com/office/powerpoint/2010/main" val="206116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7554-8923-9B85-9CC1-141CD6506945}"/>
              </a:ext>
            </a:extLst>
          </p:cNvPr>
          <p:cNvSpPr>
            <a:spLocks noGrp="1"/>
          </p:cNvSpPr>
          <p:nvPr>
            <p:ph type="title"/>
          </p:nvPr>
        </p:nvSpPr>
        <p:spPr/>
        <p:txBody>
          <a:bodyPr/>
          <a:lstStyle/>
          <a:p>
            <a:r>
              <a:rPr lang="en-US" dirty="0"/>
              <a:t>Custom Node</a:t>
            </a:r>
          </a:p>
        </p:txBody>
      </p:sp>
      <p:sp>
        <p:nvSpPr>
          <p:cNvPr id="3" name="Content Placeholder 2">
            <a:extLst>
              <a:ext uri="{FF2B5EF4-FFF2-40B4-BE49-F238E27FC236}">
                <a16:creationId xmlns:a16="http://schemas.microsoft.com/office/drawing/2014/main" id="{7D70FEDB-D81E-5230-7FEA-A13C6C40D7CF}"/>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1821D5D1-E3F8-A3AC-6DED-9146C8A03D61}"/>
              </a:ext>
            </a:extLst>
          </p:cNvPr>
          <p:cNvSpPr>
            <a:spLocks noGrp="1"/>
          </p:cNvSpPr>
          <p:nvPr>
            <p:ph type="body" sz="half" idx="2"/>
          </p:nvPr>
        </p:nvSpPr>
        <p:spPr/>
        <p:txBody>
          <a:bodyPr/>
          <a:lstStyle/>
          <a:p>
            <a:r>
              <a:rPr lang="en-US" dirty="0"/>
              <a:t>The </a:t>
            </a:r>
            <a:r>
              <a:rPr lang="en-US" b="1" dirty="0"/>
              <a:t>Custom</a:t>
            </a:r>
            <a:r>
              <a:rPr lang="en-US" dirty="0"/>
              <a:t> node lets you add short sections of HLSL code to a material</a:t>
            </a:r>
          </a:p>
          <a:p>
            <a:r>
              <a:rPr lang="en-US" dirty="0"/>
              <a:t>You can give it a name by changing the </a:t>
            </a:r>
            <a:r>
              <a:rPr lang="en-US" b="1" dirty="0"/>
              <a:t>Description</a:t>
            </a:r>
            <a:r>
              <a:rPr lang="en-US" dirty="0"/>
              <a:t> field</a:t>
            </a:r>
          </a:p>
          <a:p>
            <a:r>
              <a:rPr lang="en-US" dirty="0"/>
              <a:t>It is easiest to edit in an external editor then paste into the </a:t>
            </a:r>
            <a:r>
              <a:rPr lang="en-US" b="1" dirty="0"/>
              <a:t>Code</a:t>
            </a:r>
            <a:r>
              <a:rPr lang="en-US" dirty="0"/>
              <a:t> block.</a:t>
            </a:r>
          </a:p>
        </p:txBody>
      </p:sp>
      <p:pic>
        <p:nvPicPr>
          <p:cNvPr id="5" name="Picture 4">
            <a:extLst>
              <a:ext uri="{FF2B5EF4-FFF2-40B4-BE49-F238E27FC236}">
                <a16:creationId xmlns:a16="http://schemas.microsoft.com/office/drawing/2014/main" id="{E2CBCE7F-962A-3DF2-8F5E-ED66C20612FB}"/>
              </a:ext>
            </a:extLst>
          </p:cNvPr>
          <p:cNvPicPr>
            <a:picLocks noChangeAspect="1"/>
          </p:cNvPicPr>
          <p:nvPr/>
        </p:nvPicPr>
        <p:blipFill>
          <a:blip r:embed="rId2"/>
          <a:stretch>
            <a:fillRect/>
          </a:stretch>
        </p:blipFill>
        <p:spPr>
          <a:xfrm>
            <a:off x="4081066" y="463550"/>
            <a:ext cx="4241800" cy="1168400"/>
          </a:xfrm>
          <a:prstGeom prst="rect">
            <a:avLst/>
          </a:prstGeom>
        </p:spPr>
      </p:pic>
      <p:pic>
        <p:nvPicPr>
          <p:cNvPr id="6" name="Picture 5">
            <a:extLst>
              <a:ext uri="{FF2B5EF4-FFF2-40B4-BE49-F238E27FC236}">
                <a16:creationId xmlns:a16="http://schemas.microsoft.com/office/drawing/2014/main" id="{02117AE9-23DD-4BC6-6B49-31CDFA9FD147}"/>
              </a:ext>
            </a:extLst>
          </p:cNvPr>
          <p:cNvPicPr>
            <a:picLocks noChangeAspect="1"/>
          </p:cNvPicPr>
          <p:nvPr/>
        </p:nvPicPr>
        <p:blipFill>
          <a:blip r:embed="rId3"/>
          <a:stretch>
            <a:fillRect/>
          </a:stretch>
        </p:blipFill>
        <p:spPr>
          <a:xfrm>
            <a:off x="3885009" y="3257018"/>
            <a:ext cx="4629150" cy="1422932"/>
          </a:xfrm>
          <a:prstGeom prst="rect">
            <a:avLst/>
          </a:prstGeom>
        </p:spPr>
      </p:pic>
      <p:pic>
        <p:nvPicPr>
          <p:cNvPr id="7" name="Picture 6">
            <a:extLst>
              <a:ext uri="{FF2B5EF4-FFF2-40B4-BE49-F238E27FC236}">
                <a16:creationId xmlns:a16="http://schemas.microsoft.com/office/drawing/2014/main" id="{6AFB0A6B-8E13-F2AD-2CF2-BE09E8B3F06A}"/>
              </a:ext>
            </a:extLst>
          </p:cNvPr>
          <p:cNvPicPr>
            <a:picLocks noChangeAspect="1"/>
          </p:cNvPicPr>
          <p:nvPr/>
        </p:nvPicPr>
        <p:blipFill rotWithShape="1">
          <a:blip r:embed="rId4"/>
          <a:srcRect b="7885"/>
          <a:stretch/>
        </p:blipFill>
        <p:spPr>
          <a:xfrm>
            <a:off x="3885009" y="2027742"/>
            <a:ext cx="4629150" cy="833484"/>
          </a:xfrm>
          <a:prstGeom prst="rect">
            <a:avLst/>
          </a:prstGeom>
          <a:ln>
            <a:solidFill>
              <a:schemeClr val="tx1"/>
            </a:solidFill>
          </a:ln>
        </p:spPr>
      </p:pic>
    </p:spTree>
    <p:extLst>
      <p:ext uri="{BB962C8B-B14F-4D97-AF65-F5344CB8AC3E}">
        <p14:creationId xmlns:p14="http://schemas.microsoft.com/office/powerpoint/2010/main" val="3412183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5F005-64BF-F064-0491-DD7E6981D300}"/>
              </a:ext>
            </a:extLst>
          </p:cNvPr>
          <p:cNvSpPr>
            <a:spLocks noGrp="1"/>
          </p:cNvSpPr>
          <p:nvPr>
            <p:ph type="title"/>
          </p:nvPr>
        </p:nvSpPr>
        <p:spPr/>
        <p:txBody>
          <a:bodyPr/>
          <a:lstStyle/>
          <a:p>
            <a:r>
              <a:rPr lang="en-US" dirty="0"/>
              <a:t>Getting Shader Code from a File</a:t>
            </a:r>
          </a:p>
        </p:txBody>
      </p:sp>
      <p:sp>
        <p:nvSpPr>
          <p:cNvPr id="3" name="Content Placeholder 2">
            <a:extLst>
              <a:ext uri="{FF2B5EF4-FFF2-40B4-BE49-F238E27FC236}">
                <a16:creationId xmlns:a16="http://schemas.microsoft.com/office/drawing/2014/main" id="{65A9431C-F900-3A7C-653A-29DFD199625B}"/>
              </a:ext>
            </a:extLst>
          </p:cNvPr>
          <p:cNvSpPr>
            <a:spLocks noGrp="1"/>
          </p:cNvSpPr>
          <p:nvPr>
            <p:ph sz="half" idx="1"/>
          </p:nvPr>
        </p:nvSpPr>
        <p:spPr/>
        <p:txBody>
          <a:bodyPr>
            <a:normAutofit fontScale="85000" lnSpcReduction="20000"/>
          </a:bodyPr>
          <a:lstStyle/>
          <a:p>
            <a:r>
              <a:rPr lang="en-US" dirty="0"/>
              <a:t>Add </a:t>
            </a:r>
            <a:r>
              <a:rPr lang="en-US" dirty="0" err="1"/>
              <a:t>RenderCore</a:t>
            </a:r>
            <a:r>
              <a:rPr lang="en-US" dirty="0"/>
              <a:t> to dependencies in assn1.Build.cs</a:t>
            </a:r>
          </a:p>
          <a:p>
            <a:pPr lvl="1"/>
            <a:r>
              <a:rPr lang="en-US" dirty="0"/>
              <a:t>Then </a:t>
            </a:r>
            <a:r>
              <a:rPr lang="en-US" dirty="0" err="1"/>
              <a:t>GenerateProjectFiles</a:t>
            </a:r>
            <a:endParaRPr lang="en-US" dirty="0"/>
          </a:p>
          <a:p>
            <a:r>
              <a:rPr lang="en-US" dirty="0"/>
              <a:t>Add custom </a:t>
            </a:r>
            <a:r>
              <a:rPr lang="en-US" i="1" dirty="0"/>
              <a:t>module</a:t>
            </a:r>
            <a:r>
              <a:rPr lang="en-US" dirty="0"/>
              <a:t> for this assignment to assn1.h</a:t>
            </a:r>
          </a:p>
          <a:p>
            <a:endParaRPr lang="en-US" dirty="0"/>
          </a:p>
          <a:p>
            <a:endParaRPr lang="en-US" dirty="0"/>
          </a:p>
          <a:p>
            <a:endParaRPr lang="en-US" dirty="0"/>
          </a:p>
          <a:p>
            <a:r>
              <a:rPr lang="en-US" dirty="0"/>
              <a:t>Replace default game module macro in assn1.cpp with new custom one adding a project </a:t>
            </a:r>
            <a:br>
              <a:rPr lang="en-US" dirty="0"/>
            </a:br>
            <a:r>
              <a:rPr lang="en-US" dirty="0"/>
              <a:t>shader directory to the search </a:t>
            </a:r>
            <a:br>
              <a:rPr lang="en-US" dirty="0"/>
            </a:br>
            <a:r>
              <a:rPr lang="en-US" dirty="0"/>
              <a:t>path.</a:t>
            </a:r>
          </a:p>
        </p:txBody>
      </p:sp>
      <p:sp>
        <p:nvSpPr>
          <p:cNvPr id="4" name="Content Placeholder 3">
            <a:extLst>
              <a:ext uri="{FF2B5EF4-FFF2-40B4-BE49-F238E27FC236}">
                <a16:creationId xmlns:a16="http://schemas.microsoft.com/office/drawing/2014/main" id="{7147FBEA-30CE-086A-CC33-9A9A74A70CAD}"/>
              </a:ext>
            </a:extLst>
          </p:cNvPr>
          <p:cNvSpPr>
            <a:spLocks noGrp="1"/>
          </p:cNvSpPr>
          <p:nvPr>
            <p:ph sz="half" idx="2"/>
          </p:nvPr>
        </p:nvSpPr>
        <p:spPr/>
        <p:txBody>
          <a:bodyPr>
            <a:normAutofit fontScale="85000" lnSpcReduction="20000"/>
          </a:bodyPr>
          <a:lstStyle/>
          <a:p>
            <a:endParaRPr lang="en-US" dirty="0"/>
          </a:p>
        </p:txBody>
      </p:sp>
      <p:pic>
        <p:nvPicPr>
          <p:cNvPr id="6" name="Picture 5">
            <a:extLst>
              <a:ext uri="{FF2B5EF4-FFF2-40B4-BE49-F238E27FC236}">
                <a16:creationId xmlns:a16="http://schemas.microsoft.com/office/drawing/2014/main" id="{F5F79C90-0AC4-4E3B-9613-4611B902D628}"/>
              </a:ext>
            </a:extLst>
          </p:cNvPr>
          <p:cNvPicPr>
            <a:picLocks noChangeAspect="1"/>
          </p:cNvPicPr>
          <p:nvPr/>
        </p:nvPicPr>
        <p:blipFill>
          <a:blip r:embed="rId2"/>
          <a:stretch>
            <a:fillRect/>
          </a:stretch>
        </p:blipFill>
        <p:spPr>
          <a:xfrm>
            <a:off x="4629150" y="2082154"/>
            <a:ext cx="3226174" cy="1266064"/>
          </a:xfrm>
          <a:prstGeom prst="rect">
            <a:avLst/>
          </a:prstGeom>
          <a:ln>
            <a:solidFill>
              <a:schemeClr val="tx1"/>
            </a:solidFill>
          </a:ln>
        </p:spPr>
      </p:pic>
      <p:pic>
        <p:nvPicPr>
          <p:cNvPr id="9" name="Picture 8">
            <a:extLst>
              <a:ext uri="{FF2B5EF4-FFF2-40B4-BE49-F238E27FC236}">
                <a16:creationId xmlns:a16="http://schemas.microsoft.com/office/drawing/2014/main" id="{0B3DF252-8653-71D9-3B73-D0EBAE6A4750}"/>
              </a:ext>
            </a:extLst>
          </p:cNvPr>
          <p:cNvPicPr>
            <a:picLocks noChangeAspect="1"/>
          </p:cNvPicPr>
          <p:nvPr/>
        </p:nvPicPr>
        <p:blipFill>
          <a:blip r:embed="rId3"/>
          <a:stretch>
            <a:fillRect/>
          </a:stretch>
        </p:blipFill>
        <p:spPr>
          <a:xfrm>
            <a:off x="4629150" y="1369218"/>
            <a:ext cx="4057276" cy="370246"/>
          </a:xfrm>
          <a:prstGeom prst="rect">
            <a:avLst/>
          </a:prstGeom>
          <a:ln>
            <a:solidFill>
              <a:schemeClr val="tx1"/>
            </a:solidFill>
          </a:ln>
        </p:spPr>
      </p:pic>
      <p:pic>
        <p:nvPicPr>
          <p:cNvPr id="10" name="Picture 9">
            <a:extLst>
              <a:ext uri="{FF2B5EF4-FFF2-40B4-BE49-F238E27FC236}">
                <a16:creationId xmlns:a16="http://schemas.microsoft.com/office/drawing/2014/main" id="{52D49444-C1A7-1332-7BCA-7CE3DA75200B}"/>
              </a:ext>
            </a:extLst>
          </p:cNvPr>
          <p:cNvPicPr>
            <a:picLocks noChangeAspect="1"/>
          </p:cNvPicPr>
          <p:nvPr/>
        </p:nvPicPr>
        <p:blipFill>
          <a:blip r:embed="rId4"/>
          <a:srcRect/>
          <a:stretch/>
        </p:blipFill>
        <p:spPr>
          <a:xfrm>
            <a:off x="4374919" y="3498056"/>
            <a:ext cx="4701540" cy="1371600"/>
          </a:xfrm>
          <a:prstGeom prst="rect">
            <a:avLst/>
          </a:prstGeom>
          <a:ln>
            <a:solidFill>
              <a:schemeClr val="tx1"/>
            </a:solidFill>
          </a:ln>
        </p:spPr>
      </p:pic>
    </p:spTree>
    <p:extLst>
      <p:ext uri="{BB962C8B-B14F-4D97-AF65-F5344CB8AC3E}">
        <p14:creationId xmlns:p14="http://schemas.microsoft.com/office/powerpoint/2010/main" val="3618243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038A-565A-5325-AA2D-12D24DFE4C58}"/>
              </a:ext>
            </a:extLst>
          </p:cNvPr>
          <p:cNvSpPr>
            <a:spLocks noGrp="1"/>
          </p:cNvSpPr>
          <p:nvPr>
            <p:ph type="title"/>
          </p:nvPr>
        </p:nvSpPr>
        <p:spPr/>
        <p:txBody>
          <a:bodyPr/>
          <a:lstStyle/>
          <a:p>
            <a:r>
              <a:rPr lang="en-US" dirty="0"/>
              <a:t>Getting Shader Code from a File (2)</a:t>
            </a:r>
          </a:p>
        </p:txBody>
      </p:sp>
      <p:sp>
        <p:nvSpPr>
          <p:cNvPr id="3" name="Content Placeholder 2">
            <a:extLst>
              <a:ext uri="{FF2B5EF4-FFF2-40B4-BE49-F238E27FC236}">
                <a16:creationId xmlns:a16="http://schemas.microsoft.com/office/drawing/2014/main" id="{91124A76-C292-1CDF-1618-C8EB39426666}"/>
              </a:ext>
            </a:extLst>
          </p:cNvPr>
          <p:cNvSpPr>
            <a:spLocks noGrp="1"/>
          </p:cNvSpPr>
          <p:nvPr>
            <p:ph sz="half" idx="1"/>
          </p:nvPr>
        </p:nvSpPr>
        <p:spPr/>
        <p:txBody>
          <a:bodyPr/>
          <a:lstStyle/>
          <a:p>
            <a:r>
              <a:rPr lang="en-US" dirty="0"/>
              <a:t>Create a new shader file:</a:t>
            </a:r>
          </a:p>
          <a:p>
            <a:pPr lvl="1"/>
            <a:r>
              <a:rPr lang="en-US" dirty="0"/>
              <a:t>assn1/Shaders/</a:t>
            </a:r>
            <a:r>
              <a:rPr lang="en-US" dirty="0" err="1"/>
              <a:t>Cloud.ush</a:t>
            </a:r>
            <a:endParaRPr lang="en-US" dirty="0"/>
          </a:p>
          <a:p>
            <a:pPr lvl="1"/>
            <a:r>
              <a:rPr lang="en-US" dirty="0"/>
              <a:t>Put at least a space or comment in it (UE5 doesn’t like empty files)</a:t>
            </a:r>
          </a:p>
          <a:p>
            <a:r>
              <a:rPr lang="en-US" dirty="0"/>
              <a:t>Add in the “Include File Paths” for the Custom Node</a:t>
            </a:r>
          </a:p>
          <a:p>
            <a:pPr lvl="1"/>
            <a:r>
              <a:rPr lang="en-US" dirty="0"/>
              <a:t>The code on the last slide converts /Project to the project Shaders directory</a:t>
            </a:r>
          </a:p>
        </p:txBody>
      </p:sp>
      <p:pic>
        <p:nvPicPr>
          <p:cNvPr id="5" name="Content Placeholder 4">
            <a:extLst>
              <a:ext uri="{FF2B5EF4-FFF2-40B4-BE49-F238E27FC236}">
                <a16:creationId xmlns:a16="http://schemas.microsoft.com/office/drawing/2014/main" id="{1EFFB384-7AF1-6392-A295-455B55E417DA}"/>
              </a:ext>
            </a:extLst>
          </p:cNvPr>
          <p:cNvPicPr>
            <a:picLocks noGrp="1" noChangeAspect="1"/>
          </p:cNvPicPr>
          <p:nvPr>
            <p:ph sz="half" idx="2"/>
          </p:nvPr>
        </p:nvPicPr>
        <p:blipFill>
          <a:blip r:embed="rId2"/>
          <a:stretch>
            <a:fillRect/>
          </a:stretch>
        </p:blipFill>
        <p:spPr>
          <a:xfrm>
            <a:off x="4572000" y="1426852"/>
            <a:ext cx="3886200" cy="607520"/>
          </a:xfrm>
          <a:prstGeom prst="rect">
            <a:avLst/>
          </a:prstGeom>
        </p:spPr>
      </p:pic>
      <p:pic>
        <p:nvPicPr>
          <p:cNvPr id="6" name="Picture 5">
            <a:extLst>
              <a:ext uri="{FF2B5EF4-FFF2-40B4-BE49-F238E27FC236}">
                <a16:creationId xmlns:a16="http://schemas.microsoft.com/office/drawing/2014/main" id="{520DDEA5-0A2A-949C-5649-EFAAFE0416AE}"/>
              </a:ext>
            </a:extLst>
          </p:cNvPr>
          <p:cNvPicPr>
            <a:picLocks noChangeAspect="1"/>
          </p:cNvPicPr>
          <p:nvPr/>
        </p:nvPicPr>
        <p:blipFill>
          <a:blip r:embed="rId3"/>
          <a:stretch>
            <a:fillRect/>
          </a:stretch>
        </p:blipFill>
        <p:spPr>
          <a:xfrm>
            <a:off x="4572000" y="2707208"/>
            <a:ext cx="4310149" cy="1224474"/>
          </a:xfrm>
          <a:prstGeom prst="rect">
            <a:avLst/>
          </a:prstGeom>
        </p:spPr>
      </p:pic>
    </p:spTree>
    <p:extLst>
      <p:ext uri="{BB962C8B-B14F-4D97-AF65-F5344CB8AC3E}">
        <p14:creationId xmlns:p14="http://schemas.microsoft.com/office/powerpoint/2010/main" val="513240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AB32C-D513-F8EF-7482-1B13DFD8A251}"/>
              </a:ext>
            </a:extLst>
          </p:cNvPr>
          <p:cNvSpPr>
            <a:spLocks noGrp="1"/>
          </p:cNvSpPr>
          <p:nvPr>
            <p:ph type="title"/>
          </p:nvPr>
        </p:nvSpPr>
        <p:spPr/>
        <p:txBody>
          <a:bodyPr/>
          <a:lstStyle/>
          <a:p>
            <a:r>
              <a:rPr lang="en-US" dirty="0"/>
              <a:t>Move custom code to </a:t>
            </a:r>
            <a:r>
              <a:rPr lang="en-US" dirty="0" err="1"/>
              <a:t>Cloud.ush</a:t>
            </a:r>
            <a:endParaRPr lang="en-US" dirty="0"/>
          </a:p>
        </p:txBody>
      </p:sp>
      <p:pic>
        <p:nvPicPr>
          <p:cNvPr id="5" name="Content Placeholder 4">
            <a:extLst>
              <a:ext uri="{FF2B5EF4-FFF2-40B4-BE49-F238E27FC236}">
                <a16:creationId xmlns:a16="http://schemas.microsoft.com/office/drawing/2014/main" id="{AE37327A-8C34-8BAC-7CE1-956E437F7919}"/>
              </a:ext>
            </a:extLst>
          </p:cNvPr>
          <p:cNvPicPr>
            <a:picLocks noGrp="1" noChangeAspect="1"/>
          </p:cNvPicPr>
          <p:nvPr>
            <p:ph sz="half" idx="1"/>
          </p:nvPr>
        </p:nvPicPr>
        <p:blipFill>
          <a:blip r:embed="rId2"/>
          <a:stretch>
            <a:fillRect/>
          </a:stretch>
        </p:blipFill>
        <p:spPr>
          <a:xfrm>
            <a:off x="628650" y="2473325"/>
            <a:ext cx="3886200" cy="1054100"/>
          </a:xfrm>
          <a:prstGeom prst="rect">
            <a:avLst/>
          </a:prstGeom>
        </p:spPr>
      </p:pic>
      <p:pic>
        <p:nvPicPr>
          <p:cNvPr id="6" name="Content Placeholder 5">
            <a:extLst>
              <a:ext uri="{FF2B5EF4-FFF2-40B4-BE49-F238E27FC236}">
                <a16:creationId xmlns:a16="http://schemas.microsoft.com/office/drawing/2014/main" id="{B32DE54B-B009-9A98-E293-77AA735630D4}"/>
              </a:ext>
            </a:extLst>
          </p:cNvPr>
          <p:cNvPicPr>
            <a:picLocks noGrp="1" noChangeAspect="1"/>
          </p:cNvPicPr>
          <p:nvPr>
            <p:ph sz="half" idx="2"/>
          </p:nvPr>
        </p:nvPicPr>
        <p:blipFill>
          <a:blip r:embed="rId3"/>
          <a:stretch>
            <a:fillRect/>
          </a:stretch>
        </p:blipFill>
        <p:spPr>
          <a:xfrm>
            <a:off x="4629150" y="1839628"/>
            <a:ext cx="3886200" cy="2321493"/>
          </a:xfrm>
          <a:prstGeom prst="rect">
            <a:avLst/>
          </a:prstGeom>
        </p:spPr>
      </p:pic>
      <p:sp>
        <p:nvSpPr>
          <p:cNvPr id="7" name="TextBox 6">
            <a:extLst>
              <a:ext uri="{FF2B5EF4-FFF2-40B4-BE49-F238E27FC236}">
                <a16:creationId xmlns:a16="http://schemas.microsoft.com/office/drawing/2014/main" id="{DA19AEB1-9C62-A138-7552-B15514F9B1BB}"/>
              </a:ext>
            </a:extLst>
          </p:cNvPr>
          <p:cNvSpPr txBox="1"/>
          <p:nvPr/>
        </p:nvSpPr>
        <p:spPr>
          <a:xfrm>
            <a:off x="537210" y="2001520"/>
            <a:ext cx="1117614" cy="369332"/>
          </a:xfrm>
          <a:prstGeom prst="rect">
            <a:avLst/>
          </a:prstGeom>
          <a:noFill/>
        </p:spPr>
        <p:txBody>
          <a:bodyPr wrap="none" rtlCol="0">
            <a:spAutoFit/>
          </a:bodyPr>
          <a:lstStyle/>
          <a:p>
            <a:r>
              <a:rPr lang="en-US" dirty="0" err="1"/>
              <a:t>Cloud.ush</a:t>
            </a:r>
            <a:endParaRPr lang="en-US" dirty="0"/>
          </a:p>
        </p:txBody>
      </p:sp>
      <p:sp>
        <p:nvSpPr>
          <p:cNvPr id="8" name="TextBox 7">
            <a:extLst>
              <a:ext uri="{FF2B5EF4-FFF2-40B4-BE49-F238E27FC236}">
                <a16:creationId xmlns:a16="http://schemas.microsoft.com/office/drawing/2014/main" id="{8DB7EC26-289C-47E9-0D7B-62ED65EF5E4E}"/>
              </a:ext>
            </a:extLst>
          </p:cNvPr>
          <p:cNvSpPr txBox="1"/>
          <p:nvPr/>
        </p:nvSpPr>
        <p:spPr>
          <a:xfrm>
            <a:off x="4572000" y="1416718"/>
            <a:ext cx="1431802" cy="369332"/>
          </a:xfrm>
          <a:prstGeom prst="rect">
            <a:avLst/>
          </a:prstGeom>
          <a:noFill/>
        </p:spPr>
        <p:txBody>
          <a:bodyPr wrap="none" rtlCol="0">
            <a:spAutoFit/>
          </a:bodyPr>
          <a:lstStyle/>
          <a:p>
            <a:r>
              <a:rPr lang="en-US" dirty="0"/>
              <a:t>Custom node</a:t>
            </a:r>
          </a:p>
        </p:txBody>
      </p:sp>
    </p:spTree>
    <p:extLst>
      <p:ext uri="{BB962C8B-B14F-4D97-AF65-F5344CB8AC3E}">
        <p14:creationId xmlns:p14="http://schemas.microsoft.com/office/powerpoint/2010/main" val="190320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49C0F-CDE3-9B68-0433-D467663093A3}"/>
              </a:ext>
            </a:extLst>
          </p:cNvPr>
          <p:cNvSpPr>
            <a:spLocks noGrp="1"/>
          </p:cNvSpPr>
          <p:nvPr>
            <p:ph type="title"/>
          </p:nvPr>
        </p:nvSpPr>
        <p:spPr/>
        <p:txBody>
          <a:bodyPr/>
          <a:lstStyle/>
          <a:p>
            <a:r>
              <a:rPr lang="en-US" dirty="0"/>
              <a:t>Forcing a Shader Compile</a:t>
            </a:r>
          </a:p>
        </p:txBody>
      </p:sp>
      <p:pic>
        <p:nvPicPr>
          <p:cNvPr id="5" name="Content Placeholder 4">
            <a:extLst>
              <a:ext uri="{FF2B5EF4-FFF2-40B4-BE49-F238E27FC236}">
                <a16:creationId xmlns:a16="http://schemas.microsoft.com/office/drawing/2014/main" id="{02D74D86-1E79-AC54-B772-85A7D3891EA4}"/>
              </a:ext>
            </a:extLst>
          </p:cNvPr>
          <p:cNvPicPr>
            <a:picLocks noGrp="1" noChangeAspect="1"/>
          </p:cNvPicPr>
          <p:nvPr>
            <p:ph idx="1"/>
          </p:nvPr>
        </p:nvPicPr>
        <p:blipFill>
          <a:blip r:embed="rId2"/>
          <a:stretch>
            <a:fillRect/>
          </a:stretch>
        </p:blipFill>
        <p:spPr>
          <a:xfrm>
            <a:off x="4354513" y="2409825"/>
            <a:ext cx="3695700" cy="317500"/>
          </a:xfrm>
          <a:prstGeom prst="rect">
            <a:avLst/>
          </a:prstGeom>
        </p:spPr>
      </p:pic>
      <p:sp>
        <p:nvSpPr>
          <p:cNvPr id="4" name="Text Placeholder 3">
            <a:extLst>
              <a:ext uri="{FF2B5EF4-FFF2-40B4-BE49-F238E27FC236}">
                <a16:creationId xmlns:a16="http://schemas.microsoft.com/office/drawing/2014/main" id="{EFFE7E41-44D0-A485-5248-7901C7B64271}"/>
              </a:ext>
            </a:extLst>
          </p:cNvPr>
          <p:cNvSpPr>
            <a:spLocks noGrp="1"/>
          </p:cNvSpPr>
          <p:nvPr>
            <p:ph type="body" sz="half" idx="2"/>
          </p:nvPr>
        </p:nvSpPr>
        <p:spPr/>
        <p:txBody>
          <a:bodyPr/>
          <a:lstStyle/>
          <a:p>
            <a:r>
              <a:rPr lang="en-US" dirty="0"/>
              <a:t>UE5 caches the compiled shader results</a:t>
            </a:r>
          </a:p>
          <a:p>
            <a:r>
              <a:rPr lang="en-US" dirty="0"/>
              <a:t>It won’t notice if the shader file changes if the custom node code is the same</a:t>
            </a:r>
          </a:p>
          <a:p>
            <a:r>
              <a:rPr lang="en-US" dirty="0"/>
              <a:t>Add a comment with a number to force a compile each time you edit the ush.</a:t>
            </a:r>
          </a:p>
          <a:p>
            <a:endParaRPr lang="en-US" dirty="0"/>
          </a:p>
        </p:txBody>
      </p:sp>
    </p:spTree>
    <p:extLst>
      <p:ext uri="{BB962C8B-B14F-4D97-AF65-F5344CB8AC3E}">
        <p14:creationId xmlns:p14="http://schemas.microsoft.com/office/powerpoint/2010/main" val="2677420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7300-13F1-8A48-001A-8BBA5406F581}"/>
              </a:ext>
            </a:extLst>
          </p:cNvPr>
          <p:cNvSpPr>
            <a:spLocks noGrp="1"/>
          </p:cNvSpPr>
          <p:nvPr>
            <p:ph type="title"/>
          </p:nvPr>
        </p:nvSpPr>
        <p:spPr/>
        <p:txBody>
          <a:bodyPr/>
          <a:lstStyle/>
          <a:p>
            <a:r>
              <a:rPr lang="en-US" dirty="0"/>
              <a:t>Computing Cloud Density</a:t>
            </a:r>
          </a:p>
        </p:txBody>
      </p:sp>
      <p:sp>
        <p:nvSpPr>
          <p:cNvPr id="3" name="Text Placeholder 2">
            <a:extLst>
              <a:ext uri="{FF2B5EF4-FFF2-40B4-BE49-F238E27FC236}">
                <a16:creationId xmlns:a16="http://schemas.microsoft.com/office/drawing/2014/main" id="{949AAA9F-1023-4D22-E42C-84ECBD0F2B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87931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9953-749B-D948-A77D-9A433E578B76}"/>
              </a:ext>
            </a:extLst>
          </p:cNvPr>
          <p:cNvSpPr>
            <a:spLocks noGrp="1"/>
          </p:cNvSpPr>
          <p:nvPr>
            <p:ph type="title"/>
          </p:nvPr>
        </p:nvSpPr>
        <p:spPr/>
        <p:txBody>
          <a:bodyPr/>
          <a:lstStyle/>
          <a:p>
            <a:r>
              <a:rPr lang="en-US" dirty="0"/>
              <a:t>Setting up the Project</a:t>
            </a:r>
          </a:p>
        </p:txBody>
      </p:sp>
      <p:sp>
        <p:nvSpPr>
          <p:cNvPr id="3" name="Text Placeholder 2">
            <a:extLst>
              <a:ext uri="{FF2B5EF4-FFF2-40B4-BE49-F238E27FC236}">
                <a16:creationId xmlns:a16="http://schemas.microsoft.com/office/drawing/2014/main" id="{2E2870BB-B66B-B712-BF9F-58B738906AD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66015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FF874A2-45AA-5C7D-A5D9-F997D1EE051D}"/>
              </a:ext>
            </a:extLst>
          </p:cNvPr>
          <p:cNvPicPr>
            <a:picLocks noChangeAspect="1"/>
          </p:cNvPicPr>
          <p:nvPr/>
        </p:nvPicPr>
        <p:blipFill>
          <a:blip r:embed="rId2"/>
          <a:stretch>
            <a:fillRect/>
          </a:stretch>
        </p:blipFill>
        <p:spPr>
          <a:xfrm>
            <a:off x="3974255" y="2301806"/>
            <a:ext cx="4725670" cy="861494"/>
          </a:xfrm>
          <a:prstGeom prst="rect">
            <a:avLst/>
          </a:prstGeom>
        </p:spPr>
      </p:pic>
      <p:sp>
        <p:nvSpPr>
          <p:cNvPr id="2" name="Title 1">
            <a:extLst>
              <a:ext uri="{FF2B5EF4-FFF2-40B4-BE49-F238E27FC236}">
                <a16:creationId xmlns:a16="http://schemas.microsoft.com/office/drawing/2014/main" id="{494B0AA1-8246-494C-2397-5C90EDC33827}"/>
              </a:ext>
            </a:extLst>
          </p:cNvPr>
          <p:cNvSpPr>
            <a:spLocks noGrp="1"/>
          </p:cNvSpPr>
          <p:nvPr>
            <p:ph type="title"/>
          </p:nvPr>
        </p:nvSpPr>
        <p:spPr/>
        <p:txBody>
          <a:bodyPr/>
          <a:lstStyle/>
          <a:p>
            <a:r>
              <a:rPr lang="en-US" dirty="0"/>
              <a:t>Radial Mask</a:t>
            </a:r>
          </a:p>
        </p:txBody>
      </p:sp>
      <p:sp>
        <p:nvSpPr>
          <p:cNvPr id="4" name="Text Placeholder 3">
            <a:extLst>
              <a:ext uri="{FF2B5EF4-FFF2-40B4-BE49-F238E27FC236}">
                <a16:creationId xmlns:a16="http://schemas.microsoft.com/office/drawing/2014/main" id="{FE4399AB-E695-62F6-C314-A8E106FFB034}"/>
              </a:ext>
            </a:extLst>
          </p:cNvPr>
          <p:cNvSpPr>
            <a:spLocks noGrp="1"/>
          </p:cNvSpPr>
          <p:nvPr>
            <p:ph type="body" sz="half" idx="2"/>
          </p:nvPr>
        </p:nvSpPr>
        <p:spPr/>
        <p:txBody>
          <a:bodyPr/>
          <a:lstStyle/>
          <a:p>
            <a:r>
              <a:rPr lang="en-US" dirty="0"/>
              <a:t>Switch to a square as the preview object to see what’s happening inside the sphere</a:t>
            </a:r>
          </a:p>
          <a:p>
            <a:r>
              <a:rPr lang="en-US" dirty="0"/>
              <a:t>It’s invisible from the back, so you might need to spin the view around. </a:t>
            </a:r>
          </a:p>
          <a:p>
            <a:r>
              <a:rPr lang="en-US" dirty="0"/>
              <a:t>The dot product, P•P, gives the squared distance of each pixel from the object center. </a:t>
            </a:r>
          </a:p>
          <a:p>
            <a:r>
              <a:rPr lang="en-US" dirty="0"/>
              <a:t>Since the size of P is large, we can try a few scale factors until we find one that’ll show how the dot product changes over the surface.</a:t>
            </a:r>
          </a:p>
          <a:p>
            <a:endParaRPr lang="en-US" dirty="0"/>
          </a:p>
        </p:txBody>
      </p:sp>
      <p:pic>
        <p:nvPicPr>
          <p:cNvPr id="5" name="Content Placeholder 4">
            <a:extLst>
              <a:ext uri="{FF2B5EF4-FFF2-40B4-BE49-F238E27FC236}">
                <a16:creationId xmlns:a16="http://schemas.microsoft.com/office/drawing/2014/main" id="{F7F29B80-61DD-0FB1-10B3-2FF1E2AB6A9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7391" y="342900"/>
            <a:ext cx="2078736" cy="1827276"/>
          </a:xfrm>
          <a:prstGeom prst="rect">
            <a:avLst/>
          </a:prstGeom>
        </p:spPr>
      </p:pic>
      <p:sp>
        <p:nvSpPr>
          <p:cNvPr id="7" name="Rounded Rectangle 6">
            <a:extLst>
              <a:ext uri="{FF2B5EF4-FFF2-40B4-BE49-F238E27FC236}">
                <a16:creationId xmlns:a16="http://schemas.microsoft.com/office/drawing/2014/main" id="{1082D31C-6DA8-2812-1BE3-092A3A6B92B9}"/>
              </a:ext>
            </a:extLst>
          </p:cNvPr>
          <p:cNvSpPr/>
          <p:nvPr/>
        </p:nvSpPr>
        <p:spPr>
          <a:xfrm>
            <a:off x="5468287" y="2945995"/>
            <a:ext cx="617553" cy="188960"/>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D33BF1-C220-7243-ECC2-8193280B44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04425" y="3179540"/>
            <a:ext cx="2095500" cy="1827276"/>
          </a:xfrm>
          <a:prstGeom prst="rect">
            <a:avLst/>
          </a:prstGeom>
        </p:spPr>
      </p:pic>
    </p:spTree>
    <p:extLst>
      <p:ext uri="{BB962C8B-B14F-4D97-AF65-F5344CB8AC3E}">
        <p14:creationId xmlns:p14="http://schemas.microsoft.com/office/powerpoint/2010/main" val="430502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A1C36-6988-52A4-EBDD-3ADEFACE4464}"/>
              </a:ext>
            </a:extLst>
          </p:cNvPr>
          <p:cNvSpPr>
            <a:spLocks noGrp="1"/>
          </p:cNvSpPr>
          <p:nvPr>
            <p:ph type="title"/>
          </p:nvPr>
        </p:nvSpPr>
        <p:spPr/>
        <p:txBody>
          <a:bodyPr/>
          <a:lstStyle/>
          <a:p>
            <a:r>
              <a:rPr lang="en-US" dirty="0"/>
              <a:t>Scale by Object Radius</a:t>
            </a:r>
          </a:p>
        </p:txBody>
      </p:sp>
      <p:sp>
        <p:nvSpPr>
          <p:cNvPr id="8" name="Text Placeholder 7">
            <a:extLst>
              <a:ext uri="{FF2B5EF4-FFF2-40B4-BE49-F238E27FC236}">
                <a16:creationId xmlns:a16="http://schemas.microsoft.com/office/drawing/2014/main" id="{C1FCF296-E52A-C090-21B3-DAA447CAC816}"/>
              </a:ext>
            </a:extLst>
          </p:cNvPr>
          <p:cNvSpPr>
            <a:spLocks noGrp="1"/>
          </p:cNvSpPr>
          <p:nvPr>
            <p:ph type="body" sz="half" idx="2"/>
          </p:nvPr>
        </p:nvSpPr>
        <p:spPr/>
        <p:txBody>
          <a:bodyPr/>
          <a:lstStyle/>
          <a:p>
            <a:pPr>
              <a:spcBef>
                <a:spcPts val="1500"/>
              </a:spcBef>
            </a:pPr>
            <a:r>
              <a:rPr lang="en-US" dirty="0"/>
              <a:t>Instead of choosing an ad hoc scale, we can check how </a:t>
            </a:r>
            <a:r>
              <a:rPr lang="en-US" b="1" dirty="0" err="1"/>
              <a:t>ObjectBounds</a:t>
            </a:r>
            <a:r>
              <a:rPr lang="en-US" dirty="0"/>
              <a:t> gets its result.</a:t>
            </a:r>
          </a:p>
          <a:p>
            <a:pPr>
              <a:spcBef>
                <a:spcPts val="1500"/>
              </a:spcBef>
            </a:pPr>
            <a:r>
              <a:rPr lang="en-US" dirty="0"/>
              <a:t>We can then turn that into a smooth-edged mask with the </a:t>
            </a:r>
            <a:r>
              <a:rPr lang="en-US" b="1" dirty="0" err="1"/>
              <a:t>smoothstep</a:t>
            </a:r>
            <a:r>
              <a:rPr lang="en-US" dirty="0"/>
              <a:t> shader function</a:t>
            </a:r>
          </a:p>
        </p:txBody>
      </p:sp>
      <p:pic>
        <p:nvPicPr>
          <p:cNvPr id="7" name="Picture 6">
            <a:extLst>
              <a:ext uri="{FF2B5EF4-FFF2-40B4-BE49-F238E27FC236}">
                <a16:creationId xmlns:a16="http://schemas.microsoft.com/office/drawing/2014/main" id="{2528ABBC-5C03-D5E1-0F76-FFBAE2698258}"/>
              </a:ext>
            </a:extLst>
          </p:cNvPr>
          <p:cNvPicPr>
            <a:picLocks noChangeAspect="1"/>
          </p:cNvPicPr>
          <p:nvPr/>
        </p:nvPicPr>
        <p:blipFill>
          <a:blip r:embed="rId2"/>
          <a:stretch>
            <a:fillRect/>
          </a:stretch>
        </p:blipFill>
        <p:spPr>
          <a:xfrm>
            <a:off x="3667760" y="342900"/>
            <a:ext cx="5208270" cy="1710433"/>
          </a:xfrm>
          <a:prstGeom prst="rect">
            <a:avLst/>
          </a:prstGeom>
        </p:spPr>
      </p:pic>
      <p:pic>
        <p:nvPicPr>
          <p:cNvPr id="9" name="Picture 8">
            <a:extLst>
              <a:ext uri="{FF2B5EF4-FFF2-40B4-BE49-F238E27FC236}">
                <a16:creationId xmlns:a16="http://schemas.microsoft.com/office/drawing/2014/main" id="{5988E252-58DA-B3C0-531B-1D7AA3B70C2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6817" y="1728093"/>
            <a:ext cx="1568450" cy="1362075"/>
          </a:xfrm>
          <a:prstGeom prst="rect">
            <a:avLst/>
          </a:prstGeom>
        </p:spPr>
      </p:pic>
      <p:pic>
        <p:nvPicPr>
          <p:cNvPr id="10" name="Picture 9">
            <a:extLst>
              <a:ext uri="{FF2B5EF4-FFF2-40B4-BE49-F238E27FC236}">
                <a16:creationId xmlns:a16="http://schemas.microsoft.com/office/drawing/2014/main" id="{347DC246-6878-F8B5-7788-D3B66C2DAD2C}"/>
              </a:ext>
            </a:extLst>
          </p:cNvPr>
          <p:cNvPicPr>
            <a:picLocks noChangeAspect="1"/>
          </p:cNvPicPr>
          <p:nvPr/>
        </p:nvPicPr>
        <p:blipFill>
          <a:blip r:embed="rId4"/>
          <a:stretch>
            <a:fillRect/>
          </a:stretch>
        </p:blipFill>
        <p:spPr>
          <a:xfrm>
            <a:off x="3616414" y="3233653"/>
            <a:ext cx="3897138" cy="409746"/>
          </a:xfrm>
          <a:prstGeom prst="rect">
            <a:avLst/>
          </a:prstGeom>
        </p:spPr>
      </p:pic>
      <p:pic>
        <p:nvPicPr>
          <p:cNvPr id="11" name="Picture 10">
            <a:extLst>
              <a:ext uri="{FF2B5EF4-FFF2-40B4-BE49-F238E27FC236}">
                <a16:creationId xmlns:a16="http://schemas.microsoft.com/office/drawing/2014/main" id="{4AA9A5C8-E439-A05F-53E6-1FD12F6667E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38879" y="3523568"/>
            <a:ext cx="1584325" cy="1403350"/>
          </a:xfrm>
          <a:prstGeom prst="rect">
            <a:avLst/>
          </a:prstGeom>
        </p:spPr>
      </p:pic>
    </p:spTree>
    <p:extLst>
      <p:ext uri="{BB962C8B-B14F-4D97-AF65-F5344CB8AC3E}">
        <p14:creationId xmlns:p14="http://schemas.microsoft.com/office/powerpoint/2010/main" val="94061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3AC02-5553-C36D-FB80-2F2379E8BFA5}"/>
              </a:ext>
            </a:extLst>
          </p:cNvPr>
          <p:cNvSpPr>
            <a:spLocks noGrp="1"/>
          </p:cNvSpPr>
          <p:nvPr>
            <p:ph type="title"/>
          </p:nvPr>
        </p:nvSpPr>
        <p:spPr/>
        <p:txBody>
          <a:bodyPr/>
          <a:lstStyle/>
          <a:p>
            <a:r>
              <a:rPr lang="en-US" dirty="0"/>
              <a:t>Cloud Base</a:t>
            </a:r>
          </a:p>
        </p:txBody>
      </p:sp>
      <p:sp>
        <p:nvSpPr>
          <p:cNvPr id="4" name="Text Placeholder 3">
            <a:extLst>
              <a:ext uri="{FF2B5EF4-FFF2-40B4-BE49-F238E27FC236}">
                <a16:creationId xmlns:a16="http://schemas.microsoft.com/office/drawing/2014/main" id="{DD4EA535-8DEC-D527-E254-6156E088C3EE}"/>
              </a:ext>
            </a:extLst>
          </p:cNvPr>
          <p:cNvSpPr>
            <a:spLocks noGrp="1"/>
          </p:cNvSpPr>
          <p:nvPr>
            <p:ph type="body" sz="half" idx="2"/>
          </p:nvPr>
        </p:nvSpPr>
        <p:spPr/>
        <p:txBody>
          <a:bodyPr/>
          <a:lstStyle/>
          <a:p>
            <a:pPr>
              <a:spcBef>
                <a:spcPts val="1500"/>
              </a:spcBef>
            </a:pPr>
            <a:r>
              <a:rPr lang="en-US" dirty="0"/>
              <a:t>The basic structure of our clouds will be built using a </a:t>
            </a:r>
            <a:r>
              <a:rPr lang="en-US" b="1" dirty="0"/>
              <a:t>Noise </a:t>
            </a:r>
            <a:r>
              <a:rPr lang="en-US" dirty="0"/>
              <a:t>function.</a:t>
            </a:r>
          </a:p>
          <a:p>
            <a:pPr>
              <a:spcBef>
                <a:spcPts val="1500"/>
              </a:spcBef>
            </a:pPr>
            <a:r>
              <a:rPr lang="en-US" b="1" dirty="0"/>
              <a:t>Noise</a:t>
            </a:r>
            <a:r>
              <a:rPr lang="en-US" dirty="0"/>
              <a:t> has a bunch of obscure parameters, so it’s reasonable to start by tweaking some of them in the Material node, then looking at the corresponding code to include in the shader.</a:t>
            </a:r>
          </a:p>
          <a:p>
            <a:endParaRPr lang="en-US" dirty="0"/>
          </a:p>
        </p:txBody>
      </p:sp>
      <p:pic>
        <p:nvPicPr>
          <p:cNvPr id="5" name="Content Placeholder 4">
            <a:extLst>
              <a:ext uri="{FF2B5EF4-FFF2-40B4-BE49-F238E27FC236}">
                <a16:creationId xmlns:a16="http://schemas.microsoft.com/office/drawing/2014/main" id="{825BB1B8-AE29-9AF6-EB8F-64A44A60BA9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885009" y="261851"/>
            <a:ext cx="4629150" cy="2309899"/>
          </a:xfrm>
          <a:prstGeom prst="rect">
            <a:avLst/>
          </a:prstGeom>
        </p:spPr>
      </p:pic>
      <p:pic>
        <p:nvPicPr>
          <p:cNvPr id="6" name="Picture 5">
            <a:extLst>
              <a:ext uri="{FF2B5EF4-FFF2-40B4-BE49-F238E27FC236}">
                <a16:creationId xmlns:a16="http://schemas.microsoft.com/office/drawing/2014/main" id="{1D8FC6BD-79FA-12AB-84D6-B620C298244C}"/>
              </a:ext>
            </a:extLst>
          </p:cNvPr>
          <p:cNvPicPr>
            <a:picLocks noChangeAspect="1"/>
          </p:cNvPicPr>
          <p:nvPr/>
        </p:nvPicPr>
        <p:blipFill>
          <a:blip r:embed="rId3"/>
          <a:stretch>
            <a:fillRect/>
          </a:stretch>
        </p:blipFill>
        <p:spPr>
          <a:xfrm>
            <a:off x="3885009" y="2717930"/>
            <a:ext cx="4798473" cy="508929"/>
          </a:xfrm>
          <a:prstGeom prst="rect">
            <a:avLst/>
          </a:prstGeom>
        </p:spPr>
      </p:pic>
      <p:pic>
        <p:nvPicPr>
          <p:cNvPr id="7" name="Picture 6">
            <a:extLst>
              <a:ext uri="{FF2B5EF4-FFF2-40B4-BE49-F238E27FC236}">
                <a16:creationId xmlns:a16="http://schemas.microsoft.com/office/drawing/2014/main" id="{91A410C9-3768-27C8-7882-7D1CDA9CA4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93722" y="3226859"/>
            <a:ext cx="2078736" cy="1818894"/>
          </a:xfrm>
          <a:prstGeom prst="rect">
            <a:avLst/>
          </a:prstGeom>
        </p:spPr>
      </p:pic>
    </p:spTree>
    <p:extLst>
      <p:ext uri="{BB962C8B-B14F-4D97-AF65-F5344CB8AC3E}">
        <p14:creationId xmlns:p14="http://schemas.microsoft.com/office/powerpoint/2010/main" val="3444889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AEE30-B768-E235-7CCD-8191C97F309B}"/>
              </a:ext>
            </a:extLst>
          </p:cNvPr>
          <p:cNvSpPr>
            <a:spLocks noGrp="1"/>
          </p:cNvSpPr>
          <p:nvPr>
            <p:ph type="title"/>
          </p:nvPr>
        </p:nvSpPr>
        <p:spPr>
          <a:xfrm>
            <a:off x="628650" y="273844"/>
            <a:ext cx="7886700" cy="994172"/>
          </a:xfrm>
        </p:spPr>
        <p:txBody>
          <a:bodyPr/>
          <a:lstStyle/>
          <a:p>
            <a:r>
              <a:rPr lang="en-US" dirty="0"/>
              <a:t>Simplifying this Code</a:t>
            </a:r>
          </a:p>
        </p:txBody>
      </p:sp>
      <p:sp>
        <p:nvSpPr>
          <p:cNvPr id="4" name="Content Placeholder 3">
            <a:extLst>
              <a:ext uri="{FF2B5EF4-FFF2-40B4-BE49-F238E27FC236}">
                <a16:creationId xmlns:a16="http://schemas.microsoft.com/office/drawing/2014/main" id="{C88B839D-C111-597E-5150-B00B02F7766A}"/>
              </a:ext>
            </a:extLst>
          </p:cNvPr>
          <p:cNvSpPr>
            <a:spLocks noGrp="1"/>
          </p:cNvSpPr>
          <p:nvPr>
            <p:ph sz="half" idx="2"/>
          </p:nvPr>
        </p:nvSpPr>
        <p:spPr>
          <a:xfrm>
            <a:off x="4629150" y="1369218"/>
            <a:ext cx="3886200" cy="3263504"/>
          </a:xfrm>
        </p:spPr>
        <p:txBody>
          <a:bodyPr>
            <a:normAutofit fontScale="77500" lnSpcReduction="20000"/>
          </a:bodyPr>
          <a:lstStyle/>
          <a:p>
            <a:r>
              <a:rPr lang="en-US" b="1" dirty="0" err="1"/>
              <a:t>MaterialExpressionNoise</a:t>
            </a:r>
            <a:r>
              <a:rPr lang="en-US" dirty="0"/>
              <a:t> has a bunch of obscure parameters that map directly to the Material node user interface.</a:t>
            </a:r>
          </a:p>
          <a:p>
            <a:r>
              <a:rPr lang="en-US" dirty="0"/>
              <a:t>If we dig just a little into the shader code for that function, we can convert to a much simpler equivalent directly using the internal function.</a:t>
            </a:r>
          </a:p>
          <a:p>
            <a:pPr lvl="1"/>
            <a:r>
              <a:rPr lang="en-US" dirty="0"/>
              <a:t>There are options for </a:t>
            </a:r>
            <a:r>
              <a:rPr lang="en-US" b="1" dirty="0"/>
              <a:t>Turbulence</a:t>
            </a:r>
            <a:r>
              <a:rPr lang="en-US" dirty="0"/>
              <a:t> that we’re not using.</a:t>
            </a:r>
          </a:p>
          <a:p>
            <a:pPr lvl="1"/>
            <a:r>
              <a:rPr lang="en-US" dirty="0"/>
              <a:t>There’s a loop, but we only do it once.</a:t>
            </a:r>
          </a:p>
          <a:p>
            <a:pPr lvl="1"/>
            <a:r>
              <a:rPr lang="en-US" dirty="0"/>
              <a:t>Inside that loop is a call to the </a:t>
            </a:r>
            <a:r>
              <a:rPr lang="en-US" b="1" dirty="0"/>
              <a:t>Noise3D_Multiplexer </a:t>
            </a:r>
            <a:r>
              <a:rPr lang="en-US" dirty="0"/>
              <a:t>function, which just picks between noise choices, and we’re only using one.</a:t>
            </a:r>
          </a:p>
          <a:p>
            <a:pPr lvl="1"/>
            <a:r>
              <a:rPr lang="en-US" dirty="0"/>
              <a:t>There are two different </a:t>
            </a:r>
            <a:r>
              <a:rPr lang="en-US" b="1" dirty="0"/>
              <a:t>a*</a:t>
            </a:r>
            <a:r>
              <a:rPr lang="en-US" b="1" dirty="0" err="1"/>
              <a:t>noise+b</a:t>
            </a:r>
            <a:r>
              <a:rPr lang="en-US" b="1" dirty="0"/>
              <a:t> </a:t>
            </a:r>
            <a:r>
              <a:rPr lang="en-US" dirty="0"/>
              <a:t>adjustments made to the output that can be folded together.</a:t>
            </a:r>
          </a:p>
        </p:txBody>
      </p:sp>
      <p:sp>
        <p:nvSpPr>
          <p:cNvPr id="8" name="Down Arrow 7">
            <a:extLst>
              <a:ext uri="{FF2B5EF4-FFF2-40B4-BE49-F238E27FC236}">
                <a16:creationId xmlns:a16="http://schemas.microsoft.com/office/drawing/2014/main" id="{B8883022-F4B5-2597-309B-464B9C9E1018}"/>
              </a:ext>
            </a:extLst>
          </p:cNvPr>
          <p:cNvSpPr>
            <a:spLocks noChangeAspect="1"/>
          </p:cNvSpPr>
          <p:nvPr/>
        </p:nvSpPr>
        <p:spPr>
          <a:xfrm>
            <a:off x="2192691" y="1956187"/>
            <a:ext cx="347338" cy="2913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F93A98-C0D8-A0C2-EEE4-B17DC329379D}"/>
              </a:ext>
            </a:extLst>
          </p:cNvPr>
          <p:cNvPicPr>
            <a:picLocks noChangeAspect="1"/>
          </p:cNvPicPr>
          <p:nvPr/>
        </p:nvPicPr>
        <p:blipFill>
          <a:blip r:embed="rId2"/>
          <a:stretch>
            <a:fillRect/>
          </a:stretch>
        </p:blipFill>
        <p:spPr>
          <a:xfrm>
            <a:off x="172720" y="1253728"/>
            <a:ext cx="4456430" cy="472650"/>
          </a:xfrm>
          <a:prstGeom prst="rect">
            <a:avLst/>
          </a:prstGeom>
        </p:spPr>
      </p:pic>
      <p:pic>
        <p:nvPicPr>
          <p:cNvPr id="10" name="Picture 9">
            <a:extLst>
              <a:ext uri="{FF2B5EF4-FFF2-40B4-BE49-F238E27FC236}">
                <a16:creationId xmlns:a16="http://schemas.microsoft.com/office/drawing/2014/main" id="{55D54769-001C-57A9-C132-332FE9F213FC}"/>
              </a:ext>
            </a:extLst>
          </p:cNvPr>
          <p:cNvPicPr>
            <a:picLocks noChangeAspect="1"/>
          </p:cNvPicPr>
          <p:nvPr/>
        </p:nvPicPr>
        <p:blipFill>
          <a:blip r:embed="rId3"/>
          <a:stretch>
            <a:fillRect/>
          </a:stretch>
        </p:blipFill>
        <p:spPr>
          <a:xfrm>
            <a:off x="172720" y="2347515"/>
            <a:ext cx="4551680" cy="437350"/>
          </a:xfrm>
          <a:prstGeom prst="rect">
            <a:avLst/>
          </a:prstGeom>
        </p:spPr>
      </p:pic>
      <p:pic>
        <p:nvPicPr>
          <p:cNvPr id="11" name="Picture 10">
            <a:extLst>
              <a:ext uri="{FF2B5EF4-FFF2-40B4-BE49-F238E27FC236}">
                <a16:creationId xmlns:a16="http://schemas.microsoft.com/office/drawing/2014/main" id="{A1DF64C8-46B7-50CA-EAF4-863FE25D093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26992" y="3000375"/>
            <a:ext cx="2078736" cy="1814703"/>
          </a:xfrm>
          <a:prstGeom prst="rect">
            <a:avLst/>
          </a:prstGeom>
        </p:spPr>
      </p:pic>
    </p:spTree>
    <p:extLst>
      <p:ext uri="{BB962C8B-B14F-4D97-AF65-F5344CB8AC3E}">
        <p14:creationId xmlns:p14="http://schemas.microsoft.com/office/powerpoint/2010/main" val="217582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FC173-6334-689C-81B9-67C65831246D}"/>
              </a:ext>
            </a:extLst>
          </p:cNvPr>
          <p:cNvSpPr>
            <a:spLocks noGrp="1"/>
          </p:cNvSpPr>
          <p:nvPr>
            <p:ph type="title"/>
          </p:nvPr>
        </p:nvSpPr>
        <p:spPr/>
        <p:txBody>
          <a:bodyPr/>
          <a:lstStyle/>
          <a:p>
            <a:r>
              <a:rPr lang="en-US" dirty="0"/>
              <a:t>Moving to a Function</a:t>
            </a:r>
          </a:p>
        </p:txBody>
      </p:sp>
      <p:pic>
        <p:nvPicPr>
          <p:cNvPr id="5" name="Content Placeholder 4">
            <a:extLst>
              <a:ext uri="{FF2B5EF4-FFF2-40B4-BE49-F238E27FC236}">
                <a16:creationId xmlns:a16="http://schemas.microsoft.com/office/drawing/2014/main" id="{C6AFB27D-8A57-7E4E-4C50-D747A4D74043}"/>
              </a:ext>
            </a:extLst>
          </p:cNvPr>
          <p:cNvPicPr>
            <a:picLocks noGrp="1" noChangeAspect="1"/>
          </p:cNvPicPr>
          <p:nvPr>
            <p:ph idx="1"/>
          </p:nvPr>
        </p:nvPicPr>
        <p:blipFill>
          <a:blip r:embed="rId2"/>
          <a:stretch>
            <a:fillRect/>
          </a:stretch>
        </p:blipFill>
        <p:spPr>
          <a:xfrm>
            <a:off x="3887788" y="1346824"/>
            <a:ext cx="4629150" cy="2443503"/>
          </a:xfrm>
          <a:prstGeom prst="rect">
            <a:avLst/>
          </a:prstGeom>
        </p:spPr>
      </p:pic>
      <p:sp>
        <p:nvSpPr>
          <p:cNvPr id="4" name="Text Placeholder 3">
            <a:extLst>
              <a:ext uri="{FF2B5EF4-FFF2-40B4-BE49-F238E27FC236}">
                <a16:creationId xmlns:a16="http://schemas.microsoft.com/office/drawing/2014/main" id="{1CF9FAC4-BBB3-08C6-A7E6-5AC80FA7CB2A}"/>
              </a:ext>
            </a:extLst>
          </p:cNvPr>
          <p:cNvSpPr>
            <a:spLocks noGrp="1"/>
          </p:cNvSpPr>
          <p:nvPr>
            <p:ph type="body" sz="half" idx="2"/>
          </p:nvPr>
        </p:nvSpPr>
        <p:spPr/>
        <p:txBody>
          <a:bodyPr/>
          <a:lstStyle/>
          <a:p>
            <a:r>
              <a:rPr lang="en-US" dirty="0"/>
              <a:t>We’ll want to compute this cloud density many times in the shader, so it’d be convenient to have it in its own function.</a:t>
            </a:r>
          </a:p>
          <a:p>
            <a:endParaRPr lang="en-US" dirty="0"/>
          </a:p>
        </p:txBody>
      </p:sp>
    </p:spTree>
    <p:extLst>
      <p:ext uri="{BB962C8B-B14F-4D97-AF65-F5344CB8AC3E}">
        <p14:creationId xmlns:p14="http://schemas.microsoft.com/office/powerpoint/2010/main" val="5243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E87DA-8A7B-33AE-F80D-FDBFF909EDF1}"/>
              </a:ext>
            </a:extLst>
          </p:cNvPr>
          <p:cNvSpPr>
            <a:spLocks noGrp="1"/>
          </p:cNvSpPr>
          <p:nvPr>
            <p:ph type="title"/>
          </p:nvPr>
        </p:nvSpPr>
        <p:spPr/>
        <p:txBody>
          <a:bodyPr/>
          <a:lstStyle/>
          <a:p>
            <a:r>
              <a:rPr lang="en-US" dirty="0"/>
              <a:t>Ray Marching</a:t>
            </a:r>
          </a:p>
        </p:txBody>
      </p:sp>
      <p:sp>
        <p:nvSpPr>
          <p:cNvPr id="3" name="Text Placeholder 2">
            <a:extLst>
              <a:ext uri="{FF2B5EF4-FFF2-40B4-BE49-F238E27FC236}">
                <a16:creationId xmlns:a16="http://schemas.microsoft.com/office/drawing/2014/main" id="{6A1A3BD1-928A-6F6B-CC22-45624D730E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51174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1227-484C-2263-677C-ECA4A544A135}"/>
              </a:ext>
            </a:extLst>
          </p:cNvPr>
          <p:cNvSpPr>
            <a:spLocks noGrp="1"/>
          </p:cNvSpPr>
          <p:nvPr>
            <p:ph type="title"/>
          </p:nvPr>
        </p:nvSpPr>
        <p:spPr/>
        <p:txBody>
          <a:bodyPr/>
          <a:lstStyle/>
          <a:p>
            <a:r>
              <a:rPr lang="en-US" dirty="0"/>
              <a:t>Ray Marching</a:t>
            </a:r>
          </a:p>
        </p:txBody>
      </p:sp>
      <p:sp>
        <p:nvSpPr>
          <p:cNvPr id="4" name="Text Placeholder 3">
            <a:extLst>
              <a:ext uri="{FF2B5EF4-FFF2-40B4-BE49-F238E27FC236}">
                <a16:creationId xmlns:a16="http://schemas.microsoft.com/office/drawing/2014/main" id="{38124466-3CCA-1E6F-6DEE-7345EE33A743}"/>
              </a:ext>
            </a:extLst>
          </p:cNvPr>
          <p:cNvSpPr>
            <a:spLocks noGrp="1"/>
          </p:cNvSpPr>
          <p:nvPr>
            <p:ph type="body" sz="half" idx="2"/>
          </p:nvPr>
        </p:nvSpPr>
        <p:spPr/>
        <p:txBody>
          <a:bodyPr/>
          <a:lstStyle/>
          <a:p>
            <a:pPr>
              <a:spcBef>
                <a:spcPts val="1500"/>
              </a:spcBef>
            </a:pPr>
            <a:r>
              <a:rPr lang="en-US" sz="1200" dirty="0"/>
              <a:t>To create a volumetric shader, we will use a technique called </a:t>
            </a:r>
            <a:r>
              <a:rPr lang="en-US" sz="1200" b="1" dirty="0"/>
              <a:t>ray marching</a:t>
            </a:r>
            <a:r>
              <a:rPr lang="en-US" sz="1200" dirty="0"/>
              <a:t>.</a:t>
            </a:r>
          </a:p>
          <a:p>
            <a:pPr>
              <a:spcBef>
                <a:spcPts val="1500"/>
              </a:spcBef>
            </a:pPr>
            <a:r>
              <a:rPr lang="en-US" sz="1200" dirty="0"/>
              <a:t>The shader runs on a surface. Ray marching takes steps through a volume imagined to be behind that surface.</a:t>
            </a:r>
          </a:p>
        </p:txBody>
      </p:sp>
      <p:grpSp>
        <p:nvGrpSpPr>
          <p:cNvPr id="5" name="Group 4">
            <a:extLst>
              <a:ext uri="{FF2B5EF4-FFF2-40B4-BE49-F238E27FC236}">
                <a16:creationId xmlns:a16="http://schemas.microsoft.com/office/drawing/2014/main" id="{F4869AE8-47DF-AF6D-E0BA-D0AD8240A759}"/>
              </a:ext>
            </a:extLst>
          </p:cNvPr>
          <p:cNvGrpSpPr>
            <a:grpSpLocks noChangeAspect="1"/>
          </p:cNvGrpSpPr>
          <p:nvPr/>
        </p:nvGrpSpPr>
        <p:grpSpPr>
          <a:xfrm>
            <a:off x="3154776" y="995680"/>
            <a:ext cx="5924622" cy="3804920"/>
            <a:chOff x="11963774" y="5233467"/>
            <a:chExt cx="11493069" cy="7381097"/>
          </a:xfrm>
        </p:grpSpPr>
        <p:grpSp>
          <p:nvGrpSpPr>
            <p:cNvPr id="6" name="Group 5">
              <a:extLst>
                <a:ext uri="{FF2B5EF4-FFF2-40B4-BE49-F238E27FC236}">
                  <a16:creationId xmlns:a16="http://schemas.microsoft.com/office/drawing/2014/main" id="{2468A17A-EE53-0161-0D78-B67C98FC3FB6}"/>
                </a:ext>
              </a:extLst>
            </p:cNvPr>
            <p:cNvGrpSpPr/>
            <p:nvPr/>
          </p:nvGrpSpPr>
          <p:grpSpPr>
            <a:xfrm>
              <a:off x="11963774" y="5233467"/>
              <a:ext cx="11493069" cy="7381097"/>
              <a:chOff x="11963774" y="6858000"/>
              <a:chExt cx="8963517" cy="5756564"/>
            </a:xfrm>
          </p:grpSpPr>
          <p:sp>
            <p:nvSpPr>
              <p:cNvPr id="9" name="Oval 8">
                <a:extLst>
                  <a:ext uri="{FF2B5EF4-FFF2-40B4-BE49-F238E27FC236}">
                    <a16:creationId xmlns:a16="http://schemas.microsoft.com/office/drawing/2014/main" id="{AFD90833-C87B-052C-B2CD-8FDF0C46F0EB}"/>
                  </a:ext>
                </a:extLst>
              </p:cNvPr>
              <p:cNvSpPr/>
              <p:nvPr/>
            </p:nvSpPr>
            <p:spPr>
              <a:xfrm>
                <a:off x="15170727" y="6858000"/>
                <a:ext cx="5756564" cy="57565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16418FD-CA63-AC62-9D7B-5B82C6DAC9FE}"/>
                  </a:ext>
                </a:extLst>
              </p:cNvPr>
              <p:cNvCxnSpPr>
                <a:cxnSpLocks/>
              </p:cNvCxnSpPr>
              <p:nvPr/>
            </p:nvCxnSpPr>
            <p:spPr>
              <a:xfrm flipV="1">
                <a:off x="12323618" y="7294419"/>
                <a:ext cx="7294418" cy="2992581"/>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Freeform 10">
                <a:extLst>
                  <a:ext uri="{FF2B5EF4-FFF2-40B4-BE49-F238E27FC236}">
                    <a16:creationId xmlns:a16="http://schemas.microsoft.com/office/drawing/2014/main" id="{7E9223FC-3534-08E2-3FC3-926C88AC921A}"/>
                  </a:ext>
                </a:extLst>
              </p:cNvPr>
              <p:cNvSpPr/>
              <p:nvPr/>
            </p:nvSpPr>
            <p:spPr>
              <a:xfrm>
                <a:off x="11963774" y="9756096"/>
                <a:ext cx="615448" cy="1558637"/>
              </a:xfrm>
              <a:custGeom>
                <a:avLst/>
                <a:gdLst>
                  <a:gd name="connsiteX0" fmla="*/ 41564 w 623455"/>
                  <a:gd name="connsiteY0" fmla="*/ 0 h 1558637"/>
                  <a:gd name="connsiteX1" fmla="*/ 249382 w 623455"/>
                  <a:gd name="connsiteY1" fmla="*/ 83128 h 1558637"/>
                  <a:gd name="connsiteX2" fmla="*/ 332509 w 623455"/>
                  <a:gd name="connsiteY2" fmla="*/ 207819 h 1558637"/>
                  <a:gd name="connsiteX3" fmla="*/ 353291 w 623455"/>
                  <a:gd name="connsiteY3" fmla="*/ 644237 h 1558637"/>
                  <a:gd name="connsiteX4" fmla="*/ 477982 w 623455"/>
                  <a:gd name="connsiteY4" fmla="*/ 685800 h 1558637"/>
                  <a:gd name="connsiteX5" fmla="*/ 540328 w 623455"/>
                  <a:gd name="connsiteY5" fmla="*/ 727364 h 1558637"/>
                  <a:gd name="connsiteX6" fmla="*/ 623455 w 623455"/>
                  <a:gd name="connsiteY6" fmla="*/ 852055 h 1558637"/>
                  <a:gd name="connsiteX7" fmla="*/ 561109 w 623455"/>
                  <a:gd name="connsiteY7" fmla="*/ 872837 h 1558637"/>
                  <a:gd name="connsiteX8" fmla="*/ 394855 w 623455"/>
                  <a:gd name="connsiteY8" fmla="*/ 893619 h 1558637"/>
                  <a:gd name="connsiteX9" fmla="*/ 332509 w 623455"/>
                  <a:gd name="connsiteY9" fmla="*/ 935182 h 1558637"/>
                  <a:gd name="connsiteX10" fmla="*/ 332509 w 623455"/>
                  <a:gd name="connsiteY10" fmla="*/ 1433946 h 1558637"/>
                  <a:gd name="connsiteX11" fmla="*/ 207819 w 623455"/>
                  <a:gd name="connsiteY11" fmla="*/ 1558637 h 1558637"/>
                  <a:gd name="connsiteX12" fmla="*/ 0 w 623455"/>
                  <a:gd name="connsiteY12" fmla="*/ 1558637 h 1558637"/>
                  <a:gd name="connsiteX0" fmla="*/ 41564 w 604601"/>
                  <a:gd name="connsiteY0" fmla="*/ 0 h 1558637"/>
                  <a:gd name="connsiteX1" fmla="*/ 249382 w 604601"/>
                  <a:gd name="connsiteY1" fmla="*/ 83128 h 1558637"/>
                  <a:gd name="connsiteX2" fmla="*/ 332509 w 604601"/>
                  <a:gd name="connsiteY2" fmla="*/ 207819 h 1558637"/>
                  <a:gd name="connsiteX3" fmla="*/ 353291 w 604601"/>
                  <a:gd name="connsiteY3" fmla="*/ 644237 h 1558637"/>
                  <a:gd name="connsiteX4" fmla="*/ 477982 w 604601"/>
                  <a:gd name="connsiteY4" fmla="*/ 685800 h 1558637"/>
                  <a:gd name="connsiteX5" fmla="*/ 540328 w 604601"/>
                  <a:gd name="connsiteY5" fmla="*/ 727364 h 1558637"/>
                  <a:gd name="connsiteX6" fmla="*/ 604601 w 604601"/>
                  <a:gd name="connsiteY6" fmla="*/ 965177 h 1558637"/>
                  <a:gd name="connsiteX7" fmla="*/ 561109 w 604601"/>
                  <a:gd name="connsiteY7" fmla="*/ 872837 h 1558637"/>
                  <a:gd name="connsiteX8" fmla="*/ 394855 w 604601"/>
                  <a:gd name="connsiteY8" fmla="*/ 893619 h 1558637"/>
                  <a:gd name="connsiteX9" fmla="*/ 332509 w 604601"/>
                  <a:gd name="connsiteY9" fmla="*/ 935182 h 1558637"/>
                  <a:gd name="connsiteX10" fmla="*/ 332509 w 604601"/>
                  <a:gd name="connsiteY10" fmla="*/ 1433946 h 1558637"/>
                  <a:gd name="connsiteX11" fmla="*/ 207819 w 604601"/>
                  <a:gd name="connsiteY11" fmla="*/ 1558637 h 1558637"/>
                  <a:gd name="connsiteX12" fmla="*/ 0 w 604601"/>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394855 w 604603"/>
                  <a:gd name="connsiteY8" fmla="*/ 893619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603"/>
                  <a:gd name="connsiteY0" fmla="*/ 0 h 1558637"/>
                  <a:gd name="connsiteX1" fmla="*/ 249382 w 604603"/>
                  <a:gd name="connsiteY1" fmla="*/ 83128 h 1558637"/>
                  <a:gd name="connsiteX2" fmla="*/ 332509 w 604603"/>
                  <a:gd name="connsiteY2" fmla="*/ 207819 h 1558637"/>
                  <a:gd name="connsiteX3" fmla="*/ 353291 w 604603"/>
                  <a:gd name="connsiteY3" fmla="*/ 644237 h 1558637"/>
                  <a:gd name="connsiteX4" fmla="*/ 477982 w 604603"/>
                  <a:gd name="connsiteY4" fmla="*/ 685800 h 1558637"/>
                  <a:gd name="connsiteX5" fmla="*/ 540328 w 604603"/>
                  <a:gd name="connsiteY5" fmla="*/ 727364 h 1558637"/>
                  <a:gd name="connsiteX6" fmla="*/ 604601 w 604603"/>
                  <a:gd name="connsiteY6" fmla="*/ 965177 h 1558637"/>
                  <a:gd name="connsiteX7" fmla="*/ 542256 w 604603"/>
                  <a:gd name="connsiteY7" fmla="*/ 957678 h 1558637"/>
                  <a:gd name="connsiteX8" fmla="*/ 441989 w 604603"/>
                  <a:gd name="connsiteY8" fmla="*/ 978460 h 1558637"/>
                  <a:gd name="connsiteX9" fmla="*/ 332509 w 604603"/>
                  <a:gd name="connsiteY9" fmla="*/ 935182 h 1558637"/>
                  <a:gd name="connsiteX10" fmla="*/ 332509 w 604603"/>
                  <a:gd name="connsiteY10" fmla="*/ 1433946 h 1558637"/>
                  <a:gd name="connsiteX11" fmla="*/ 207819 w 604603"/>
                  <a:gd name="connsiteY11" fmla="*/ 1558637 h 1558637"/>
                  <a:gd name="connsiteX12" fmla="*/ 0 w 604603"/>
                  <a:gd name="connsiteY12" fmla="*/ 1558637 h 1558637"/>
                  <a:gd name="connsiteX0" fmla="*/ 41564 w 604818"/>
                  <a:gd name="connsiteY0" fmla="*/ 0 h 1558637"/>
                  <a:gd name="connsiteX1" fmla="*/ 249382 w 604818"/>
                  <a:gd name="connsiteY1" fmla="*/ 83128 h 1558637"/>
                  <a:gd name="connsiteX2" fmla="*/ 332509 w 604818"/>
                  <a:gd name="connsiteY2" fmla="*/ 207819 h 1558637"/>
                  <a:gd name="connsiteX3" fmla="*/ 353291 w 604818"/>
                  <a:gd name="connsiteY3" fmla="*/ 644237 h 1558637"/>
                  <a:gd name="connsiteX4" fmla="*/ 477982 w 604818"/>
                  <a:gd name="connsiteY4" fmla="*/ 685800 h 1558637"/>
                  <a:gd name="connsiteX5" fmla="*/ 521475 w 604818"/>
                  <a:gd name="connsiteY5" fmla="*/ 821632 h 1558637"/>
                  <a:gd name="connsiteX6" fmla="*/ 604601 w 604818"/>
                  <a:gd name="connsiteY6" fmla="*/ 965177 h 1558637"/>
                  <a:gd name="connsiteX7" fmla="*/ 542256 w 604818"/>
                  <a:gd name="connsiteY7" fmla="*/ 957678 h 1558637"/>
                  <a:gd name="connsiteX8" fmla="*/ 441989 w 604818"/>
                  <a:gd name="connsiteY8" fmla="*/ 978460 h 1558637"/>
                  <a:gd name="connsiteX9" fmla="*/ 332509 w 604818"/>
                  <a:gd name="connsiteY9" fmla="*/ 935182 h 1558637"/>
                  <a:gd name="connsiteX10" fmla="*/ 332509 w 604818"/>
                  <a:gd name="connsiteY10" fmla="*/ 1433946 h 1558637"/>
                  <a:gd name="connsiteX11" fmla="*/ 207819 w 604818"/>
                  <a:gd name="connsiteY11" fmla="*/ 1558637 h 1558637"/>
                  <a:gd name="connsiteX12" fmla="*/ 0 w 604818"/>
                  <a:gd name="connsiteY12" fmla="*/ 1558637 h 1558637"/>
                  <a:gd name="connsiteX0" fmla="*/ 41564 w 604976"/>
                  <a:gd name="connsiteY0" fmla="*/ 0 h 1558637"/>
                  <a:gd name="connsiteX1" fmla="*/ 249382 w 604976"/>
                  <a:gd name="connsiteY1" fmla="*/ 83128 h 1558637"/>
                  <a:gd name="connsiteX2" fmla="*/ 332509 w 604976"/>
                  <a:gd name="connsiteY2" fmla="*/ 207819 h 1558637"/>
                  <a:gd name="connsiteX3" fmla="*/ 353291 w 604976"/>
                  <a:gd name="connsiteY3" fmla="*/ 644237 h 1558637"/>
                  <a:gd name="connsiteX4" fmla="*/ 477982 w 604976"/>
                  <a:gd name="connsiteY4" fmla="*/ 685800 h 1558637"/>
                  <a:gd name="connsiteX5" fmla="*/ 521475 w 604976"/>
                  <a:gd name="connsiteY5" fmla="*/ 821632 h 1558637"/>
                  <a:gd name="connsiteX6" fmla="*/ 604601 w 604976"/>
                  <a:gd name="connsiteY6" fmla="*/ 965177 h 1558637"/>
                  <a:gd name="connsiteX7" fmla="*/ 542256 w 604976"/>
                  <a:gd name="connsiteY7" fmla="*/ 957678 h 1558637"/>
                  <a:gd name="connsiteX8" fmla="*/ 332509 w 604976"/>
                  <a:gd name="connsiteY8" fmla="*/ 935182 h 1558637"/>
                  <a:gd name="connsiteX9" fmla="*/ 332509 w 604976"/>
                  <a:gd name="connsiteY9" fmla="*/ 1433946 h 1558637"/>
                  <a:gd name="connsiteX10" fmla="*/ 207819 w 604976"/>
                  <a:gd name="connsiteY10" fmla="*/ 1558637 h 1558637"/>
                  <a:gd name="connsiteX11" fmla="*/ 0 w 604976"/>
                  <a:gd name="connsiteY11" fmla="*/ 1558637 h 1558637"/>
                  <a:gd name="connsiteX0" fmla="*/ 41564 w 611020"/>
                  <a:gd name="connsiteY0" fmla="*/ 0 h 1558637"/>
                  <a:gd name="connsiteX1" fmla="*/ 249382 w 611020"/>
                  <a:gd name="connsiteY1" fmla="*/ 83128 h 1558637"/>
                  <a:gd name="connsiteX2" fmla="*/ 332509 w 611020"/>
                  <a:gd name="connsiteY2" fmla="*/ 207819 h 1558637"/>
                  <a:gd name="connsiteX3" fmla="*/ 353291 w 611020"/>
                  <a:gd name="connsiteY3" fmla="*/ 644237 h 1558637"/>
                  <a:gd name="connsiteX4" fmla="*/ 477982 w 611020"/>
                  <a:gd name="connsiteY4" fmla="*/ 685800 h 1558637"/>
                  <a:gd name="connsiteX5" fmla="*/ 521475 w 611020"/>
                  <a:gd name="connsiteY5" fmla="*/ 821632 h 1558637"/>
                  <a:gd name="connsiteX6" fmla="*/ 604601 w 611020"/>
                  <a:gd name="connsiteY6" fmla="*/ 965177 h 1558637"/>
                  <a:gd name="connsiteX7" fmla="*/ 332509 w 611020"/>
                  <a:gd name="connsiteY7" fmla="*/ 935182 h 1558637"/>
                  <a:gd name="connsiteX8" fmla="*/ 332509 w 611020"/>
                  <a:gd name="connsiteY8" fmla="*/ 1433946 h 1558637"/>
                  <a:gd name="connsiteX9" fmla="*/ 207819 w 611020"/>
                  <a:gd name="connsiteY9" fmla="*/ 1558637 h 1558637"/>
                  <a:gd name="connsiteX10" fmla="*/ 0 w 611020"/>
                  <a:gd name="connsiteY10" fmla="*/ 1558637 h 1558637"/>
                  <a:gd name="connsiteX0" fmla="*/ 41564 w 558820"/>
                  <a:gd name="connsiteY0" fmla="*/ 0 h 1558637"/>
                  <a:gd name="connsiteX1" fmla="*/ 249382 w 558820"/>
                  <a:gd name="connsiteY1" fmla="*/ 83128 h 1558637"/>
                  <a:gd name="connsiteX2" fmla="*/ 332509 w 558820"/>
                  <a:gd name="connsiteY2" fmla="*/ 207819 h 1558637"/>
                  <a:gd name="connsiteX3" fmla="*/ 353291 w 558820"/>
                  <a:gd name="connsiteY3" fmla="*/ 644237 h 1558637"/>
                  <a:gd name="connsiteX4" fmla="*/ 477982 w 558820"/>
                  <a:gd name="connsiteY4" fmla="*/ 685800 h 1558637"/>
                  <a:gd name="connsiteX5" fmla="*/ 521475 w 558820"/>
                  <a:gd name="connsiteY5" fmla="*/ 821632 h 1558637"/>
                  <a:gd name="connsiteX6" fmla="*/ 548040 w 558820"/>
                  <a:gd name="connsiteY6" fmla="*/ 936896 h 1558637"/>
                  <a:gd name="connsiteX7" fmla="*/ 332509 w 558820"/>
                  <a:gd name="connsiteY7" fmla="*/ 935182 h 1558637"/>
                  <a:gd name="connsiteX8" fmla="*/ 332509 w 558820"/>
                  <a:gd name="connsiteY8" fmla="*/ 1433946 h 1558637"/>
                  <a:gd name="connsiteX9" fmla="*/ 207819 w 558820"/>
                  <a:gd name="connsiteY9" fmla="*/ 1558637 h 1558637"/>
                  <a:gd name="connsiteX10" fmla="*/ 0 w 558820"/>
                  <a:gd name="connsiteY10" fmla="*/ 1558637 h 1558637"/>
                  <a:gd name="connsiteX0" fmla="*/ 41564 w 559498"/>
                  <a:gd name="connsiteY0" fmla="*/ 0 h 1558637"/>
                  <a:gd name="connsiteX1" fmla="*/ 249382 w 559498"/>
                  <a:gd name="connsiteY1" fmla="*/ 83128 h 1558637"/>
                  <a:gd name="connsiteX2" fmla="*/ 332509 w 559498"/>
                  <a:gd name="connsiteY2" fmla="*/ 207819 h 1558637"/>
                  <a:gd name="connsiteX3" fmla="*/ 353291 w 559498"/>
                  <a:gd name="connsiteY3" fmla="*/ 644237 h 1558637"/>
                  <a:gd name="connsiteX4" fmla="*/ 449701 w 559498"/>
                  <a:gd name="connsiteY4" fmla="*/ 742361 h 1558637"/>
                  <a:gd name="connsiteX5" fmla="*/ 521475 w 559498"/>
                  <a:gd name="connsiteY5" fmla="*/ 821632 h 1558637"/>
                  <a:gd name="connsiteX6" fmla="*/ 548040 w 559498"/>
                  <a:gd name="connsiteY6" fmla="*/ 936896 h 1558637"/>
                  <a:gd name="connsiteX7" fmla="*/ 332509 w 559498"/>
                  <a:gd name="connsiteY7" fmla="*/ 935182 h 1558637"/>
                  <a:gd name="connsiteX8" fmla="*/ 332509 w 559498"/>
                  <a:gd name="connsiteY8" fmla="*/ 1433946 h 1558637"/>
                  <a:gd name="connsiteX9" fmla="*/ 207819 w 559498"/>
                  <a:gd name="connsiteY9" fmla="*/ 1558637 h 1558637"/>
                  <a:gd name="connsiteX10" fmla="*/ 0 w 559498"/>
                  <a:gd name="connsiteY10" fmla="*/ 1558637 h 155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498" h="1558637">
                    <a:moveTo>
                      <a:pt x="41564" y="0"/>
                    </a:moveTo>
                    <a:cubicBezTo>
                      <a:pt x="94048" y="14996"/>
                      <a:pt x="203023" y="30146"/>
                      <a:pt x="249382" y="83128"/>
                    </a:cubicBezTo>
                    <a:cubicBezTo>
                      <a:pt x="282276" y="120722"/>
                      <a:pt x="332509" y="207819"/>
                      <a:pt x="332509" y="207819"/>
                    </a:cubicBezTo>
                    <a:cubicBezTo>
                      <a:pt x="339436" y="353292"/>
                      <a:pt x="333759" y="555147"/>
                      <a:pt x="353291" y="644237"/>
                    </a:cubicBezTo>
                    <a:cubicBezTo>
                      <a:pt x="372823" y="733327"/>
                      <a:pt x="421670" y="712795"/>
                      <a:pt x="449701" y="742361"/>
                    </a:cubicBezTo>
                    <a:cubicBezTo>
                      <a:pt x="477732" y="771927"/>
                      <a:pt x="505085" y="789210"/>
                      <a:pt x="521475" y="821632"/>
                    </a:cubicBezTo>
                    <a:cubicBezTo>
                      <a:pt x="537865" y="854055"/>
                      <a:pt x="579534" y="917971"/>
                      <a:pt x="548040" y="936896"/>
                    </a:cubicBezTo>
                    <a:cubicBezTo>
                      <a:pt x="516546" y="955821"/>
                      <a:pt x="377858" y="857054"/>
                      <a:pt x="332509" y="935182"/>
                    </a:cubicBezTo>
                    <a:cubicBezTo>
                      <a:pt x="368219" y="1113729"/>
                      <a:pt x="395897" y="1207561"/>
                      <a:pt x="332509" y="1433946"/>
                    </a:cubicBezTo>
                    <a:cubicBezTo>
                      <a:pt x="316660" y="1490549"/>
                      <a:pt x="266599" y="1558637"/>
                      <a:pt x="207819" y="1558637"/>
                    </a:cubicBezTo>
                    <a:lnTo>
                      <a:pt x="0" y="1558637"/>
                    </a:ln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C66846-ECBF-54D0-64C0-007C8D049A3C}"/>
                  </a:ext>
                </a:extLst>
              </p:cNvPr>
              <p:cNvSpPr/>
              <p:nvPr/>
            </p:nvSpPr>
            <p:spPr>
              <a:xfrm>
                <a:off x="12112423" y="10209873"/>
                <a:ext cx="228210" cy="179110"/>
              </a:xfrm>
              <a:custGeom>
                <a:avLst/>
                <a:gdLst>
                  <a:gd name="connsiteX0" fmla="*/ 188611 w 207464"/>
                  <a:gd name="connsiteY0" fmla="*/ 0 h 179110"/>
                  <a:gd name="connsiteX1" fmla="*/ 75 w 207464"/>
                  <a:gd name="connsiteY1" fmla="*/ 113122 h 179110"/>
                  <a:gd name="connsiteX2" fmla="*/ 207464 w 207464"/>
                  <a:gd name="connsiteY2" fmla="*/ 179110 h 179110"/>
                </a:gdLst>
                <a:ahLst/>
                <a:cxnLst>
                  <a:cxn ang="0">
                    <a:pos x="connsiteX0" y="connsiteY0"/>
                  </a:cxn>
                  <a:cxn ang="0">
                    <a:pos x="connsiteX1" y="connsiteY1"/>
                  </a:cxn>
                  <a:cxn ang="0">
                    <a:pos x="connsiteX2" y="connsiteY2"/>
                  </a:cxn>
                </a:cxnLst>
                <a:rect l="l" t="t" r="r" b="b"/>
                <a:pathLst>
                  <a:path w="207464" h="179110">
                    <a:moveTo>
                      <a:pt x="188611" y="0"/>
                    </a:moveTo>
                    <a:cubicBezTo>
                      <a:pt x="92772" y="41635"/>
                      <a:pt x="-3067" y="83270"/>
                      <a:pt x="75" y="113122"/>
                    </a:cubicBezTo>
                    <a:cubicBezTo>
                      <a:pt x="3217" y="142974"/>
                      <a:pt x="165044" y="161828"/>
                      <a:pt x="207464" y="179110"/>
                    </a:cubicBezTo>
                  </a:path>
                </a:pathLst>
              </a:custGeom>
              <a:no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EB5576AA-7CDB-B01B-AF88-9F4CBAB5DFEA}"/>
                  </a:ext>
                </a:extLst>
              </p:cNvPr>
              <p:cNvCxnSpPr>
                <a:cxnSpLocks/>
              </p:cNvCxnSpPr>
              <p:nvPr/>
            </p:nvCxnSpPr>
            <p:spPr>
              <a:xfrm flipH="1">
                <a:off x="12140704" y="10954588"/>
                <a:ext cx="22821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6FA0A169-8B1D-614A-087E-C2A4C4727864}"/>
                  </a:ext>
                </a:extLst>
              </p:cNvPr>
              <p:cNvSpPr/>
              <p:nvPr/>
            </p:nvSpPr>
            <p:spPr>
              <a:xfrm>
                <a:off x="15168622" y="901588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0FD4BF-75EC-71A9-AED9-84DA65F58DD7}"/>
                  </a:ext>
                </a:extLst>
              </p:cNvPr>
              <p:cNvSpPr/>
              <p:nvPr/>
            </p:nvSpPr>
            <p:spPr>
              <a:xfrm>
                <a:off x="15895591" y="871547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4CE57BB-3995-8895-EDC9-7F5A8B4E2384}"/>
                  </a:ext>
                </a:extLst>
              </p:cNvPr>
              <p:cNvSpPr/>
              <p:nvPr/>
            </p:nvSpPr>
            <p:spPr>
              <a:xfrm>
                <a:off x="16622560" y="841505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2C2B410-9476-FDA2-D8CE-22C6C7AF5AEB}"/>
                  </a:ext>
                </a:extLst>
              </p:cNvPr>
              <p:cNvSpPr/>
              <p:nvPr/>
            </p:nvSpPr>
            <p:spPr>
              <a:xfrm>
                <a:off x="17349529" y="811464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F28022B-E01D-1A0B-B1F4-7E1D0E181D19}"/>
                  </a:ext>
                </a:extLst>
              </p:cNvPr>
              <p:cNvSpPr/>
              <p:nvPr/>
            </p:nvSpPr>
            <p:spPr>
              <a:xfrm>
                <a:off x="18076498" y="781422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7EE2C915-5F6F-5DE3-534C-CB928E3995A8}"/>
                  </a:ext>
                </a:extLst>
              </p:cNvPr>
              <p:cNvSpPr/>
              <p:nvPr/>
            </p:nvSpPr>
            <p:spPr>
              <a:xfrm>
                <a:off x="18803467" y="7513813"/>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0349B00-C4C6-0DB4-4E96-A7E222EF9744}"/>
                  </a:ext>
                </a:extLst>
              </p:cNvPr>
              <p:cNvSpPr/>
              <p:nvPr/>
            </p:nvSpPr>
            <p:spPr>
              <a:xfrm>
                <a:off x="19530436" y="7213398"/>
                <a:ext cx="150472" cy="15047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B5CF213-DDD3-9B6A-D8C3-FAB258636A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9884" y="7802167"/>
              <a:ext cx="1117600" cy="3479800"/>
            </a:xfrm>
            <a:prstGeom prst="rect">
              <a:avLst/>
            </a:prstGeom>
          </p:spPr>
        </p:pic>
        <p:cxnSp>
          <p:nvCxnSpPr>
            <p:cNvPr id="8" name="Straight Connector 7">
              <a:extLst>
                <a:ext uri="{FF2B5EF4-FFF2-40B4-BE49-F238E27FC236}">
                  <a16:creationId xmlns:a16="http://schemas.microsoft.com/office/drawing/2014/main" id="{F41E9017-2FA2-26EC-CF33-3B63125E7F34}"/>
                </a:ext>
              </a:extLst>
            </p:cNvPr>
            <p:cNvCxnSpPr>
              <a:cxnSpLocks/>
            </p:cNvCxnSpPr>
            <p:nvPr/>
          </p:nvCxnSpPr>
          <p:spPr>
            <a:xfrm flipV="1">
              <a:off x="12483247" y="8971236"/>
              <a:ext cx="1567920" cy="658913"/>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27783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308C-F179-99D8-CF04-B2AB50A0C293}"/>
              </a:ext>
            </a:extLst>
          </p:cNvPr>
          <p:cNvSpPr>
            <a:spLocks noGrp="1"/>
          </p:cNvSpPr>
          <p:nvPr>
            <p:ph type="title"/>
          </p:nvPr>
        </p:nvSpPr>
        <p:spPr/>
        <p:txBody>
          <a:bodyPr/>
          <a:lstStyle/>
          <a:p>
            <a:r>
              <a:rPr lang="en-US" dirty="0"/>
              <a:t>Direction to March</a:t>
            </a:r>
          </a:p>
        </p:txBody>
      </p:sp>
      <p:sp>
        <p:nvSpPr>
          <p:cNvPr id="3" name="Content Placeholder 2">
            <a:extLst>
              <a:ext uri="{FF2B5EF4-FFF2-40B4-BE49-F238E27FC236}">
                <a16:creationId xmlns:a16="http://schemas.microsoft.com/office/drawing/2014/main" id="{A261E78F-0614-549B-684F-A2FCBC26C053}"/>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587A799-DB41-ABC2-D140-E40453A58FA5}"/>
              </a:ext>
            </a:extLst>
          </p:cNvPr>
          <p:cNvSpPr>
            <a:spLocks noGrp="1"/>
          </p:cNvSpPr>
          <p:nvPr>
            <p:ph type="body" sz="half" idx="2"/>
          </p:nvPr>
        </p:nvSpPr>
        <p:spPr/>
        <p:txBody>
          <a:bodyPr>
            <a:normAutofit fontScale="92500" lnSpcReduction="10000"/>
          </a:bodyPr>
          <a:lstStyle/>
          <a:p>
            <a:pPr>
              <a:spcBef>
                <a:spcPts val="1500"/>
              </a:spcBef>
            </a:pPr>
            <a:r>
              <a:rPr lang="en-US" dirty="0"/>
              <a:t>The first thing we need is the direction from the camera to the pixel. This is the direction to march.</a:t>
            </a:r>
          </a:p>
          <a:p>
            <a:pPr>
              <a:spcBef>
                <a:spcPts val="1500"/>
              </a:spcBef>
            </a:pPr>
            <a:r>
              <a:rPr lang="en-US" dirty="0"/>
              <a:t>Place a Custom node into your Material Editor graph and switch the preview object back to a sphere.</a:t>
            </a:r>
          </a:p>
          <a:p>
            <a:pPr>
              <a:spcBef>
                <a:spcPts val="1500"/>
              </a:spcBef>
            </a:pPr>
            <a:r>
              <a:rPr lang="en-US" dirty="0"/>
              <a:t>From looking at the code generated by the </a:t>
            </a:r>
            <a:r>
              <a:rPr lang="en-US" b="1" dirty="0" err="1"/>
              <a:t>CameraVector</a:t>
            </a:r>
            <a:r>
              <a:rPr lang="en-US" dirty="0"/>
              <a:t> node, we know there’s a </a:t>
            </a:r>
            <a:r>
              <a:rPr lang="en-US" b="1" dirty="0" err="1"/>
              <a:t>Parameters.CameraVector</a:t>
            </a:r>
            <a:r>
              <a:rPr lang="en-US" dirty="0"/>
              <a:t>.</a:t>
            </a:r>
          </a:p>
          <a:p>
            <a:pPr>
              <a:spcBef>
                <a:spcPts val="1500"/>
              </a:spcBef>
            </a:pPr>
            <a:r>
              <a:rPr lang="en-US" dirty="0"/>
              <a:t>Comparing the color to the axes, it is mostly red, implying that the </a:t>
            </a:r>
            <a:r>
              <a:rPr lang="en-US" b="1" dirty="0" err="1"/>
              <a:t>CameraVector</a:t>
            </a:r>
            <a:r>
              <a:rPr lang="en-US" dirty="0"/>
              <a:t> appears to be pointing toward the camera.</a:t>
            </a:r>
          </a:p>
          <a:p>
            <a:pPr>
              <a:spcBef>
                <a:spcPts val="1500"/>
              </a:spcBef>
            </a:pPr>
            <a:r>
              <a:rPr lang="en-US" b="1" dirty="0"/>
              <a:t>–</a:t>
            </a:r>
            <a:r>
              <a:rPr lang="en-US" b="1" dirty="0" err="1"/>
              <a:t>Parameters.CameraVector</a:t>
            </a:r>
            <a:r>
              <a:rPr lang="en-US" dirty="0"/>
              <a:t> looks like what we need.</a:t>
            </a:r>
            <a:endParaRPr lang="en-US" i="1" dirty="0"/>
          </a:p>
        </p:txBody>
      </p:sp>
      <p:pic>
        <p:nvPicPr>
          <p:cNvPr id="5" name="Content Placeholder 9">
            <a:extLst>
              <a:ext uri="{FF2B5EF4-FFF2-40B4-BE49-F238E27FC236}">
                <a16:creationId xmlns:a16="http://schemas.microsoft.com/office/drawing/2014/main" id="{5660737E-EA70-C98A-5475-AF3D65EA69E1}"/>
              </a:ext>
            </a:extLst>
          </p:cNvPr>
          <p:cNvPicPr>
            <a:picLocks noChangeAspect="1"/>
          </p:cNvPicPr>
          <p:nvPr/>
        </p:nvPicPr>
        <p:blipFill>
          <a:blip r:embed="rId2"/>
          <a:stretch>
            <a:fillRect/>
          </a:stretch>
        </p:blipFill>
        <p:spPr>
          <a:xfrm>
            <a:off x="3938191" y="558609"/>
            <a:ext cx="3048310" cy="2670369"/>
          </a:xfrm>
          <a:prstGeom prst="rect">
            <a:avLst/>
          </a:prstGeom>
        </p:spPr>
      </p:pic>
      <p:pic>
        <p:nvPicPr>
          <p:cNvPr id="6" name="Picture 5">
            <a:extLst>
              <a:ext uri="{FF2B5EF4-FFF2-40B4-BE49-F238E27FC236}">
                <a16:creationId xmlns:a16="http://schemas.microsoft.com/office/drawing/2014/main" id="{7AF1420A-9A7B-FF51-F351-2B4F9B96C9F8}"/>
              </a:ext>
            </a:extLst>
          </p:cNvPr>
          <p:cNvPicPr>
            <a:picLocks noChangeAspect="1"/>
          </p:cNvPicPr>
          <p:nvPr/>
        </p:nvPicPr>
        <p:blipFill>
          <a:blip r:embed="rId3"/>
          <a:stretch>
            <a:fillRect/>
          </a:stretch>
        </p:blipFill>
        <p:spPr>
          <a:xfrm>
            <a:off x="5882639" y="2251034"/>
            <a:ext cx="3073093" cy="2676565"/>
          </a:xfrm>
          <a:prstGeom prst="rect">
            <a:avLst/>
          </a:prstGeom>
        </p:spPr>
      </p:pic>
    </p:spTree>
    <p:extLst>
      <p:ext uri="{BB962C8B-B14F-4D97-AF65-F5344CB8AC3E}">
        <p14:creationId xmlns:p14="http://schemas.microsoft.com/office/powerpoint/2010/main" val="1201089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41F70-4F7E-8C82-A847-DB5DF28196F6}"/>
              </a:ext>
            </a:extLst>
          </p:cNvPr>
          <p:cNvSpPr>
            <a:spLocks noGrp="1"/>
          </p:cNvSpPr>
          <p:nvPr>
            <p:ph type="title"/>
          </p:nvPr>
        </p:nvSpPr>
        <p:spPr/>
        <p:txBody>
          <a:bodyPr/>
          <a:lstStyle/>
          <a:p>
            <a:r>
              <a:rPr lang="en-US" dirty="0"/>
              <a:t>Basic March</a:t>
            </a:r>
          </a:p>
        </p:txBody>
      </p:sp>
      <p:sp>
        <p:nvSpPr>
          <p:cNvPr id="4" name="Text Placeholder 3">
            <a:extLst>
              <a:ext uri="{FF2B5EF4-FFF2-40B4-BE49-F238E27FC236}">
                <a16:creationId xmlns:a16="http://schemas.microsoft.com/office/drawing/2014/main" id="{0595D2DD-640F-08AF-EFCB-125E27786727}"/>
              </a:ext>
            </a:extLst>
          </p:cNvPr>
          <p:cNvSpPr>
            <a:spLocks noGrp="1"/>
          </p:cNvSpPr>
          <p:nvPr>
            <p:ph type="body" sz="half" idx="2"/>
          </p:nvPr>
        </p:nvSpPr>
        <p:spPr/>
        <p:txBody>
          <a:bodyPr/>
          <a:lstStyle/>
          <a:p>
            <a:pPr>
              <a:spcBef>
                <a:spcPts val="1500"/>
              </a:spcBef>
            </a:pPr>
            <a:r>
              <a:rPr lang="en-US" dirty="0"/>
              <a:t>Starting on the surface of the square, we’ll march into the hemisphere behind it until the marching point is outside the sphere’s radius.</a:t>
            </a:r>
          </a:p>
          <a:p>
            <a:pPr>
              <a:spcBef>
                <a:spcPts val="1500"/>
              </a:spcBef>
            </a:pPr>
            <a:r>
              <a:rPr lang="en-US" dirty="0"/>
              <a:t>The color just shows how many steps it took before the marching point was outside the sphere.</a:t>
            </a:r>
          </a:p>
        </p:txBody>
      </p:sp>
      <p:pic>
        <p:nvPicPr>
          <p:cNvPr id="6" name="Content Placeholder 5">
            <a:extLst>
              <a:ext uri="{FF2B5EF4-FFF2-40B4-BE49-F238E27FC236}">
                <a16:creationId xmlns:a16="http://schemas.microsoft.com/office/drawing/2014/main" id="{178CC10B-256D-086A-CC5D-32EDA6ABC1C9}"/>
              </a:ext>
            </a:extLst>
          </p:cNvPr>
          <p:cNvPicPr>
            <a:picLocks noGrp="1" noChangeAspect="1"/>
          </p:cNvPicPr>
          <p:nvPr>
            <p:ph idx="1"/>
          </p:nvPr>
        </p:nvPicPr>
        <p:blipFill>
          <a:blip r:embed="rId2"/>
          <a:stretch>
            <a:fillRect/>
          </a:stretch>
        </p:blipFill>
        <p:spPr>
          <a:xfrm>
            <a:off x="3885009" y="683263"/>
            <a:ext cx="4629150" cy="1230624"/>
          </a:xfrm>
          <a:prstGeom prst="rect">
            <a:avLst/>
          </a:prstGeom>
        </p:spPr>
      </p:pic>
      <p:pic>
        <p:nvPicPr>
          <p:cNvPr id="7" name="Picture 6">
            <a:extLst>
              <a:ext uri="{FF2B5EF4-FFF2-40B4-BE49-F238E27FC236}">
                <a16:creationId xmlns:a16="http://schemas.microsoft.com/office/drawing/2014/main" id="{7082DA3E-B191-A544-F15D-3F87C4E348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2029679"/>
            <a:ext cx="3405983" cy="2986256"/>
          </a:xfrm>
          <a:prstGeom prst="rect">
            <a:avLst/>
          </a:prstGeom>
        </p:spPr>
      </p:pic>
    </p:spTree>
    <p:extLst>
      <p:ext uri="{BB962C8B-B14F-4D97-AF65-F5344CB8AC3E}">
        <p14:creationId xmlns:p14="http://schemas.microsoft.com/office/powerpoint/2010/main" val="507634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D816-B5CC-4260-A846-34C55472DDD2}"/>
              </a:ext>
            </a:extLst>
          </p:cNvPr>
          <p:cNvSpPr>
            <a:spLocks noGrp="1"/>
          </p:cNvSpPr>
          <p:nvPr>
            <p:ph type="title"/>
          </p:nvPr>
        </p:nvSpPr>
        <p:spPr/>
        <p:txBody>
          <a:bodyPr/>
          <a:lstStyle/>
          <a:p>
            <a:r>
              <a:rPr lang="en-US" dirty="0"/>
              <a:t>Shader Parameter</a:t>
            </a:r>
          </a:p>
        </p:txBody>
      </p:sp>
      <p:sp>
        <p:nvSpPr>
          <p:cNvPr id="4" name="Text Placeholder 3">
            <a:extLst>
              <a:ext uri="{FF2B5EF4-FFF2-40B4-BE49-F238E27FC236}">
                <a16:creationId xmlns:a16="http://schemas.microsoft.com/office/drawing/2014/main" id="{9EDF73C0-A13A-4F6E-1100-2C530D417258}"/>
              </a:ext>
            </a:extLst>
          </p:cNvPr>
          <p:cNvSpPr>
            <a:spLocks noGrp="1"/>
          </p:cNvSpPr>
          <p:nvPr>
            <p:ph type="body" sz="half" idx="2"/>
          </p:nvPr>
        </p:nvSpPr>
        <p:spPr/>
        <p:txBody>
          <a:bodyPr/>
          <a:lstStyle/>
          <a:p>
            <a:pPr>
              <a:spcBef>
                <a:spcPts val="1500"/>
              </a:spcBef>
            </a:pPr>
            <a:r>
              <a:rPr lang="en-US" dirty="0"/>
              <a:t>The value defining how many steps to take appears several places in the shader and may need to be adjusted for performance</a:t>
            </a:r>
          </a:p>
          <a:p>
            <a:pPr>
              <a:spcBef>
                <a:spcPts val="1500"/>
              </a:spcBef>
            </a:pPr>
            <a:r>
              <a:rPr lang="en-US" dirty="0"/>
              <a:t>Remove it from the shader and add it as a parameter to the Custom node to make it easier to change.</a:t>
            </a:r>
          </a:p>
        </p:txBody>
      </p:sp>
      <p:grpSp>
        <p:nvGrpSpPr>
          <p:cNvPr id="5" name="Group 4">
            <a:extLst>
              <a:ext uri="{FF2B5EF4-FFF2-40B4-BE49-F238E27FC236}">
                <a16:creationId xmlns:a16="http://schemas.microsoft.com/office/drawing/2014/main" id="{6D5CDF1F-36D6-F005-5A8A-1CCE63EE27E6}"/>
              </a:ext>
            </a:extLst>
          </p:cNvPr>
          <p:cNvGrpSpPr>
            <a:grpSpLocks noChangeAspect="1"/>
          </p:cNvGrpSpPr>
          <p:nvPr/>
        </p:nvGrpSpPr>
        <p:grpSpPr>
          <a:xfrm>
            <a:off x="3525201" y="264160"/>
            <a:ext cx="5151439" cy="4849654"/>
            <a:chOff x="10772803" y="594972"/>
            <a:chExt cx="12839250" cy="12087097"/>
          </a:xfrm>
        </p:grpSpPr>
        <p:pic>
          <p:nvPicPr>
            <p:cNvPr id="6" name="Picture 5">
              <a:extLst>
                <a:ext uri="{FF2B5EF4-FFF2-40B4-BE49-F238E27FC236}">
                  <a16:creationId xmlns:a16="http://schemas.microsoft.com/office/drawing/2014/main" id="{77B48D65-BF3F-90B3-CB51-A94E78A4A201}"/>
                </a:ext>
              </a:extLst>
            </p:cNvPr>
            <p:cNvPicPr>
              <a:picLocks noChangeAspect="1"/>
            </p:cNvPicPr>
            <p:nvPr/>
          </p:nvPicPr>
          <p:blipFill>
            <a:blip r:embed="rId2"/>
            <a:stretch>
              <a:fillRect/>
            </a:stretch>
          </p:blipFill>
          <p:spPr>
            <a:xfrm>
              <a:off x="10873038" y="3238721"/>
              <a:ext cx="8318683" cy="3948869"/>
            </a:xfrm>
            <a:prstGeom prst="rect">
              <a:avLst/>
            </a:prstGeom>
          </p:spPr>
        </p:pic>
        <p:pic>
          <p:nvPicPr>
            <p:cNvPr id="7" name="Picture 6">
              <a:extLst>
                <a:ext uri="{FF2B5EF4-FFF2-40B4-BE49-F238E27FC236}">
                  <a16:creationId xmlns:a16="http://schemas.microsoft.com/office/drawing/2014/main" id="{AB48D160-54D8-4F75-5E20-A626C3DCE453}"/>
                </a:ext>
              </a:extLst>
            </p:cNvPr>
            <p:cNvPicPr>
              <a:picLocks noChangeAspect="1"/>
            </p:cNvPicPr>
            <p:nvPr/>
          </p:nvPicPr>
          <p:blipFill>
            <a:blip r:embed="rId3"/>
            <a:stretch>
              <a:fillRect/>
            </a:stretch>
          </p:blipFill>
          <p:spPr>
            <a:xfrm>
              <a:off x="11413204" y="8305663"/>
              <a:ext cx="6483015" cy="4376406"/>
            </a:xfrm>
            <a:prstGeom prst="rect">
              <a:avLst/>
            </a:prstGeom>
          </p:spPr>
        </p:pic>
        <p:pic>
          <p:nvPicPr>
            <p:cNvPr id="8" name="Picture 7">
              <a:extLst>
                <a:ext uri="{FF2B5EF4-FFF2-40B4-BE49-F238E27FC236}">
                  <a16:creationId xmlns:a16="http://schemas.microsoft.com/office/drawing/2014/main" id="{EB924784-414B-7703-06EB-B9BFD26A7F1E}"/>
                </a:ext>
              </a:extLst>
            </p:cNvPr>
            <p:cNvPicPr>
              <a:picLocks noChangeAspect="1"/>
            </p:cNvPicPr>
            <p:nvPr/>
          </p:nvPicPr>
          <p:blipFill>
            <a:blip r:embed="rId4"/>
            <a:stretch>
              <a:fillRect/>
            </a:stretch>
          </p:blipFill>
          <p:spPr>
            <a:xfrm>
              <a:off x="18348895" y="7302726"/>
              <a:ext cx="5263158" cy="5379343"/>
            </a:xfrm>
            <a:prstGeom prst="rect">
              <a:avLst/>
            </a:prstGeom>
          </p:spPr>
        </p:pic>
        <p:grpSp>
          <p:nvGrpSpPr>
            <p:cNvPr id="9" name="Group 8">
              <a:extLst>
                <a:ext uri="{FF2B5EF4-FFF2-40B4-BE49-F238E27FC236}">
                  <a16:creationId xmlns:a16="http://schemas.microsoft.com/office/drawing/2014/main" id="{5B18347A-C6FF-2155-265E-4F6D5BCC4466}"/>
                </a:ext>
              </a:extLst>
            </p:cNvPr>
            <p:cNvGrpSpPr/>
            <p:nvPr/>
          </p:nvGrpSpPr>
          <p:grpSpPr>
            <a:xfrm>
              <a:off x="10772803" y="1691970"/>
              <a:ext cx="10677941" cy="1233043"/>
              <a:chOff x="10836599" y="416063"/>
              <a:chExt cx="10677941" cy="1233043"/>
            </a:xfrm>
          </p:grpSpPr>
          <p:pic>
            <p:nvPicPr>
              <p:cNvPr id="14" name="Picture 13">
                <a:extLst>
                  <a:ext uri="{FF2B5EF4-FFF2-40B4-BE49-F238E27FC236}">
                    <a16:creationId xmlns:a16="http://schemas.microsoft.com/office/drawing/2014/main" id="{D06ACFBF-242F-51BA-E7A6-5D351DAC3B7B}"/>
                  </a:ext>
                </a:extLst>
              </p:cNvPr>
              <p:cNvPicPr>
                <a:picLocks noChangeAspect="1"/>
              </p:cNvPicPr>
              <p:nvPr/>
            </p:nvPicPr>
            <p:blipFill>
              <a:blip r:embed="rId5"/>
              <a:stretch>
                <a:fillRect/>
              </a:stretch>
            </p:blipFill>
            <p:spPr>
              <a:xfrm>
                <a:off x="17055316" y="568081"/>
                <a:ext cx="4459224" cy="929005"/>
              </a:xfrm>
              <a:prstGeom prst="rect">
                <a:avLst/>
              </a:prstGeom>
            </p:spPr>
          </p:pic>
          <p:grpSp>
            <p:nvGrpSpPr>
              <p:cNvPr id="15" name="Group 14">
                <a:extLst>
                  <a:ext uri="{FF2B5EF4-FFF2-40B4-BE49-F238E27FC236}">
                    <a16:creationId xmlns:a16="http://schemas.microsoft.com/office/drawing/2014/main" id="{3063D8E5-E160-E5F3-17C3-25570B7369DF}"/>
                  </a:ext>
                </a:extLst>
              </p:cNvPr>
              <p:cNvGrpSpPr/>
              <p:nvPr/>
            </p:nvGrpSpPr>
            <p:grpSpPr>
              <a:xfrm>
                <a:off x="10836599" y="416063"/>
                <a:ext cx="4459224" cy="1233043"/>
                <a:chOff x="10681854" y="6858001"/>
                <a:chExt cx="4459224" cy="1233043"/>
              </a:xfrm>
            </p:grpSpPr>
            <p:pic>
              <p:nvPicPr>
                <p:cNvPr id="17" name="Picture 16">
                  <a:extLst>
                    <a:ext uri="{FF2B5EF4-FFF2-40B4-BE49-F238E27FC236}">
                      <a16:creationId xmlns:a16="http://schemas.microsoft.com/office/drawing/2014/main" id="{52221BAE-2276-6B70-F5AD-88E14325A13D}"/>
                    </a:ext>
                  </a:extLst>
                </p:cNvPr>
                <p:cNvPicPr>
                  <a:picLocks noChangeAspect="1"/>
                </p:cNvPicPr>
                <p:nvPr/>
              </p:nvPicPr>
              <p:blipFill>
                <a:blip r:embed="rId6"/>
                <a:stretch>
                  <a:fillRect/>
                </a:stretch>
              </p:blipFill>
              <p:spPr>
                <a:xfrm>
                  <a:off x="10681854" y="6858001"/>
                  <a:ext cx="4459224" cy="1233043"/>
                </a:xfrm>
                <a:prstGeom prst="rect">
                  <a:avLst/>
                </a:prstGeom>
              </p:spPr>
            </p:pic>
            <p:sp>
              <p:nvSpPr>
                <p:cNvPr id="18" name="Rounded Rectangle 17">
                  <a:extLst>
                    <a:ext uri="{FF2B5EF4-FFF2-40B4-BE49-F238E27FC236}">
                      <a16:creationId xmlns:a16="http://schemas.microsoft.com/office/drawing/2014/main" id="{AE7AA01D-561E-BE37-559B-AFDE199CB6B9}"/>
                    </a:ext>
                  </a:extLst>
                </p:cNvPr>
                <p:cNvSpPr/>
                <p:nvPr/>
              </p:nvSpPr>
              <p:spPr>
                <a:xfrm>
                  <a:off x="10681854" y="7474521"/>
                  <a:ext cx="2449946" cy="27247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6" name="Straight Arrow Connector 15">
                <a:extLst>
                  <a:ext uri="{FF2B5EF4-FFF2-40B4-BE49-F238E27FC236}">
                    <a16:creationId xmlns:a16="http://schemas.microsoft.com/office/drawing/2014/main" id="{B25A553A-9B56-C62D-CCD7-64685DBFD216}"/>
                  </a:ext>
                </a:extLst>
              </p:cNvPr>
              <p:cNvCxnSpPr/>
              <p:nvPr/>
            </p:nvCxnSpPr>
            <p:spPr>
              <a:xfrm>
                <a:off x="15597945" y="1032583"/>
                <a:ext cx="118455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10" name="Rounded Rectangle 9">
              <a:extLst>
                <a:ext uri="{FF2B5EF4-FFF2-40B4-BE49-F238E27FC236}">
                  <a16:creationId xmlns:a16="http://schemas.microsoft.com/office/drawing/2014/main" id="{170C721D-A961-2E4E-C6FF-76CC5BB4356D}"/>
                </a:ext>
              </a:extLst>
            </p:cNvPr>
            <p:cNvSpPr/>
            <p:nvPr/>
          </p:nvSpPr>
          <p:spPr>
            <a:xfrm>
              <a:off x="14545235" y="6591735"/>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F965A1B-025D-7449-8848-CE4D05E164BC}"/>
                </a:ext>
              </a:extLst>
            </p:cNvPr>
            <p:cNvPicPr>
              <a:picLocks noChangeAspect="1"/>
            </p:cNvPicPr>
            <p:nvPr/>
          </p:nvPicPr>
          <p:blipFill>
            <a:blip r:embed="rId7"/>
            <a:stretch>
              <a:fillRect/>
            </a:stretch>
          </p:blipFill>
          <p:spPr>
            <a:xfrm>
              <a:off x="10772803" y="658933"/>
              <a:ext cx="7772400" cy="584122"/>
            </a:xfrm>
            <a:prstGeom prst="rect">
              <a:avLst/>
            </a:prstGeom>
          </p:spPr>
        </p:pic>
        <p:sp>
          <p:nvSpPr>
            <p:cNvPr id="12" name="Rounded Rectangle 11">
              <a:extLst>
                <a:ext uri="{FF2B5EF4-FFF2-40B4-BE49-F238E27FC236}">
                  <a16:creationId xmlns:a16="http://schemas.microsoft.com/office/drawing/2014/main" id="{96BB2BCB-CD0F-EC5E-2558-4696318FB2E3}"/>
                </a:ext>
              </a:extLst>
            </p:cNvPr>
            <p:cNvSpPr/>
            <p:nvPr/>
          </p:nvSpPr>
          <p:spPr>
            <a:xfrm>
              <a:off x="16948193" y="3869800"/>
              <a:ext cx="1148421" cy="42575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0A46AEE-911B-A0CE-CC95-584D5A210316}"/>
                </a:ext>
              </a:extLst>
            </p:cNvPr>
            <p:cNvSpPr/>
            <p:nvPr/>
          </p:nvSpPr>
          <p:spPr>
            <a:xfrm>
              <a:off x="16782500" y="594972"/>
              <a:ext cx="1675621" cy="56302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1544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4414D-72D5-D8FC-10A6-237388542ED9}"/>
              </a:ext>
            </a:extLst>
          </p:cNvPr>
          <p:cNvSpPr>
            <a:spLocks noGrp="1"/>
          </p:cNvSpPr>
          <p:nvPr>
            <p:ph type="title"/>
          </p:nvPr>
        </p:nvSpPr>
        <p:spPr/>
        <p:txBody>
          <a:bodyPr/>
          <a:lstStyle/>
          <a:p>
            <a:r>
              <a:rPr lang="en-US" dirty="0"/>
              <a:t>Create a Project</a:t>
            </a:r>
          </a:p>
        </p:txBody>
      </p:sp>
      <p:sp>
        <p:nvSpPr>
          <p:cNvPr id="3" name="Content Placeholder 2">
            <a:extLst>
              <a:ext uri="{FF2B5EF4-FFF2-40B4-BE49-F238E27FC236}">
                <a16:creationId xmlns:a16="http://schemas.microsoft.com/office/drawing/2014/main" id="{F96E31C6-6EC7-981C-37A1-4AA449BCFA16}"/>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1787F8CB-885E-7A49-5030-6108A6DF6D16}"/>
              </a:ext>
            </a:extLst>
          </p:cNvPr>
          <p:cNvSpPr>
            <a:spLocks noGrp="1"/>
          </p:cNvSpPr>
          <p:nvPr>
            <p:ph type="body" sz="half" idx="2"/>
          </p:nvPr>
        </p:nvSpPr>
        <p:spPr/>
        <p:txBody>
          <a:bodyPr/>
          <a:lstStyle/>
          <a:p>
            <a:pPr>
              <a:spcBef>
                <a:spcPts val="1500"/>
              </a:spcBef>
            </a:pPr>
            <a:r>
              <a:rPr lang="en-US" dirty="0"/>
              <a:t>Launch your home-built UE5, choose the “</a:t>
            </a:r>
            <a:r>
              <a:rPr lang="en-US" b="1" dirty="0"/>
              <a:t>Games</a:t>
            </a:r>
            <a:r>
              <a:rPr lang="en-US" dirty="0"/>
              <a:t>” project category.</a:t>
            </a:r>
          </a:p>
          <a:p>
            <a:pPr>
              <a:spcBef>
                <a:spcPts val="1500"/>
              </a:spcBef>
            </a:pPr>
            <a:r>
              <a:rPr lang="en-US" dirty="0"/>
              <a:t>Use the </a:t>
            </a:r>
            <a:r>
              <a:rPr lang="en-US" b="1" dirty="0"/>
              <a:t>Blank</a:t>
            </a:r>
            <a:r>
              <a:rPr lang="en-US" dirty="0"/>
              <a:t> template, to create a </a:t>
            </a:r>
            <a:r>
              <a:rPr lang="en-US" b="1" dirty="0"/>
              <a:t>C++</a:t>
            </a:r>
            <a:r>
              <a:rPr lang="en-US" dirty="0"/>
              <a:t> project with </a:t>
            </a:r>
            <a:r>
              <a:rPr lang="en-US" b="1" dirty="0"/>
              <a:t>No Starter Content</a:t>
            </a:r>
            <a:r>
              <a:rPr lang="en-US" dirty="0"/>
              <a:t>. </a:t>
            </a:r>
          </a:p>
          <a:p>
            <a:pPr>
              <a:spcBef>
                <a:spcPts val="1500"/>
              </a:spcBef>
            </a:pPr>
            <a:r>
              <a:rPr lang="en-US" dirty="0"/>
              <a:t>Set the </a:t>
            </a:r>
            <a:r>
              <a:rPr lang="en-US" b="1" dirty="0"/>
              <a:t>folder</a:t>
            </a:r>
            <a:r>
              <a:rPr lang="en-US" dirty="0"/>
              <a:t> where your project will be created to the base folder for your engine source (the directory containing the Setup and </a:t>
            </a:r>
            <a:r>
              <a:rPr lang="en-US" dirty="0" err="1"/>
              <a:t>GenerateProjectFiles</a:t>
            </a:r>
            <a:r>
              <a:rPr lang="en-US" dirty="0"/>
              <a:t> scripts).</a:t>
            </a:r>
          </a:p>
        </p:txBody>
      </p:sp>
      <p:grpSp>
        <p:nvGrpSpPr>
          <p:cNvPr id="5" name="Group 4">
            <a:extLst>
              <a:ext uri="{FF2B5EF4-FFF2-40B4-BE49-F238E27FC236}">
                <a16:creationId xmlns:a16="http://schemas.microsoft.com/office/drawing/2014/main" id="{5F44A73F-36B0-2C82-7FBF-FBE90E89A509}"/>
              </a:ext>
            </a:extLst>
          </p:cNvPr>
          <p:cNvGrpSpPr>
            <a:grpSpLocks noChangeAspect="1"/>
          </p:cNvGrpSpPr>
          <p:nvPr/>
        </p:nvGrpSpPr>
        <p:grpSpPr>
          <a:xfrm>
            <a:off x="3644092" y="593558"/>
            <a:ext cx="5430756" cy="4321342"/>
            <a:chOff x="12406745" y="2015802"/>
            <a:chExt cx="11857213" cy="9434980"/>
          </a:xfrm>
        </p:grpSpPr>
        <p:pic>
          <p:nvPicPr>
            <p:cNvPr id="6" name="Picture 5">
              <a:extLst>
                <a:ext uri="{FF2B5EF4-FFF2-40B4-BE49-F238E27FC236}">
                  <a16:creationId xmlns:a16="http://schemas.microsoft.com/office/drawing/2014/main" id="{5038D9FB-A02D-D43B-20A2-FF88785917C8}"/>
                </a:ext>
              </a:extLst>
            </p:cNvPr>
            <p:cNvPicPr>
              <a:picLocks noChangeAspect="1"/>
            </p:cNvPicPr>
            <p:nvPr/>
          </p:nvPicPr>
          <p:blipFill rotWithShape="1">
            <a:blip r:embed="rId2"/>
            <a:srcRect l="19354"/>
            <a:stretch/>
          </p:blipFill>
          <p:spPr>
            <a:xfrm>
              <a:off x="12406745" y="2015802"/>
              <a:ext cx="11857213" cy="9434980"/>
            </a:xfrm>
            <a:prstGeom prst="rect">
              <a:avLst/>
            </a:prstGeom>
          </p:spPr>
        </p:pic>
        <p:sp>
          <p:nvSpPr>
            <p:cNvPr id="7" name="Rounded Rectangle 6">
              <a:extLst>
                <a:ext uri="{FF2B5EF4-FFF2-40B4-BE49-F238E27FC236}">
                  <a16:creationId xmlns:a16="http://schemas.microsoft.com/office/drawing/2014/main" id="{6979110E-0FCE-66F4-ACAE-87BA9DD518D7}"/>
                </a:ext>
              </a:extLst>
            </p:cNvPr>
            <p:cNvSpPr/>
            <p:nvPr/>
          </p:nvSpPr>
          <p:spPr>
            <a:xfrm>
              <a:off x="13674437" y="2533795"/>
              <a:ext cx="1392381" cy="191351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0F5A988-69B1-346E-15FC-3D2255F1BC5A}"/>
                </a:ext>
              </a:extLst>
            </p:cNvPr>
            <p:cNvSpPr/>
            <p:nvPr/>
          </p:nvSpPr>
          <p:spPr>
            <a:xfrm>
              <a:off x="20484812" y="8416633"/>
              <a:ext cx="1585272" cy="332512"/>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BE06450D-205E-1576-4210-9C6B020B3D6D}"/>
                </a:ext>
              </a:extLst>
            </p:cNvPr>
            <p:cNvSpPr/>
            <p:nvPr/>
          </p:nvSpPr>
          <p:spPr>
            <a:xfrm>
              <a:off x="21729892" y="7096568"/>
              <a:ext cx="1585272" cy="53036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D5C2A7D5-3672-4E9B-9776-633A54DFBF77}"/>
                </a:ext>
              </a:extLst>
            </p:cNvPr>
            <p:cNvSpPr/>
            <p:nvPr/>
          </p:nvSpPr>
          <p:spPr>
            <a:xfrm>
              <a:off x="12406745" y="9913628"/>
              <a:ext cx="11492346" cy="53036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264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3566A-22D1-594D-9687-F3EB022BD8EA}"/>
              </a:ext>
            </a:extLst>
          </p:cNvPr>
          <p:cNvSpPr>
            <a:spLocks noGrp="1"/>
          </p:cNvSpPr>
          <p:nvPr>
            <p:ph type="title"/>
          </p:nvPr>
        </p:nvSpPr>
        <p:spPr/>
        <p:txBody>
          <a:bodyPr/>
          <a:lstStyle/>
          <a:p>
            <a:r>
              <a:rPr lang="en-US" dirty="0"/>
              <a:t>Back to a Sphere</a:t>
            </a:r>
          </a:p>
        </p:txBody>
      </p:sp>
      <p:sp>
        <p:nvSpPr>
          <p:cNvPr id="4" name="Text Placeholder 3">
            <a:extLst>
              <a:ext uri="{FF2B5EF4-FFF2-40B4-BE49-F238E27FC236}">
                <a16:creationId xmlns:a16="http://schemas.microsoft.com/office/drawing/2014/main" id="{3D644A2B-DD6C-5A97-6544-78031FBF68F5}"/>
              </a:ext>
            </a:extLst>
          </p:cNvPr>
          <p:cNvSpPr>
            <a:spLocks noGrp="1"/>
          </p:cNvSpPr>
          <p:nvPr>
            <p:ph type="body" sz="half" idx="2"/>
          </p:nvPr>
        </p:nvSpPr>
        <p:spPr/>
        <p:txBody>
          <a:bodyPr/>
          <a:lstStyle/>
          <a:p>
            <a:r>
              <a:rPr lang="en-US" dirty="0"/>
              <a:t>The step size is scaled to go up to one unit distance in the maximum number of steps allowed. </a:t>
            </a:r>
          </a:p>
          <a:p>
            <a:r>
              <a:rPr lang="en-US" dirty="0"/>
              <a:t>That’s enough to get from the middle of the sphere to the back, but not to get from the front to the back. </a:t>
            </a:r>
          </a:p>
          <a:p>
            <a:r>
              <a:rPr lang="en-US" dirty="0"/>
              <a:t>A unit sphere has a diameter of 2, so the step sizes need to be twice as big to make sure we can make it all the way through.</a:t>
            </a:r>
          </a:p>
        </p:txBody>
      </p:sp>
      <p:pic>
        <p:nvPicPr>
          <p:cNvPr id="5" name="Content Placeholder 4">
            <a:extLst>
              <a:ext uri="{FF2B5EF4-FFF2-40B4-BE49-F238E27FC236}">
                <a16:creationId xmlns:a16="http://schemas.microsoft.com/office/drawing/2014/main" id="{D6183C2B-B9F7-72A8-3AF9-FC31245EB5D0}"/>
              </a:ext>
            </a:extLst>
          </p:cNvPr>
          <p:cNvPicPr>
            <a:picLocks noGrp="1" noChangeAspect="1"/>
          </p:cNvPicPr>
          <p:nvPr>
            <p:ph idx="1"/>
          </p:nvPr>
        </p:nvPicPr>
        <p:blipFill rotWithShape="1">
          <a:blip r:embed="rId2"/>
          <a:srcRect t="67494"/>
          <a:stretch/>
        </p:blipFill>
        <p:spPr>
          <a:xfrm>
            <a:off x="3887788" y="942975"/>
            <a:ext cx="4629150" cy="228188"/>
          </a:xfrm>
          <a:prstGeom prst="rect">
            <a:avLst/>
          </a:prstGeom>
        </p:spPr>
      </p:pic>
      <p:pic>
        <p:nvPicPr>
          <p:cNvPr id="6" name="Picture 5">
            <a:extLst>
              <a:ext uri="{FF2B5EF4-FFF2-40B4-BE49-F238E27FC236}">
                <a16:creationId xmlns:a16="http://schemas.microsoft.com/office/drawing/2014/main" id="{163959B4-3E70-294B-DA92-5C1BF3AC245B}"/>
              </a:ext>
            </a:extLst>
          </p:cNvPr>
          <p:cNvPicPr>
            <a:picLocks noChangeAspect="1"/>
          </p:cNvPicPr>
          <p:nvPr/>
        </p:nvPicPr>
        <p:blipFill>
          <a:blip r:embed="rId3"/>
          <a:stretch>
            <a:fillRect/>
          </a:stretch>
        </p:blipFill>
        <p:spPr>
          <a:xfrm>
            <a:off x="4770438" y="1660100"/>
            <a:ext cx="2863850" cy="2901950"/>
          </a:xfrm>
          <a:prstGeom prst="rect">
            <a:avLst/>
          </a:prstGeom>
        </p:spPr>
      </p:pic>
    </p:spTree>
    <p:extLst>
      <p:ext uri="{BB962C8B-B14F-4D97-AF65-F5344CB8AC3E}">
        <p14:creationId xmlns:p14="http://schemas.microsoft.com/office/powerpoint/2010/main" val="15222738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96248-C4FF-4344-CE34-980B0B0E948B}"/>
              </a:ext>
            </a:extLst>
          </p:cNvPr>
          <p:cNvSpPr>
            <a:spLocks noGrp="1"/>
          </p:cNvSpPr>
          <p:nvPr>
            <p:ph type="title"/>
          </p:nvPr>
        </p:nvSpPr>
        <p:spPr/>
        <p:txBody>
          <a:bodyPr/>
          <a:lstStyle/>
          <a:p>
            <a:r>
              <a:rPr lang="en-US" dirty="0"/>
              <a:t>Marching Cloud Density</a:t>
            </a:r>
          </a:p>
        </p:txBody>
      </p:sp>
      <p:sp>
        <p:nvSpPr>
          <p:cNvPr id="3" name="Content Placeholder 2">
            <a:extLst>
              <a:ext uri="{FF2B5EF4-FFF2-40B4-BE49-F238E27FC236}">
                <a16:creationId xmlns:a16="http://schemas.microsoft.com/office/drawing/2014/main" id="{9A11F94E-13FA-4A5E-A074-C0033B04B1A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0D3D1E77-2D2B-2AD4-F6C6-0DD1D87A9366}"/>
              </a:ext>
            </a:extLst>
          </p:cNvPr>
          <p:cNvSpPr>
            <a:spLocks noGrp="1"/>
          </p:cNvSpPr>
          <p:nvPr>
            <p:ph type="body" sz="half" idx="2"/>
          </p:nvPr>
        </p:nvSpPr>
        <p:spPr/>
        <p:txBody>
          <a:bodyPr/>
          <a:lstStyle/>
          <a:p>
            <a:pPr>
              <a:spcBef>
                <a:spcPts val="1500"/>
              </a:spcBef>
            </a:pPr>
            <a:r>
              <a:rPr lang="en-US" dirty="0"/>
              <a:t>To account for the cloud density, we need to accumulate the color and opacity with each step. We’ll augment the </a:t>
            </a:r>
            <a:r>
              <a:rPr lang="en-US" b="1" dirty="0"/>
              <a:t>Color</a:t>
            </a:r>
            <a:r>
              <a:rPr lang="en-US" dirty="0"/>
              <a:t> variable with a fourth </a:t>
            </a:r>
            <a:r>
              <a:rPr lang="en-US" b="1" dirty="0"/>
              <a:t>alpha</a:t>
            </a:r>
            <a:r>
              <a:rPr lang="en-US" dirty="0"/>
              <a:t> component to track that opacity, and use that to tell how much of the local color we can see at each step through all of the cloud we’ve marched so far.</a:t>
            </a:r>
          </a:p>
          <a:p>
            <a:pPr>
              <a:spcBef>
                <a:spcPts val="1500"/>
              </a:spcBef>
            </a:pPr>
            <a:r>
              <a:rPr lang="en-US" dirty="0"/>
              <a:t>We also may want to define a color for our cloud, as an additional parameter.</a:t>
            </a:r>
          </a:p>
          <a:p>
            <a:pPr>
              <a:spcBef>
                <a:spcPts val="1500"/>
              </a:spcBef>
            </a:pPr>
            <a:r>
              <a:rPr lang="en-US" dirty="0"/>
              <a:t>We can use the </a:t>
            </a:r>
            <a:r>
              <a:rPr lang="en-US" b="1" dirty="0" err="1"/>
              <a:t>CloudDensity</a:t>
            </a:r>
            <a:r>
              <a:rPr lang="en-US" dirty="0"/>
              <a:t> function added to </a:t>
            </a:r>
            <a:r>
              <a:rPr lang="en-US" b="1" dirty="0" err="1"/>
              <a:t>Cloud.ush</a:t>
            </a:r>
            <a:r>
              <a:rPr lang="en-US" dirty="0"/>
              <a:t> to compute the actual density.</a:t>
            </a:r>
          </a:p>
        </p:txBody>
      </p:sp>
      <p:grpSp>
        <p:nvGrpSpPr>
          <p:cNvPr id="10" name="Group 9">
            <a:extLst>
              <a:ext uri="{FF2B5EF4-FFF2-40B4-BE49-F238E27FC236}">
                <a16:creationId xmlns:a16="http://schemas.microsoft.com/office/drawing/2014/main" id="{205F6F55-6085-5FC1-8BC8-5DC727C76CFB}"/>
              </a:ext>
            </a:extLst>
          </p:cNvPr>
          <p:cNvGrpSpPr>
            <a:grpSpLocks noChangeAspect="1"/>
          </p:cNvGrpSpPr>
          <p:nvPr/>
        </p:nvGrpSpPr>
        <p:grpSpPr>
          <a:xfrm>
            <a:off x="4019629" y="118714"/>
            <a:ext cx="4364673" cy="4898928"/>
            <a:chOff x="12478543" y="392972"/>
            <a:chExt cx="11406375" cy="12802566"/>
          </a:xfrm>
        </p:grpSpPr>
        <p:pic>
          <p:nvPicPr>
            <p:cNvPr id="5" name="Picture 4">
              <a:extLst>
                <a:ext uri="{FF2B5EF4-FFF2-40B4-BE49-F238E27FC236}">
                  <a16:creationId xmlns:a16="http://schemas.microsoft.com/office/drawing/2014/main" id="{3C38AB86-DFFB-0B6B-9656-C1F5841C17EE}"/>
                </a:ext>
              </a:extLst>
            </p:cNvPr>
            <p:cNvPicPr>
              <a:picLocks noChangeAspect="1"/>
            </p:cNvPicPr>
            <p:nvPr/>
          </p:nvPicPr>
          <p:blipFill rotWithShape="1">
            <a:blip r:embed="rId2"/>
            <a:srcRect t="48555"/>
            <a:stretch/>
          </p:blipFill>
          <p:spPr>
            <a:xfrm>
              <a:off x="12478543" y="4710370"/>
              <a:ext cx="10817875" cy="2665880"/>
            </a:xfrm>
            <a:prstGeom prst="rect">
              <a:avLst/>
            </a:prstGeom>
          </p:spPr>
        </p:pic>
        <p:pic>
          <p:nvPicPr>
            <p:cNvPr id="6" name="Content Placeholder 4">
              <a:extLst>
                <a:ext uri="{FF2B5EF4-FFF2-40B4-BE49-F238E27FC236}">
                  <a16:creationId xmlns:a16="http://schemas.microsoft.com/office/drawing/2014/main" id="{DF691093-8DD2-E9D0-5776-0D87F9A4C6A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478543" y="747655"/>
              <a:ext cx="8497012" cy="2452745"/>
            </a:xfrm>
            <a:prstGeom prst="rect">
              <a:avLst/>
            </a:prstGeom>
          </p:spPr>
        </p:pic>
        <p:pic>
          <p:nvPicPr>
            <p:cNvPr id="7" name="Picture 6">
              <a:extLst>
                <a:ext uri="{FF2B5EF4-FFF2-40B4-BE49-F238E27FC236}">
                  <a16:creationId xmlns:a16="http://schemas.microsoft.com/office/drawing/2014/main" id="{8DC6B523-844F-14C8-5A14-7FD53E6F51F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389600" y="392972"/>
              <a:ext cx="5495318" cy="3330495"/>
            </a:xfrm>
            <a:prstGeom prst="rect">
              <a:avLst/>
            </a:prstGeom>
          </p:spPr>
        </p:pic>
        <p:sp>
          <p:nvSpPr>
            <p:cNvPr id="8" name="Rounded Rectangle 7">
              <a:extLst>
                <a:ext uri="{FF2B5EF4-FFF2-40B4-BE49-F238E27FC236}">
                  <a16:creationId xmlns:a16="http://schemas.microsoft.com/office/drawing/2014/main" id="{D65F13C9-7BC1-3219-C884-7DDD6FAF909C}"/>
                </a:ext>
              </a:extLst>
            </p:cNvPr>
            <p:cNvSpPr/>
            <p:nvPr/>
          </p:nvSpPr>
          <p:spPr>
            <a:xfrm>
              <a:off x="13122229" y="5571332"/>
              <a:ext cx="9582195" cy="801671"/>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BE9490E-000D-5579-441D-3A6D7BF4A71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554450" y="8224607"/>
              <a:ext cx="5645150" cy="4970931"/>
            </a:xfrm>
            <a:prstGeom prst="rect">
              <a:avLst/>
            </a:prstGeom>
          </p:spPr>
        </p:pic>
      </p:grpSp>
    </p:spTree>
    <p:extLst>
      <p:ext uri="{BB962C8B-B14F-4D97-AF65-F5344CB8AC3E}">
        <p14:creationId xmlns:p14="http://schemas.microsoft.com/office/powerpoint/2010/main" val="9266964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F03BC-DF63-238A-6AD5-13553FC59B06}"/>
              </a:ext>
            </a:extLst>
          </p:cNvPr>
          <p:cNvSpPr>
            <a:spLocks noGrp="1"/>
          </p:cNvSpPr>
          <p:nvPr>
            <p:ph type="title"/>
          </p:nvPr>
        </p:nvSpPr>
        <p:spPr/>
        <p:txBody>
          <a:bodyPr/>
          <a:lstStyle/>
          <a:p>
            <a:r>
              <a:rPr lang="en-US" dirty="0"/>
              <a:t>Cloud Opacity</a:t>
            </a:r>
          </a:p>
        </p:txBody>
      </p:sp>
      <p:sp>
        <p:nvSpPr>
          <p:cNvPr id="3" name="Content Placeholder 2">
            <a:extLst>
              <a:ext uri="{FF2B5EF4-FFF2-40B4-BE49-F238E27FC236}">
                <a16:creationId xmlns:a16="http://schemas.microsoft.com/office/drawing/2014/main" id="{675EBA85-EE7D-CA13-95FE-93CF84E01284}"/>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BFB59371-025A-CE8F-1F20-D065D1D5F194}"/>
              </a:ext>
            </a:extLst>
          </p:cNvPr>
          <p:cNvSpPr>
            <a:spLocks noGrp="1"/>
          </p:cNvSpPr>
          <p:nvPr>
            <p:ph type="body" sz="half" idx="2"/>
          </p:nvPr>
        </p:nvSpPr>
        <p:spPr/>
        <p:txBody>
          <a:bodyPr/>
          <a:lstStyle/>
          <a:p>
            <a:pPr>
              <a:spcBef>
                <a:spcPts val="1500"/>
              </a:spcBef>
            </a:pPr>
            <a:r>
              <a:rPr lang="en-US" dirty="0"/>
              <a:t>Of course, the cloud doesn’t look very cloudlike with the dark border. We’re computing the opacity as we go, so it’s in </a:t>
            </a:r>
            <a:r>
              <a:rPr lang="en-US" b="1" dirty="0" err="1"/>
              <a:t>Color.a</a:t>
            </a:r>
            <a:r>
              <a:rPr lang="en-US" dirty="0"/>
              <a:t> at the end of the march, but we’re not using it.</a:t>
            </a:r>
          </a:p>
          <a:p>
            <a:pPr>
              <a:spcBef>
                <a:spcPts val="1500"/>
              </a:spcBef>
            </a:pPr>
            <a:r>
              <a:rPr lang="en-US" dirty="0"/>
              <a:t>We’ll need to change the Custom node to return all four components of the final color.</a:t>
            </a:r>
          </a:p>
          <a:p>
            <a:pPr>
              <a:spcBef>
                <a:spcPts val="1500"/>
              </a:spcBef>
            </a:pPr>
            <a:r>
              <a:rPr lang="en-US" dirty="0"/>
              <a:t>Then we’ll need to extract the alpha component using a Component Mask node.</a:t>
            </a:r>
          </a:p>
        </p:txBody>
      </p:sp>
      <p:grpSp>
        <p:nvGrpSpPr>
          <p:cNvPr id="10" name="Group 9">
            <a:extLst>
              <a:ext uri="{FF2B5EF4-FFF2-40B4-BE49-F238E27FC236}">
                <a16:creationId xmlns:a16="http://schemas.microsoft.com/office/drawing/2014/main" id="{0C6ACFBA-3C35-D423-6D46-CD67F1648598}"/>
              </a:ext>
            </a:extLst>
          </p:cNvPr>
          <p:cNvGrpSpPr>
            <a:grpSpLocks noChangeAspect="1"/>
          </p:cNvGrpSpPr>
          <p:nvPr/>
        </p:nvGrpSpPr>
        <p:grpSpPr>
          <a:xfrm>
            <a:off x="4020055" y="130458"/>
            <a:ext cx="4363821" cy="4709595"/>
            <a:chOff x="12339662" y="802920"/>
            <a:chExt cx="11612537" cy="12532657"/>
          </a:xfrm>
        </p:grpSpPr>
        <p:pic>
          <p:nvPicPr>
            <p:cNvPr id="5" name="Picture 4">
              <a:extLst>
                <a:ext uri="{FF2B5EF4-FFF2-40B4-BE49-F238E27FC236}">
                  <a16:creationId xmlns:a16="http://schemas.microsoft.com/office/drawing/2014/main" id="{B2F87BB1-C222-8147-E2A5-AFDA3916CBC2}"/>
                </a:ext>
              </a:extLst>
            </p:cNvPr>
            <p:cNvPicPr>
              <a:picLocks noChangeAspect="1"/>
            </p:cNvPicPr>
            <p:nvPr/>
          </p:nvPicPr>
          <p:blipFill>
            <a:blip r:embed="rId2"/>
            <a:stretch>
              <a:fillRect/>
            </a:stretch>
          </p:blipFill>
          <p:spPr>
            <a:xfrm>
              <a:off x="13343081" y="802920"/>
              <a:ext cx="9986357" cy="970461"/>
            </a:xfrm>
            <a:prstGeom prst="rect">
              <a:avLst/>
            </a:prstGeom>
          </p:spPr>
        </p:pic>
        <p:pic>
          <p:nvPicPr>
            <p:cNvPr id="6" name="Picture 5">
              <a:extLst>
                <a:ext uri="{FF2B5EF4-FFF2-40B4-BE49-F238E27FC236}">
                  <a16:creationId xmlns:a16="http://schemas.microsoft.com/office/drawing/2014/main" id="{39D7C278-EC52-9E7A-590E-0DE3AA3E1570}"/>
                </a:ext>
              </a:extLst>
            </p:cNvPr>
            <p:cNvPicPr>
              <a:picLocks noChangeAspect="1"/>
            </p:cNvPicPr>
            <p:nvPr/>
          </p:nvPicPr>
          <p:blipFill>
            <a:blip r:embed="rId3"/>
            <a:stretch>
              <a:fillRect/>
            </a:stretch>
          </p:blipFill>
          <p:spPr>
            <a:xfrm>
              <a:off x="12339662" y="3356395"/>
              <a:ext cx="11612537" cy="4041932"/>
            </a:xfrm>
            <a:prstGeom prst="rect">
              <a:avLst/>
            </a:prstGeom>
          </p:spPr>
        </p:pic>
        <p:sp>
          <p:nvSpPr>
            <p:cNvPr id="7" name="Rounded Rectangle 6">
              <a:extLst>
                <a:ext uri="{FF2B5EF4-FFF2-40B4-BE49-F238E27FC236}">
                  <a16:creationId xmlns:a16="http://schemas.microsoft.com/office/drawing/2014/main" id="{4DBB56AE-DDF5-72A6-294B-C18647F80C4D}"/>
                </a:ext>
              </a:extLst>
            </p:cNvPr>
            <p:cNvSpPr/>
            <p:nvPr/>
          </p:nvSpPr>
          <p:spPr>
            <a:xfrm>
              <a:off x="19285527" y="914399"/>
              <a:ext cx="3886200" cy="62345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7717888B-59AB-CDA4-92A5-9CD6B3F3294E}"/>
                </a:ext>
              </a:extLst>
            </p:cNvPr>
            <p:cNvSpPr/>
            <p:nvPr/>
          </p:nvSpPr>
          <p:spPr>
            <a:xfrm>
              <a:off x="18849109" y="5444837"/>
              <a:ext cx="2078181" cy="1205346"/>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BEE6BA7-D072-0278-3392-95A096BD1836}"/>
                </a:ext>
              </a:extLst>
            </p:cNvPr>
            <p:cNvPicPr>
              <a:picLocks noChangeAspect="1"/>
            </p:cNvPicPr>
            <p:nvPr/>
          </p:nvPicPr>
          <p:blipFill>
            <a:blip r:embed="rId4"/>
            <a:stretch>
              <a:fillRect/>
            </a:stretch>
          </p:blipFill>
          <p:spPr>
            <a:xfrm>
              <a:off x="17579138" y="7861877"/>
              <a:ext cx="6273800" cy="5473700"/>
            </a:xfrm>
            <a:prstGeom prst="rect">
              <a:avLst/>
            </a:prstGeom>
          </p:spPr>
        </p:pic>
      </p:grpSp>
    </p:spTree>
    <p:extLst>
      <p:ext uri="{BB962C8B-B14F-4D97-AF65-F5344CB8AC3E}">
        <p14:creationId xmlns:p14="http://schemas.microsoft.com/office/powerpoint/2010/main" val="36851375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F77D-7586-5155-3E07-E7D066A1F8C3}"/>
              </a:ext>
            </a:extLst>
          </p:cNvPr>
          <p:cNvSpPr>
            <a:spLocks noGrp="1"/>
          </p:cNvSpPr>
          <p:nvPr>
            <p:ph type="title"/>
          </p:nvPr>
        </p:nvSpPr>
        <p:spPr/>
        <p:txBody>
          <a:bodyPr/>
          <a:lstStyle/>
          <a:p>
            <a:r>
              <a:rPr lang="en-US" dirty="0"/>
              <a:t>Volumetric Lighting</a:t>
            </a:r>
          </a:p>
        </p:txBody>
      </p:sp>
      <p:sp>
        <p:nvSpPr>
          <p:cNvPr id="3" name="Text Placeholder 2">
            <a:extLst>
              <a:ext uri="{FF2B5EF4-FFF2-40B4-BE49-F238E27FC236}">
                <a16:creationId xmlns:a16="http://schemas.microsoft.com/office/drawing/2014/main" id="{01DC5070-59D3-186B-983B-3D3FB4F698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7701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5E56F-51EF-E1FD-121C-B644A6A397E7}"/>
              </a:ext>
            </a:extLst>
          </p:cNvPr>
          <p:cNvSpPr>
            <a:spLocks noGrp="1"/>
          </p:cNvSpPr>
          <p:nvPr>
            <p:ph type="title"/>
          </p:nvPr>
        </p:nvSpPr>
        <p:spPr>
          <a:xfrm>
            <a:off x="629841" y="342900"/>
            <a:ext cx="2949178" cy="1200150"/>
          </a:xfrm>
        </p:spPr>
        <p:txBody>
          <a:bodyPr/>
          <a:lstStyle/>
          <a:p>
            <a:r>
              <a:rPr lang="en-US" dirty="0"/>
              <a:t>Light Direction</a:t>
            </a:r>
          </a:p>
        </p:txBody>
      </p:sp>
      <p:pic>
        <p:nvPicPr>
          <p:cNvPr id="3" name="Content Placeholder 4">
            <a:extLst>
              <a:ext uri="{FF2B5EF4-FFF2-40B4-BE49-F238E27FC236}">
                <a16:creationId xmlns:a16="http://schemas.microsoft.com/office/drawing/2014/main" id="{A0EC68FB-A5AF-5D84-B356-79C338609C1E}"/>
              </a:ext>
            </a:extLst>
          </p:cNvPr>
          <p:cNvPicPr>
            <a:picLocks noGrp="1" noChangeAspect="1"/>
          </p:cNvPicPr>
          <p:nvPr>
            <p:ph idx="1"/>
          </p:nvPr>
        </p:nvPicPr>
        <p:blipFill rotWithShape="1">
          <a:blip r:embed="rId2"/>
          <a:srcRect b="46814"/>
          <a:stretch/>
        </p:blipFill>
        <p:spPr>
          <a:xfrm>
            <a:off x="3887788" y="1513407"/>
            <a:ext cx="4629150" cy="2110337"/>
          </a:xfrm>
        </p:spPr>
      </p:pic>
      <p:sp>
        <p:nvSpPr>
          <p:cNvPr id="4" name="Text Placeholder 3">
            <a:extLst>
              <a:ext uri="{FF2B5EF4-FFF2-40B4-BE49-F238E27FC236}">
                <a16:creationId xmlns:a16="http://schemas.microsoft.com/office/drawing/2014/main" id="{6BF6DA6D-1ED8-6505-2041-2D9E424F981F}"/>
              </a:ext>
            </a:extLst>
          </p:cNvPr>
          <p:cNvSpPr>
            <a:spLocks noGrp="1"/>
          </p:cNvSpPr>
          <p:nvPr>
            <p:ph type="body" sz="half" idx="2"/>
          </p:nvPr>
        </p:nvSpPr>
        <p:spPr>
          <a:xfrm>
            <a:off x="629841" y="1543050"/>
            <a:ext cx="2949178" cy="2858691"/>
          </a:xfrm>
        </p:spPr>
        <p:txBody>
          <a:bodyPr>
            <a:normAutofit/>
          </a:bodyPr>
          <a:lstStyle/>
          <a:p>
            <a:r>
              <a:rPr lang="en-US" dirty="0"/>
              <a:t>We won’t add lighting from all directions, just from the direction of the sun.</a:t>
            </a:r>
          </a:p>
          <a:p>
            <a:r>
              <a:rPr lang="en-US" dirty="0"/>
              <a:t>The </a:t>
            </a:r>
            <a:r>
              <a:rPr lang="en-US" b="1" dirty="0" err="1"/>
              <a:t>AtmosphereSunLightVector</a:t>
            </a:r>
            <a:r>
              <a:rPr lang="en-US" dirty="0"/>
              <a:t> node generates </a:t>
            </a:r>
            <a:r>
              <a:rPr lang="en-US" b="1" dirty="0" err="1"/>
              <a:t>MaterialExpressionAtmosphericLightVector</a:t>
            </a:r>
            <a:r>
              <a:rPr lang="en-US" b="1" dirty="0"/>
              <a:t>(Parameters)</a:t>
            </a:r>
            <a:r>
              <a:rPr lang="en-US" dirty="0"/>
              <a:t>.</a:t>
            </a:r>
            <a:endParaRPr lang="en-US" b="1" dirty="0"/>
          </a:p>
        </p:txBody>
      </p:sp>
    </p:spTree>
    <p:extLst>
      <p:ext uri="{BB962C8B-B14F-4D97-AF65-F5344CB8AC3E}">
        <p14:creationId xmlns:p14="http://schemas.microsoft.com/office/powerpoint/2010/main" val="2243690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66DE8-CB35-6054-83B3-6FE76D698FC7}"/>
              </a:ext>
            </a:extLst>
          </p:cNvPr>
          <p:cNvSpPr>
            <a:spLocks noGrp="1"/>
          </p:cNvSpPr>
          <p:nvPr>
            <p:ph type="title"/>
          </p:nvPr>
        </p:nvSpPr>
        <p:spPr/>
        <p:txBody>
          <a:bodyPr/>
          <a:lstStyle/>
          <a:p>
            <a:r>
              <a:rPr lang="en-US" dirty="0"/>
              <a:t>Shadow March</a:t>
            </a:r>
          </a:p>
        </p:txBody>
      </p:sp>
      <p:sp>
        <p:nvSpPr>
          <p:cNvPr id="3" name="Content Placeholder 2">
            <a:extLst>
              <a:ext uri="{FF2B5EF4-FFF2-40B4-BE49-F238E27FC236}">
                <a16:creationId xmlns:a16="http://schemas.microsoft.com/office/drawing/2014/main" id="{12650140-DA7C-ED40-B96E-2B1155FC616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50B5EF2A-27F7-CEDE-859D-415905708DFE}"/>
              </a:ext>
            </a:extLst>
          </p:cNvPr>
          <p:cNvSpPr>
            <a:spLocks noGrp="1"/>
          </p:cNvSpPr>
          <p:nvPr>
            <p:ph type="body" sz="half" idx="2"/>
          </p:nvPr>
        </p:nvSpPr>
        <p:spPr/>
        <p:txBody>
          <a:bodyPr/>
          <a:lstStyle/>
          <a:p>
            <a:pPr>
              <a:spcBef>
                <a:spcPts val="1500"/>
              </a:spcBef>
            </a:pPr>
            <a:r>
              <a:rPr lang="en-US" dirty="0"/>
              <a:t>We won’t add lighting from all directions, just from the primary atmospheric light direction. </a:t>
            </a:r>
          </a:p>
          <a:p>
            <a:r>
              <a:rPr lang="en-US" dirty="0"/>
              <a:t>Now, at each point along the ray march, we have to march toward the light, accumulating opacity to see how much makes it through.</a:t>
            </a:r>
          </a:p>
        </p:txBody>
      </p:sp>
      <p:grpSp>
        <p:nvGrpSpPr>
          <p:cNvPr id="9" name="Group 8">
            <a:extLst>
              <a:ext uri="{FF2B5EF4-FFF2-40B4-BE49-F238E27FC236}">
                <a16:creationId xmlns:a16="http://schemas.microsoft.com/office/drawing/2014/main" id="{6E27D9D9-54DB-82C6-1D89-2C5D3D5824FF}"/>
              </a:ext>
            </a:extLst>
          </p:cNvPr>
          <p:cNvGrpSpPr>
            <a:grpSpLocks noChangeAspect="1"/>
          </p:cNvGrpSpPr>
          <p:nvPr/>
        </p:nvGrpSpPr>
        <p:grpSpPr>
          <a:xfrm>
            <a:off x="3754133" y="236072"/>
            <a:ext cx="4828673" cy="4566700"/>
            <a:chOff x="11086964" y="1099673"/>
            <a:chExt cx="12837255" cy="12140781"/>
          </a:xfrm>
        </p:grpSpPr>
        <p:pic>
          <p:nvPicPr>
            <p:cNvPr id="5" name="Picture 4">
              <a:extLst>
                <a:ext uri="{FF2B5EF4-FFF2-40B4-BE49-F238E27FC236}">
                  <a16:creationId xmlns:a16="http://schemas.microsoft.com/office/drawing/2014/main" id="{FE698D20-400A-3224-7623-0AF90A24E088}"/>
                </a:ext>
              </a:extLst>
            </p:cNvPr>
            <p:cNvPicPr>
              <a:picLocks noChangeAspect="1"/>
            </p:cNvPicPr>
            <p:nvPr/>
          </p:nvPicPr>
          <p:blipFill>
            <a:blip r:embed="rId2"/>
            <a:srcRect/>
            <a:stretch/>
          </p:blipFill>
          <p:spPr>
            <a:xfrm>
              <a:off x="11086964" y="1099673"/>
              <a:ext cx="12837255" cy="6184001"/>
            </a:xfrm>
            <a:prstGeom prst="rect">
              <a:avLst/>
            </a:prstGeom>
            <a:ln w="12700">
              <a:solidFill>
                <a:schemeClr val="tx1"/>
              </a:solidFill>
            </a:ln>
          </p:spPr>
        </p:pic>
        <p:sp>
          <p:nvSpPr>
            <p:cNvPr id="6" name="Rounded Rectangle 5">
              <a:extLst>
                <a:ext uri="{FF2B5EF4-FFF2-40B4-BE49-F238E27FC236}">
                  <a16:creationId xmlns:a16="http://schemas.microsoft.com/office/drawing/2014/main" id="{9DFFE112-92DA-56E4-C564-FBFF0540811A}"/>
                </a:ext>
              </a:extLst>
            </p:cNvPr>
            <p:cNvSpPr/>
            <p:nvPr/>
          </p:nvSpPr>
          <p:spPr>
            <a:xfrm>
              <a:off x="11758516" y="3566033"/>
              <a:ext cx="12121502" cy="2408874"/>
            </a:xfrm>
            <a:prstGeom prst="roundRect">
              <a:avLst>
                <a:gd name="adj" fmla="val 503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E980AC9F-6592-BB1C-CA65-C838CAABCAB3}"/>
                </a:ext>
              </a:extLst>
            </p:cNvPr>
            <p:cNvSpPr/>
            <p:nvPr/>
          </p:nvSpPr>
          <p:spPr>
            <a:xfrm>
              <a:off x="11109065" y="1145217"/>
              <a:ext cx="11986640" cy="682236"/>
            </a:xfrm>
            <a:prstGeom prst="roundRect">
              <a:avLst>
                <a:gd name="adj" fmla="val 5039"/>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8055AE0-CBB9-2408-D37D-96D01B67397A}"/>
                </a:ext>
              </a:extLst>
            </p:cNvPr>
            <p:cNvPicPr>
              <a:picLocks noChangeAspect="1"/>
            </p:cNvPicPr>
            <p:nvPr/>
          </p:nvPicPr>
          <p:blipFill>
            <a:blip r:embed="rId3"/>
            <a:stretch>
              <a:fillRect/>
            </a:stretch>
          </p:blipFill>
          <p:spPr>
            <a:xfrm>
              <a:off x="15481005" y="7875022"/>
              <a:ext cx="5466286" cy="5365432"/>
            </a:xfrm>
            <a:prstGeom prst="rect">
              <a:avLst/>
            </a:prstGeom>
          </p:spPr>
        </p:pic>
      </p:grpSp>
    </p:spTree>
    <p:extLst>
      <p:ext uri="{BB962C8B-B14F-4D97-AF65-F5344CB8AC3E}">
        <p14:creationId xmlns:p14="http://schemas.microsoft.com/office/powerpoint/2010/main" val="2110024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F0B9-49E7-A0BC-CBF4-9FCAA461D088}"/>
              </a:ext>
            </a:extLst>
          </p:cNvPr>
          <p:cNvSpPr>
            <a:spLocks noGrp="1"/>
          </p:cNvSpPr>
          <p:nvPr>
            <p:ph type="title"/>
          </p:nvPr>
        </p:nvSpPr>
        <p:spPr/>
        <p:txBody>
          <a:bodyPr/>
          <a:lstStyle/>
          <a:p>
            <a:r>
              <a:rPr lang="en-US" dirty="0"/>
              <a:t>Removing Step Artifacts</a:t>
            </a:r>
          </a:p>
        </p:txBody>
      </p:sp>
      <p:sp>
        <p:nvSpPr>
          <p:cNvPr id="5" name="Content Placeholder 4">
            <a:extLst>
              <a:ext uri="{FF2B5EF4-FFF2-40B4-BE49-F238E27FC236}">
                <a16:creationId xmlns:a16="http://schemas.microsoft.com/office/drawing/2014/main" id="{E1125AD5-C12A-9683-E825-54BD00BA7073}"/>
              </a:ext>
            </a:extLst>
          </p:cNvPr>
          <p:cNvSpPr>
            <a:spLocks noGrp="1"/>
          </p:cNvSpPr>
          <p:nvPr>
            <p:ph sz="half" idx="1"/>
          </p:nvPr>
        </p:nvSpPr>
        <p:spPr/>
        <p:txBody>
          <a:bodyPr>
            <a:normAutofit fontScale="62500" lnSpcReduction="20000"/>
          </a:bodyPr>
          <a:lstStyle/>
          <a:p>
            <a:pPr>
              <a:spcBef>
                <a:spcPts val="1500"/>
              </a:spcBef>
            </a:pPr>
            <a:r>
              <a:rPr lang="en-US" dirty="0"/>
              <a:t>There are bad stepping artifacts visible, especially in the shadow. One way to avoid these is to randomize the starting point for each march.</a:t>
            </a:r>
          </a:p>
          <a:p>
            <a:pPr>
              <a:spcBef>
                <a:spcPts val="1500"/>
              </a:spcBef>
            </a:pPr>
            <a:r>
              <a:rPr lang="en-US" b="1" dirty="0"/>
              <a:t>Temporal anti-aliasing </a:t>
            </a:r>
            <a:r>
              <a:rPr lang="en-US" dirty="0"/>
              <a:t>blends across frames and can smooth the randomness out, but needs a different offset at every pixel, changing every frame.</a:t>
            </a:r>
          </a:p>
          <a:p>
            <a:pPr>
              <a:spcBef>
                <a:spcPts val="1500"/>
              </a:spcBef>
            </a:pPr>
            <a:r>
              <a:rPr lang="en-US" dirty="0"/>
              <a:t>Look at </a:t>
            </a:r>
            <a:r>
              <a:rPr lang="en-US" b="1" dirty="0" err="1"/>
              <a:t>VectorNoise</a:t>
            </a:r>
            <a:r>
              <a:rPr lang="en-US" b="1" dirty="0"/>
              <a:t> / </a:t>
            </a:r>
            <a:r>
              <a:rPr lang="en-US" b="1" dirty="0" err="1"/>
              <a:t>CellNoise</a:t>
            </a:r>
            <a:r>
              <a:rPr lang="en-US" dirty="0"/>
              <a:t> for hints on how to generate three random numbers from a three-element vector (it calls </a:t>
            </a:r>
            <a:r>
              <a:rPr lang="en-US" b="1" dirty="0" err="1"/>
              <a:t>MaterialExpressionVectorNoise</a:t>
            </a:r>
            <a:r>
              <a:rPr lang="en-US" dirty="0"/>
              <a:t>, but that just calls </a:t>
            </a:r>
            <a:r>
              <a:rPr lang="en-US" b="1" dirty="0"/>
              <a:t>Rand3DPCG16</a:t>
            </a:r>
            <a:r>
              <a:rPr lang="en-US" dirty="0"/>
              <a:t>).</a:t>
            </a:r>
          </a:p>
          <a:p>
            <a:pPr>
              <a:spcBef>
                <a:spcPts val="1500"/>
              </a:spcBef>
            </a:pPr>
            <a:r>
              <a:rPr lang="en-US" dirty="0"/>
              <a:t>Look at </a:t>
            </a:r>
            <a:r>
              <a:rPr lang="en-US" b="1" dirty="0" err="1"/>
              <a:t>ScreenPosition</a:t>
            </a:r>
            <a:r>
              <a:rPr lang="en-US" b="1" dirty="0"/>
              <a:t> / </a:t>
            </a:r>
            <a:r>
              <a:rPr lang="en-US" b="1" dirty="0" err="1"/>
              <a:t>PixelPosition</a:t>
            </a:r>
            <a:r>
              <a:rPr lang="en-US" dirty="0"/>
              <a:t> for how to get the x/y pixel position (use </a:t>
            </a:r>
            <a:r>
              <a:rPr lang="en-US" b="1" dirty="0" err="1"/>
              <a:t>GetPixelPosition</a:t>
            </a:r>
            <a:r>
              <a:rPr lang="en-US" dirty="0"/>
              <a:t>).</a:t>
            </a:r>
          </a:p>
          <a:p>
            <a:pPr>
              <a:spcBef>
                <a:spcPts val="1500"/>
              </a:spcBef>
            </a:pPr>
            <a:r>
              <a:rPr lang="en-US" dirty="0"/>
              <a:t>There’s no Material node for the frame number, but looking at </a:t>
            </a:r>
            <a:r>
              <a:rPr lang="en-US" b="1" dirty="0" err="1"/>
              <a:t>r.DumpShaderDebugInfo</a:t>
            </a:r>
            <a:r>
              <a:rPr lang="en-US" dirty="0"/>
              <a:t> results, we see that there is a </a:t>
            </a:r>
            <a:r>
              <a:rPr lang="en-US" b="1" dirty="0" err="1"/>
              <a:t>View.FrameNumber</a:t>
            </a:r>
            <a:r>
              <a:rPr lang="en-US" i="1" dirty="0"/>
              <a:t>.</a:t>
            </a:r>
          </a:p>
        </p:txBody>
      </p:sp>
      <p:pic>
        <p:nvPicPr>
          <p:cNvPr id="8" name="Picture 7">
            <a:extLst>
              <a:ext uri="{FF2B5EF4-FFF2-40B4-BE49-F238E27FC236}">
                <a16:creationId xmlns:a16="http://schemas.microsoft.com/office/drawing/2014/main" id="{2DCA831D-A81F-F3AC-72B2-4A89BF24C3F1}"/>
              </a:ext>
            </a:extLst>
          </p:cNvPr>
          <p:cNvPicPr>
            <a:picLocks noChangeAspect="1"/>
          </p:cNvPicPr>
          <p:nvPr/>
        </p:nvPicPr>
        <p:blipFill rotWithShape="1">
          <a:blip r:embed="rId2"/>
          <a:srcRect l="2984" t="40276" r="23952" b="48882"/>
          <a:stretch/>
        </p:blipFill>
        <p:spPr>
          <a:xfrm>
            <a:off x="4629150" y="1032250"/>
            <a:ext cx="4071218" cy="471531"/>
          </a:xfrm>
          <a:prstGeom prst="rect">
            <a:avLst/>
          </a:prstGeom>
        </p:spPr>
      </p:pic>
      <p:pic>
        <p:nvPicPr>
          <p:cNvPr id="9" name="Picture 8">
            <a:extLst>
              <a:ext uri="{FF2B5EF4-FFF2-40B4-BE49-F238E27FC236}">
                <a16:creationId xmlns:a16="http://schemas.microsoft.com/office/drawing/2014/main" id="{A9E99413-5C9A-1CA2-EDAC-006063A73A8E}"/>
              </a:ext>
            </a:extLst>
          </p:cNvPr>
          <p:cNvPicPr>
            <a:picLocks noChangeAspect="1"/>
          </p:cNvPicPr>
          <p:nvPr/>
        </p:nvPicPr>
        <p:blipFill rotWithShape="1">
          <a:blip r:embed="rId2"/>
          <a:srcRect l="7919" t="62910" r="15024" b="25024"/>
          <a:stretch/>
        </p:blipFill>
        <p:spPr>
          <a:xfrm>
            <a:off x="4572000" y="1686968"/>
            <a:ext cx="4293712" cy="524764"/>
          </a:xfrm>
          <a:prstGeom prst="rect">
            <a:avLst/>
          </a:prstGeom>
        </p:spPr>
      </p:pic>
      <p:pic>
        <p:nvPicPr>
          <p:cNvPr id="10" name="Picture 9">
            <a:extLst>
              <a:ext uri="{FF2B5EF4-FFF2-40B4-BE49-F238E27FC236}">
                <a16:creationId xmlns:a16="http://schemas.microsoft.com/office/drawing/2014/main" id="{7DF97505-2455-1EED-0E20-794D5022CBE4}"/>
              </a:ext>
            </a:extLst>
          </p:cNvPr>
          <p:cNvPicPr>
            <a:picLocks noChangeAspect="1"/>
          </p:cNvPicPr>
          <p:nvPr/>
        </p:nvPicPr>
        <p:blipFill>
          <a:blip r:embed="rId3"/>
          <a:stretch>
            <a:fillRect/>
          </a:stretch>
        </p:blipFill>
        <p:spPr>
          <a:xfrm>
            <a:off x="5190490" y="2262754"/>
            <a:ext cx="2763520" cy="2788920"/>
          </a:xfrm>
          <a:prstGeom prst="rect">
            <a:avLst/>
          </a:prstGeom>
        </p:spPr>
      </p:pic>
    </p:spTree>
    <p:extLst>
      <p:ext uri="{BB962C8B-B14F-4D97-AF65-F5344CB8AC3E}">
        <p14:creationId xmlns:p14="http://schemas.microsoft.com/office/powerpoint/2010/main" val="2844082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035E3-CEC6-D2B3-FBF3-B4F5CBB7799C}"/>
              </a:ext>
            </a:extLst>
          </p:cNvPr>
          <p:cNvSpPr>
            <a:spLocks noGrp="1"/>
          </p:cNvSpPr>
          <p:nvPr>
            <p:ph type="title"/>
          </p:nvPr>
        </p:nvSpPr>
        <p:spPr/>
        <p:txBody>
          <a:bodyPr/>
          <a:lstStyle/>
          <a:p>
            <a:r>
              <a:rPr lang="en-US" dirty="0"/>
              <a:t>Extensions</a:t>
            </a:r>
          </a:p>
        </p:txBody>
      </p:sp>
      <p:sp>
        <p:nvSpPr>
          <p:cNvPr id="3" name="Text Placeholder 2">
            <a:extLst>
              <a:ext uri="{FF2B5EF4-FFF2-40B4-BE49-F238E27FC236}">
                <a16:creationId xmlns:a16="http://schemas.microsoft.com/office/drawing/2014/main" id="{7D598BAE-A79B-3645-9893-B27DACC5EFB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6523675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E47DBB-9E86-0FEC-E418-FDAFFA6614BA}"/>
              </a:ext>
            </a:extLst>
          </p:cNvPr>
          <p:cNvSpPr>
            <a:spLocks noGrp="1"/>
          </p:cNvSpPr>
          <p:nvPr>
            <p:ph type="title"/>
          </p:nvPr>
        </p:nvSpPr>
        <p:spPr>
          <a:xfrm>
            <a:off x="629841" y="342900"/>
            <a:ext cx="2949178" cy="1200150"/>
          </a:xfrm>
        </p:spPr>
        <p:txBody>
          <a:bodyPr/>
          <a:lstStyle/>
          <a:p>
            <a:r>
              <a:rPr lang="en-US" dirty="0"/>
              <a:t>Step-Independent Extinction</a:t>
            </a:r>
          </a:p>
        </p:txBody>
      </p:sp>
      <p:sp>
        <p:nvSpPr>
          <p:cNvPr id="5" name="Content Placeholder 4">
            <a:extLst>
              <a:ext uri="{FF2B5EF4-FFF2-40B4-BE49-F238E27FC236}">
                <a16:creationId xmlns:a16="http://schemas.microsoft.com/office/drawing/2014/main" id="{B3435C1D-BA8B-1E6A-7A85-1E2A58030F58}"/>
              </a:ext>
            </a:extLst>
          </p:cNvPr>
          <p:cNvSpPr>
            <a:spLocks noGrp="1"/>
          </p:cNvSpPr>
          <p:nvPr>
            <p:ph idx="1"/>
          </p:nvPr>
        </p:nvSpPr>
        <p:spPr>
          <a:xfrm>
            <a:off x="3887788" y="741363"/>
            <a:ext cx="4629150" cy="2471393"/>
          </a:xfrm>
        </p:spPr>
        <p:txBody>
          <a:bodyPr>
            <a:normAutofit fontScale="62500" lnSpcReduction="20000"/>
          </a:bodyPr>
          <a:lstStyle/>
          <a:p>
            <a:r>
              <a:rPr lang="en-US" dirty="0"/>
              <a:t>We’ve been using Opacity,</a:t>
            </a:r>
          </a:p>
          <a:p>
            <a:r>
              <a:rPr lang="en-US" dirty="0"/>
              <a:t>Can also represent this with Extinction,</a:t>
            </a:r>
          </a:p>
          <a:p>
            <a:r>
              <a:rPr lang="en-US" dirty="0"/>
              <a:t>These are related by                              , for distance   .</a:t>
            </a:r>
          </a:p>
          <a:p>
            <a:pPr lvl="1"/>
            <a:r>
              <a:rPr lang="en-US" dirty="0"/>
              <a:t>For one unit of volume,                          , or </a:t>
            </a:r>
          </a:p>
          <a:p>
            <a:pPr lvl="1"/>
            <a:r>
              <a:rPr lang="en-US" dirty="0"/>
              <a:t>    doesn’t scale linearly with step size, but 	  does.</a:t>
            </a:r>
          </a:p>
          <a:p>
            <a:pPr lvl="1"/>
            <a:r>
              <a:rPr lang="en-US" dirty="0"/>
              <a:t>Scaling by a step size of    .</a:t>
            </a:r>
          </a:p>
          <a:p>
            <a:pPr lvl="2"/>
            <a:r>
              <a:rPr lang="en-US" dirty="0"/>
              <a:t>  </a:t>
            </a:r>
          </a:p>
          <a:p>
            <a:pPr lvl="2"/>
            <a:r>
              <a:rPr lang="en-US" dirty="0"/>
              <a:t> </a:t>
            </a:r>
          </a:p>
          <a:p>
            <a:pPr lvl="2"/>
            <a:r>
              <a:rPr lang="en-US" dirty="0"/>
              <a:t> </a:t>
            </a:r>
          </a:p>
          <a:p>
            <a:pPr lvl="2"/>
            <a:r>
              <a:rPr lang="en-US" dirty="0"/>
              <a:t> </a:t>
            </a:r>
          </a:p>
          <a:p>
            <a:pPr lvl="1"/>
            <a:r>
              <a:rPr lang="en-US" dirty="0"/>
              <a:t>Often approximate as</a:t>
            </a:r>
          </a:p>
        </p:txBody>
      </p:sp>
      <p:sp>
        <p:nvSpPr>
          <p:cNvPr id="6" name="Text Placeholder 5">
            <a:extLst>
              <a:ext uri="{FF2B5EF4-FFF2-40B4-BE49-F238E27FC236}">
                <a16:creationId xmlns:a16="http://schemas.microsoft.com/office/drawing/2014/main" id="{B3E9ED9F-EB5D-56EC-F9C9-D1D1096BFE70}"/>
              </a:ext>
            </a:extLst>
          </p:cNvPr>
          <p:cNvSpPr>
            <a:spLocks noGrp="1"/>
          </p:cNvSpPr>
          <p:nvPr>
            <p:ph type="body" sz="half" idx="2"/>
          </p:nvPr>
        </p:nvSpPr>
        <p:spPr>
          <a:xfrm>
            <a:off x="629841" y="1543050"/>
            <a:ext cx="2949178" cy="2858691"/>
          </a:xfrm>
        </p:spPr>
        <p:txBody>
          <a:bodyPr/>
          <a:lstStyle/>
          <a:p>
            <a:r>
              <a:rPr lang="en-US" dirty="0"/>
              <a:t>If you change </a:t>
            </a:r>
            <a:r>
              <a:rPr lang="en-US" dirty="0" err="1"/>
              <a:t>MaxSteps</a:t>
            </a:r>
            <a:r>
              <a:rPr lang="en-US" dirty="0"/>
              <a:t>, the overall volume opacity will change as well. </a:t>
            </a:r>
          </a:p>
          <a:p>
            <a:r>
              <a:rPr lang="en-US" dirty="0"/>
              <a:t>That’s because we assume the same amount of light attenuation no matter how big the step is, but a thicker slab of translucent Material should block more light.</a:t>
            </a:r>
          </a:p>
          <a:p>
            <a:r>
              <a:rPr lang="en-US" dirty="0"/>
              <a:t>The UE5 built-in Volumetric Fog reformulates the ray march in terms of </a:t>
            </a:r>
            <a:r>
              <a:rPr lang="en-US" b="1" dirty="0"/>
              <a:t>extinction</a:t>
            </a:r>
            <a:r>
              <a:rPr lang="en-US" dirty="0"/>
              <a:t> instead of opacity in part to make the run-time step size adjustment cheaper.</a:t>
            </a:r>
          </a:p>
          <a:p>
            <a:endParaRPr lang="en-US" dirty="0"/>
          </a:p>
        </p:txBody>
      </p:sp>
      <p:pic>
        <p:nvPicPr>
          <p:cNvPr id="27" name="Picture 26">
            <a:extLst>
              <a:ext uri="{FF2B5EF4-FFF2-40B4-BE49-F238E27FC236}">
                <a16:creationId xmlns:a16="http://schemas.microsoft.com/office/drawing/2014/main" id="{F8A2F5F6-DA12-8C28-18ED-FE6561D46856}"/>
              </a:ext>
            </a:extLst>
          </p:cNvPr>
          <p:cNvPicPr>
            <a:picLocks noChangeAspect="1"/>
          </p:cNvPicPr>
          <p:nvPr/>
        </p:nvPicPr>
        <p:blipFill>
          <a:blip r:embed="rId2"/>
          <a:stretch>
            <a:fillRect/>
          </a:stretch>
        </p:blipFill>
        <p:spPr>
          <a:xfrm>
            <a:off x="6202363" y="741363"/>
            <a:ext cx="1168400" cy="209550"/>
          </a:xfrm>
          <a:prstGeom prst="rect">
            <a:avLst/>
          </a:prstGeom>
        </p:spPr>
      </p:pic>
      <p:pic>
        <p:nvPicPr>
          <p:cNvPr id="28" name="Picture 27">
            <a:extLst>
              <a:ext uri="{FF2B5EF4-FFF2-40B4-BE49-F238E27FC236}">
                <a16:creationId xmlns:a16="http://schemas.microsoft.com/office/drawing/2014/main" id="{A211153D-46D4-1A64-5BFC-C24027E37CEE}"/>
              </a:ext>
            </a:extLst>
          </p:cNvPr>
          <p:cNvPicPr>
            <a:picLocks noChangeAspect="1"/>
          </p:cNvPicPr>
          <p:nvPr/>
        </p:nvPicPr>
        <p:blipFill>
          <a:blip r:embed="rId3"/>
          <a:stretch>
            <a:fillRect/>
          </a:stretch>
        </p:blipFill>
        <p:spPr>
          <a:xfrm>
            <a:off x="7197125" y="967389"/>
            <a:ext cx="1250950" cy="222250"/>
          </a:xfrm>
          <a:prstGeom prst="rect">
            <a:avLst/>
          </a:prstGeom>
        </p:spPr>
      </p:pic>
      <p:pic>
        <p:nvPicPr>
          <p:cNvPr id="29" name="Picture 28">
            <a:extLst>
              <a:ext uri="{FF2B5EF4-FFF2-40B4-BE49-F238E27FC236}">
                <a16:creationId xmlns:a16="http://schemas.microsoft.com/office/drawing/2014/main" id="{2F77A83F-ABDC-E4F8-830A-D269377D7F8A}"/>
              </a:ext>
            </a:extLst>
          </p:cNvPr>
          <p:cNvPicPr>
            <a:picLocks noChangeAspect="1"/>
          </p:cNvPicPr>
          <p:nvPr/>
        </p:nvPicPr>
        <p:blipFill>
          <a:blip r:embed="rId4"/>
          <a:stretch>
            <a:fillRect/>
          </a:stretch>
        </p:blipFill>
        <p:spPr>
          <a:xfrm>
            <a:off x="5744606" y="1231594"/>
            <a:ext cx="1257300" cy="254000"/>
          </a:xfrm>
          <a:prstGeom prst="rect">
            <a:avLst/>
          </a:prstGeom>
        </p:spPr>
      </p:pic>
      <p:pic>
        <p:nvPicPr>
          <p:cNvPr id="33" name="Picture 32">
            <a:extLst>
              <a:ext uri="{FF2B5EF4-FFF2-40B4-BE49-F238E27FC236}">
                <a16:creationId xmlns:a16="http://schemas.microsoft.com/office/drawing/2014/main" id="{1F1CB397-8765-F29E-A077-DE0E70ADE769}"/>
              </a:ext>
            </a:extLst>
          </p:cNvPr>
          <p:cNvPicPr>
            <a:picLocks noChangeAspect="1"/>
          </p:cNvPicPr>
          <p:nvPr/>
        </p:nvPicPr>
        <p:blipFill>
          <a:blip r:embed="rId5"/>
          <a:stretch>
            <a:fillRect/>
          </a:stretch>
        </p:blipFill>
        <p:spPr>
          <a:xfrm>
            <a:off x="5218669" y="3050028"/>
            <a:ext cx="1967388" cy="1967388"/>
          </a:xfrm>
          <a:prstGeom prst="rect">
            <a:avLst/>
          </a:prstGeom>
        </p:spPr>
      </p:pic>
      <p:pic>
        <p:nvPicPr>
          <p:cNvPr id="34" name="Picture 33">
            <a:extLst>
              <a:ext uri="{FF2B5EF4-FFF2-40B4-BE49-F238E27FC236}">
                <a16:creationId xmlns:a16="http://schemas.microsoft.com/office/drawing/2014/main" id="{AA5473DC-949D-7BDD-A9FA-740EAD873756}"/>
              </a:ext>
            </a:extLst>
          </p:cNvPr>
          <p:cNvPicPr>
            <a:picLocks noChangeAspect="1"/>
          </p:cNvPicPr>
          <p:nvPr/>
        </p:nvPicPr>
        <p:blipFill>
          <a:blip r:embed="rId6"/>
          <a:stretch>
            <a:fillRect/>
          </a:stretch>
        </p:blipFill>
        <p:spPr>
          <a:xfrm>
            <a:off x="8022006" y="1267328"/>
            <a:ext cx="127000" cy="177800"/>
          </a:xfrm>
          <a:prstGeom prst="rect">
            <a:avLst/>
          </a:prstGeom>
        </p:spPr>
      </p:pic>
      <p:pic>
        <p:nvPicPr>
          <p:cNvPr id="35" name="Picture 34">
            <a:extLst>
              <a:ext uri="{FF2B5EF4-FFF2-40B4-BE49-F238E27FC236}">
                <a16:creationId xmlns:a16="http://schemas.microsoft.com/office/drawing/2014/main" id="{17585430-3E70-17DF-72C3-C0D323073269}"/>
              </a:ext>
            </a:extLst>
          </p:cNvPr>
          <p:cNvPicPr>
            <a:picLocks noChangeAspect="1"/>
          </p:cNvPicPr>
          <p:nvPr/>
        </p:nvPicPr>
        <p:blipFill>
          <a:blip r:embed="rId7"/>
          <a:stretch>
            <a:fillRect/>
          </a:stretch>
        </p:blipFill>
        <p:spPr>
          <a:xfrm>
            <a:off x="6106372" y="1465859"/>
            <a:ext cx="971550" cy="165735"/>
          </a:xfrm>
          <a:prstGeom prst="rect">
            <a:avLst/>
          </a:prstGeom>
        </p:spPr>
      </p:pic>
      <p:pic>
        <p:nvPicPr>
          <p:cNvPr id="36" name="Picture 35">
            <a:extLst>
              <a:ext uri="{FF2B5EF4-FFF2-40B4-BE49-F238E27FC236}">
                <a16:creationId xmlns:a16="http://schemas.microsoft.com/office/drawing/2014/main" id="{D69D0ABC-729D-DCF1-EFEE-77DB9E32CD3D}"/>
              </a:ext>
            </a:extLst>
          </p:cNvPr>
          <p:cNvPicPr>
            <a:picLocks noChangeAspect="1"/>
          </p:cNvPicPr>
          <p:nvPr/>
        </p:nvPicPr>
        <p:blipFill>
          <a:blip r:embed="rId8"/>
          <a:stretch>
            <a:fillRect/>
          </a:stretch>
        </p:blipFill>
        <p:spPr>
          <a:xfrm>
            <a:off x="7323206" y="1449412"/>
            <a:ext cx="1251585" cy="217170"/>
          </a:xfrm>
          <a:prstGeom prst="rect">
            <a:avLst/>
          </a:prstGeom>
        </p:spPr>
      </p:pic>
      <p:pic>
        <p:nvPicPr>
          <p:cNvPr id="37" name="Picture 36">
            <a:extLst>
              <a:ext uri="{FF2B5EF4-FFF2-40B4-BE49-F238E27FC236}">
                <a16:creationId xmlns:a16="http://schemas.microsoft.com/office/drawing/2014/main" id="{52BE6D55-4D9B-C1F0-2DFD-EB6E51AB13C9}"/>
              </a:ext>
            </a:extLst>
          </p:cNvPr>
          <p:cNvPicPr>
            <a:picLocks noChangeAspect="1"/>
          </p:cNvPicPr>
          <p:nvPr/>
        </p:nvPicPr>
        <p:blipFill>
          <a:blip r:embed="rId9"/>
          <a:stretch>
            <a:fillRect/>
          </a:stretch>
        </p:blipFill>
        <p:spPr>
          <a:xfrm>
            <a:off x="7325627" y="1694857"/>
            <a:ext cx="125730" cy="154305"/>
          </a:xfrm>
          <a:prstGeom prst="rect">
            <a:avLst/>
          </a:prstGeom>
        </p:spPr>
      </p:pic>
      <p:pic>
        <p:nvPicPr>
          <p:cNvPr id="38" name="Picture 37">
            <a:extLst>
              <a:ext uri="{FF2B5EF4-FFF2-40B4-BE49-F238E27FC236}">
                <a16:creationId xmlns:a16="http://schemas.microsoft.com/office/drawing/2014/main" id="{9D8D31FF-E59C-96A7-9CCC-475F7B51FAED}"/>
              </a:ext>
            </a:extLst>
          </p:cNvPr>
          <p:cNvPicPr>
            <a:picLocks noChangeAspect="1"/>
          </p:cNvPicPr>
          <p:nvPr/>
        </p:nvPicPr>
        <p:blipFill>
          <a:blip r:embed="rId10"/>
          <a:stretch>
            <a:fillRect/>
          </a:stretch>
        </p:blipFill>
        <p:spPr>
          <a:xfrm>
            <a:off x="6099116" y="1862211"/>
            <a:ext cx="114300" cy="160020"/>
          </a:xfrm>
          <a:prstGeom prst="rect">
            <a:avLst/>
          </a:prstGeom>
        </p:spPr>
      </p:pic>
      <p:pic>
        <p:nvPicPr>
          <p:cNvPr id="39" name="Picture 38">
            <a:extLst>
              <a:ext uri="{FF2B5EF4-FFF2-40B4-BE49-F238E27FC236}">
                <a16:creationId xmlns:a16="http://schemas.microsoft.com/office/drawing/2014/main" id="{3A9F61AB-6443-D699-F1FB-FC5DA440FB9D}"/>
              </a:ext>
            </a:extLst>
          </p:cNvPr>
          <p:cNvPicPr>
            <a:picLocks noChangeAspect="1"/>
          </p:cNvPicPr>
          <p:nvPr/>
        </p:nvPicPr>
        <p:blipFill>
          <a:blip r:embed="rId11"/>
          <a:stretch>
            <a:fillRect/>
          </a:stretch>
        </p:blipFill>
        <p:spPr>
          <a:xfrm>
            <a:off x="4741229" y="2013993"/>
            <a:ext cx="512191" cy="178562"/>
          </a:xfrm>
          <a:prstGeom prst="rect">
            <a:avLst/>
          </a:prstGeom>
        </p:spPr>
      </p:pic>
      <p:pic>
        <p:nvPicPr>
          <p:cNvPr id="40" name="Picture 39">
            <a:extLst>
              <a:ext uri="{FF2B5EF4-FFF2-40B4-BE49-F238E27FC236}">
                <a16:creationId xmlns:a16="http://schemas.microsoft.com/office/drawing/2014/main" id="{10A9B549-1B25-4D30-9826-A97DE0F894DD}"/>
              </a:ext>
            </a:extLst>
          </p:cNvPr>
          <p:cNvPicPr>
            <a:picLocks noChangeAspect="1"/>
          </p:cNvPicPr>
          <p:nvPr/>
        </p:nvPicPr>
        <p:blipFill>
          <a:blip r:embed="rId12"/>
          <a:stretch>
            <a:fillRect/>
          </a:stretch>
        </p:blipFill>
        <p:spPr>
          <a:xfrm>
            <a:off x="4753654" y="2193643"/>
            <a:ext cx="2805303" cy="197358"/>
          </a:xfrm>
          <a:prstGeom prst="rect">
            <a:avLst/>
          </a:prstGeom>
        </p:spPr>
      </p:pic>
      <p:pic>
        <p:nvPicPr>
          <p:cNvPr id="41" name="Picture 40">
            <a:extLst>
              <a:ext uri="{FF2B5EF4-FFF2-40B4-BE49-F238E27FC236}">
                <a16:creationId xmlns:a16="http://schemas.microsoft.com/office/drawing/2014/main" id="{D2B02A07-DE35-49A8-11B3-26843C64A271}"/>
              </a:ext>
            </a:extLst>
          </p:cNvPr>
          <p:cNvPicPr>
            <a:picLocks noChangeAspect="1"/>
          </p:cNvPicPr>
          <p:nvPr/>
        </p:nvPicPr>
        <p:blipFill>
          <a:blip r:embed="rId13"/>
          <a:stretch>
            <a:fillRect/>
          </a:stretch>
        </p:blipFill>
        <p:spPr>
          <a:xfrm>
            <a:off x="4753654" y="2359219"/>
            <a:ext cx="1137158" cy="197358"/>
          </a:xfrm>
          <a:prstGeom prst="rect">
            <a:avLst/>
          </a:prstGeom>
        </p:spPr>
      </p:pic>
      <p:pic>
        <p:nvPicPr>
          <p:cNvPr id="42" name="Picture 41">
            <a:extLst>
              <a:ext uri="{FF2B5EF4-FFF2-40B4-BE49-F238E27FC236}">
                <a16:creationId xmlns:a16="http://schemas.microsoft.com/office/drawing/2014/main" id="{96355043-187F-7D18-33E7-4FE4648879AC}"/>
              </a:ext>
            </a:extLst>
          </p:cNvPr>
          <p:cNvPicPr>
            <a:picLocks noChangeAspect="1"/>
          </p:cNvPicPr>
          <p:nvPr/>
        </p:nvPicPr>
        <p:blipFill>
          <a:blip r:embed="rId14"/>
          <a:stretch>
            <a:fillRect/>
          </a:stretch>
        </p:blipFill>
        <p:spPr>
          <a:xfrm>
            <a:off x="4748955" y="2538124"/>
            <a:ext cx="1146556" cy="197358"/>
          </a:xfrm>
          <a:prstGeom prst="rect">
            <a:avLst/>
          </a:prstGeom>
        </p:spPr>
      </p:pic>
      <p:pic>
        <p:nvPicPr>
          <p:cNvPr id="43" name="Picture 42">
            <a:extLst>
              <a:ext uri="{FF2B5EF4-FFF2-40B4-BE49-F238E27FC236}">
                <a16:creationId xmlns:a16="http://schemas.microsoft.com/office/drawing/2014/main" id="{C30B92B5-3E89-A6A3-434E-0F6300B105DC}"/>
              </a:ext>
            </a:extLst>
          </p:cNvPr>
          <p:cNvPicPr>
            <a:picLocks noChangeAspect="1"/>
          </p:cNvPicPr>
          <p:nvPr/>
        </p:nvPicPr>
        <p:blipFill>
          <a:blip r:embed="rId15"/>
          <a:stretch>
            <a:fillRect/>
          </a:stretch>
        </p:blipFill>
        <p:spPr>
          <a:xfrm>
            <a:off x="6007615" y="2713031"/>
            <a:ext cx="1498600" cy="198120"/>
          </a:xfrm>
          <a:prstGeom prst="rect">
            <a:avLst/>
          </a:prstGeom>
        </p:spPr>
      </p:pic>
      <p:pic>
        <p:nvPicPr>
          <p:cNvPr id="44" name="Picture 43">
            <a:extLst>
              <a:ext uri="{FF2B5EF4-FFF2-40B4-BE49-F238E27FC236}">
                <a16:creationId xmlns:a16="http://schemas.microsoft.com/office/drawing/2014/main" id="{EB6D7979-89A2-8364-1D3F-42DA93481AD0}"/>
              </a:ext>
            </a:extLst>
          </p:cNvPr>
          <p:cNvPicPr>
            <a:picLocks noChangeAspect="1"/>
          </p:cNvPicPr>
          <p:nvPr/>
        </p:nvPicPr>
        <p:blipFill>
          <a:blip r:embed="rId16"/>
          <a:stretch>
            <a:fillRect/>
          </a:stretch>
        </p:blipFill>
        <p:spPr>
          <a:xfrm>
            <a:off x="4476151" y="1708201"/>
            <a:ext cx="131445" cy="120015"/>
          </a:xfrm>
          <a:prstGeom prst="rect">
            <a:avLst/>
          </a:prstGeom>
        </p:spPr>
      </p:pic>
    </p:spTree>
    <p:extLst>
      <p:ext uri="{BB962C8B-B14F-4D97-AF65-F5344CB8AC3E}">
        <p14:creationId xmlns:p14="http://schemas.microsoft.com/office/powerpoint/2010/main" val="5647327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D256F-1F91-F772-944D-AF30FA51958E}"/>
              </a:ext>
            </a:extLst>
          </p:cNvPr>
          <p:cNvSpPr>
            <a:spLocks noGrp="1"/>
          </p:cNvSpPr>
          <p:nvPr>
            <p:ph type="title"/>
          </p:nvPr>
        </p:nvSpPr>
        <p:spPr/>
        <p:txBody>
          <a:bodyPr/>
          <a:lstStyle/>
          <a:p>
            <a:r>
              <a:rPr lang="en-US" dirty="0"/>
              <a:t>Baked Densities</a:t>
            </a:r>
          </a:p>
        </p:txBody>
      </p:sp>
      <p:sp>
        <p:nvSpPr>
          <p:cNvPr id="4" name="Text Placeholder 3">
            <a:extLst>
              <a:ext uri="{FF2B5EF4-FFF2-40B4-BE49-F238E27FC236}">
                <a16:creationId xmlns:a16="http://schemas.microsoft.com/office/drawing/2014/main" id="{2BD0F90B-9783-3DE4-A3AD-3A3BD8C20618}"/>
              </a:ext>
            </a:extLst>
          </p:cNvPr>
          <p:cNvSpPr>
            <a:spLocks noGrp="1"/>
          </p:cNvSpPr>
          <p:nvPr>
            <p:ph type="body" sz="half" idx="2"/>
          </p:nvPr>
        </p:nvSpPr>
        <p:spPr/>
        <p:txBody>
          <a:bodyPr/>
          <a:lstStyle/>
          <a:p>
            <a:pPr>
              <a:spcBef>
                <a:spcPts val="1500"/>
              </a:spcBef>
            </a:pPr>
            <a:r>
              <a:rPr lang="en-US" dirty="0"/>
              <a:t>Densities are expensive to compute every step O(MaxSteps</a:t>
            </a:r>
            <a:r>
              <a:rPr lang="en-US" baseline="30000" dirty="0"/>
              <a:t>2</a:t>
            </a:r>
            <a:r>
              <a:rPr lang="en-US" dirty="0"/>
              <a:t>), including the shadow steps. If you precompute them into a Texture, it’s just a lookup or two per step.</a:t>
            </a:r>
          </a:p>
          <a:p>
            <a:pPr>
              <a:spcBef>
                <a:spcPts val="1500"/>
              </a:spcBef>
            </a:pPr>
            <a:r>
              <a:rPr lang="en-US" dirty="0"/>
              <a:t>The engine supports 3D Textures, but you’d need C++ code to generate them.</a:t>
            </a:r>
          </a:p>
          <a:p>
            <a:pPr>
              <a:spcBef>
                <a:spcPts val="1500"/>
              </a:spcBef>
            </a:pPr>
            <a:r>
              <a:rPr lang="en-US" dirty="0"/>
              <a:t>You can also decompose a 3D Texture into a grid of 2D slices packed into a 2D Texture. There’s a function, </a:t>
            </a:r>
            <a:r>
              <a:rPr lang="en-US" b="1" dirty="0" err="1"/>
              <a:t>PseudoVolumeTexture</a:t>
            </a:r>
            <a:r>
              <a:rPr lang="en-US" dirty="0"/>
              <a:t> in </a:t>
            </a:r>
            <a:r>
              <a:rPr lang="en-US" b="1" dirty="0" err="1"/>
              <a:t>Common.ush</a:t>
            </a:r>
            <a:r>
              <a:rPr lang="en-US" dirty="0"/>
              <a:t>, designed to access a Texture built this way.</a:t>
            </a:r>
          </a:p>
        </p:txBody>
      </p:sp>
      <p:pic>
        <p:nvPicPr>
          <p:cNvPr id="5" name="Content Placeholder 4">
            <a:extLst>
              <a:ext uri="{FF2B5EF4-FFF2-40B4-BE49-F238E27FC236}">
                <a16:creationId xmlns:a16="http://schemas.microsoft.com/office/drawing/2014/main" id="{D7F5A5C6-C8DE-EE9D-4DE4-BCA8F0DB1A76}"/>
              </a:ext>
            </a:extLst>
          </p:cNvPr>
          <p:cNvPicPr>
            <a:picLocks noGrp="1" noChangeAspect="1"/>
          </p:cNvPicPr>
          <p:nvPr>
            <p:ph idx="1"/>
          </p:nvPr>
        </p:nvPicPr>
        <p:blipFill>
          <a:blip r:embed="rId2"/>
          <a:stretch>
            <a:fillRect/>
          </a:stretch>
        </p:blipFill>
        <p:spPr>
          <a:xfrm>
            <a:off x="4576763" y="955675"/>
            <a:ext cx="3251200" cy="3225800"/>
          </a:xfrm>
          <a:prstGeom prst="rect">
            <a:avLst/>
          </a:prstGeom>
        </p:spPr>
      </p:pic>
    </p:spTree>
    <p:extLst>
      <p:ext uri="{BB962C8B-B14F-4D97-AF65-F5344CB8AC3E}">
        <p14:creationId xmlns:p14="http://schemas.microsoft.com/office/powerpoint/2010/main" val="282506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3248D-8FCE-4FC7-C7DE-A80884741F16}"/>
              </a:ext>
            </a:extLst>
          </p:cNvPr>
          <p:cNvSpPr>
            <a:spLocks noGrp="1"/>
          </p:cNvSpPr>
          <p:nvPr>
            <p:ph type="title"/>
          </p:nvPr>
        </p:nvSpPr>
        <p:spPr/>
        <p:txBody>
          <a:bodyPr/>
          <a:lstStyle/>
          <a:p>
            <a:r>
              <a:rPr lang="en-US" dirty="0"/>
              <a:t>First Commit</a:t>
            </a:r>
          </a:p>
        </p:txBody>
      </p:sp>
      <p:sp>
        <p:nvSpPr>
          <p:cNvPr id="3" name="Content Placeholder 2">
            <a:extLst>
              <a:ext uri="{FF2B5EF4-FFF2-40B4-BE49-F238E27FC236}">
                <a16:creationId xmlns:a16="http://schemas.microsoft.com/office/drawing/2014/main" id="{9E5DC89D-AE5B-6CC6-92F8-105B29EA6B27}"/>
              </a:ext>
            </a:extLst>
          </p:cNvPr>
          <p:cNvSpPr>
            <a:spLocks noGrp="1"/>
          </p:cNvSpPr>
          <p:nvPr>
            <p:ph idx="1"/>
          </p:nvPr>
        </p:nvSpPr>
        <p:spPr/>
        <p:txBody>
          <a:bodyPr/>
          <a:lstStyle/>
          <a:p>
            <a:endParaRPr lang="en-US" dirty="0"/>
          </a:p>
        </p:txBody>
      </p:sp>
      <p:sp>
        <p:nvSpPr>
          <p:cNvPr id="4" name="Text Placeholder 3">
            <a:extLst>
              <a:ext uri="{FF2B5EF4-FFF2-40B4-BE49-F238E27FC236}">
                <a16:creationId xmlns:a16="http://schemas.microsoft.com/office/drawing/2014/main" id="{A983E3C6-DDBD-DD8F-5911-EA7F7B86D742}"/>
              </a:ext>
            </a:extLst>
          </p:cNvPr>
          <p:cNvSpPr>
            <a:spLocks noGrp="1"/>
          </p:cNvSpPr>
          <p:nvPr>
            <p:ph type="body" sz="half" idx="2"/>
          </p:nvPr>
        </p:nvSpPr>
        <p:spPr/>
        <p:txBody>
          <a:bodyPr/>
          <a:lstStyle/>
          <a:p>
            <a:r>
              <a:rPr lang="en-US" dirty="0"/>
              <a:t>Once the project is created and launched, quit it and commit it to your local Git repository.</a:t>
            </a:r>
          </a:p>
        </p:txBody>
      </p:sp>
      <p:sp>
        <p:nvSpPr>
          <p:cNvPr id="6" name="Rounded Rectangle 5">
            <a:extLst>
              <a:ext uri="{FF2B5EF4-FFF2-40B4-BE49-F238E27FC236}">
                <a16:creationId xmlns:a16="http://schemas.microsoft.com/office/drawing/2014/main" id="{8999400D-9F43-E86F-90C1-A372D764ED8B}"/>
              </a:ext>
            </a:extLst>
          </p:cNvPr>
          <p:cNvSpPr/>
          <p:nvPr/>
        </p:nvSpPr>
        <p:spPr>
          <a:xfrm>
            <a:off x="3888295" y="227314"/>
            <a:ext cx="907225" cy="23096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Rounded Rectangle 6">
            <a:extLst>
              <a:ext uri="{FF2B5EF4-FFF2-40B4-BE49-F238E27FC236}">
                <a16:creationId xmlns:a16="http://schemas.microsoft.com/office/drawing/2014/main" id="{4D9F71DA-35D4-D4F9-508A-CFA4B8949841}"/>
              </a:ext>
            </a:extLst>
          </p:cNvPr>
          <p:cNvSpPr/>
          <p:nvPr/>
        </p:nvSpPr>
        <p:spPr>
          <a:xfrm>
            <a:off x="3888294" y="1720781"/>
            <a:ext cx="1320397" cy="21012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ounded Rectangle 7">
            <a:extLst>
              <a:ext uri="{FF2B5EF4-FFF2-40B4-BE49-F238E27FC236}">
                <a16:creationId xmlns:a16="http://schemas.microsoft.com/office/drawing/2014/main" id="{F2381704-111B-B656-0153-2F46B7C2367A}"/>
              </a:ext>
            </a:extLst>
          </p:cNvPr>
          <p:cNvSpPr/>
          <p:nvPr/>
        </p:nvSpPr>
        <p:spPr>
          <a:xfrm>
            <a:off x="3888295" y="1918587"/>
            <a:ext cx="982553" cy="22233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Rounded Rectangle 8">
            <a:extLst>
              <a:ext uri="{FF2B5EF4-FFF2-40B4-BE49-F238E27FC236}">
                <a16:creationId xmlns:a16="http://schemas.microsoft.com/office/drawing/2014/main" id="{C3915B1A-A7FF-891F-DA35-48281623A205}"/>
              </a:ext>
            </a:extLst>
          </p:cNvPr>
          <p:cNvSpPr/>
          <p:nvPr/>
        </p:nvSpPr>
        <p:spPr>
          <a:xfrm>
            <a:off x="3888294" y="4634522"/>
            <a:ext cx="3538665" cy="274520"/>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TextBox 9">
            <a:extLst>
              <a:ext uri="{FF2B5EF4-FFF2-40B4-BE49-F238E27FC236}">
                <a16:creationId xmlns:a16="http://schemas.microsoft.com/office/drawing/2014/main" id="{5640AA78-E64D-E033-43A4-8D10BF5B0D23}"/>
              </a:ext>
            </a:extLst>
          </p:cNvPr>
          <p:cNvSpPr txBox="1"/>
          <p:nvPr/>
        </p:nvSpPr>
        <p:spPr>
          <a:xfrm>
            <a:off x="3887391" y="4632013"/>
            <a:ext cx="3625105" cy="277029"/>
          </a:xfrm>
          <a:prstGeom prst="rect">
            <a:avLst/>
          </a:prstGeom>
          <a:noFill/>
        </p:spPr>
        <p:txBody>
          <a:bodyPr wrap="none" rtlCol="0">
            <a:spAutoFit/>
          </a:bodyPr>
          <a:lstStyle/>
          <a:p>
            <a:pPr algn="l"/>
            <a:r>
              <a:rPr lang="en-US" sz="1200" b="1" dirty="0">
                <a:latin typeface="Courier" pitchFamily="2" charset="0"/>
              </a:rPr>
              <a:t>git commit –m "created cloud project"</a:t>
            </a:r>
          </a:p>
        </p:txBody>
      </p:sp>
      <p:sp>
        <p:nvSpPr>
          <p:cNvPr id="11" name="TextBox 10">
            <a:extLst>
              <a:ext uri="{FF2B5EF4-FFF2-40B4-BE49-F238E27FC236}">
                <a16:creationId xmlns:a16="http://schemas.microsoft.com/office/drawing/2014/main" id="{A7CCD19B-DA8B-52C1-26C9-31630F78283D}"/>
              </a:ext>
            </a:extLst>
          </p:cNvPr>
          <p:cNvSpPr txBox="1"/>
          <p:nvPr/>
        </p:nvSpPr>
        <p:spPr>
          <a:xfrm>
            <a:off x="3836591" y="1711829"/>
            <a:ext cx="1393482" cy="277029"/>
          </a:xfrm>
          <a:prstGeom prst="rect">
            <a:avLst/>
          </a:prstGeom>
          <a:noFill/>
          <a:ln w="12700">
            <a:noFill/>
          </a:ln>
        </p:spPr>
        <p:txBody>
          <a:bodyPr wrap="none" rtlCol="0">
            <a:spAutoFit/>
          </a:bodyPr>
          <a:lstStyle/>
          <a:p>
            <a:pPr algn="l"/>
            <a:r>
              <a:rPr lang="en-US" sz="1200" b="1" dirty="0">
                <a:latin typeface="Courier" pitchFamily="2" charset="0"/>
              </a:rPr>
              <a:t>git add assn1</a:t>
            </a:r>
          </a:p>
        </p:txBody>
      </p:sp>
      <p:sp>
        <p:nvSpPr>
          <p:cNvPr id="12" name="TextBox 11">
            <a:extLst>
              <a:ext uri="{FF2B5EF4-FFF2-40B4-BE49-F238E27FC236}">
                <a16:creationId xmlns:a16="http://schemas.microsoft.com/office/drawing/2014/main" id="{CC120E93-DC18-105F-7D63-9F4B190A4887}"/>
              </a:ext>
            </a:extLst>
          </p:cNvPr>
          <p:cNvSpPr txBox="1"/>
          <p:nvPr/>
        </p:nvSpPr>
        <p:spPr>
          <a:xfrm>
            <a:off x="3836591" y="1906759"/>
            <a:ext cx="1114529" cy="277029"/>
          </a:xfrm>
          <a:prstGeom prst="rect">
            <a:avLst/>
          </a:prstGeom>
          <a:noFill/>
          <a:ln w="12700">
            <a:noFill/>
          </a:ln>
        </p:spPr>
        <p:txBody>
          <a:bodyPr wrap="none" rtlCol="0">
            <a:spAutoFit/>
          </a:bodyPr>
          <a:lstStyle/>
          <a:p>
            <a:pPr algn="l"/>
            <a:r>
              <a:rPr lang="en-US" sz="1200" b="1" dirty="0">
                <a:latin typeface="Courier" pitchFamily="2" charset="0"/>
              </a:rPr>
              <a:t>git status</a:t>
            </a:r>
          </a:p>
        </p:txBody>
      </p:sp>
      <p:pic>
        <p:nvPicPr>
          <p:cNvPr id="13" name="Picture 12">
            <a:extLst>
              <a:ext uri="{FF2B5EF4-FFF2-40B4-BE49-F238E27FC236}">
                <a16:creationId xmlns:a16="http://schemas.microsoft.com/office/drawing/2014/main" id="{B45E1882-41F2-1A9B-08AA-09DF67C52194}"/>
              </a:ext>
            </a:extLst>
          </p:cNvPr>
          <p:cNvPicPr>
            <a:picLocks noChangeAspect="1"/>
          </p:cNvPicPr>
          <p:nvPr/>
        </p:nvPicPr>
        <p:blipFill>
          <a:blip r:embed="rId2"/>
          <a:stretch>
            <a:fillRect/>
          </a:stretch>
        </p:blipFill>
        <p:spPr>
          <a:xfrm>
            <a:off x="3887391" y="468434"/>
            <a:ext cx="4844195" cy="1217764"/>
          </a:xfrm>
          <a:prstGeom prst="rect">
            <a:avLst/>
          </a:prstGeom>
        </p:spPr>
      </p:pic>
      <p:sp>
        <p:nvSpPr>
          <p:cNvPr id="14" name="TextBox 13">
            <a:extLst>
              <a:ext uri="{FF2B5EF4-FFF2-40B4-BE49-F238E27FC236}">
                <a16:creationId xmlns:a16="http://schemas.microsoft.com/office/drawing/2014/main" id="{31C3D0A5-621F-0223-3766-4253C104DBC8}"/>
              </a:ext>
            </a:extLst>
          </p:cNvPr>
          <p:cNvSpPr txBox="1"/>
          <p:nvPr/>
        </p:nvSpPr>
        <p:spPr>
          <a:xfrm>
            <a:off x="3836591" y="223726"/>
            <a:ext cx="1034257" cy="261610"/>
          </a:xfrm>
          <a:prstGeom prst="rect">
            <a:avLst/>
          </a:prstGeom>
          <a:noFill/>
        </p:spPr>
        <p:txBody>
          <a:bodyPr wrap="none" rtlCol="0">
            <a:spAutoFit/>
          </a:bodyPr>
          <a:lstStyle/>
          <a:p>
            <a:pPr algn="l"/>
            <a:r>
              <a:rPr lang="en-US" sz="1100" b="1" dirty="0">
                <a:latin typeface="Courier" pitchFamily="2" charset="0"/>
              </a:rPr>
              <a:t>git status</a:t>
            </a:r>
          </a:p>
        </p:txBody>
      </p:sp>
      <p:pic>
        <p:nvPicPr>
          <p:cNvPr id="15" name="Picture 14">
            <a:extLst>
              <a:ext uri="{FF2B5EF4-FFF2-40B4-BE49-F238E27FC236}">
                <a16:creationId xmlns:a16="http://schemas.microsoft.com/office/drawing/2014/main" id="{BC151FED-1060-9BF0-A2D2-07D5BF1E54B7}"/>
              </a:ext>
            </a:extLst>
          </p:cNvPr>
          <p:cNvPicPr>
            <a:picLocks noChangeAspect="1"/>
          </p:cNvPicPr>
          <p:nvPr/>
        </p:nvPicPr>
        <p:blipFill>
          <a:blip r:embed="rId3"/>
          <a:stretch>
            <a:fillRect/>
          </a:stretch>
        </p:blipFill>
        <p:spPr>
          <a:xfrm>
            <a:off x="3887391" y="2140917"/>
            <a:ext cx="3823422" cy="2328079"/>
          </a:xfrm>
          <a:prstGeom prst="rect">
            <a:avLst/>
          </a:prstGeom>
        </p:spPr>
      </p:pic>
    </p:spTree>
    <p:extLst>
      <p:ext uri="{BB962C8B-B14F-4D97-AF65-F5344CB8AC3E}">
        <p14:creationId xmlns:p14="http://schemas.microsoft.com/office/powerpoint/2010/main" val="1221942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9CBC7-F25A-908F-9B3F-701C501A79CF}"/>
              </a:ext>
            </a:extLst>
          </p:cNvPr>
          <p:cNvSpPr>
            <a:spLocks noGrp="1"/>
          </p:cNvSpPr>
          <p:nvPr>
            <p:ph type="title"/>
          </p:nvPr>
        </p:nvSpPr>
        <p:spPr/>
        <p:txBody>
          <a:bodyPr/>
          <a:lstStyle/>
          <a:p>
            <a:r>
              <a:rPr lang="en-US" dirty="0"/>
              <a:t>Embedded Objects</a:t>
            </a:r>
          </a:p>
        </p:txBody>
      </p:sp>
      <p:sp>
        <p:nvSpPr>
          <p:cNvPr id="4" name="Text Placeholder 3">
            <a:extLst>
              <a:ext uri="{FF2B5EF4-FFF2-40B4-BE49-F238E27FC236}">
                <a16:creationId xmlns:a16="http://schemas.microsoft.com/office/drawing/2014/main" id="{3AFD257F-0A50-6D45-5746-193D0DA506ED}"/>
              </a:ext>
            </a:extLst>
          </p:cNvPr>
          <p:cNvSpPr>
            <a:spLocks noGrp="1"/>
          </p:cNvSpPr>
          <p:nvPr>
            <p:ph type="body" sz="half" idx="2"/>
          </p:nvPr>
        </p:nvSpPr>
        <p:spPr/>
        <p:txBody>
          <a:bodyPr/>
          <a:lstStyle/>
          <a:p>
            <a:r>
              <a:rPr lang="en-US" dirty="0"/>
              <a:t>Opaque objects are drawn before any transparent objects. You can look in the depth buffer to tell when the marched ray would hit an embedded object and stop the march early.</a:t>
            </a:r>
          </a:p>
        </p:txBody>
      </p:sp>
      <p:pic>
        <p:nvPicPr>
          <p:cNvPr id="5" name="Content Placeholder 4">
            <a:extLst>
              <a:ext uri="{FF2B5EF4-FFF2-40B4-BE49-F238E27FC236}">
                <a16:creationId xmlns:a16="http://schemas.microsoft.com/office/drawing/2014/main" id="{85885AF7-335B-1A4E-47E1-54EF7B4C8291}"/>
              </a:ext>
            </a:extLst>
          </p:cNvPr>
          <p:cNvPicPr>
            <a:picLocks noGrp="1" noChangeAspect="1"/>
          </p:cNvPicPr>
          <p:nvPr>
            <p:ph idx="1"/>
          </p:nvPr>
        </p:nvPicPr>
        <p:blipFill>
          <a:blip r:embed="rId2"/>
          <a:stretch>
            <a:fillRect/>
          </a:stretch>
        </p:blipFill>
        <p:spPr>
          <a:xfrm>
            <a:off x="3887788" y="749401"/>
            <a:ext cx="4629150" cy="3638349"/>
          </a:xfrm>
          <a:prstGeom prst="rect">
            <a:avLst/>
          </a:prstGeom>
        </p:spPr>
      </p:pic>
    </p:spTree>
    <p:extLst>
      <p:ext uri="{BB962C8B-B14F-4D97-AF65-F5344CB8AC3E}">
        <p14:creationId xmlns:p14="http://schemas.microsoft.com/office/powerpoint/2010/main" val="42043814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DC2E8-2E76-5C7F-5260-F50220F98CB6}"/>
              </a:ext>
            </a:extLst>
          </p:cNvPr>
          <p:cNvSpPr>
            <a:spLocks noGrp="1"/>
          </p:cNvSpPr>
          <p:nvPr>
            <p:ph type="title"/>
          </p:nvPr>
        </p:nvSpPr>
        <p:spPr/>
        <p:txBody>
          <a:bodyPr/>
          <a:lstStyle/>
          <a:p>
            <a:r>
              <a:rPr lang="en-US" dirty="0"/>
              <a:t>Deep Shadow Map</a:t>
            </a:r>
          </a:p>
        </p:txBody>
      </p:sp>
      <p:sp>
        <p:nvSpPr>
          <p:cNvPr id="4" name="Text Placeholder 3">
            <a:extLst>
              <a:ext uri="{FF2B5EF4-FFF2-40B4-BE49-F238E27FC236}">
                <a16:creationId xmlns:a16="http://schemas.microsoft.com/office/drawing/2014/main" id="{806DEDA2-FF4B-EAE3-8F2E-73CEBBD93ECE}"/>
              </a:ext>
            </a:extLst>
          </p:cNvPr>
          <p:cNvSpPr>
            <a:spLocks noGrp="1"/>
          </p:cNvSpPr>
          <p:nvPr>
            <p:ph type="body" sz="half" idx="2"/>
          </p:nvPr>
        </p:nvSpPr>
        <p:spPr/>
        <p:txBody>
          <a:bodyPr/>
          <a:lstStyle/>
          <a:p>
            <a:pPr>
              <a:spcBef>
                <a:spcPts val="1500"/>
              </a:spcBef>
            </a:pPr>
            <a:r>
              <a:rPr lang="en-US" dirty="0"/>
              <a:t>A separate pass before the cloud render can start at the light to march through the volume. There are various </a:t>
            </a:r>
            <a:r>
              <a:rPr lang="en-US" b="1" dirty="0"/>
              <a:t>deep shadow</a:t>
            </a:r>
            <a:r>
              <a:rPr lang="en-US" dirty="0"/>
              <a:t> algorithms that use the four color channels of a Texture to store data that you can use to approximate the shadow opacity. It’s not exact, but it’s way faster.</a:t>
            </a:r>
          </a:p>
          <a:p>
            <a:pPr>
              <a:spcBef>
                <a:spcPts val="1500"/>
              </a:spcBef>
            </a:pPr>
            <a:r>
              <a:rPr lang="en-US" dirty="0"/>
              <a:t>An even faster approach just assumes the fine whorls of the volume don’t matter that much and uses the distance until the shadow ray exits the sphere as an estimate of how much shadow to use.</a:t>
            </a:r>
          </a:p>
        </p:txBody>
      </p:sp>
      <p:pic>
        <p:nvPicPr>
          <p:cNvPr id="5" name="Content Placeholder 5">
            <a:extLst>
              <a:ext uri="{FF2B5EF4-FFF2-40B4-BE49-F238E27FC236}">
                <a16:creationId xmlns:a16="http://schemas.microsoft.com/office/drawing/2014/main" id="{EA411A7C-4406-A9AB-58B4-1EF22DBC074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4375150" y="741363"/>
            <a:ext cx="3654425" cy="3654425"/>
          </a:xfrm>
        </p:spPr>
      </p:pic>
    </p:spTree>
    <p:extLst>
      <p:ext uri="{BB962C8B-B14F-4D97-AF65-F5344CB8AC3E}">
        <p14:creationId xmlns:p14="http://schemas.microsoft.com/office/powerpoint/2010/main" val="21397794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63022-E0CC-FC67-5EB9-128C6342FA41}"/>
              </a:ext>
            </a:extLst>
          </p:cNvPr>
          <p:cNvSpPr>
            <a:spLocks noGrp="1"/>
          </p:cNvSpPr>
          <p:nvPr>
            <p:ph type="title"/>
          </p:nvPr>
        </p:nvSpPr>
        <p:spPr/>
        <p:txBody>
          <a:bodyPr/>
          <a:lstStyle/>
          <a:p>
            <a:r>
              <a:rPr lang="en-US" dirty="0"/>
              <a:t>Run from your IDE</a:t>
            </a:r>
          </a:p>
        </p:txBody>
      </p:sp>
      <p:sp>
        <p:nvSpPr>
          <p:cNvPr id="18" name="Text Placeholder 17">
            <a:extLst>
              <a:ext uri="{FF2B5EF4-FFF2-40B4-BE49-F238E27FC236}">
                <a16:creationId xmlns:a16="http://schemas.microsoft.com/office/drawing/2014/main" id="{D87CDC3E-FDA0-B140-4507-2A4E8F685FEE}"/>
              </a:ext>
            </a:extLst>
          </p:cNvPr>
          <p:cNvSpPr>
            <a:spLocks noGrp="1"/>
          </p:cNvSpPr>
          <p:nvPr>
            <p:ph type="body" sz="half" idx="2"/>
          </p:nvPr>
        </p:nvSpPr>
        <p:spPr/>
        <p:txBody>
          <a:bodyPr/>
          <a:lstStyle/>
          <a:p>
            <a:r>
              <a:rPr lang="en-US" dirty="0"/>
              <a:t>Creating the project runs </a:t>
            </a:r>
            <a:r>
              <a:rPr lang="en-US" dirty="0" err="1"/>
              <a:t>GenerateProjectFiles</a:t>
            </a:r>
            <a:r>
              <a:rPr lang="en-US" dirty="0"/>
              <a:t> for you.</a:t>
            </a:r>
          </a:p>
          <a:p>
            <a:pPr lvl="1"/>
            <a:r>
              <a:rPr lang="en-US" dirty="0"/>
              <a:t>If you do not see the project listed, you may need to quit and re-open Visual Studio or </a:t>
            </a:r>
            <a:r>
              <a:rPr lang="en-US" dirty="0" err="1"/>
              <a:t>Xcode</a:t>
            </a:r>
            <a:r>
              <a:rPr lang="en-US" dirty="0"/>
              <a:t>.</a:t>
            </a:r>
          </a:p>
          <a:p>
            <a:r>
              <a:rPr lang="en-US" dirty="0"/>
              <a:t>In Visual Studio, right click on the project to Select as Startup Project.</a:t>
            </a:r>
          </a:p>
          <a:p>
            <a:pPr lvl="1"/>
            <a:r>
              <a:rPr lang="en-US" dirty="0"/>
              <a:t>In </a:t>
            </a:r>
            <a:r>
              <a:rPr lang="en-US" dirty="0" err="1"/>
              <a:t>Xcode</a:t>
            </a:r>
            <a:r>
              <a:rPr lang="en-US" dirty="0"/>
              <a:t>, choose the project from the drop-down list.</a:t>
            </a:r>
          </a:p>
          <a:p>
            <a:r>
              <a:rPr lang="en-US" dirty="0"/>
              <a:t>Run (using the Play button). It’ll launch directly into the project.</a:t>
            </a:r>
          </a:p>
          <a:p>
            <a:endParaRPr lang="en-US" dirty="0"/>
          </a:p>
        </p:txBody>
      </p:sp>
      <p:pic>
        <p:nvPicPr>
          <p:cNvPr id="9" name="Picture 8">
            <a:extLst>
              <a:ext uri="{FF2B5EF4-FFF2-40B4-BE49-F238E27FC236}">
                <a16:creationId xmlns:a16="http://schemas.microsoft.com/office/drawing/2014/main" id="{0B38873A-7142-639E-821E-1FFE380857C4}"/>
              </a:ext>
            </a:extLst>
          </p:cNvPr>
          <p:cNvPicPr>
            <a:picLocks noChangeAspect="1"/>
          </p:cNvPicPr>
          <p:nvPr/>
        </p:nvPicPr>
        <p:blipFill>
          <a:blip r:embed="rId2"/>
          <a:stretch>
            <a:fillRect/>
          </a:stretch>
        </p:blipFill>
        <p:spPr>
          <a:xfrm>
            <a:off x="4727448" y="312070"/>
            <a:ext cx="2987032" cy="2181325"/>
          </a:xfrm>
          <a:prstGeom prst="rect">
            <a:avLst/>
          </a:prstGeom>
        </p:spPr>
      </p:pic>
      <p:pic>
        <p:nvPicPr>
          <p:cNvPr id="10" name="Picture 9">
            <a:extLst>
              <a:ext uri="{FF2B5EF4-FFF2-40B4-BE49-F238E27FC236}">
                <a16:creationId xmlns:a16="http://schemas.microsoft.com/office/drawing/2014/main" id="{281F0A86-46F6-0F84-54C5-EB4FA972A1BD}"/>
              </a:ext>
            </a:extLst>
          </p:cNvPr>
          <p:cNvPicPr>
            <a:picLocks noChangeAspect="1"/>
          </p:cNvPicPr>
          <p:nvPr/>
        </p:nvPicPr>
        <p:blipFill>
          <a:blip r:embed="rId3"/>
          <a:stretch>
            <a:fillRect/>
          </a:stretch>
        </p:blipFill>
        <p:spPr>
          <a:xfrm>
            <a:off x="4742029" y="3204387"/>
            <a:ext cx="3074681" cy="1124831"/>
          </a:xfrm>
          <a:prstGeom prst="rect">
            <a:avLst/>
          </a:prstGeom>
        </p:spPr>
      </p:pic>
      <p:sp>
        <p:nvSpPr>
          <p:cNvPr id="11" name="Rounded Rectangle 10">
            <a:extLst>
              <a:ext uri="{FF2B5EF4-FFF2-40B4-BE49-F238E27FC236}">
                <a16:creationId xmlns:a16="http://schemas.microsoft.com/office/drawing/2014/main" id="{6C7671B2-B06C-A3A0-8A8F-AE4C1FA1BA03}"/>
              </a:ext>
            </a:extLst>
          </p:cNvPr>
          <p:cNvSpPr/>
          <p:nvPr/>
        </p:nvSpPr>
        <p:spPr>
          <a:xfrm>
            <a:off x="6096996" y="3267063"/>
            <a:ext cx="490127" cy="192524"/>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49F03FE9-6244-6AC1-FBD4-AC35DB73E8BB}"/>
              </a:ext>
            </a:extLst>
          </p:cNvPr>
          <p:cNvSpPr/>
          <p:nvPr/>
        </p:nvSpPr>
        <p:spPr>
          <a:xfrm>
            <a:off x="4898443" y="1782189"/>
            <a:ext cx="827090" cy="15263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BF1CD5E-D18E-79F4-3F4F-B11710A8AA40}"/>
              </a:ext>
            </a:extLst>
          </p:cNvPr>
          <p:cNvPicPr>
            <a:picLocks noChangeAspect="1"/>
          </p:cNvPicPr>
          <p:nvPr/>
        </p:nvPicPr>
        <p:blipFill>
          <a:blip r:embed="rId4"/>
          <a:stretch>
            <a:fillRect/>
          </a:stretch>
        </p:blipFill>
        <p:spPr>
          <a:xfrm>
            <a:off x="5311988" y="3766803"/>
            <a:ext cx="3832012" cy="1119204"/>
          </a:xfrm>
          <a:prstGeom prst="rect">
            <a:avLst/>
          </a:prstGeom>
        </p:spPr>
      </p:pic>
      <p:sp>
        <p:nvSpPr>
          <p:cNvPr id="14" name="Rounded Rectangle 13">
            <a:extLst>
              <a:ext uri="{FF2B5EF4-FFF2-40B4-BE49-F238E27FC236}">
                <a16:creationId xmlns:a16="http://schemas.microsoft.com/office/drawing/2014/main" id="{14D757B0-4499-1BFE-A0DB-85BB832BE292}"/>
              </a:ext>
            </a:extLst>
          </p:cNvPr>
          <p:cNvSpPr/>
          <p:nvPr/>
        </p:nvSpPr>
        <p:spPr>
          <a:xfrm>
            <a:off x="6587124" y="3777494"/>
            <a:ext cx="1799546" cy="244509"/>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651AC50-20C2-408C-6743-E49D546581EF}"/>
              </a:ext>
            </a:extLst>
          </p:cNvPr>
          <p:cNvPicPr>
            <a:picLocks noChangeAspect="1"/>
          </p:cNvPicPr>
          <p:nvPr/>
        </p:nvPicPr>
        <p:blipFill>
          <a:blip r:embed="rId5"/>
          <a:stretch>
            <a:fillRect/>
          </a:stretch>
        </p:blipFill>
        <p:spPr>
          <a:xfrm>
            <a:off x="6451108" y="540871"/>
            <a:ext cx="1935561" cy="2576263"/>
          </a:xfrm>
          <a:prstGeom prst="rect">
            <a:avLst/>
          </a:prstGeom>
        </p:spPr>
      </p:pic>
      <p:sp>
        <p:nvSpPr>
          <p:cNvPr id="16" name="Rounded Rectangle 15">
            <a:extLst>
              <a:ext uri="{FF2B5EF4-FFF2-40B4-BE49-F238E27FC236}">
                <a16:creationId xmlns:a16="http://schemas.microsoft.com/office/drawing/2014/main" id="{EDF74FC7-25E8-5105-687B-93EB3C1AD86D}"/>
              </a:ext>
            </a:extLst>
          </p:cNvPr>
          <p:cNvSpPr/>
          <p:nvPr/>
        </p:nvSpPr>
        <p:spPr>
          <a:xfrm>
            <a:off x="6460723" y="2752007"/>
            <a:ext cx="1925945" cy="161483"/>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019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E3757-8076-61FB-FB60-1DD3586B8552}"/>
              </a:ext>
            </a:extLst>
          </p:cNvPr>
          <p:cNvSpPr>
            <a:spLocks noGrp="1"/>
          </p:cNvSpPr>
          <p:nvPr>
            <p:ph type="title"/>
          </p:nvPr>
        </p:nvSpPr>
        <p:spPr/>
        <p:txBody>
          <a:bodyPr/>
          <a:lstStyle/>
          <a:p>
            <a:r>
              <a:rPr lang="en-US" dirty="0"/>
              <a:t>Set up a Scene</a:t>
            </a:r>
          </a:p>
        </p:txBody>
      </p:sp>
      <p:sp>
        <p:nvSpPr>
          <p:cNvPr id="4" name="Text Placeholder 3">
            <a:extLst>
              <a:ext uri="{FF2B5EF4-FFF2-40B4-BE49-F238E27FC236}">
                <a16:creationId xmlns:a16="http://schemas.microsoft.com/office/drawing/2014/main" id="{5C20B0E0-EE8D-25FE-E0B2-61E16BFCE215}"/>
              </a:ext>
            </a:extLst>
          </p:cNvPr>
          <p:cNvSpPr>
            <a:spLocks noGrp="1"/>
          </p:cNvSpPr>
          <p:nvPr>
            <p:ph type="body" sz="half" idx="2"/>
          </p:nvPr>
        </p:nvSpPr>
        <p:spPr/>
        <p:txBody>
          <a:bodyPr>
            <a:normAutofit fontScale="92500" lnSpcReduction="20000"/>
          </a:bodyPr>
          <a:lstStyle/>
          <a:p>
            <a:pPr>
              <a:spcBef>
                <a:spcPts val="1500"/>
              </a:spcBef>
            </a:pPr>
            <a:r>
              <a:rPr lang="en-US" dirty="0"/>
              <a:t>Add a new </a:t>
            </a:r>
            <a:r>
              <a:rPr lang="en-US" b="1" dirty="0"/>
              <a:t>sphere</a:t>
            </a:r>
            <a:r>
              <a:rPr lang="en-US" dirty="0"/>
              <a:t> shape into the scene and position it above the ground plane.</a:t>
            </a:r>
          </a:p>
          <a:p>
            <a:pPr>
              <a:spcBef>
                <a:spcPts val="1500"/>
              </a:spcBef>
            </a:pPr>
            <a:r>
              <a:rPr lang="en-US" dirty="0"/>
              <a:t>Save the current </a:t>
            </a:r>
            <a:r>
              <a:rPr lang="en-US" b="1" dirty="0"/>
              <a:t>Level</a:t>
            </a:r>
            <a:r>
              <a:rPr lang="en-US" dirty="0"/>
              <a:t> (you’ll have to name it), then set it as the </a:t>
            </a:r>
            <a:r>
              <a:rPr lang="en-US" b="1" dirty="0"/>
              <a:t>Editor Startup Map</a:t>
            </a:r>
            <a:r>
              <a:rPr lang="en-US" dirty="0"/>
              <a:t> in </a:t>
            </a:r>
            <a:r>
              <a:rPr lang="en-US" b="1" dirty="0"/>
              <a:t>Settings &gt; Project Settings ...</a:t>
            </a:r>
            <a:endParaRPr lang="en-US" dirty="0"/>
          </a:p>
          <a:p>
            <a:pPr>
              <a:spcBef>
                <a:spcPts val="1500"/>
              </a:spcBef>
            </a:pPr>
            <a:r>
              <a:rPr lang="en-US" dirty="0"/>
              <a:t>Add and commit the project </a:t>
            </a:r>
            <a:r>
              <a:rPr lang="en-US" b="1" dirty="0"/>
              <a:t>Content</a:t>
            </a:r>
            <a:r>
              <a:rPr lang="en-US" dirty="0"/>
              <a:t> directory and </a:t>
            </a:r>
            <a:r>
              <a:rPr lang="en-US" b="1" dirty="0" err="1"/>
              <a:t>DefaultEngine.ini</a:t>
            </a:r>
            <a:r>
              <a:rPr lang="en-US" dirty="0"/>
              <a:t> files to Git. This will add the </a:t>
            </a:r>
            <a:r>
              <a:rPr lang="en-US" b="1" dirty="0"/>
              <a:t>.</a:t>
            </a:r>
            <a:r>
              <a:rPr lang="en-US" b="1" dirty="0" err="1"/>
              <a:t>umap</a:t>
            </a:r>
            <a:r>
              <a:rPr lang="en-US" dirty="0"/>
              <a:t> and </a:t>
            </a:r>
            <a:r>
              <a:rPr lang="en-US" b="1" dirty="0"/>
              <a:t>.</a:t>
            </a:r>
            <a:r>
              <a:rPr lang="en-US" b="1" dirty="0" err="1"/>
              <a:t>uasset</a:t>
            </a:r>
            <a:r>
              <a:rPr lang="en-US" dirty="0"/>
              <a:t> files for the new Level.</a:t>
            </a:r>
          </a:p>
          <a:p>
            <a:pPr>
              <a:spcBef>
                <a:spcPts val="1500"/>
              </a:spcBef>
            </a:pPr>
            <a:r>
              <a:rPr lang="en-US" dirty="0"/>
              <a:t>It is reasonable to commit at each major step along the way. You don’t need to quit the Editor, but be sure to “</a:t>
            </a:r>
            <a:r>
              <a:rPr lang="en-US" b="1" dirty="0"/>
              <a:t>Save All</a:t>
            </a:r>
            <a:r>
              <a:rPr lang="en-US" dirty="0"/>
              <a:t>” before each commit to make sure you are not missing unsaved work.</a:t>
            </a:r>
          </a:p>
          <a:p>
            <a:pPr>
              <a:spcBef>
                <a:spcPts val="1500"/>
              </a:spcBef>
            </a:pPr>
            <a:r>
              <a:rPr lang="en-US" dirty="0"/>
              <a:t>UE5 has Git support for asset changes like this, but the support doesn’t apply to the source changes we’ll make later, so better to get used to using Git directly.</a:t>
            </a:r>
          </a:p>
        </p:txBody>
      </p:sp>
      <p:pic>
        <p:nvPicPr>
          <p:cNvPr id="5" name="Content Placeholder 7">
            <a:extLst>
              <a:ext uri="{FF2B5EF4-FFF2-40B4-BE49-F238E27FC236}">
                <a16:creationId xmlns:a16="http://schemas.microsoft.com/office/drawing/2014/main" id="{A39AEF4F-99E4-F844-635A-E4D0DE21E6A7}"/>
              </a:ext>
            </a:extLst>
          </p:cNvPr>
          <p:cNvPicPr>
            <a:picLocks noGrp="1" noChangeAspect="1"/>
          </p:cNvPicPr>
          <p:nvPr>
            <p:ph idx="1"/>
          </p:nvPr>
        </p:nvPicPr>
        <p:blipFill>
          <a:blip r:embed="rId2"/>
          <a:stretch>
            <a:fillRect/>
          </a:stretch>
        </p:blipFill>
        <p:spPr>
          <a:xfrm>
            <a:off x="3887788" y="1175673"/>
            <a:ext cx="4629150" cy="2785805"/>
          </a:xfrm>
          <a:prstGeom prst="rect">
            <a:avLst/>
          </a:prstGeom>
        </p:spPr>
      </p:pic>
    </p:spTree>
    <p:extLst>
      <p:ext uri="{BB962C8B-B14F-4D97-AF65-F5344CB8AC3E}">
        <p14:creationId xmlns:p14="http://schemas.microsoft.com/office/powerpoint/2010/main" val="235814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1C80A-FABB-6BD5-6C15-D5835D466335}"/>
              </a:ext>
            </a:extLst>
          </p:cNvPr>
          <p:cNvSpPr>
            <a:spLocks noGrp="1"/>
          </p:cNvSpPr>
          <p:nvPr>
            <p:ph type="title"/>
          </p:nvPr>
        </p:nvSpPr>
        <p:spPr/>
        <p:txBody>
          <a:bodyPr/>
          <a:lstStyle/>
          <a:p>
            <a:r>
              <a:rPr lang="en-US"/>
              <a:t>New Material</a:t>
            </a:r>
            <a:endParaRPr lang="en-US" dirty="0"/>
          </a:p>
        </p:txBody>
      </p:sp>
      <p:sp>
        <p:nvSpPr>
          <p:cNvPr id="11" name="Content Placeholder 10">
            <a:extLst>
              <a:ext uri="{FF2B5EF4-FFF2-40B4-BE49-F238E27FC236}">
                <a16:creationId xmlns:a16="http://schemas.microsoft.com/office/drawing/2014/main" id="{3B4A43B4-D755-4DE7-CB4D-25D23BBD7C15}"/>
              </a:ext>
            </a:extLst>
          </p:cNvPr>
          <p:cNvSpPr>
            <a:spLocks noGrp="1"/>
          </p:cNvSpPr>
          <p:nvPr>
            <p:ph sz="half" idx="2"/>
          </p:nvPr>
        </p:nvSpPr>
        <p:spPr/>
        <p:txBody>
          <a:bodyPr>
            <a:normAutofit fontScale="92500" lnSpcReduction="20000"/>
          </a:bodyPr>
          <a:lstStyle/>
          <a:p>
            <a:pPr>
              <a:spcBef>
                <a:spcPts val="1500"/>
              </a:spcBef>
            </a:pPr>
            <a:r>
              <a:rPr lang="en-US" dirty="0"/>
              <a:t>Create a new </a:t>
            </a:r>
            <a:r>
              <a:rPr lang="en-US" b="1" dirty="0"/>
              <a:t>Material</a:t>
            </a:r>
            <a:r>
              <a:rPr lang="en-US" dirty="0"/>
              <a:t> on the sphere, open it in the </a:t>
            </a:r>
            <a:r>
              <a:rPr lang="en-US" b="1" dirty="0"/>
              <a:t>Material Editor</a:t>
            </a:r>
            <a:r>
              <a:rPr lang="en-US" dirty="0"/>
              <a:t>, and change it to “</a:t>
            </a:r>
            <a:r>
              <a:rPr lang="en-US" b="1" dirty="0"/>
              <a:t>Translucent</a:t>
            </a:r>
            <a:r>
              <a:rPr lang="en-US" dirty="0"/>
              <a:t>” and “</a:t>
            </a:r>
            <a:r>
              <a:rPr lang="en-US" b="1" dirty="0"/>
              <a:t>Unlit</a:t>
            </a:r>
            <a:r>
              <a:rPr lang="en-US" dirty="0"/>
              <a:t>”.</a:t>
            </a:r>
          </a:p>
          <a:p>
            <a:pPr>
              <a:spcBef>
                <a:spcPts val="1500"/>
              </a:spcBef>
            </a:pPr>
            <a:r>
              <a:rPr lang="en-US" dirty="0"/>
              <a:t>We will ultimately include some lighting calculation, but the shader will do it, so we don’t want UE5 to add its own surface lighting on top of that.</a:t>
            </a:r>
          </a:p>
          <a:p>
            <a:pPr>
              <a:spcBef>
                <a:spcPts val="1500"/>
              </a:spcBef>
            </a:pPr>
            <a:r>
              <a:rPr lang="en-US" dirty="0"/>
              <a:t>The </a:t>
            </a:r>
            <a:r>
              <a:rPr lang="en-US" b="1" dirty="0"/>
              <a:t>Emissive Color</a:t>
            </a:r>
            <a:r>
              <a:rPr lang="en-US" i="1" dirty="0"/>
              <a:t> </a:t>
            </a:r>
            <a:r>
              <a:rPr lang="en-US" dirty="0"/>
              <a:t>input is not affected by scene lighting, and we can use the </a:t>
            </a:r>
            <a:r>
              <a:rPr lang="en-US" b="1" dirty="0"/>
              <a:t>Opacity</a:t>
            </a:r>
            <a:r>
              <a:rPr lang="en-US" dirty="0"/>
              <a:t> input to make the cloud transparent.</a:t>
            </a:r>
          </a:p>
        </p:txBody>
      </p:sp>
      <p:pic>
        <p:nvPicPr>
          <p:cNvPr id="13" name="Content Placeholder 5">
            <a:extLst>
              <a:ext uri="{FF2B5EF4-FFF2-40B4-BE49-F238E27FC236}">
                <a16:creationId xmlns:a16="http://schemas.microsoft.com/office/drawing/2014/main" id="{287D5429-15D3-8499-462D-79A4E3EB8762}"/>
              </a:ext>
            </a:extLst>
          </p:cNvPr>
          <p:cNvPicPr>
            <a:picLocks noGrp="1" noChangeAspect="1"/>
          </p:cNvPicPr>
          <p:nvPr>
            <p:ph sz="half" idx="1"/>
          </p:nvPr>
        </p:nvPicPr>
        <p:blipFill>
          <a:blip r:embed="rId2"/>
          <a:stretch>
            <a:fillRect/>
          </a:stretch>
        </p:blipFill>
        <p:spPr>
          <a:xfrm>
            <a:off x="1279933" y="1368425"/>
            <a:ext cx="2583634" cy="3263900"/>
          </a:xfrm>
          <a:prstGeom prst="rect">
            <a:avLst/>
          </a:prstGeom>
        </p:spPr>
      </p:pic>
      <p:sp>
        <p:nvSpPr>
          <p:cNvPr id="9" name="Rounded Rectangle 8">
            <a:extLst>
              <a:ext uri="{FF2B5EF4-FFF2-40B4-BE49-F238E27FC236}">
                <a16:creationId xmlns:a16="http://schemas.microsoft.com/office/drawing/2014/main" id="{3E29455D-11A2-844F-5E39-944C4E9AEBE1}"/>
              </a:ext>
            </a:extLst>
          </p:cNvPr>
          <p:cNvSpPr/>
          <p:nvPr/>
        </p:nvSpPr>
        <p:spPr>
          <a:xfrm>
            <a:off x="2143644" y="3873731"/>
            <a:ext cx="1088968" cy="41563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2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0449F-F9EA-0A0B-FE90-4952BC508CB9}"/>
              </a:ext>
            </a:extLst>
          </p:cNvPr>
          <p:cNvSpPr>
            <a:spLocks noGrp="1"/>
          </p:cNvSpPr>
          <p:nvPr>
            <p:ph type="title"/>
          </p:nvPr>
        </p:nvSpPr>
        <p:spPr/>
        <p:txBody>
          <a:bodyPr/>
          <a:lstStyle/>
          <a:p>
            <a:r>
              <a:rPr lang="en-US" dirty="0"/>
              <a:t>Materials &amp; HLSL</a:t>
            </a:r>
          </a:p>
        </p:txBody>
      </p:sp>
      <p:sp>
        <p:nvSpPr>
          <p:cNvPr id="3" name="Text Placeholder 2">
            <a:extLst>
              <a:ext uri="{FF2B5EF4-FFF2-40B4-BE49-F238E27FC236}">
                <a16:creationId xmlns:a16="http://schemas.microsoft.com/office/drawing/2014/main" id="{38DFE865-7BB2-0B00-A955-9654F227C1A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07880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8ACFA-7569-1F07-2035-EF193A7288CD}"/>
              </a:ext>
            </a:extLst>
          </p:cNvPr>
          <p:cNvSpPr>
            <a:spLocks noGrp="1"/>
          </p:cNvSpPr>
          <p:nvPr>
            <p:ph type="title"/>
          </p:nvPr>
        </p:nvSpPr>
        <p:spPr>
          <a:xfrm>
            <a:off x="628650" y="273844"/>
            <a:ext cx="7886700" cy="994172"/>
          </a:xfrm>
        </p:spPr>
        <p:txBody>
          <a:bodyPr/>
          <a:lstStyle/>
          <a:p>
            <a:r>
              <a:rPr lang="en-US" dirty="0"/>
              <a:t>Accessing Data</a:t>
            </a:r>
          </a:p>
        </p:txBody>
      </p:sp>
      <p:sp>
        <p:nvSpPr>
          <p:cNvPr id="10" name="Content Placeholder 9">
            <a:extLst>
              <a:ext uri="{FF2B5EF4-FFF2-40B4-BE49-F238E27FC236}">
                <a16:creationId xmlns:a16="http://schemas.microsoft.com/office/drawing/2014/main" id="{95A6787B-D921-80CE-B187-AA9C586B5E5F}"/>
              </a:ext>
            </a:extLst>
          </p:cNvPr>
          <p:cNvSpPr>
            <a:spLocks noGrp="1"/>
          </p:cNvSpPr>
          <p:nvPr>
            <p:ph sz="half" idx="1"/>
          </p:nvPr>
        </p:nvSpPr>
        <p:spPr/>
        <p:txBody>
          <a:bodyPr>
            <a:normAutofit fontScale="92500" lnSpcReduction="10000"/>
          </a:bodyPr>
          <a:lstStyle/>
          <a:p>
            <a:endParaRPr lang="en-US" dirty="0"/>
          </a:p>
        </p:txBody>
      </p:sp>
      <p:sp>
        <p:nvSpPr>
          <p:cNvPr id="4" name="Content Placeholder 3">
            <a:extLst>
              <a:ext uri="{FF2B5EF4-FFF2-40B4-BE49-F238E27FC236}">
                <a16:creationId xmlns:a16="http://schemas.microsoft.com/office/drawing/2014/main" id="{7EF23577-3255-D0E8-0E99-799B32C5208C}"/>
              </a:ext>
            </a:extLst>
          </p:cNvPr>
          <p:cNvSpPr>
            <a:spLocks noGrp="1"/>
          </p:cNvSpPr>
          <p:nvPr>
            <p:ph sz="half" idx="2"/>
          </p:nvPr>
        </p:nvSpPr>
        <p:spPr>
          <a:xfrm>
            <a:off x="4629150" y="1369218"/>
            <a:ext cx="3886200" cy="3263504"/>
          </a:xfrm>
        </p:spPr>
        <p:txBody>
          <a:bodyPr>
            <a:normAutofit fontScale="92500" lnSpcReduction="10000"/>
          </a:bodyPr>
          <a:lstStyle/>
          <a:p>
            <a:r>
              <a:rPr lang="en-US" dirty="0"/>
              <a:t>We’ll need to access several pieces of data in shader code. The first of those is the 3D world position for each point on the surface of the sphere. </a:t>
            </a:r>
          </a:p>
          <a:p>
            <a:r>
              <a:rPr lang="en-US" dirty="0"/>
              <a:t>How do you figure out the shader code to get that position? Look at the source.</a:t>
            </a:r>
          </a:p>
          <a:p>
            <a:pPr lvl="1"/>
            <a:r>
              <a:rPr lang="en-US" b="1" dirty="0"/>
              <a:t>Window &gt; Shader Code &gt; HLSL Code</a:t>
            </a:r>
            <a:r>
              <a:rPr lang="en-US" dirty="0"/>
              <a:t>, or </a:t>
            </a:r>
            <a:r>
              <a:rPr lang="en-US" b="1" dirty="0" err="1"/>
              <a:t>r.DumpShaderDebugInfo</a:t>
            </a:r>
            <a:r>
              <a:rPr lang="en-US" dirty="0"/>
              <a:t>.</a:t>
            </a:r>
          </a:p>
          <a:p>
            <a:r>
              <a:rPr lang="en-US" dirty="0"/>
              <a:t>Add a searchable constant (like 1234) to make it easier to find</a:t>
            </a:r>
          </a:p>
        </p:txBody>
      </p:sp>
      <p:pic>
        <p:nvPicPr>
          <p:cNvPr id="5" name="Content Placeholder 4">
            <a:extLst>
              <a:ext uri="{FF2B5EF4-FFF2-40B4-BE49-F238E27FC236}">
                <a16:creationId xmlns:a16="http://schemas.microsoft.com/office/drawing/2014/main" id="{FCBDF254-77CA-91F1-612E-F0D80B84EE05}"/>
              </a:ext>
            </a:extLst>
          </p:cNvPr>
          <p:cNvPicPr>
            <a:picLocks noChangeAspect="1"/>
          </p:cNvPicPr>
          <p:nvPr/>
        </p:nvPicPr>
        <p:blipFill>
          <a:blip r:embed="rId2"/>
          <a:stretch>
            <a:fillRect/>
          </a:stretch>
        </p:blipFill>
        <p:spPr>
          <a:xfrm>
            <a:off x="628650" y="1357938"/>
            <a:ext cx="3886200" cy="1765210"/>
          </a:xfrm>
          <a:prstGeom prst="rect">
            <a:avLst/>
          </a:prstGeom>
        </p:spPr>
      </p:pic>
      <p:pic>
        <p:nvPicPr>
          <p:cNvPr id="11" name="Picture 10">
            <a:extLst>
              <a:ext uri="{FF2B5EF4-FFF2-40B4-BE49-F238E27FC236}">
                <a16:creationId xmlns:a16="http://schemas.microsoft.com/office/drawing/2014/main" id="{F19E0703-F409-CCE0-8FD8-BAE8D5F022AF}"/>
              </a:ext>
            </a:extLst>
          </p:cNvPr>
          <p:cNvPicPr>
            <a:picLocks noChangeAspect="1"/>
          </p:cNvPicPr>
          <p:nvPr/>
        </p:nvPicPr>
        <p:blipFill>
          <a:blip r:embed="rId3"/>
          <a:stretch>
            <a:fillRect/>
          </a:stretch>
        </p:blipFill>
        <p:spPr>
          <a:xfrm>
            <a:off x="628650" y="4450749"/>
            <a:ext cx="6112809" cy="563175"/>
          </a:xfrm>
          <a:prstGeom prst="rect">
            <a:avLst/>
          </a:prstGeom>
        </p:spPr>
      </p:pic>
      <p:sp>
        <p:nvSpPr>
          <p:cNvPr id="7" name="Rounded Rectangle 6">
            <a:extLst>
              <a:ext uri="{FF2B5EF4-FFF2-40B4-BE49-F238E27FC236}">
                <a16:creationId xmlns:a16="http://schemas.microsoft.com/office/drawing/2014/main" id="{DF017F7B-D26C-036D-960D-D291C685CE9B}"/>
              </a:ext>
            </a:extLst>
          </p:cNvPr>
          <p:cNvSpPr/>
          <p:nvPr/>
        </p:nvSpPr>
        <p:spPr>
          <a:xfrm>
            <a:off x="1855063" y="4554072"/>
            <a:ext cx="1712890" cy="13228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9546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3741</TotalTime>
  <Words>2375</Words>
  <Application>Microsoft Macintosh PowerPoint</Application>
  <PresentationFormat>On-screen Show (16:9)</PresentationFormat>
  <Paragraphs>170</Paragraphs>
  <Slides>41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Courier</vt:lpstr>
      <vt:lpstr>Office Theme</vt:lpstr>
      <vt:lpstr>Cloud Shader Walkthrough</vt:lpstr>
      <vt:lpstr>Setting up the Project</vt:lpstr>
      <vt:lpstr>Create a Project</vt:lpstr>
      <vt:lpstr>First Commit</vt:lpstr>
      <vt:lpstr>Run from your IDE</vt:lpstr>
      <vt:lpstr>Set up a Scene</vt:lpstr>
      <vt:lpstr>New Material</vt:lpstr>
      <vt:lpstr>Materials &amp; HLSL</vt:lpstr>
      <vt:lpstr>Accessing Data</vt:lpstr>
      <vt:lpstr>What is that LWC?</vt:lpstr>
      <vt:lpstr>Visualize with saturate</vt:lpstr>
      <vt:lpstr>Where to View</vt:lpstr>
      <vt:lpstr>Locking to the Object</vt:lpstr>
      <vt:lpstr>Custom Node</vt:lpstr>
      <vt:lpstr>Getting Shader Code from a File</vt:lpstr>
      <vt:lpstr>Getting Shader Code from a File (2)</vt:lpstr>
      <vt:lpstr>Move custom code to Cloud.ush</vt:lpstr>
      <vt:lpstr>Forcing a Shader Compile</vt:lpstr>
      <vt:lpstr>Computing Cloud Density</vt:lpstr>
      <vt:lpstr>Radial Mask</vt:lpstr>
      <vt:lpstr>Scale by Object Radius</vt:lpstr>
      <vt:lpstr>Cloud Base</vt:lpstr>
      <vt:lpstr>Simplifying this Code</vt:lpstr>
      <vt:lpstr>Moving to a Function</vt:lpstr>
      <vt:lpstr>Ray Marching</vt:lpstr>
      <vt:lpstr>Ray Marching</vt:lpstr>
      <vt:lpstr>Direction to March</vt:lpstr>
      <vt:lpstr>Basic March</vt:lpstr>
      <vt:lpstr>Shader Parameter</vt:lpstr>
      <vt:lpstr>Back to a Sphere</vt:lpstr>
      <vt:lpstr>Marching Cloud Density</vt:lpstr>
      <vt:lpstr>Cloud Opacity</vt:lpstr>
      <vt:lpstr>Volumetric Lighting</vt:lpstr>
      <vt:lpstr>Light Direction</vt:lpstr>
      <vt:lpstr>Shadow March</vt:lpstr>
      <vt:lpstr>Removing Step Artifacts</vt:lpstr>
      <vt:lpstr>Extensions</vt:lpstr>
      <vt:lpstr>Step-Independent Extinction</vt:lpstr>
      <vt:lpstr>Baked Densities</vt:lpstr>
      <vt:lpstr>Embedded Objects</vt:lpstr>
      <vt:lpstr>Deep Shadow Map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Shader Walkthrough</dc:title>
  <dc:creator>Marc Olano</dc:creator>
  <cp:lastModifiedBy>Marc Olano</cp:lastModifiedBy>
  <cp:revision>14</cp:revision>
  <dcterms:created xsi:type="dcterms:W3CDTF">2023-09-07T14:59:33Z</dcterms:created>
  <dcterms:modified xsi:type="dcterms:W3CDTF">2023-09-19T20:56:43Z</dcterms:modified>
</cp:coreProperties>
</file>