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5" r:id="rId10"/>
    <p:sldId id="261" r:id="rId11"/>
    <p:sldId id="266" r:id="rId12"/>
    <p:sldId id="285" r:id="rId13"/>
    <p:sldId id="267" r:id="rId14"/>
    <p:sldId id="284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6" r:id="rId24"/>
    <p:sldId id="276" r:id="rId25"/>
    <p:sldId id="277" r:id="rId26"/>
    <p:sldId id="283" r:id="rId27"/>
    <p:sldId id="279" r:id="rId28"/>
    <p:sldId id="278" r:id="rId29"/>
    <p:sldId id="280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7"/>
    <p:restoredTop sz="87671"/>
  </p:normalViewPr>
  <p:slideViewPr>
    <p:cSldViewPr snapToGrid="0" snapToObjects="1">
      <p:cViewPr varScale="1">
        <p:scale>
          <a:sx n="106" d="100"/>
          <a:sy n="106" d="100"/>
        </p:scale>
        <p:origin x="768" y="184"/>
      </p:cViewPr>
      <p:guideLst>
        <p:guide orient="horz" pos="11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”Paragon: Murdock” in the Epic Games Launcher / Unreal Engine / Marketplace</a:t>
            </a:r>
          </a:p>
          <a:p>
            <a:r>
              <a:rPr lang="en-US" dirty="0"/>
              <a:t>Add to any existing project</a:t>
            </a:r>
            <a:r>
              <a:rPr lang="en-US" baseline="0" dirty="0"/>
              <a:t> </a:t>
            </a:r>
          </a:p>
          <a:p>
            <a:r>
              <a:rPr lang="en-US" baseline="0" dirty="0"/>
              <a:t>Open Murdoch Map</a:t>
            </a:r>
          </a:p>
          <a:p>
            <a:r>
              <a:rPr lang="en-US" baseline="0" dirty="0"/>
              <a:t>Select character, open skeletal mesh, counts on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r>
              <a:rPr lang="en-US" baseline="0" dirty="0"/>
              <a:t> 3</a:t>
            </a:r>
            <a:r>
              <a:rPr lang="en-US" baseline="30000" dirty="0"/>
              <a:t>rd</a:t>
            </a:r>
            <a:r>
              <a:rPr lang="en-US" baseline="0" dirty="0"/>
              <a:t> person template project. Select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character</a:t>
            </a:r>
            <a:r>
              <a:rPr lang="en-US" baseline="0" dirty="0"/>
              <a:t> skeletal mesh. Physics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static mesh into scene. Bounds view. Collision view (Simple Collision,</a:t>
            </a:r>
            <a:r>
              <a:rPr lang="en-US" baseline="0" dirty="0"/>
              <a:t> Complex Collision)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Murdoch Paragon</a:t>
            </a:r>
            <a:r>
              <a:rPr lang="en-US" baseline="0" dirty="0"/>
              <a:t> character, view Skeletal Mesh &amp; select LOD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baseline="0" dirty="0"/>
              <a:t>Parallax Occlusion Map node to a material</a:t>
            </a:r>
          </a:p>
          <a:p>
            <a:r>
              <a:rPr lang="en-US" baseline="0" dirty="0"/>
              <a:t>cc0-textures.com had a number of texture samples including diffuse, normal, displacement, …</a:t>
            </a:r>
          </a:p>
          <a:p>
            <a:r>
              <a:rPr lang="en-US" baseline="0" dirty="0"/>
              <a:t>Shader parameters for height and shadow toggle, light vector from Atmospheric Light Vector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0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my</a:t>
            </a:r>
            <a:r>
              <a:rPr lang="en-US" baseline="0" dirty="0"/>
              <a:t> </a:t>
            </a:r>
            <a:r>
              <a:rPr lang="en-US" baseline="0" dirty="0" err="1"/>
              <a:t>NoiseTest</a:t>
            </a:r>
            <a:r>
              <a:rPr lang="en-US" baseline="0" dirty="0"/>
              <a:t> map.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project, </a:t>
            </a:r>
            <a:r>
              <a:rPr lang="en-US" dirty="0" err="1"/>
              <a:t>VectorNoise</a:t>
            </a:r>
            <a:r>
              <a:rPr lang="en-US" dirty="0"/>
              <a:t> level, </a:t>
            </a:r>
            <a:r>
              <a:rPr lang="en-US"/>
              <a:t>Volume Material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haderbits.com/blog/octahedral-imposto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Proxy Geometry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Hardware supports </a:t>
            </a:r>
            <a:r>
              <a:rPr lang="en-US" i="1" dirty="0"/>
              <a:t>Occlusion Queries</a:t>
            </a:r>
          </a:p>
          <a:p>
            <a:pPr lvl="1"/>
            <a:r>
              <a:rPr lang="en-US" dirty="0"/>
              <a:t>Lets you ask “how many pixels would this draw?”</a:t>
            </a:r>
          </a:p>
          <a:p>
            <a:pPr lvl="1"/>
            <a:r>
              <a:rPr lang="en-US" dirty="0"/>
              <a:t>Or ”how many did this draw?”</a:t>
            </a:r>
          </a:p>
          <a:p>
            <a:r>
              <a:rPr lang="en-US" dirty="0"/>
              <a:t>Can only get the answer 1-2 frames later</a:t>
            </a:r>
          </a:p>
          <a:p>
            <a:r>
              <a:rPr lang="en-US" dirty="0"/>
              <a:t>Draw a simple proxy shape to figure out whether to do the complicated one</a:t>
            </a:r>
          </a:p>
          <a:p>
            <a:pPr lvl="1"/>
            <a:r>
              <a:rPr lang="en-US" dirty="0"/>
              <a:t>Often just a bounding box</a:t>
            </a:r>
          </a:p>
          <a:p>
            <a:r>
              <a:rPr lang="en-US" dirty="0"/>
              <a:t>Dilate box based on object and view velocities</a:t>
            </a:r>
          </a:p>
        </p:txBody>
      </p:sp>
    </p:spTree>
    <p:extLst>
      <p:ext uri="{BB962C8B-B14F-4D97-AF65-F5344CB8AC3E}">
        <p14:creationId xmlns:p14="http://schemas.microsoft.com/office/powerpoint/2010/main" val="28048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Rendering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EE56-BC02-CAB2-C478-E17C42D4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C72C1-4645-884D-687F-4A854813A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</a:t>
            </a:r>
            <a:r>
              <a:rPr lang="en-US" dirty="0"/>
              <a:t> polygonal models are proxies for an imagined smooth object</a:t>
            </a:r>
          </a:p>
          <a:p>
            <a:r>
              <a:rPr lang="en-US" dirty="0"/>
              <a:t>Use multiple polygonal proxies</a:t>
            </a:r>
          </a:p>
          <a:p>
            <a:r>
              <a:rPr lang="en-US" dirty="0"/>
              <a:t>Switch to simpler models when far away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algorithm: Edge Collapse</a:t>
            </a:r>
          </a:p>
          <a:p>
            <a:pPr lvl="1"/>
            <a:r>
              <a:rPr lang="en-US" dirty="0"/>
              <a:t>Choose an edge, shrink to nothing</a:t>
            </a:r>
          </a:p>
          <a:p>
            <a:pPr lvl="1"/>
            <a:r>
              <a:rPr lang="en-US" dirty="0"/>
              <a:t>Removes two triangles, one vertex</a:t>
            </a:r>
          </a:p>
          <a:p>
            <a:r>
              <a:rPr lang="en-US" dirty="0"/>
              <a:t>Alternative: Vertex cluster</a:t>
            </a:r>
          </a:p>
          <a:p>
            <a:pPr lvl="1"/>
            <a:r>
              <a:rPr lang="en-US" dirty="0"/>
              <a:t>Merge clusters of vertices</a:t>
            </a:r>
          </a:p>
          <a:p>
            <a:pPr lvl="1"/>
            <a:r>
              <a:rPr lang="en-US" dirty="0"/>
              <a:t>Remove any degenerate triangles</a:t>
            </a:r>
          </a:p>
          <a:p>
            <a:r>
              <a:rPr lang="en-US" dirty="0"/>
              <a:t>Alternative: Volumetric </a:t>
            </a:r>
            <a:r>
              <a:rPr lang="en-US" dirty="0" err="1"/>
              <a:t>remeshing</a:t>
            </a:r>
            <a:endParaRPr lang="en-US" dirty="0"/>
          </a:p>
          <a:p>
            <a:pPr lvl="1"/>
            <a:r>
              <a:rPr lang="en-US" dirty="0"/>
              <a:t>Convert to volumetric signed distance grid</a:t>
            </a:r>
          </a:p>
          <a:p>
            <a:pPr lvl="1"/>
            <a:r>
              <a:rPr lang="en-US" dirty="0"/>
              <a:t>Process as volume</a:t>
            </a:r>
          </a:p>
          <a:p>
            <a:pPr lvl="1"/>
            <a:r>
              <a:rPr lang="en-US" dirty="0" err="1"/>
              <a:t>Remesh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F650E-0CBA-AB78-D5D8-5D032094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15" y="1227221"/>
            <a:ext cx="454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75,296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20" y="1752598"/>
            <a:ext cx="4929980" cy="5105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6855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42,326 Triangles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585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20,597 Triangles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21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757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10,042 Triangles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783" y="1752600"/>
            <a:ext cx="4930217" cy="5105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6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6996" y="4120757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5,172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84" y="1752355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7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“Maps” for missing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Map</a:t>
            </a:r>
            <a:r>
              <a:rPr lang="en-US" dirty="0"/>
              <a:t> from mathematical mapping of 2D (image) domain to surface</a:t>
            </a:r>
          </a:p>
          <a:p>
            <a:pPr marL="0" indent="0">
              <a:buNone/>
            </a:pPr>
            <a:r>
              <a:rPr lang="en-US" dirty="0"/>
              <a:t>Provides detail at a scale smaller than a triangle</a:t>
            </a:r>
          </a:p>
          <a:p>
            <a:endParaRPr lang="en-US" dirty="0"/>
          </a:p>
          <a:p>
            <a:r>
              <a:rPr lang="en-US" dirty="0"/>
              <a:t>Texture Map: surface color</a:t>
            </a:r>
          </a:p>
          <a:p>
            <a:r>
              <a:rPr lang="en-US" dirty="0"/>
              <a:t>Normal Map: </a:t>
            </a:r>
            <a:r>
              <a:rPr lang="en-US" dirty="0" err="1"/>
              <a:t>normals</a:t>
            </a:r>
            <a:r>
              <a:rPr lang="en-US" dirty="0"/>
              <a:t> provide shading variation</a:t>
            </a:r>
          </a:p>
          <a:p>
            <a:r>
              <a:rPr lang="en-US" dirty="0"/>
              <a:t>Gloss Map: shininess/roughness</a:t>
            </a:r>
          </a:p>
          <a:p>
            <a:r>
              <a:rPr lang="en-US" dirty="0"/>
              <a:t>Material/Metallic/Skin map: material to use</a:t>
            </a:r>
          </a:p>
        </p:txBody>
      </p:sp>
    </p:spTree>
    <p:extLst>
      <p:ext uri="{BB962C8B-B14F-4D97-AF65-F5344CB8AC3E}">
        <p14:creationId xmlns:p14="http://schemas.microsoft.com/office/powerpoint/2010/main" val="57384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Hardware likes Triangles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everything into meshes of triangles</a:t>
            </a:r>
          </a:p>
          <a:p>
            <a:pPr lvl="1"/>
            <a:r>
              <a:rPr lang="en-US" dirty="0"/>
              <a:t>Paragon Murdock: ~75k triangles</a:t>
            </a:r>
          </a:p>
          <a:p>
            <a:r>
              <a:rPr lang="en-US" dirty="0"/>
              <a:t>Draw them really fast</a:t>
            </a:r>
          </a:p>
          <a:p>
            <a:endParaRPr lang="en-US" dirty="0"/>
          </a:p>
          <a:p>
            <a:r>
              <a:rPr lang="en-US" dirty="0"/>
              <a:t>But not everything likes tons of </a:t>
            </a:r>
            <a:br>
              <a:rPr lang="en-US" dirty="0"/>
            </a:br>
            <a:r>
              <a:rPr lang="en-US" dirty="0"/>
              <a:t>tiny triangles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1EAC-EA5F-0A49-9735-9A23BE7E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785" y="1455762"/>
            <a:ext cx="4864038" cy="50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Displace surface (typically along normal)</a:t>
            </a:r>
          </a:p>
          <a:p>
            <a:r>
              <a:rPr lang="en-US" dirty="0"/>
              <a:t>For fine mesh, move vertices</a:t>
            </a:r>
          </a:p>
          <a:p>
            <a:endParaRPr lang="en-US" dirty="0"/>
          </a:p>
          <a:p>
            <a:r>
              <a:rPr lang="en-US" dirty="0"/>
              <a:t>Proxy surface version: Relief Map or Parallax Occlusion Map</a:t>
            </a:r>
          </a:p>
        </p:txBody>
      </p:sp>
    </p:spTree>
    <p:extLst>
      <p:ext uri="{BB962C8B-B14F-4D97-AF65-F5344CB8AC3E}">
        <p14:creationId xmlns:p14="http://schemas.microsoft.com/office/powerpoint/2010/main" val="1979979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Photons travel in straight lines</a:t>
            </a:r>
          </a:p>
          <a:p>
            <a:r>
              <a:rPr lang="en-US" dirty="0"/>
              <a:t>Photon that reaches the viewer through a pixel came from somewhere on a ray through that pixel</a:t>
            </a:r>
          </a:p>
          <a:p>
            <a:r>
              <a:rPr lang="en-US" dirty="0"/>
              <a:t>Rendering finds the closest thing on that ray</a:t>
            </a:r>
          </a:p>
        </p:txBody>
      </p:sp>
    </p:spTree>
    <p:extLst>
      <p:ext uri="{BB962C8B-B14F-4D97-AF65-F5344CB8AC3E}">
        <p14:creationId xmlns:p14="http://schemas.microsoft.com/office/powerpoint/2010/main" val="80309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/ Parallax Occlusion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Photons travel in straight lines</a:t>
            </a:r>
          </a:p>
          <a:p>
            <a:r>
              <a:rPr lang="en-US" dirty="0"/>
              <a:t>Photon that reaches the viewer through a pixel came from somewhere on a ray through that pixel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9968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/ Parallax Occlusion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 polygonal envelope around surface</a:t>
            </a:r>
          </a:p>
          <a:p>
            <a:r>
              <a:rPr lang="en-US" dirty="0"/>
              <a:t>Compute actual color and depth along ray in a </a:t>
            </a:r>
            <a:r>
              <a:rPr lang="en-US" dirty="0" err="1"/>
              <a:t>shader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9968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Intersection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 root finding</a:t>
            </a:r>
          </a:p>
          <a:p>
            <a:r>
              <a:rPr lang="en-US" dirty="0"/>
              <a:t>Linear search (marching), Binary search, Secant method</a:t>
            </a:r>
            <a:r>
              <a:rPr lang="en-US"/>
              <a:t>, Hybrid,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3" y="3199686"/>
            <a:ext cx="5709831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34225" cy="4351338"/>
          </a:xfrm>
        </p:spPr>
        <p:txBody>
          <a:bodyPr>
            <a:normAutofit/>
          </a:bodyPr>
          <a:lstStyle/>
          <a:p>
            <a:r>
              <a:rPr lang="en-US" dirty="0"/>
              <a:t>Texture stretching on steep parts</a:t>
            </a:r>
          </a:p>
          <a:p>
            <a:pPr lvl="1"/>
            <a:r>
              <a:rPr lang="en-US" dirty="0"/>
              <a:t>Can remap</a:t>
            </a:r>
          </a:p>
          <a:p>
            <a:r>
              <a:rPr lang="en-US" dirty="0"/>
              <a:t>Unbounded steps at silhouette edges</a:t>
            </a:r>
          </a:p>
          <a:p>
            <a:pPr lvl="1"/>
            <a:r>
              <a:rPr lang="en-US" dirty="0"/>
              <a:t>Make displacement meet the proxy surface every so often</a:t>
            </a:r>
          </a:p>
          <a:p>
            <a:pPr lvl="1"/>
            <a:r>
              <a:rPr lang="en-US" dirty="0"/>
              <a:t>Flatten when too steep</a:t>
            </a:r>
          </a:p>
          <a:p>
            <a:pPr lvl="1"/>
            <a:r>
              <a:rPr lang="en-US" dirty="0"/>
              <a:t>Maximum number of steps</a:t>
            </a:r>
          </a:p>
          <a:p>
            <a:pPr lvl="1"/>
            <a:r>
              <a:rPr lang="en-US" dirty="0"/>
              <a:t>Divide into prisms with side 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24" y="1469232"/>
            <a:ext cx="5907893" cy="47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Billboards &amp; Imposters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Billboard</a:t>
            </a:r>
          </a:p>
          <a:p>
            <a:pPr lvl="1"/>
            <a:r>
              <a:rPr lang="en-US" dirty="0"/>
              <a:t>Rectangle that turns to face the viewer</a:t>
            </a:r>
          </a:p>
          <a:p>
            <a:pPr lvl="1"/>
            <a:r>
              <a:rPr lang="en-US" dirty="0"/>
              <a:t>Sometimes a fixed set of intersecting planes</a:t>
            </a:r>
          </a:p>
          <a:p>
            <a:pPr lvl="1"/>
            <a:r>
              <a:rPr lang="en-US" dirty="0"/>
              <a:t>Typically, a fixed static texture, common for particles</a:t>
            </a:r>
          </a:p>
          <a:p>
            <a:pPr lvl="1"/>
            <a:r>
              <a:rPr lang="en-US" dirty="0"/>
              <a:t>Can also billboard </a:t>
            </a:r>
            <a:r>
              <a:rPr lang="en-US" dirty="0" err="1"/>
              <a:t>gbuffer</a:t>
            </a:r>
            <a:r>
              <a:rPr lang="en-US" dirty="0"/>
              <a:t> data (color, normal, etc.)</a:t>
            </a:r>
          </a:p>
          <a:p>
            <a:r>
              <a:rPr lang="en-US" dirty="0"/>
              <a:t>Imposter</a:t>
            </a:r>
          </a:p>
          <a:p>
            <a:pPr lvl="1"/>
            <a:r>
              <a:rPr lang="en-US" dirty="0"/>
              <a:t>Change texture based on view direction</a:t>
            </a:r>
          </a:p>
          <a:p>
            <a:pPr lvl="1"/>
            <a:r>
              <a:rPr lang="en-US" dirty="0"/>
              <a:t>Better yet to warp with POM and blend closest</a:t>
            </a:r>
          </a:p>
          <a:p>
            <a:pPr lvl="1"/>
            <a:r>
              <a:rPr lang="en-US" dirty="0"/>
              <a:t>Used for </a:t>
            </a:r>
            <a:r>
              <a:rPr lang="en-US" dirty="0" err="1"/>
              <a:t>Fortnite</a:t>
            </a:r>
            <a:r>
              <a:rPr lang="en-US" dirty="0"/>
              <a:t> trees</a:t>
            </a:r>
          </a:p>
          <a:p>
            <a:pPr lvl="2"/>
            <a:r>
              <a:rPr lang="en-US" dirty="0">
                <a:hlinkClick r:id="rId2"/>
              </a:rPr>
              <a:t>https://shaderbits.com/blog/octahedral-impostors/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018" y="167161"/>
            <a:ext cx="2050968" cy="2225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18" y="2786671"/>
            <a:ext cx="2050968" cy="2201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08" y="4682854"/>
            <a:ext cx="2105891" cy="2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15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Volumetrics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Smoke, fog, clouds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Typical algorithm marches ray through volume</a:t>
            </a:r>
          </a:p>
          <a:p>
            <a:r>
              <a:rPr lang="en-US" dirty="0"/>
              <a:t>Accumulate color and opacity as you go</a:t>
            </a:r>
          </a:p>
        </p:txBody>
      </p:sp>
      <p:sp>
        <p:nvSpPr>
          <p:cNvPr id="4" name="Cloud 3"/>
          <p:cNvSpPr/>
          <p:nvPr/>
        </p:nvSpPr>
        <p:spPr>
          <a:xfrm>
            <a:off x="7550150" y="3877176"/>
            <a:ext cx="4457700" cy="28575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21450" y="5248776"/>
            <a:ext cx="2976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21450" y="5248776"/>
            <a:ext cx="3695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59D4CB8-9637-B1E3-A123-1DE115B9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50" y="1844703"/>
            <a:ext cx="3251200" cy="977900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17A2E1DF-477A-3F9D-660C-9A54411DF5D9}"/>
              </a:ext>
            </a:extLst>
          </p:cNvPr>
          <p:cNvSpPr/>
          <p:nvPr/>
        </p:nvSpPr>
        <p:spPr>
          <a:xfrm rot="5400000">
            <a:off x="5038591" y="2509733"/>
            <a:ext cx="318099" cy="5775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44AF0-4EC0-2AB7-6FA3-41195A64A90A}"/>
              </a:ext>
            </a:extLst>
          </p:cNvPr>
          <p:cNvSpPr txBox="1"/>
          <p:nvPr/>
        </p:nvSpPr>
        <p:spPr>
          <a:xfrm>
            <a:off x="4671149" y="2998536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at t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402C47B-1D92-35B3-9934-1EDD21518362}"/>
              </a:ext>
            </a:extLst>
          </p:cNvPr>
          <p:cNvSpPr/>
          <p:nvPr/>
        </p:nvSpPr>
        <p:spPr>
          <a:xfrm rot="16200000">
            <a:off x="6196263" y="1010916"/>
            <a:ext cx="360947" cy="1780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A37C0-EB6B-1991-88FE-1AB9DDB9F846}"/>
              </a:ext>
            </a:extLst>
          </p:cNvPr>
          <p:cNvSpPr txBox="1"/>
          <p:nvPr/>
        </p:nvSpPr>
        <p:spPr>
          <a:xfrm>
            <a:off x="5317957" y="1299438"/>
            <a:ext cx="350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transparency between 0 and t</a:t>
            </a:r>
          </a:p>
        </p:txBody>
      </p:sp>
    </p:spTree>
    <p:extLst>
      <p:ext uri="{BB962C8B-B14F-4D97-AF65-F5344CB8AC3E}">
        <p14:creationId xmlns:p14="http://schemas.microsoft.com/office/powerpoint/2010/main" val="3752169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Volumes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0135" cy="4351338"/>
          </a:xfrm>
        </p:spPr>
        <p:txBody>
          <a:bodyPr>
            <a:normAutofit/>
          </a:bodyPr>
          <a:lstStyle/>
          <a:p>
            <a:r>
              <a:rPr lang="en-US" dirty="0"/>
              <a:t>Render transparent-pass proxy object around volume</a:t>
            </a:r>
          </a:p>
          <a:p>
            <a:pPr lvl="1"/>
            <a:r>
              <a:rPr lang="en-US" dirty="0"/>
              <a:t>Or just as a plane in front of the viewer</a:t>
            </a:r>
          </a:p>
          <a:p>
            <a:r>
              <a:rPr lang="en-US" dirty="0" err="1"/>
              <a:t>Shader</a:t>
            </a:r>
            <a:r>
              <a:rPr lang="en-US" dirty="0"/>
              <a:t> does ray march, returns color &amp; opacity</a:t>
            </a:r>
          </a:p>
          <a:p>
            <a:pPr lvl="1"/>
            <a:r>
              <a:rPr lang="en-US" dirty="0"/>
              <a:t>Blends over background objects</a:t>
            </a:r>
          </a:p>
          <a:p>
            <a:r>
              <a:rPr lang="en-US" dirty="0"/>
              <a:t>Acceleration data</a:t>
            </a:r>
          </a:p>
          <a:p>
            <a:pPr lvl="1"/>
            <a:r>
              <a:rPr lang="en-US" dirty="0"/>
              <a:t>Hierarchical structure</a:t>
            </a:r>
          </a:p>
          <a:p>
            <a:pPr lvl="1"/>
            <a:r>
              <a:rPr lang="en-US" dirty="0"/>
              <a:t>Distance field (can step “this far” without hitting </a:t>
            </a:r>
            <a:r>
              <a:rPr lang="en-US"/>
              <a:t>anything)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35" y="1425534"/>
            <a:ext cx="52705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4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 Volume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Re-samples volume to grid</a:t>
            </a:r>
          </a:p>
          <a:p>
            <a:r>
              <a:rPr lang="en-US" dirty="0"/>
              <a:t>Handles ray marching, accumulation &amp; shadows</a:t>
            </a:r>
          </a:p>
          <a:p>
            <a:r>
              <a:rPr lang="en-US" dirty="0"/>
              <a:t>Albedo = Color of the material</a:t>
            </a:r>
          </a:p>
          <a:p>
            <a:r>
              <a:rPr lang="en-US" dirty="0"/>
              <a:t>Emissive color = Light emitted by the material</a:t>
            </a:r>
          </a:p>
          <a:p>
            <a:pPr lvl="1"/>
            <a:r>
              <a:rPr lang="en-US" dirty="0"/>
              <a:t>Doesn’t act as a light source, just constant extra color</a:t>
            </a:r>
          </a:p>
          <a:p>
            <a:r>
              <a:rPr lang="en-US" dirty="0"/>
              <a:t>Extinction </a:t>
            </a:r>
            <a:r>
              <a:rPr lang="en-US"/>
              <a:t>∈ [0,</a:t>
            </a:r>
            <a:r>
              <a:rPr lang="en-US" dirty="0"/>
              <a:t>∞) =  – ln(1-alpha)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93" y="715241"/>
            <a:ext cx="2324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objects as rigid bodies</a:t>
            </a:r>
          </a:p>
          <a:p>
            <a:pPr lvl="1"/>
            <a:r>
              <a:rPr lang="en-US" dirty="0"/>
              <a:t>Also sometimes see fluid simulation, but don’t worry about that now</a:t>
            </a:r>
          </a:p>
          <a:p>
            <a:r>
              <a:rPr lang="en-US" dirty="0"/>
              <a:t>Even complex objects as rigid parts with joints</a:t>
            </a:r>
          </a:p>
          <a:p>
            <a:endParaRPr lang="en-US" dirty="0"/>
          </a:p>
          <a:p>
            <a:r>
              <a:rPr lang="en-US" dirty="0"/>
              <a:t>Navigation (don’t run through walls)</a:t>
            </a:r>
          </a:p>
          <a:p>
            <a:r>
              <a:rPr lang="en-US" dirty="0"/>
              <a:t>Gravity (fall, but not through floors)</a:t>
            </a:r>
          </a:p>
          <a:p>
            <a:r>
              <a:rPr lang="en-US" dirty="0"/>
              <a:t>Rag doll (transition from scripted animation)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0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component of physics simulation</a:t>
            </a:r>
          </a:p>
          <a:p>
            <a:r>
              <a:rPr lang="en-US" dirty="0"/>
              <a:t>Also event triggers</a:t>
            </a:r>
          </a:p>
        </p:txBody>
      </p:sp>
    </p:spTree>
    <p:extLst>
      <p:ext uri="{BB962C8B-B14F-4D97-AF65-F5344CB8AC3E}">
        <p14:creationId xmlns:p14="http://schemas.microsoft.com/office/powerpoint/2010/main" val="74092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Physics/Collision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06733" cy="4351338"/>
          </a:xfrm>
        </p:spPr>
        <p:txBody>
          <a:bodyPr/>
          <a:lstStyle/>
          <a:p>
            <a:r>
              <a:rPr lang="en-US" dirty="0"/>
              <a:t>Physics &amp; collision detection with polygons is slow</a:t>
            </a:r>
          </a:p>
          <a:p>
            <a:r>
              <a:rPr lang="en-US" dirty="0"/>
              <a:t>Simple shapes are fast(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Box, Sphere, Cylindrical Capsule</a:t>
            </a:r>
          </a:p>
          <a:p>
            <a:r>
              <a:rPr lang="en-US" dirty="0"/>
              <a:t>Just use one of those around each object or character.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27906"/>
            <a:ext cx="3200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4966" cy="4351338"/>
          </a:xfrm>
        </p:spPr>
        <p:txBody>
          <a:bodyPr/>
          <a:lstStyle/>
          <a:p>
            <a:r>
              <a:rPr lang="en-US" dirty="0"/>
              <a:t>Physics animation of a character needs more</a:t>
            </a:r>
          </a:p>
          <a:p>
            <a:r>
              <a:rPr lang="en-US" dirty="0"/>
              <a:t>Build from basic shapes</a:t>
            </a:r>
          </a:p>
          <a:p>
            <a:pPr lvl="1"/>
            <a:r>
              <a:rPr lang="en-US" dirty="0"/>
              <a:t>Sausage man!</a:t>
            </a:r>
          </a:p>
          <a:p>
            <a:r>
              <a:rPr lang="en-US" dirty="0"/>
              <a:t>Compute physics on basic shapes</a:t>
            </a:r>
          </a:p>
          <a:p>
            <a:r>
              <a:rPr lang="en-US" dirty="0"/>
              <a:t>Apply joint transforms to original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66" y="773113"/>
            <a:ext cx="4990817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use finer proxy when you hit the coarser one</a:t>
            </a:r>
          </a:p>
          <a:p>
            <a:r>
              <a:rPr lang="en-US" dirty="0"/>
              <a:t>All should contain the real object</a:t>
            </a:r>
          </a:p>
          <a:p>
            <a:pPr lvl="1"/>
            <a:r>
              <a:rPr lang="en-US" dirty="0"/>
              <a:t>But do not need to strictly contain the extra empty space of the other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34271"/>
            <a:ext cx="3170332" cy="3335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465" y="3233892"/>
            <a:ext cx="3170334" cy="3335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109" y="3234268"/>
            <a:ext cx="3169976" cy="33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Render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2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12072</TotalTime>
  <Words>914</Words>
  <Application>Microsoft Macintosh PowerPoint</Application>
  <PresentationFormat>Widescreen</PresentationFormat>
  <Paragraphs>161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Proxy Geometry</vt:lpstr>
      <vt:lpstr>Graphics Hardware likes Triangles</vt:lpstr>
      <vt:lpstr>Physical Interaction</vt:lpstr>
      <vt:lpstr>Physics Simulation</vt:lpstr>
      <vt:lpstr>Collision Detection</vt:lpstr>
      <vt:lpstr>Simple Physics/Collision Proxies</vt:lpstr>
      <vt:lpstr>Composite Proxies</vt:lpstr>
      <vt:lpstr>Hierarchical Proxies</vt:lpstr>
      <vt:lpstr>What to Render</vt:lpstr>
      <vt:lpstr>Occlusion Queries</vt:lpstr>
      <vt:lpstr>Simplifying Rendering</vt:lpstr>
      <vt:lpstr>Level of Detail</vt:lpstr>
      <vt:lpstr>Level of Detail</vt:lpstr>
      <vt:lpstr>Level of Detail</vt:lpstr>
      <vt:lpstr>Level of Detail</vt:lpstr>
      <vt:lpstr>Level of Detail</vt:lpstr>
      <vt:lpstr>Level of Detail</vt:lpstr>
      <vt:lpstr>Level of Detail</vt:lpstr>
      <vt:lpstr>“Maps” for missing detail</vt:lpstr>
      <vt:lpstr>Displacement Map</vt:lpstr>
      <vt:lpstr>Rendering</vt:lpstr>
      <vt:lpstr>Relief / Parallax Occlusion Map</vt:lpstr>
      <vt:lpstr>Relief / Parallax Occlusion Map</vt:lpstr>
      <vt:lpstr>Finding the Intersection</vt:lpstr>
      <vt:lpstr>Relief Problems</vt:lpstr>
      <vt:lpstr>Billboards &amp; Imposters</vt:lpstr>
      <vt:lpstr>Volumetrics</vt:lpstr>
      <vt:lpstr>Volume effects</vt:lpstr>
      <vt:lpstr>Proxy Volumes</vt:lpstr>
      <vt:lpstr>UE Volume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100</cp:revision>
  <dcterms:created xsi:type="dcterms:W3CDTF">2017-09-07T12:57:46Z</dcterms:created>
  <dcterms:modified xsi:type="dcterms:W3CDTF">2023-11-13T16:19:17Z</dcterms:modified>
</cp:coreProperties>
</file>