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66" r:id="rId4"/>
    <p:sldId id="280" r:id="rId5"/>
    <p:sldId id="265" r:id="rId6"/>
    <p:sldId id="267" r:id="rId7"/>
    <p:sldId id="262" r:id="rId8"/>
    <p:sldId id="263" r:id="rId9"/>
    <p:sldId id="264" r:id="rId10"/>
    <p:sldId id="269" r:id="rId11"/>
    <p:sldId id="270" r:id="rId12"/>
    <p:sldId id="271" r:id="rId13"/>
    <p:sldId id="283" r:id="rId14"/>
    <p:sldId id="272" r:id="rId15"/>
    <p:sldId id="277" r:id="rId16"/>
    <p:sldId id="278" r:id="rId17"/>
    <p:sldId id="279" r:id="rId18"/>
    <p:sldId id="273" r:id="rId19"/>
    <p:sldId id="274" r:id="rId20"/>
    <p:sldId id="281" r:id="rId21"/>
    <p:sldId id="275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7671"/>
  </p:normalViewPr>
  <p:slideViewPr>
    <p:cSldViewPr snapToGrid="0" snapToObjects="1">
      <p:cViewPr varScale="1">
        <p:scale>
          <a:sx n="106" d="100"/>
          <a:sy n="106" d="100"/>
        </p:scale>
        <p:origin x="9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275F-543A-514D-A144-D53D72AB3DE3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2568D-661E-AE42-85B5-B77DE1CFA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1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baseline="0" dirty="0"/>
              <a:t> representation of UE5’s shadow maps with console command “vis </a:t>
            </a:r>
            <a:r>
              <a:rPr lang="en-US" baseline="0" dirty="0" err="1"/>
              <a:t>WhileSceneShadowmap</a:t>
            </a:r>
            <a:r>
              <a:rPr lang="en-US" baseline="0" dirty="0"/>
              <a:t> uv1”, ”vis 0” to turn off.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9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 at least one object in the scene and put a translucent material on it like “</a:t>
            </a:r>
            <a:r>
              <a:rPr lang="en-US" dirty="0" err="1"/>
              <a:t>M_SimpleTranslucent</a:t>
            </a:r>
            <a:r>
              <a:rPr lang="en-US" dirty="0"/>
              <a:t>”</a:t>
            </a:r>
          </a:p>
          <a:p>
            <a:r>
              <a:rPr lang="en-US" dirty="0"/>
              <a:t>In</a:t>
            </a:r>
            <a:r>
              <a:rPr lang="en-US" baseline="0" dirty="0"/>
              <a:t> console: ”vis </a:t>
            </a:r>
            <a:r>
              <a:rPr lang="en-US" baseline="0" dirty="0" err="1"/>
              <a:t>SceneColor</a:t>
            </a:r>
            <a:r>
              <a:rPr lang="en-US" baseline="0" dirty="0"/>
              <a:t> uv1” to see the opaque stuff, “vis </a:t>
            </a:r>
            <a:r>
              <a:rPr lang="en-US" baseline="0" dirty="0" err="1"/>
              <a:t>Translucency.AfterDOF.Color</a:t>
            </a:r>
            <a:r>
              <a:rPr lang="en-US" baseline="0" dirty="0"/>
              <a:t> uv1” to see just transparent stuff. “vis 0” to turn off</a:t>
            </a:r>
          </a:p>
          <a:p>
            <a:r>
              <a:rPr lang="en-US" baseline="0" dirty="0"/>
              <a:t>Also change view mode from Lit to Buffer Visualization &gt; Separate Translucency RGB or Separate Translucency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2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&gt; Antialiasing to turn</a:t>
            </a:r>
            <a:r>
              <a:rPr lang="en-US" baseline="0" dirty="0"/>
              <a:t> on and off to see with and without aliasing</a:t>
            </a:r>
          </a:p>
          <a:p>
            <a:r>
              <a:rPr lang="en-US" baseline="0" dirty="0"/>
              <a:t>In console, “vis </a:t>
            </a:r>
            <a:r>
              <a:rPr lang="en-US" baseline="0" dirty="0" err="1"/>
              <a:t>SceneColor</a:t>
            </a:r>
            <a:r>
              <a:rPr lang="en-US" baseline="0" dirty="0"/>
              <a:t> uv1” will show jittering of un-blended samples each frame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3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Cube Render Target &amp; a Scene Capture Cube actor. Play to capture reflection.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4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</a:t>
            </a:r>
            <a:r>
              <a:rPr lang="en-US" baseline="0" dirty="0"/>
              <a:t> View Mode from Lit to Buffer Visualizations &gt; Scene Depth to see the depths (can’t directly see the hierarchical depths, since they’re in the GPU)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light is selected in UE, you see the influence shape. Drop a Point Light or Spot Light into a scene,</a:t>
            </a:r>
            <a:r>
              <a:rPr lang="en-US" baseline="0" dirty="0"/>
              <a:t> </a:t>
            </a:r>
            <a:r>
              <a:rPr lang="en-US" dirty="0"/>
              <a:t>then select it to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&gt; Visualize</a:t>
            </a:r>
            <a:r>
              <a:rPr lang="en-US" baseline="0" dirty="0"/>
              <a:t> &gt; Motion Blur to see a grid of motion vectors.</a:t>
            </a:r>
          </a:p>
          <a:p>
            <a:r>
              <a:rPr lang="en-US" baseline="0" dirty="0"/>
              <a:t>Shows camera motion. Can also add a Rotating Motion component to a shape, set to Movable and set the Pivot Translation for X to about 500 or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engine material </a:t>
            </a:r>
            <a:r>
              <a:rPr lang="en-US" baseline="0" dirty="0" err="1"/>
              <a:t>M_SkinBall</a:t>
            </a:r>
            <a:r>
              <a:rPr lang="en-US" baseline="0" dirty="0"/>
              <a:t>. Switch View Mode from Lit to Buffer Visualizations &gt; Subsurface Color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6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material with</a:t>
            </a:r>
            <a:r>
              <a:rPr lang="en-US" baseline="0" dirty="0"/>
              <a:t> Specular = 1 and Roughness = about 0.2. Turn Show &gt; Lighting Features &gt; Screen Space Reflection on and off. Adjust with </a:t>
            </a:r>
            <a:r>
              <a:rPr lang="en-US" baseline="0" dirty="0" err="1"/>
              <a:t>r.SSR.Quality</a:t>
            </a:r>
            <a:r>
              <a:rPr lang="en-US" baseline="0" dirty="0"/>
              <a:t> </a:t>
            </a:r>
            <a:r>
              <a:rPr lang="en-US" baseline="0" dirty="0" err="1"/>
              <a:t>Cvar</a:t>
            </a:r>
            <a:r>
              <a:rPr lang="en-US" baseline="0" dirty="0"/>
              <a:t> 0-4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0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Drop</a:t>
            </a:r>
            <a:r>
              <a:rPr lang="en-US" baseline="0" dirty="0"/>
              <a:t> a couple of cubes into a scene so you’re looking at an inside corner like you’d see in the corner of a room. Make sure they’re positioned so the corner is lit (not shadowed).</a:t>
            </a:r>
          </a:p>
          <a:p>
            <a:r>
              <a:rPr lang="en-US" baseline="0" dirty="0"/>
              <a:t>Turn Show &gt; Lighting Features &gt; Screen Space </a:t>
            </a:r>
            <a:r>
              <a:rPr lang="en-US" baseline="0"/>
              <a:t>Ambient Occlusion on and off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console, do “vis BloomX@1</a:t>
            </a:r>
            <a:r>
              <a:rPr lang="en-US" baseline="0" dirty="0"/>
              <a:t> uv1” through ”vis BloomDownsample5 uv1</a:t>
            </a:r>
          </a:p>
          <a:p>
            <a:r>
              <a:rPr lang="en-US" baseline="0" dirty="0"/>
              <a:t>The uv1 stretches to full screen, use uv2 to see the actual size of the buffer.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2568D-661E-AE42-85B5-B77DE1CFAB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5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2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8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7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2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76F1B-8E44-B544-97F4-D458724F5181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9BE-282D-344D-A93E-C8B58B5E1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3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Multipass</a:t>
            </a:r>
            <a:r>
              <a:rPr lang="en-US" dirty="0"/>
              <a:t> Rendering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UMBC Graphics for Games</a:t>
            </a:r>
          </a:p>
        </p:txBody>
      </p:sp>
    </p:spTree>
    <p:extLst>
      <p:ext uri="{BB962C8B-B14F-4D97-AF65-F5344CB8AC3E}">
        <p14:creationId xmlns:p14="http://schemas.microsoft.com/office/powerpoint/2010/main" val="99810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Geometry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598125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Shading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a full-screen quad</a:t>
            </a:r>
          </a:p>
          <a:p>
            <a:pPr lvl="1"/>
            <a:r>
              <a:rPr lang="en-US" dirty="0"/>
              <a:t>Shader uses pixel location, Z buffer, G buffers</a:t>
            </a:r>
          </a:p>
          <a:p>
            <a:r>
              <a:rPr lang="en-US" dirty="0"/>
              <a:t>Can be more efficient to draw a single triangle instead</a:t>
            </a:r>
          </a:p>
          <a:p>
            <a:r>
              <a:rPr lang="en-US" dirty="0"/>
              <a:t>Or just use a compute shader w/ one thread per pixel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6553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80931" y="3970116"/>
            <a:ext cx="3646025" cy="2430684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93793" y="3970116"/>
            <a:ext cx="3650480" cy="2430684"/>
          </a:xfrm>
          <a:custGeom>
            <a:avLst/>
            <a:gdLst>
              <a:gd name="connsiteX0" fmla="*/ 4455 w 3650480"/>
              <a:gd name="connsiteY0" fmla="*/ 0 h 2430684"/>
              <a:gd name="connsiteX1" fmla="*/ 3650480 w 3650480"/>
              <a:gd name="connsiteY1" fmla="*/ 2430684 h 2430684"/>
              <a:gd name="connsiteX2" fmla="*/ 4455 w 3650480"/>
              <a:gd name="connsiteY2" fmla="*/ 2419109 h 2430684"/>
              <a:gd name="connsiteX3" fmla="*/ 4455 w 3650480"/>
              <a:gd name="connsiteY3" fmla="*/ 0 h 243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0480" h="2430684">
                <a:moveTo>
                  <a:pt x="4455" y="0"/>
                </a:moveTo>
                <a:lnTo>
                  <a:pt x="3650480" y="2430684"/>
                </a:lnTo>
                <a:lnTo>
                  <a:pt x="4455" y="2419109"/>
                </a:lnTo>
                <a:cubicBezTo>
                  <a:pt x="597" y="1616598"/>
                  <a:pt x="-3262" y="814086"/>
                  <a:pt x="445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93793" y="3970116"/>
            <a:ext cx="3638785" cy="2430684"/>
          </a:xfrm>
          <a:custGeom>
            <a:avLst/>
            <a:gdLst>
              <a:gd name="connsiteX0" fmla="*/ 0 w 3643850"/>
              <a:gd name="connsiteY0" fmla="*/ 0 h 2468192"/>
              <a:gd name="connsiteX1" fmla="*/ 3643850 w 3643850"/>
              <a:gd name="connsiteY1" fmla="*/ 0 h 2468192"/>
              <a:gd name="connsiteX2" fmla="*/ 3643850 w 3643850"/>
              <a:gd name="connsiteY2" fmla="*/ 2468192 h 2468192"/>
              <a:gd name="connsiteX3" fmla="*/ 0 w 3643850"/>
              <a:gd name="connsiteY3" fmla="*/ 0 h 2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850" h="2468192">
                <a:moveTo>
                  <a:pt x="0" y="0"/>
                </a:moveTo>
                <a:lnTo>
                  <a:pt x="3643850" y="0"/>
                </a:lnTo>
                <a:lnTo>
                  <a:pt x="3643850" y="24681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86430" y="3966983"/>
            <a:ext cx="7315200" cy="4882896"/>
          </a:xfrm>
          <a:custGeom>
            <a:avLst/>
            <a:gdLst>
              <a:gd name="connsiteX0" fmla="*/ 0 w 3657600"/>
              <a:gd name="connsiteY0" fmla="*/ 0 h 2440692"/>
              <a:gd name="connsiteX1" fmla="*/ 3657600 w 3657600"/>
              <a:gd name="connsiteY1" fmla="*/ 6876 h 2440692"/>
              <a:gd name="connsiteX2" fmla="*/ 0 w 3657600"/>
              <a:gd name="connsiteY2" fmla="*/ 2440692 h 2440692"/>
              <a:gd name="connsiteX3" fmla="*/ 0 w 3657600"/>
              <a:gd name="connsiteY3" fmla="*/ 0 h 244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2440692">
                <a:moveTo>
                  <a:pt x="0" y="0"/>
                </a:moveTo>
                <a:lnTo>
                  <a:pt x="3657600" y="6876"/>
                </a:lnTo>
                <a:lnTo>
                  <a:pt x="0" y="2440692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updates : point &amp; spot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 only light extents</a:t>
            </a:r>
          </a:p>
          <a:p>
            <a:pPr lvl="1"/>
            <a:r>
              <a:rPr lang="en-US" dirty="0"/>
              <a:t>Check z-buffer, but don’t write it</a:t>
            </a:r>
          </a:p>
          <a:p>
            <a:pPr lvl="1"/>
            <a:r>
              <a:rPr lang="en-US" dirty="0"/>
              <a:t>Pixels not covered can’t see the light</a:t>
            </a:r>
          </a:p>
          <a:p>
            <a:r>
              <a:rPr lang="en-US" dirty="0"/>
              <a:t>Also, tiles, depth culling</a:t>
            </a:r>
          </a:p>
          <a:p>
            <a:pPr lvl="1"/>
            <a:r>
              <a:rPr lang="en-US" dirty="0"/>
              <a:t>Avoid computing lights in</a:t>
            </a:r>
            <a:br>
              <a:rPr lang="en-US" dirty="0"/>
            </a:br>
            <a:r>
              <a:rPr lang="en-US" dirty="0"/>
              <a:t>open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13" y="3136738"/>
            <a:ext cx="6080567" cy="34203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1513" y="6488668"/>
            <a:ext cx="60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Panagiotis </a:t>
            </a:r>
            <a:r>
              <a:rPr lang="en-US" dirty="0" err="1"/>
              <a:t>Christopoulos</a:t>
            </a:r>
            <a:r>
              <a:rPr lang="en-US" dirty="0"/>
              <a:t> </a:t>
            </a:r>
            <a:r>
              <a:rPr lang="en-US" dirty="0" err="1"/>
              <a:t>Charitos</a:t>
            </a:r>
            <a:r>
              <a:rPr lang="en-US" dirty="0"/>
              <a:t>, </a:t>
            </a:r>
            <a:r>
              <a:rPr lang="en-US" dirty="0" err="1"/>
              <a:t>AnKi</a:t>
            </a:r>
            <a:r>
              <a:rPr lang="en-US" dirty="0"/>
              <a:t> 3D Engine</a:t>
            </a:r>
          </a:p>
        </p:txBody>
      </p:sp>
    </p:spTree>
    <p:extLst>
      <p:ext uri="{BB962C8B-B14F-4D97-AF65-F5344CB8AC3E}">
        <p14:creationId xmlns:p14="http://schemas.microsoft.com/office/powerpoint/2010/main" val="122398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D554-DE69-CCC5-0C8D-49CDFC439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9A19-5854-6856-D6DB-78E8051AD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6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 : Motion blur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Per-pixel velocity</a:t>
            </a:r>
          </a:p>
          <a:p>
            <a:pPr lvl="1"/>
            <a:r>
              <a:rPr lang="en-US" dirty="0"/>
              <a:t>Record object velocity during base pass</a:t>
            </a:r>
          </a:p>
          <a:p>
            <a:pPr lvl="1"/>
            <a:r>
              <a:rPr lang="en-US" dirty="0"/>
              <a:t>Remember frame-to-frame view changes</a:t>
            </a:r>
          </a:p>
          <a:p>
            <a:r>
              <a:rPr lang="en-US" dirty="0"/>
              <a:t>Blur along a path backwards in that direction</a:t>
            </a:r>
          </a:p>
          <a:p>
            <a:pPr lvl="1"/>
            <a:r>
              <a:rPr lang="en-US" dirty="0"/>
              <a:t>Look up other pixels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3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data: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Subsurface scattering</a:t>
            </a:r>
          </a:p>
          <a:p>
            <a:pPr lvl="1"/>
            <a:r>
              <a:rPr lang="en-US" dirty="0"/>
              <a:t>Photons bounce around under skin surface</a:t>
            </a:r>
          </a:p>
          <a:p>
            <a:r>
              <a:rPr lang="en-US" dirty="0"/>
              <a:t>Approximate with blur</a:t>
            </a:r>
          </a:p>
          <a:p>
            <a:r>
              <a:rPr lang="en-US" dirty="0"/>
              <a:t>Render once, then blur</a:t>
            </a:r>
          </a:p>
          <a:p>
            <a:pPr lvl="1"/>
            <a:r>
              <a:rPr lang="en-US" dirty="0"/>
              <a:t>Non-local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548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data: </a:t>
            </a:r>
            <a:br>
              <a:rPr lang="en-US" dirty="0"/>
            </a:br>
            <a:r>
              <a:rPr lang="en-US" dirty="0"/>
              <a:t>Screen Space Reflection (SSR)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Reflections off of shiny surfaces require global knowledge</a:t>
            </a:r>
          </a:p>
          <a:p>
            <a:r>
              <a:rPr lang="en-US" dirty="0"/>
              <a:t>Approximate with pixel values already rendered</a:t>
            </a:r>
          </a:p>
          <a:p>
            <a:pPr lvl="1"/>
            <a:r>
              <a:rPr lang="en-US" dirty="0"/>
              <a:t>Depth + color approximates scene</a:t>
            </a:r>
          </a:p>
          <a:p>
            <a:r>
              <a:rPr lang="en-US" dirty="0"/>
              <a:t>Trace rays through this data</a:t>
            </a:r>
          </a:p>
          <a:p>
            <a:r>
              <a:rPr lang="en-US" dirty="0"/>
              <a:t>Ray spread driven by gloss</a:t>
            </a:r>
          </a:p>
          <a:p>
            <a:r>
              <a:rPr lang="en-US" dirty="0"/>
              <a:t>Blend with TAA</a:t>
            </a:r>
          </a:p>
        </p:txBody>
      </p:sp>
    </p:spTree>
    <p:extLst>
      <p:ext uri="{BB962C8B-B14F-4D97-AF65-F5344CB8AC3E}">
        <p14:creationId xmlns:p14="http://schemas.microsoft.com/office/powerpoint/2010/main" val="193831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pixel’s data: </a:t>
            </a:r>
            <a:br>
              <a:rPr lang="en-US" dirty="0"/>
            </a:br>
            <a:r>
              <a:rPr lang="en-US" dirty="0"/>
              <a:t>Screen Space Ambient Occlusion (SSAO)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Approximation for bounce light</a:t>
            </a:r>
          </a:p>
          <a:p>
            <a:r>
              <a:rPr lang="en-US" dirty="0"/>
              <a:t>What can the local surface see?</a:t>
            </a:r>
          </a:p>
          <a:p>
            <a:r>
              <a:rPr lang="en-US" dirty="0"/>
              <a:t>Use per-pixel depths of nearby pixels to approximate</a:t>
            </a:r>
          </a:p>
          <a:p>
            <a:r>
              <a:rPr lang="en-US" dirty="0"/>
              <a:t>Blend with TAA</a:t>
            </a:r>
          </a:p>
        </p:txBody>
      </p:sp>
    </p:spTree>
    <p:extLst>
      <p:ext uri="{BB962C8B-B14F-4D97-AF65-F5344CB8AC3E}">
        <p14:creationId xmlns:p14="http://schemas.microsoft.com/office/powerpoint/2010/main" val="85366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Chained passes: Blur, bloom, lens flare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data from too many other pixels?</a:t>
            </a:r>
          </a:p>
          <a:p>
            <a:r>
              <a:rPr lang="en-US" dirty="0"/>
              <a:t>Compute hierarchically</a:t>
            </a:r>
          </a:p>
          <a:p>
            <a:pPr lvl="1"/>
            <a:r>
              <a:rPr lang="en-US" dirty="0"/>
              <a:t>Pass: full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resolution (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2</a:t>
            </a:r>
            <a:r>
              <a:rPr lang="en-US" dirty="0"/>
              <a:t> in each dimension)</a:t>
            </a:r>
          </a:p>
          <a:p>
            <a:pPr lvl="2"/>
            <a:r>
              <a:rPr lang="en-US" dirty="0"/>
              <a:t>Each pixel only looks at a </a:t>
            </a:r>
            <a:r>
              <a:rPr lang="en-US" i="1" dirty="0"/>
              <a:t>local</a:t>
            </a:r>
            <a:r>
              <a:rPr lang="en-US" dirty="0"/>
              <a:t> neighborhood</a:t>
            </a:r>
          </a:p>
          <a:p>
            <a:pPr lvl="1"/>
            <a:r>
              <a:rPr lang="en-US" dirty="0"/>
              <a:t>Pass: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resolution</a:t>
            </a:r>
          </a:p>
          <a:p>
            <a:pPr lvl="1"/>
            <a:r>
              <a:rPr lang="en-US" dirty="0"/>
              <a:t>Pass: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to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64</a:t>
            </a:r>
            <a:r>
              <a:rPr lang="en-US" dirty="0"/>
              <a:t> resolution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Use one or more of these to compute final result</a:t>
            </a:r>
          </a:p>
          <a:p>
            <a:r>
              <a:rPr lang="en-US" dirty="0"/>
              <a:t>Or compute hierarchically on the way up: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64</a:t>
            </a:r>
            <a:r>
              <a:rPr lang="en-US" dirty="0"/>
              <a:t> →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16</a:t>
            </a:r>
            <a:r>
              <a:rPr lang="en-US" dirty="0"/>
              <a:t> → </a:t>
            </a:r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4</a:t>
            </a:r>
            <a:r>
              <a:rPr lang="en-US" dirty="0"/>
              <a:t> → full</a:t>
            </a:r>
          </a:p>
        </p:txBody>
      </p:sp>
    </p:spTree>
    <p:extLst>
      <p:ext uri="{BB962C8B-B14F-4D97-AF65-F5344CB8AC3E}">
        <p14:creationId xmlns:p14="http://schemas.microsoft.com/office/powerpoint/2010/main" val="100888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rendering pass for transparent objects</a:t>
            </a:r>
          </a:p>
          <a:p>
            <a:pPr lvl="1"/>
            <a:r>
              <a:rPr lang="en-US" dirty="0"/>
              <a:t>Use deferred depth: don’t draw behind already rendered opaque stuff</a:t>
            </a:r>
          </a:p>
          <a:p>
            <a:pPr lvl="1"/>
            <a:r>
              <a:rPr lang="en-US" dirty="0"/>
              <a:t>Sort back-to-front</a:t>
            </a:r>
          </a:p>
          <a:p>
            <a:pPr lvl="1"/>
            <a:r>
              <a:rPr lang="en-US" dirty="0"/>
              <a:t>Blend over whatever is already there</a:t>
            </a:r>
          </a:p>
          <a:p>
            <a:r>
              <a:rPr lang="en-US" dirty="0"/>
              <a:t>Depth Peeling</a:t>
            </a:r>
          </a:p>
          <a:p>
            <a:pPr lvl="1"/>
            <a:r>
              <a:rPr lang="en-US" dirty="0"/>
              <a:t>Opaque objects first, find closest surface &amp; color</a:t>
            </a:r>
          </a:p>
          <a:p>
            <a:pPr lvl="1"/>
            <a:r>
              <a:rPr lang="en-US" dirty="0"/>
              <a:t>Transparent objects next (can be unsorted), find next surface, blend</a:t>
            </a:r>
          </a:p>
          <a:p>
            <a:pPr lvl="1"/>
            <a:r>
              <a:rPr lang="en-US" dirty="0"/>
              <a:t>Transparent objects again</a:t>
            </a:r>
          </a:p>
          <a:p>
            <a:pPr lvl="1"/>
            <a:r>
              <a:rPr lang="en-US" dirty="0"/>
              <a:t>Repeat for max number of transparent layers</a:t>
            </a:r>
          </a:p>
        </p:txBody>
      </p:sp>
    </p:spTree>
    <p:extLst>
      <p:ext uri="{BB962C8B-B14F-4D97-AF65-F5344CB8AC3E}">
        <p14:creationId xmlns:p14="http://schemas.microsoft.com/office/powerpoint/2010/main" val="105621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Render</a:t>
            </a:r>
          </a:p>
          <a:p>
            <a:r>
              <a:rPr lang="en-US" dirty="0"/>
              <a:t>Render again</a:t>
            </a:r>
          </a:p>
          <a:p>
            <a:pPr lvl="1"/>
            <a:r>
              <a:rPr lang="en-US" dirty="0"/>
              <a:t>Different geometry</a:t>
            </a:r>
          </a:p>
          <a:p>
            <a:pPr lvl="1"/>
            <a:r>
              <a:rPr lang="en-US" dirty="0"/>
              <a:t>Same geometry over again</a:t>
            </a:r>
          </a:p>
          <a:p>
            <a:r>
              <a:rPr lang="en-US" dirty="0"/>
              <a:t>Or use compute shader kernels</a:t>
            </a:r>
          </a:p>
        </p:txBody>
      </p:sp>
    </p:spTree>
    <p:extLst>
      <p:ext uri="{BB962C8B-B14F-4D97-AF65-F5344CB8AC3E}">
        <p14:creationId xmlns:p14="http://schemas.microsoft.com/office/powerpoint/2010/main" val="1009579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767B-E5C5-1543-5724-C5E960F7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in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54F5-1820-1359-422E-9AC39F3F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17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Antialiasing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Aliasing = jaggy artifacts</a:t>
            </a:r>
          </a:p>
          <a:p>
            <a:r>
              <a:rPr lang="en-US" dirty="0"/>
              <a:t>Fix with multiple samples per pixel</a:t>
            </a:r>
          </a:p>
          <a:p>
            <a:pPr lvl="1"/>
            <a:r>
              <a:rPr lang="en-US" dirty="0"/>
              <a:t>Expensive!</a:t>
            </a:r>
          </a:p>
          <a:p>
            <a:r>
              <a:rPr lang="en-US" dirty="0"/>
              <a:t>Do some each frame, blend together</a:t>
            </a:r>
          </a:p>
        </p:txBody>
      </p:sp>
    </p:spTree>
    <p:extLst>
      <p:ext uri="{BB962C8B-B14F-4D97-AF65-F5344CB8AC3E}">
        <p14:creationId xmlns:p14="http://schemas.microsoft.com/office/powerpoint/2010/main" val="1724809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8DF5-72C5-8DF0-223C-7ABF58C4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UE5 Temporal 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DB55-30AC-6C26-00FE-1ACE0FB5A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2D Halton sequence</a:t>
            </a:r>
          </a:p>
          <a:p>
            <a:r>
              <a:rPr lang="en-US" dirty="0"/>
              <a:t>Convert with Box-Muller transform to truncated Gaussian</a:t>
            </a:r>
          </a:p>
          <a:p>
            <a:pPr lvl="1"/>
            <a:r>
              <a:rPr lang="en-US" dirty="0"/>
              <a:t>Limited radius from center of pixel</a:t>
            </a:r>
          </a:p>
          <a:p>
            <a:r>
              <a:rPr lang="en-US" dirty="0"/>
              <a:t>Jitter screen position (all pixels use the same offset each frame)</a:t>
            </a:r>
          </a:p>
          <a:p>
            <a:r>
              <a:rPr lang="en-US" dirty="0"/>
              <a:t>Use previous view transform and motion vectors</a:t>
            </a:r>
          </a:p>
          <a:p>
            <a:pPr lvl="1"/>
            <a:r>
              <a:rPr lang="en-US" dirty="0"/>
              <a:t>Figure out where this pixel came from in the previous frame</a:t>
            </a:r>
          </a:p>
          <a:p>
            <a:r>
              <a:rPr lang="en-US" dirty="0"/>
              <a:t>Sample nearby pixels with sharpening filter to avoid blur</a:t>
            </a:r>
          </a:p>
          <a:p>
            <a:r>
              <a:rPr lang="en-US" dirty="0"/>
              <a:t>Detect and deal with disocclusions (pixel was not visible last frame)</a:t>
            </a:r>
          </a:p>
          <a:p>
            <a:r>
              <a:rPr lang="en-US" dirty="0"/>
              <a:t>Blend with history (exponential moving average)</a:t>
            </a:r>
          </a:p>
        </p:txBody>
      </p:sp>
    </p:spTree>
    <p:extLst>
      <p:ext uri="{BB962C8B-B14F-4D97-AF65-F5344CB8AC3E}">
        <p14:creationId xmlns:p14="http://schemas.microsoft.com/office/powerpoint/2010/main" val="18183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multiple passes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Non-local in space</a:t>
            </a:r>
          </a:p>
          <a:p>
            <a:pPr lvl="1"/>
            <a:r>
              <a:rPr lang="en-US" dirty="0"/>
              <a:t>Information from other pixels</a:t>
            </a:r>
          </a:p>
          <a:p>
            <a:pPr lvl="1"/>
            <a:r>
              <a:rPr lang="en-US" dirty="0"/>
              <a:t>Information from other views</a:t>
            </a:r>
          </a:p>
          <a:p>
            <a:r>
              <a:rPr lang="en-US" dirty="0"/>
              <a:t>Non-local in time</a:t>
            </a:r>
          </a:p>
          <a:p>
            <a:pPr lvl="1"/>
            <a:r>
              <a:rPr lang="en-US" dirty="0"/>
              <a:t>Information that otherwise would not be computed yet</a:t>
            </a:r>
          </a:p>
          <a:p>
            <a:pPr lvl="1"/>
            <a:r>
              <a:rPr lang="en-US" dirty="0"/>
              <a:t>Information from previous frames</a:t>
            </a:r>
          </a:p>
          <a:p>
            <a:r>
              <a:rPr lang="en-US" dirty="0"/>
              <a:t>Changes in representation</a:t>
            </a:r>
          </a:p>
          <a:p>
            <a:pPr lvl="1"/>
            <a:r>
              <a:rPr lang="en-US" dirty="0"/>
              <a:t>Higher or lower resolution rendering</a:t>
            </a:r>
          </a:p>
          <a:p>
            <a:pPr lvl="1"/>
            <a:r>
              <a:rPr lang="en-US" dirty="0"/>
              <a:t>Thread per vertex, polygon, ray, …</a:t>
            </a:r>
          </a:p>
          <a:p>
            <a:r>
              <a:rPr lang="en-US" dirty="0"/>
              <a:t>Algorithmically convenient</a:t>
            </a:r>
          </a:p>
        </p:txBody>
      </p:sp>
    </p:spTree>
    <p:extLst>
      <p:ext uri="{BB962C8B-B14F-4D97-AF65-F5344CB8AC3E}">
        <p14:creationId xmlns:p14="http://schemas.microsoft.com/office/powerpoint/2010/main" val="19314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Geometry</a:t>
            </a:r>
            <a:br>
              <a:rPr lang="en-US" dirty="0"/>
            </a:br>
            <a:r>
              <a:rPr lang="en-US" dirty="0"/>
              <a:t>Non-Local in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4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Shadow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point I’m shading closer to the light than anything else?</a:t>
            </a:r>
          </a:p>
          <a:p>
            <a:r>
              <a:rPr lang="en-US" dirty="0"/>
              <a:t>Render depths as seen from the light, keep the closest</a:t>
            </a:r>
          </a:p>
          <a:p>
            <a:pPr lvl="1"/>
            <a:r>
              <a:rPr lang="en-US" dirty="0"/>
              <a:t>Image with closest depths = shadow map</a:t>
            </a:r>
          </a:p>
          <a:p>
            <a:pPr lvl="1"/>
            <a:r>
              <a:rPr lang="en-US" dirty="0"/>
              <a:t>Non-local information from another view</a:t>
            </a:r>
          </a:p>
        </p:txBody>
      </p:sp>
      <p:sp>
        <p:nvSpPr>
          <p:cNvPr id="4" name="Freeform 3"/>
          <p:cNvSpPr/>
          <p:nvPr/>
        </p:nvSpPr>
        <p:spPr>
          <a:xfrm>
            <a:off x="3484880" y="4546813"/>
            <a:ext cx="4846320" cy="1599987"/>
          </a:xfrm>
          <a:custGeom>
            <a:avLst/>
            <a:gdLst>
              <a:gd name="connsiteX0" fmla="*/ 0 w 4846320"/>
              <a:gd name="connsiteY0" fmla="*/ 1599987 h 1599987"/>
              <a:gd name="connsiteX1" fmla="*/ 650240 w 4846320"/>
              <a:gd name="connsiteY1" fmla="*/ 4867 h 1599987"/>
              <a:gd name="connsiteX2" fmla="*/ 1717040 w 4846320"/>
              <a:gd name="connsiteY2" fmla="*/ 1081827 h 1599987"/>
              <a:gd name="connsiteX3" fmla="*/ 3454400 w 4846320"/>
              <a:gd name="connsiteY3" fmla="*/ 441747 h 1599987"/>
              <a:gd name="connsiteX4" fmla="*/ 4846320 w 4846320"/>
              <a:gd name="connsiteY4" fmla="*/ 1559347 h 159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6320" h="1599987">
                <a:moveTo>
                  <a:pt x="0" y="1599987"/>
                </a:moveTo>
                <a:cubicBezTo>
                  <a:pt x="182033" y="845607"/>
                  <a:pt x="364067" y="91227"/>
                  <a:pt x="650240" y="4867"/>
                </a:cubicBezTo>
                <a:cubicBezTo>
                  <a:pt x="936413" y="-81493"/>
                  <a:pt x="1249680" y="1009014"/>
                  <a:pt x="1717040" y="1081827"/>
                </a:cubicBezTo>
                <a:cubicBezTo>
                  <a:pt x="2184400" y="1154640"/>
                  <a:pt x="2932853" y="362160"/>
                  <a:pt x="3454400" y="441747"/>
                </a:cubicBezTo>
                <a:cubicBezTo>
                  <a:pt x="3975947" y="521334"/>
                  <a:pt x="4590627" y="1359534"/>
                  <a:pt x="4846320" y="155934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2560320" y="3869214"/>
            <a:ext cx="264160" cy="264160"/>
          </a:xfrm>
          <a:prstGeom prst="sun">
            <a:avLst>
              <a:gd name="adj" fmla="val 326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4" idx="0"/>
          </p:cNvCxnSpPr>
          <p:nvPr/>
        </p:nvCxnSpPr>
        <p:spPr>
          <a:xfrm>
            <a:off x="2692400" y="4001294"/>
            <a:ext cx="792480" cy="21455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92400" y="4001294"/>
            <a:ext cx="1511884" cy="54058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92400" y="4001294"/>
            <a:ext cx="4246880" cy="9834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467819" y="4543014"/>
            <a:ext cx="713117" cy="1616246"/>
          </a:xfrm>
          <a:custGeom>
            <a:avLst/>
            <a:gdLst>
              <a:gd name="connsiteX0" fmla="*/ 0 w 713117"/>
              <a:gd name="connsiteY0" fmla="*/ 1616246 h 1616246"/>
              <a:gd name="connsiteX1" fmla="*/ 17253 w 713117"/>
              <a:gd name="connsiteY1" fmla="*/ 1558737 h 1616246"/>
              <a:gd name="connsiteX2" fmla="*/ 28754 w 713117"/>
              <a:gd name="connsiteY2" fmla="*/ 1524231 h 1616246"/>
              <a:gd name="connsiteX3" fmla="*/ 51758 w 713117"/>
              <a:gd name="connsiteY3" fmla="*/ 1472473 h 1616246"/>
              <a:gd name="connsiteX4" fmla="*/ 57509 w 713117"/>
              <a:gd name="connsiteY4" fmla="*/ 1455220 h 1616246"/>
              <a:gd name="connsiteX5" fmla="*/ 69011 w 713117"/>
              <a:gd name="connsiteY5" fmla="*/ 1391959 h 1616246"/>
              <a:gd name="connsiteX6" fmla="*/ 74762 w 713117"/>
              <a:gd name="connsiteY6" fmla="*/ 1368956 h 1616246"/>
              <a:gd name="connsiteX7" fmla="*/ 80513 w 713117"/>
              <a:gd name="connsiteY7" fmla="*/ 1340201 h 1616246"/>
              <a:gd name="connsiteX8" fmla="*/ 86264 w 713117"/>
              <a:gd name="connsiteY8" fmla="*/ 1322948 h 1616246"/>
              <a:gd name="connsiteX9" fmla="*/ 97766 w 713117"/>
              <a:gd name="connsiteY9" fmla="*/ 1282692 h 1616246"/>
              <a:gd name="connsiteX10" fmla="*/ 115019 w 713117"/>
              <a:gd name="connsiteY10" fmla="*/ 1190676 h 1616246"/>
              <a:gd name="connsiteX11" fmla="*/ 120770 w 713117"/>
              <a:gd name="connsiteY11" fmla="*/ 1167673 h 1616246"/>
              <a:gd name="connsiteX12" fmla="*/ 132271 w 713117"/>
              <a:gd name="connsiteY12" fmla="*/ 1075658 h 1616246"/>
              <a:gd name="connsiteX13" fmla="*/ 138022 w 713117"/>
              <a:gd name="connsiteY13" fmla="*/ 1046903 h 1616246"/>
              <a:gd name="connsiteX14" fmla="*/ 149524 w 713117"/>
              <a:gd name="connsiteY14" fmla="*/ 977892 h 1616246"/>
              <a:gd name="connsiteX15" fmla="*/ 161026 w 713117"/>
              <a:gd name="connsiteY15" fmla="*/ 943386 h 1616246"/>
              <a:gd name="connsiteX16" fmla="*/ 166777 w 713117"/>
              <a:gd name="connsiteY16" fmla="*/ 926133 h 1616246"/>
              <a:gd name="connsiteX17" fmla="*/ 178279 w 713117"/>
              <a:gd name="connsiteY17" fmla="*/ 880126 h 1616246"/>
              <a:gd name="connsiteX18" fmla="*/ 184030 w 713117"/>
              <a:gd name="connsiteY18" fmla="*/ 857122 h 1616246"/>
              <a:gd name="connsiteX19" fmla="*/ 195532 w 713117"/>
              <a:gd name="connsiteY19" fmla="*/ 822616 h 1616246"/>
              <a:gd name="connsiteX20" fmla="*/ 212785 w 713117"/>
              <a:gd name="connsiteY20" fmla="*/ 776609 h 1616246"/>
              <a:gd name="connsiteX21" fmla="*/ 218536 w 713117"/>
              <a:gd name="connsiteY21" fmla="*/ 759356 h 1616246"/>
              <a:gd name="connsiteX22" fmla="*/ 235788 w 713117"/>
              <a:gd name="connsiteY22" fmla="*/ 696095 h 1616246"/>
              <a:gd name="connsiteX23" fmla="*/ 253041 w 713117"/>
              <a:gd name="connsiteY23" fmla="*/ 609831 h 1616246"/>
              <a:gd name="connsiteX24" fmla="*/ 264543 w 713117"/>
              <a:gd name="connsiteY24" fmla="*/ 575326 h 1616246"/>
              <a:gd name="connsiteX25" fmla="*/ 276045 w 713117"/>
              <a:gd name="connsiteY25" fmla="*/ 558073 h 1616246"/>
              <a:gd name="connsiteX26" fmla="*/ 287547 w 713117"/>
              <a:gd name="connsiteY26" fmla="*/ 523567 h 1616246"/>
              <a:gd name="connsiteX27" fmla="*/ 304800 w 713117"/>
              <a:gd name="connsiteY27" fmla="*/ 489061 h 1616246"/>
              <a:gd name="connsiteX28" fmla="*/ 316302 w 713117"/>
              <a:gd name="connsiteY28" fmla="*/ 471809 h 1616246"/>
              <a:gd name="connsiteX29" fmla="*/ 322053 w 713117"/>
              <a:gd name="connsiteY29" fmla="*/ 454556 h 1616246"/>
              <a:gd name="connsiteX30" fmla="*/ 345056 w 713117"/>
              <a:gd name="connsiteY30" fmla="*/ 420050 h 1616246"/>
              <a:gd name="connsiteX31" fmla="*/ 368060 w 713117"/>
              <a:gd name="connsiteY31" fmla="*/ 351039 h 1616246"/>
              <a:gd name="connsiteX32" fmla="*/ 373811 w 713117"/>
              <a:gd name="connsiteY32" fmla="*/ 333786 h 1616246"/>
              <a:gd name="connsiteX33" fmla="*/ 408317 w 713117"/>
              <a:gd name="connsiteY33" fmla="*/ 282027 h 1616246"/>
              <a:gd name="connsiteX34" fmla="*/ 419819 w 713117"/>
              <a:gd name="connsiteY34" fmla="*/ 264775 h 1616246"/>
              <a:gd name="connsiteX35" fmla="*/ 425570 w 713117"/>
              <a:gd name="connsiteY35" fmla="*/ 247522 h 1616246"/>
              <a:gd name="connsiteX36" fmla="*/ 448573 w 713117"/>
              <a:gd name="connsiteY36" fmla="*/ 213016 h 1616246"/>
              <a:gd name="connsiteX37" fmla="*/ 465826 w 713117"/>
              <a:gd name="connsiteY37" fmla="*/ 178510 h 1616246"/>
              <a:gd name="connsiteX38" fmla="*/ 483079 w 713117"/>
              <a:gd name="connsiteY38" fmla="*/ 167009 h 1616246"/>
              <a:gd name="connsiteX39" fmla="*/ 488830 w 713117"/>
              <a:gd name="connsiteY39" fmla="*/ 149756 h 1616246"/>
              <a:gd name="connsiteX40" fmla="*/ 511834 w 713117"/>
              <a:gd name="connsiteY40" fmla="*/ 115250 h 1616246"/>
              <a:gd name="connsiteX41" fmla="*/ 534837 w 713117"/>
              <a:gd name="connsiteY41" fmla="*/ 80744 h 1616246"/>
              <a:gd name="connsiteX42" fmla="*/ 563592 w 713117"/>
              <a:gd name="connsiteY42" fmla="*/ 46239 h 1616246"/>
              <a:gd name="connsiteX43" fmla="*/ 598098 w 713117"/>
              <a:gd name="connsiteY43" fmla="*/ 34737 h 1616246"/>
              <a:gd name="connsiteX44" fmla="*/ 615351 w 713117"/>
              <a:gd name="connsiteY44" fmla="*/ 28986 h 1616246"/>
              <a:gd name="connsiteX45" fmla="*/ 695864 w 713117"/>
              <a:gd name="connsiteY45" fmla="*/ 231 h 1616246"/>
              <a:gd name="connsiteX46" fmla="*/ 713117 w 713117"/>
              <a:gd name="connsiteY46" fmla="*/ 231 h 161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13117" h="1616246">
                <a:moveTo>
                  <a:pt x="0" y="1616246"/>
                </a:moveTo>
                <a:cubicBezTo>
                  <a:pt x="8693" y="1581473"/>
                  <a:pt x="3249" y="1600752"/>
                  <a:pt x="17253" y="1558737"/>
                </a:cubicBezTo>
                <a:cubicBezTo>
                  <a:pt x="17255" y="1558732"/>
                  <a:pt x="28751" y="1524235"/>
                  <a:pt x="28754" y="1524231"/>
                </a:cubicBezTo>
                <a:cubicBezTo>
                  <a:pt x="46981" y="1496891"/>
                  <a:pt x="38070" y="1513535"/>
                  <a:pt x="51758" y="1472473"/>
                </a:cubicBezTo>
                <a:cubicBezTo>
                  <a:pt x="53675" y="1466722"/>
                  <a:pt x="56512" y="1461200"/>
                  <a:pt x="57509" y="1455220"/>
                </a:cubicBezTo>
                <a:cubicBezTo>
                  <a:pt x="61670" y="1430252"/>
                  <a:pt x="63653" y="1416071"/>
                  <a:pt x="69011" y="1391959"/>
                </a:cubicBezTo>
                <a:cubicBezTo>
                  <a:pt x="70726" y="1384244"/>
                  <a:pt x="73047" y="1376671"/>
                  <a:pt x="74762" y="1368956"/>
                </a:cubicBezTo>
                <a:cubicBezTo>
                  <a:pt x="76882" y="1359414"/>
                  <a:pt x="78142" y="1349684"/>
                  <a:pt x="80513" y="1340201"/>
                </a:cubicBezTo>
                <a:cubicBezTo>
                  <a:pt x="81983" y="1334320"/>
                  <a:pt x="84599" y="1328777"/>
                  <a:pt x="86264" y="1322948"/>
                </a:cubicBezTo>
                <a:cubicBezTo>
                  <a:pt x="100704" y="1272408"/>
                  <a:pt x="83979" y="1324050"/>
                  <a:pt x="97766" y="1282692"/>
                </a:cubicBezTo>
                <a:cubicBezTo>
                  <a:pt x="102618" y="1253578"/>
                  <a:pt x="108125" y="1218250"/>
                  <a:pt x="115019" y="1190676"/>
                </a:cubicBezTo>
                <a:lnTo>
                  <a:pt x="120770" y="1167673"/>
                </a:lnTo>
                <a:cubicBezTo>
                  <a:pt x="124604" y="1137001"/>
                  <a:pt x="126209" y="1105968"/>
                  <a:pt x="132271" y="1075658"/>
                </a:cubicBezTo>
                <a:cubicBezTo>
                  <a:pt x="134188" y="1066073"/>
                  <a:pt x="136415" y="1056545"/>
                  <a:pt x="138022" y="1046903"/>
                </a:cubicBezTo>
                <a:cubicBezTo>
                  <a:pt x="141549" y="1025741"/>
                  <a:pt x="143715" y="999191"/>
                  <a:pt x="149524" y="977892"/>
                </a:cubicBezTo>
                <a:cubicBezTo>
                  <a:pt x="152714" y="966195"/>
                  <a:pt x="157192" y="954888"/>
                  <a:pt x="161026" y="943386"/>
                </a:cubicBezTo>
                <a:cubicBezTo>
                  <a:pt x="162943" y="937635"/>
                  <a:pt x="165588" y="932077"/>
                  <a:pt x="166777" y="926133"/>
                </a:cubicBezTo>
                <a:cubicBezTo>
                  <a:pt x="178470" y="867667"/>
                  <a:pt x="166489" y="921390"/>
                  <a:pt x="178279" y="880126"/>
                </a:cubicBezTo>
                <a:cubicBezTo>
                  <a:pt x="180450" y="872526"/>
                  <a:pt x="181759" y="864693"/>
                  <a:pt x="184030" y="857122"/>
                </a:cubicBezTo>
                <a:cubicBezTo>
                  <a:pt x="187514" y="845509"/>
                  <a:pt x="193154" y="834505"/>
                  <a:pt x="195532" y="822616"/>
                </a:cubicBezTo>
                <a:cubicBezTo>
                  <a:pt x="202638" y="787084"/>
                  <a:pt x="195861" y="801994"/>
                  <a:pt x="212785" y="776609"/>
                </a:cubicBezTo>
                <a:cubicBezTo>
                  <a:pt x="214702" y="770858"/>
                  <a:pt x="216941" y="765205"/>
                  <a:pt x="218536" y="759356"/>
                </a:cubicBezTo>
                <a:cubicBezTo>
                  <a:pt x="237993" y="688008"/>
                  <a:pt x="222551" y="735807"/>
                  <a:pt x="235788" y="696095"/>
                </a:cubicBezTo>
                <a:cubicBezTo>
                  <a:pt x="242878" y="632287"/>
                  <a:pt x="236050" y="660805"/>
                  <a:pt x="253041" y="609831"/>
                </a:cubicBezTo>
                <a:cubicBezTo>
                  <a:pt x="253041" y="609830"/>
                  <a:pt x="264542" y="575327"/>
                  <a:pt x="264543" y="575326"/>
                </a:cubicBezTo>
                <a:cubicBezTo>
                  <a:pt x="268377" y="569575"/>
                  <a:pt x="273238" y="564389"/>
                  <a:pt x="276045" y="558073"/>
                </a:cubicBezTo>
                <a:cubicBezTo>
                  <a:pt x="280969" y="546994"/>
                  <a:pt x="280822" y="533655"/>
                  <a:pt x="287547" y="523567"/>
                </a:cubicBezTo>
                <a:cubicBezTo>
                  <a:pt x="320513" y="474118"/>
                  <a:pt x="280987" y="536685"/>
                  <a:pt x="304800" y="489061"/>
                </a:cubicBezTo>
                <a:cubicBezTo>
                  <a:pt x="307891" y="482879"/>
                  <a:pt x="312468" y="477560"/>
                  <a:pt x="316302" y="471809"/>
                </a:cubicBezTo>
                <a:cubicBezTo>
                  <a:pt x="318219" y="466058"/>
                  <a:pt x="319109" y="459855"/>
                  <a:pt x="322053" y="454556"/>
                </a:cubicBezTo>
                <a:cubicBezTo>
                  <a:pt x="328766" y="442472"/>
                  <a:pt x="340685" y="433164"/>
                  <a:pt x="345056" y="420050"/>
                </a:cubicBezTo>
                <a:lnTo>
                  <a:pt x="368060" y="351039"/>
                </a:lnTo>
                <a:cubicBezTo>
                  <a:pt x="369977" y="345288"/>
                  <a:pt x="370448" y="338830"/>
                  <a:pt x="373811" y="333786"/>
                </a:cubicBezTo>
                <a:lnTo>
                  <a:pt x="408317" y="282027"/>
                </a:lnTo>
                <a:lnTo>
                  <a:pt x="419819" y="264775"/>
                </a:lnTo>
                <a:cubicBezTo>
                  <a:pt x="421736" y="259024"/>
                  <a:pt x="422626" y="252821"/>
                  <a:pt x="425570" y="247522"/>
                </a:cubicBezTo>
                <a:cubicBezTo>
                  <a:pt x="432283" y="235438"/>
                  <a:pt x="444202" y="226130"/>
                  <a:pt x="448573" y="213016"/>
                </a:cubicBezTo>
                <a:cubicBezTo>
                  <a:pt x="453250" y="198984"/>
                  <a:pt x="454678" y="189658"/>
                  <a:pt x="465826" y="178510"/>
                </a:cubicBezTo>
                <a:cubicBezTo>
                  <a:pt x="470713" y="173623"/>
                  <a:pt x="477328" y="170843"/>
                  <a:pt x="483079" y="167009"/>
                </a:cubicBezTo>
                <a:cubicBezTo>
                  <a:pt x="484996" y="161258"/>
                  <a:pt x="485886" y="155055"/>
                  <a:pt x="488830" y="149756"/>
                </a:cubicBezTo>
                <a:cubicBezTo>
                  <a:pt x="495543" y="137672"/>
                  <a:pt x="504166" y="126752"/>
                  <a:pt x="511834" y="115250"/>
                </a:cubicBezTo>
                <a:lnTo>
                  <a:pt x="534837" y="80744"/>
                </a:lnTo>
                <a:cubicBezTo>
                  <a:pt x="541995" y="70007"/>
                  <a:pt x="551873" y="52750"/>
                  <a:pt x="563592" y="46239"/>
                </a:cubicBezTo>
                <a:cubicBezTo>
                  <a:pt x="574190" y="40351"/>
                  <a:pt x="586596" y="38571"/>
                  <a:pt x="598098" y="34737"/>
                </a:cubicBezTo>
                <a:lnTo>
                  <a:pt x="615351" y="28986"/>
                </a:lnTo>
                <a:cubicBezTo>
                  <a:pt x="659553" y="-483"/>
                  <a:pt x="639676" y="5339"/>
                  <a:pt x="695864" y="231"/>
                </a:cubicBezTo>
                <a:cubicBezTo>
                  <a:pt x="701591" y="-290"/>
                  <a:pt x="707366" y="231"/>
                  <a:pt x="713117" y="231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716437" y="4974565"/>
            <a:ext cx="1201947" cy="494581"/>
          </a:xfrm>
          <a:custGeom>
            <a:avLst/>
            <a:gdLst>
              <a:gd name="connsiteX0" fmla="*/ 1242204 w 1242204"/>
              <a:gd name="connsiteY0" fmla="*/ 0 h 471592"/>
              <a:gd name="connsiteX1" fmla="*/ 1178943 w 1242204"/>
              <a:gd name="connsiteY1" fmla="*/ 5751 h 471592"/>
              <a:gd name="connsiteX2" fmla="*/ 1029419 w 1242204"/>
              <a:gd name="connsiteY2" fmla="*/ 11502 h 471592"/>
              <a:gd name="connsiteX3" fmla="*/ 989162 w 1242204"/>
              <a:gd name="connsiteY3" fmla="*/ 23003 h 471592"/>
              <a:gd name="connsiteX4" fmla="*/ 966159 w 1242204"/>
              <a:gd name="connsiteY4" fmla="*/ 28754 h 471592"/>
              <a:gd name="connsiteX5" fmla="*/ 914400 w 1242204"/>
              <a:gd name="connsiteY5" fmla="*/ 46007 h 471592"/>
              <a:gd name="connsiteX6" fmla="*/ 897147 w 1242204"/>
              <a:gd name="connsiteY6" fmla="*/ 51758 h 471592"/>
              <a:gd name="connsiteX7" fmla="*/ 874143 w 1242204"/>
              <a:gd name="connsiteY7" fmla="*/ 57509 h 471592"/>
              <a:gd name="connsiteX8" fmla="*/ 833887 w 1242204"/>
              <a:gd name="connsiteY8" fmla="*/ 74762 h 471592"/>
              <a:gd name="connsiteX9" fmla="*/ 782128 w 1242204"/>
              <a:gd name="connsiteY9" fmla="*/ 92015 h 471592"/>
              <a:gd name="connsiteX10" fmla="*/ 764876 w 1242204"/>
              <a:gd name="connsiteY10" fmla="*/ 97766 h 471592"/>
              <a:gd name="connsiteX11" fmla="*/ 713117 w 1242204"/>
              <a:gd name="connsiteY11" fmla="*/ 103517 h 471592"/>
              <a:gd name="connsiteX12" fmla="*/ 684362 w 1242204"/>
              <a:gd name="connsiteY12" fmla="*/ 109268 h 471592"/>
              <a:gd name="connsiteX13" fmla="*/ 649857 w 1242204"/>
              <a:gd name="connsiteY13" fmla="*/ 120770 h 471592"/>
              <a:gd name="connsiteX14" fmla="*/ 632604 w 1242204"/>
              <a:gd name="connsiteY14" fmla="*/ 126520 h 471592"/>
              <a:gd name="connsiteX15" fmla="*/ 615351 w 1242204"/>
              <a:gd name="connsiteY15" fmla="*/ 132271 h 471592"/>
              <a:gd name="connsiteX16" fmla="*/ 598098 w 1242204"/>
              <a:gd name="connsiteY16" fmla="*/ 138022 h 471592"/>
              <a:gd name="connsiteX17" fmla="*/ 563593 w 1242204"/>
              <a:gd name="connsiteY17" fmla="*/ 161026 h 471592"/>
              <a:gd name="connsiteX18" fmla="*/ 546340 w 1242204"/>
              <a:gd name="connsiteY18" fmla="*/ 172528 h 471592"/>
              <a:gd name="connsiteX19" fmla="*/ 529087 w 1242204"/>
              <a:gd name="connsiteY19" fmla="*/ 189781 h 471592"/>
              <a:gd name="connsiteX20" fmla="*/ 511834 w 1242204"/>
              <a:gd name="connsiteY20" fmla="*/ 195532 h 471592"/>
              <a:gd name="connsiteX21" fmla="*/ 494581 w 1242204"/>
              <a:gd name="connsiteY21" fmla="*/ 207034 h 471592"/>
              <a:gd name="connsiteX22" fmla="*/ 477328 w 1242204"/>
              <a:gd name="connsiteY22" fmla="*/ 212785 h 471592"/>
              <a:gd name="connsiteX23" fmla="*/ 425570 w 1242204"/>
              <a:gd name="connsiteY23" fmla="*/ 235788 h 471592"/>
              <a:gd name="connsiteX24" fmla="*/ 391064 w 1242204"/>
              <a:gd name="connsiteY24" fmla="*/ 247290 h 471592"/>
              <a:gd name="connsiteX25" fmla="*/ 373811 w 1242204"/>
              <a:gd name="connsiteY25" fmla="*/ 253041 h 471592"/>
              <a:gd name="connsiteX26" fmla="*/ 356559 w 1242204"/>
              <a:gd name="connsiteY26" fmla="*/ 264543 h 471592"/>
              <a:gd name="connsiteX27" fmla="*/ 322053 w 1242204"/>
              <a:gd name="connsiteY27" fmla="*/ 281796 h 471592"/>
              <a:gd name="connsiteX28" fmla="*/ 310551 w 1242204"/>
              <a:gd name="connsiteY28" fmla="*/ 299049 h 471592"/>
              <a:gd name="connsiteX29" fmla="*/ 293298 w 1242204"/>
              <a:gd name="connsiteY29" fmla="*/ 304800 h 471592"/>
              <a:gd name="connsiteX30" fmla="*/ 276045 w 1242204"/>
              <a:gd name="connsiteY30" fmla="*/ 316302 h 471592"/>
              <a:gd name="connsiteX31" fmla="*/ 258793 w 1242204"/>
              <a:gd name="connsiteY31" fmla="*/ 322053 h 471592"/>
              <a:gd name="connsiteX32" fmla="*/ 224287 w 1242204"/>
              <a:gd name="connsiteY32" fmla="*/ 345056 h 471592"/>
              <a:gd name="connsiteX33" fmla="*/ 184030 w 1242204"/>
              <a:gd name="connsiteY33" fmla="*/ 362309 h 471592"/>
              <a:gd name="connsiteX34" fmla="*/ 126521 w 1242204"/>
              <a:gd name="connsiteY34" fmla="*/ 402566 h 471592"/>
              <a:gd name="connsiteX35" fmla="*/ 109268 w 1242204"/>
              <a:gd name="connsiteY35" fmla="*/ 414068 h 471592"/>
              <a:gd name="connsiteX36" fmla="*/ 92015 w 1242204"/>
              <a:gd name="connsiteY36" fmla="*/ 419819 h 471592"/>
              <a:gd name="connsiteX37" fmla="*/ 57510 w 1242204"/>
              <a:gd name="connsiteY37" fmla="*/ 448573 h 471592"/>
              <a:gd name="connsiteX38" fmla="*/ 40257 w 1242204"/>
              <a:gd name="connsiteY38" fmla="*/ 454324 h 471592"/>
              <a:gd name="connsiteX39" fmla="*/ 23004 w 1242204"/>
              <a:gd name="connsiteY39" fmla="*/ 465826 h 471592"/>
              <a:gd name="connsiteX40" fmla="*/ 0 w 1242204"/>
              <a:gd name="connsiteY40" fmla="*/ 471577 h 4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2204" h="471592">
                <a:moveTo>
                  <a:pt x="1242204" y="0"/>
                </a:moveTo>
                <a:cubicBezTo>
                  <a:pt x="1221117" y="1917"/>
                  <a:pt x="1200086" y="4608"/>
                  <a:pt x="1178943" y="5751"/>
                </a:cubicBezTo>
                <a:cubicBezTo>
                  <a:pt x="1129138" y="8443"/>
                  <a:pt x="1079187" y="8184"/>
                  <a:pt x="1029419" y="11502"/>
                </a:cubicBezTo>
                <a:cubicBezTo>
                  <a:pt x="1017701" y="12283"/>
                  <a:pt x="1000747" y="19693"/>
                  <a:pt x="989162" y="23003"/>
                </a:cubicBezTo>
                <a:cubicBezTo>
                  <a:pt x="981562" y="25174"/>
                  <a:pt x="973729" y="26483"/>
                  <a:pt x="966159" y="28754"/>
                </a:cubicBezTo>
                <a:lnTo>
                  <a:pt x="914400" y="46007"/>
                </a:lnTo>
                <a:cubicBezTo>
                  <a:pt x="908649" y="47924"/>
                  <a:pt x="903028" y="50288"/>
                  <a:pt x="897147" y="51758"/>
                </a:cubicBezTo>
                <a:lnTo>
                  <a:pt x="874143" y="57509"/>
                </a:lnTo>
                <a:cubicBezTo>
                  <a:pt x="846772" y="75757"/>
                  <a:pt x="867647" y="64634"/>
                  <a:pt x="833887" y="74762"/>
                </a:cubicBezTo>
                <a:cubicBezTo>
                  <a:pt x="816468" y="79988"/>
                  <a:pt x="799381" y="86264"/>
                  <a:pt x="782128" y="92015"/>
                </a:cubicBezTo>
                <a:cubicBezTo>
                  <a:pt x="776377" y="93932"/>
                  <a:pt x="770901" y="97097"/>
                  <a:pt x="764876" y="97766"/>
                </a:cubicBezTo>
                <a:cubicBezTo>
                  <a:pt x="747623" y="99683"/>
                  <a:pt x="730302" y="101062"/>
                  <a:pt x="713117" y="103517"/>
                </a:cubicBezTo>
                <a:cubicBezTo>
                  <a:pt x="703440" y="104899"/>
                  <a:pt x="693792" y="106696"/>
                  <a:pt x="684362" y="109268"/>
                </a:cubicBezTo>
                <a:cubicBezTo>
                  <a:pt x="672665" y="112458"/>
                  <a:pt x="661359" y="116936"/>
                  <a:pt x="649857" y="120770"/>
                </a:cubicBezTo>
                <a:lnTo>
                  <a:pt x="632604" y="126520"/>
                </a:lnTo>
                <a:lnTo>
                  <a:pt x="615351" y="132271"/>
                </a:lnTo>
                <a:cubicBezTo>
                  <a:pt x="609600" y="134188"/>
                  <a:pt x="603142" y="134659"/>
                  <a:pt x="598098" y="138022"/>
                </a:cubicBezTo>
                <a:lnTo>
                  <a:pt x="563593" y="161026"/>
                </a:lnTo>
                <a:cubicBezTo>
                  <a:pt x="557842" y="164860"/>
                  <a:pt x="551227" y="167641"/>
                  <a:pt x="546340" y="172528"/>
                </a:cubicBezTo>
                <a:cubicBezTo>
                  <a:pt x="540589" y="178279"/>
                  <a:pt x="535854" y="185270"/>
                  <a:pt x="529087" y="189781"/>
                </a:cubicBezTo>
                <a:cubicBezTo>
                  <a:pt x="524043" y="193144"/>
                  <a:pt x="517256" y="192821"/>
                  <a:pt x="511834" y="195532"/>
                </a:cubicBezTo>
                <a:cubicBezTo>
                  <a:pt x="505652" y="198623"/>
                  <a:pt x="500763" y="203943"/>
                  <a:pt x="494581" y="207034"/>
                </a:cubicBezTo>
                <a:cubicBezTo>
                  <a:pt x="489159" y="209745"/>
                  <a:pt x="482750" y="210074"/>
                  <a:pt x="477328" y="212785"/>
                </a:cubicBezTo>
                <a:cubicBezTo>
                  <a:pt x="422646" y="240125"/>
                  <a:pt x="514596" y="206113"/>
                  <a:pt x="425570" y="235788"/>
                </a:cubicBezTo>
                <a:lnTo>
                  <a:pt x="391064" y="247290"/>
                </a:lnTo>
                <a:lnTo>
                  <a:pt x="373811" y="253041"/>
                </a:lnTo>
                <a:cubicBezTo>
                  <a:pt x="368060" y="256875"/>
                  <a:pt x="362741" y="261452"/>
                  <a:pt x="356559" y="264543"/>
                </a:cubicBezTo>
                <a:cubicBezTo>
                  <a:pt x="308935" y="288356"/>
                  <a:pt x="371502" y="248830"/>
                  <a:pt x="322053" y="281796"/>
                </a:cubicBezTo>
                <a:cubicBezTo>
                  <a:pt x="318219" y="287547"/>
                  <a:pt x="315948" y="294731"/>
                  <a:pt x="310551" y="299049"/>
                </a:cubicBezTo>
                <a:cubicBezTo>
                  <a:pt x="305817" y="302836"/>
                  <a:pt x="298720" y="302089"/>
                  <a:pt x="293298" y="304800"/>
                </a:cubicBezTo>
                <a:cubicBezTo>
                  <a:pt x="287116" y="307891"/>
                  <a:pt x="282227" y="313211"/>
                  <a:pt x="276045" y="316302"/>
                </a:cubicBezTo>
                <a:cubicBezTo>
                  <a:pt x="270623" y="319013"/>
                  <a:pt x="264092" y="319109"/>
                  <a:pt x="258793" y="322053"/>
                </a:cubicBezTo>
                <a:cubicBezTo>
                  <a:pt x="246709" y="328766"/>
                  <a:pt x="236651" y="338874"/>
                  <a:pt x="224287" y="345056"/>
                </a:cubicBezTo>
                <a:cubicBezTo>
                  <a:pt x="195861" y="359269"/>
                  <a:pt x="209416" y="353847"/>
                  <a:pt x="184030" y="362309"/>
                </a:cubicBezTo>
                <a:cubicBezTo>
                  <a:pt x="149970" y="387854"/>
                  <a:pt x="168998" y="374248"/>
                  <a:pt x="126521" y="402566"/>
                </a:cubicBezTo>
                <a:cubicBezTo>
                  <a:pt x="120770" y="406400"/>
                  <a:pt x="115825" y="411882"/>
                  <a:pt x="109268" y="414068"/>
                </a:cubicBezTo>
                <a:lnTo>
                  <a:pt x="92015" y="419819"/>
                </a:lnTo>
                <a:cubicBezTo>
                  <a:pt x="79298" y="432535"/>
                  <a:pt x="73520" y="440568"/>
                  <a:pt x="57510" y="448573"/>
                </a:cubicBezTo>
                <a:cubicBezTo>
                  <a:pt x="52088" y="451284"/>
                  <a:pt x="45679" y="451613"/>
                  <a:pt x="40257" y="454324"/>
                </a:cubicBezTo>
                <a:cubicBezTo>
                  <a:pt x="34075" y="457415"/>
                  <a:pt x="29186" y="462735"/>
                  <a:pt x="23004" y="465826"/>
                </a:cubicBezTo>
                <a:cubicBezTo>
                  <a:pt x="10290" y="472183"/>
                  <a:pt x="9803" y="471577"/>
                  <a:pt x="0" y="47157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56030" y="5290868"/>
            <a:ext cx="69011" cy="690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66102" y="3534331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View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5980981" y="3749160"/>
            <a:ext cx="391064" cy="54551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43807" y="3739381"/>
            <a:ext cx="6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74229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color would I see for a reflection in this direction</a:t>
            </a:r>
          </a:p>
          <a:p>
            <a:r>
              <a:rPr lang="en-US" b="1" dirty="0"/>
              <a:t>If far away</a:t>
            </a:r>
            <a:r>
              <a:rPr lang="en-US" dirty="0"/>
              <a:t>, only the direction matters, not the position</a:t>
            </a:r>
          </a:p>
          <a:p>
            <a:pPr lvl="1"/>
            <a:r>
              <a:rPr lang="en-US" dirty="0"/>
              <a:t>Render views from a representative location, use in final render</a:t>
            </a:r>
          </a:p>
          <a:p>
            <a:pPr lvl="1"/>
            <a:r>
              <a:rPr lang="en-US" dirty="0"/>
              <a:t>With depth, some parallax warping can help for mid-range reflection</a:t>
            </a:r>
          </a:p>
          <a:p>
            <a:pPr lvl="1"/>
            <a:r>
              <a:rPr lang="en-US" dirty="0"/>
              <a:t>Never good for close &amp; self reflection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9" y="4067601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923" y="4067601"/>
            <a:ext cx="4471923" cy="279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7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Geometry</a:t>
            </a:r>
            <a:br>
              <a:rPr lang="en-US" dirty="0"/>
            </a:br>
            <a:r>
              <a:rPr lang="en-US" dirty="0"/>
              <a:t>Change of Representation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Z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</a:t>
            </a:r>
            <a:r>
              <a:rPr lang="en-US" i="1" dirty="0"/>
              <a:t>farthest</a:t>
            </a:r>
            <a:r>
              <a:rPr lang="en-US" dirty="0"/>
              <a:t> Z in each 2x2, 4x4, 16x16, etc. block of pixels</a:t>
            </a:r>
          </a:p>
          <a:p>
            <a:pPr lvl="1"/>
            <a:r>
              <a:rPr lang="en-US" dirty="0"/>
              <a:t>Update as you go</a:t>
            </a:r>
          </a:p>
          <a:p>
            <a:r>
              <a:rPr lang="en-US" dirty="0"/>
              <a:t>If all 3 vertices are further than that, don’t even rasterize</a:t>
            </a:r>
          </a:p>
        </p:txBody>
      </p:sp>
      <p:sp>
        <p:nvSpPr>
          <p:cNvPr id="4" name="Freeform 3"/>
          <p:cNvSpPr/>
          <p:nvPr/>
        </p:nvSpPr>
        <p:spPr>
          <a:xfrm>
            <a:off x="4437646" y="3190240"/>
            <a:ext cx="2308595" cy="3657600"/>
          </a:xfrm>
          <a:custGeom>
            <a:avLst/>
            <a:gdLst>
              <a:gd name="connsiteX0" fmla="*/ 629980 w 950533"/>
              <a:gd name="connsiteY0" fmla="*/ 0 h 3172408"/>
              <a:gd name="connsiteX1" fmla="*/ 182111 w 950533"/>
              <a:gd name="connsiteY1" fmla="*/ 522514 h 3172408"/>
              <a:gd name="connsiteX2" fmla="*/ 32821 w 950533"/>
              <a:gd name="connsiteY2" fmla="*/ 895739 h 3172408"/>
              <a:gd name="connsiteX3" fmla="*/ 779270 w 950533"/>
              <a:gd name="connsiteY3" fmla="*/ 1698171 h 3172408"/>
              <a:gd name="connsiteX4" fmla="*/ 648642 w 950533"/>
              <a:gd name="connsiteY4" fmla="*/ 2313992 h 3172408"/>
              <a:gd name="connsiteX5" fmla="*/ 947221 w 950533"/>
              <a:gd name="connsiteY5" fmla="*/ 2892490 h 3172408"/>
              <a:gd name="connsiteX6" fmla="*/ 816593 w 950533"/>
              <a:gd name="connsiteY6" fmla="*/ 3172408 h 31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0533" h="3172408">
                <a:moveTo>
                  <a:pt x="629980" y="0"/>
                </a:moveTo>
                <a:cubicBezTo>
                  <a:pt x="455808" y="186612"/>
                  <a:pt x="281637" y="373224"/>
                  <a:pt x="182111" y="522514"/>
                </a:cubicBezTo>
                <a:cubicBezTo>
                  <a:pt x="82585" y="671804"/>
                  <a:pt x="-66705" y="699796"/>
                  <a:pt x="32821" y="895739"/>
                </a:cubicBezTo>
                <a:cubicBezTo>
                  <a:pt x="132347" y="1091682"/>
                  <a:pt x="676633" y="1461796"/>
                  <a:pt x="779270" y="1698171"/>
                </a:cubicBezTo>
                <a:cubicBezTo>
                  <a:pt x="881907" y="1934547"/>
                  <a:pt x="620650" y="2114939"/>
                  <a:pt x="648642" y="2313992"/>
                </a:cubicBezTo>
                <a:cubicBezTo>
                  <a:pt x="676634" y="2513045"/>
                  <a:pt x="919229" y="2749421"/>
                  <a:pt x="947221" y="2892490"/>
                </a:cubicBezTo>
                <a:cubicBezTo>
                  <a:pt x="975213" y="3035559"/>
                  <a:pt x="816593" y="3172408"/>
                  <a:pt x="816593" y="31724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817360" y="3190240"/>
            <a:ext cx="0" cy="3657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177280" y="3190240"/>
            <a:ext cx="619760" cy="3657600"/>
            <a:chOff x="6177280" y="2926080"/>
            <a:chExt cx="619760" cy="36576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797040" y="47548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77280" y="2926080"/>
              <a:ext cx="0" cy="182880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978022" y="3190240"/>
            <a:ext cx="788538" cy="3657600"/>
            <a:chOff x="5978022" y="2926080"/>
            <a:chExt cx="788538" cy="3657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978022" y="29260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46800" y="38404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41440" y="47548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766560" y="5669280"/>
              <a:ext cx="0" cy="91440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104262" y="3190240"/>
            <a:ext cx="1631818" cy="3657600"/>
            <a:chOff x="5104262" y="2926080"/>
            <a:chExt cx="1631818" cy="3657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937382" y="2926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04262" y="3383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126480" y="42976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79324" y="3840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00800" y="47548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282822" y="52120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83681" y="56692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736080" y="6126480"/>
              <a:ext cx="0" cy="4572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3464471" y="3413760"/>
            <a:ext cx="2265769" cy="528320"/>
            <a:chOff x="3464471" y="3149600"/>
            <a:chExt cx="2265769" cy="528320"/>
          </a:xfrm>
        </p:grpSpPr>
        <p:sp>
          <p:nvSpPr>
            <p:cNvPr id="39" name="Freeform 38"/>
            <p:cNvSpPr/>
            <p:nvPr/>
          </p:nvSpPr>
          <p:spPr>
            <a:xfrm>
              <a:off x="4927600" y="3159760"/>
              <a:ext cx="802640" cy="518160"/>
            </a:xfrm>
            <a:custGeom>
              <a:avLst/>
              <a:gdLst>
                <a:gd name="connsiteX0" fmla="*/ 0 w 802640"/>
                <a:gd name="connsiteY0" fmla="*/ 0 h 518160"/>
                <a:gd name="connsiteX1" fmla="*/ 599440 w 802640"/>
                <a:gd name="connsiteY1" fmla="*/ 518160 h 518160"/>
                <a:gd name="connsiteX2" fmla="*/ 802640 w 802640"/>
                <a:gd name="connsiteY2" fmla="*/ 101600 h 518160"/>
                <a:gd name="connsiteX3" fmla="*/ 0 w 802640"/>
                <a:gd name="connsiteY3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2640" h="518160">
                  <a:moveTo>
                    <a:pt x="0" y="0"/>
                  </a:moveTo>
                  <a:lnTo>
                    <a:pt x="599440" y="518160"/>
                  </a:lnTo>
                  <a:lnTo>
                    <a:pt x="802640" y="10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464471" y="314960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Have </a:t>
              </a:r>
              <a:r>
                <a:rPr lang="en-US"/>
                <a:t>to draw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39840" y="3566160"/>
            <a:ext cx="2832442" cy="1056640"/>
            <a:chOff x="6339840" y="3302000"/>
            <a:chExt cx="2832442" cy="1056640"/>
          </a:xfrm>
        </p:grpSpPr>
        <p:sp>
          <p:nvSpPr>
            <p:cNvPr id="40" name="Freeform 39"/>
            <p:cNvSpPr/>
            <p:nvPr/>
          </p:nvSpPr>
          <p:spPr>
            <a:xfrm>
              <a:off x="6339840" y="3302000"/>
              <a:ext cx="782320" cy="1056640"/>
            </a:xfrm>
            <a:custGeom>
              <a:avLst/>
              <a:gdLst>
                <a:gd name="connsiteX0" fmla="*/ 223520 w 782320"/>
                <a:gd name="connsiteY0" fmla="*/ 0 h 1056640"/>
                <a:gd name="connsiteX1" fmla="*/ 0 w 782320"/>
                <a:gd name="connsiteY1" fmla="*/ 1056640 h 1056640"/>
                <a:gd name="connsiteX2" fmla="*/ 782320 w 782320"/>
                <a:gd name="connsiteY2" fmla="*/ 457200 h 1056640"/>
                <a:gd name="connsiteX3" fmla="*/ 223520 w 782320"/>
                <a:gd name="connsiteY3" fmla="*/ 0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20" h="1056640">
                  <a:moveTo>
                    <a:pt x="223520" y="0"/>
                  </a:moveTo>
                  <a:lnTo>
                    <a:pt x="0" y="1056640"/>
                  </a:lnTo>
                  <a:lnTo>
                    <a:pt x="782320" y="457200"/>
                  </a:lnTo>
                  <a:lnTo>
                    <a:pt x="22352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93279" y="361188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Don’t have to draw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507915" y="4333240"/>
            <a:ext cx="2405205" cy="452120"/>
            <a:chOff x="3507915" y="4069080"/>
            <a:chExt cx="2405205" cy="452120"/>
          </a:xfrm>
        </p:grpSpPr>
        <p:sp>
          <p:nvSpPr>
            <p:cNvPr id="41" name="Freeform 40"/>
            <p:cNvSpPr/>
            <p:nvPr/>
          </p:nvSpPr>
          <p:spPr>
            <a:xfrm>
              <a:off x="5435600" y="4104640"/>
              <a:ext cx="477520" cy="416560"/>
            </a:xfrm>
            <a:custGeom>
              <a:avLst/>
              <a:gdLst>
                <a:gd name="connsiteX0" fmla="*/ 0 w 477520"/>
                <a:gd name="connsiteY0" fmla="*/ 71120 h 416560"/>
                <a:gd name="connsiteX1" fmla="*/ 477520 w 477520"/>
                <a:gd name="connsiteY1" fmla="*/ 416560 h 416560"/>
                <a:gd name="connsiteX2" fmla="*/ 477520 w 477520"/>
                <a:gd name="connsiteY2" fmla="*/ 0 h 416560"/>
                <a:gd name="connsiteX3" fmla="*/ 0 w 477520"/>
                <a:gd name="connsiteY3" fmla="*/ 71120 h 4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20" h="416560">
                  <a:moveTo>
                    <a:pt x="0" y="71120"/>
                  </a:moveTo>
                  <a:lnTo>
                    <a:pt x="477520" y="416560"/>
                  </a:lnTo>
                  <a:lnTo>
                    <a:pt x="477520" y="0"/>
                  </a:lnTo>
                  <a:lnTo>
                    <a:pt x="0" y="7112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7915" y="4069080"/>
              <a:ext cx="1427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Have to draw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069695" y="5232400"/>
            <a:ext cx="3066958" cy="1158240"/>
            <a:chOff x="7061200" y="4947920"/>
            <a:chExt cx="3066958" cy="1158240"/>
          </a:xfrm>
        </p:grpSpPr>
        <p:sp>
          <p:nvSpPr>
            <p:cNvPr id="42" name="Freeform 41"/>
            <p:cNvSpPr/>
            <p:nvPr/>
          </p:nvSpPr>
          <p:spPr>
            <a:xfrm>
              <a:off x="7061200" y="4947920"/>
              <a:ext cx="944880" cy="1158240"/>
            </a:xfrm>
            <a:custGeom>
              <a:avLst/>
              <a:gdLst>
                <a:gd name="connsiteX0" fmla="*/ 670560 w 944880"/>
                <a:gd name="connsiteY0" fmla="*/ 0 h 1158240"/>
                <a:gd name="connsiteX1" fmla="*/ 0 w 944880"/>
                <a:gd name="connsiteY1" fmla="*/ 1158240 h 1158240"/>
                <a:gd name="connsiteX2" fmla="*/ 944880 w 944880"/>
                <a:gd name="connsiteY2" fmla="*/ 883920 h 1158240"/>
                <a:gd name="connsiteX3" fmla="*/ 670560 w 944880"/>
                <a:gd name="connsiteY3" fmla="*/ 0 h 115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4880" h="1158240">
                  <a:moveTo>
                    <a:pt x="670560" y="0"/>
                  </a:moveTo>
                  <a:lnTo>
                    <a:pt x="0" y="1158240"/>
                  </a:lnTo>
                  <a:lnTo>
                    <a:pt x="944880" y="883920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49155" y="5501640"/>
              <a:ext cx="1979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Don’t have to draw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1757680" y="5019040"/>
            <a:ext cx="148336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662628" y="4649708"/>
            <a:ext cx="154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View direction</a:t>
            </a:r>
          </a:p>
        </p:txBody>
      </p:sp>
    </p:spTree>
    <p:extLst>
      <p:ext uri="{BB962C8B-B14F-4D97-AF65-F5344CB8AC3E}">
        <p14:creationId xmlns:p14="http://schemas.microsoft.com/office/powerpoint/2010/main" val="6969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 pre-pass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 case, rendering back to front, get no benefit from early Z</a:t>
            </a:r>
          </a:p>
          <a:p>
            <a:r>
              <a:rPr lang="en-US" dirty="0"/>
              <a:t>For best early Z performance, </a:t>
            </a:r>
            <a:r>
              <a:rPr lang="en-US" b="1" dirty="0"/>
              <a:t>sort</a:t>
            </a:r>
            <a:r>
              <a:rPr lang="en-US" dirty="0"/>
              <a:t> opaque stuff front to back</a:t>
            </a:r>
          </a:p>
          <a:p>
            <a:pPr lvl="1"/>
            <a:r>
              <a:rPr lang="en-US" dirty="0"/>
              <a:t>O(n log n)</a:t>
            </a:r>
          </a:p>
          <a:p>
            <a:r>
              <a:rPr lang="en-US" dirty="0"/>
              <a:t>Instead, render </a:t>
            </a:r>
            <a:r>
              <a:rPr lang="en-US" b="1" dirty="0"/>
              <a:t>just</a:t>
            </a:r>
            <a:r>
              <a:rPr lang="en-US" dirty="0"/>
              <a:t> depths of opaque stuff first</a:t>
            </a:r>
          </a:p>
          <a:p>
            <a:pPr lvl="1"/>
            <a:r>
              <a:rPr lang="en-US" dirty="0"/>
              <a:t>Two O(n) passes</a:t>
            </a:r>
          </a:p>
          <a:p>
            <a:pPr lvl="1"/>
            <a:r>
              <a:rPr lang="en-US" dirty="0"/>
              <a:t>Perfect early 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5235</TotalTime>
  <Words>1141</Words>
  <Application>Microsoft Macintosh PowerPoint</Application>
  <PresentationFormat>Widescreen</PresentationFormat>
  <Paragraphs>153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Multipass Rendering</vt:lpstr>
      <vt:lpstr>Multiple passes</vt:lpstr>
      <vt:lpstr>Reasons for multiple passes</vt:lpstr>
      <vt:lpstr>Same Geometry Non-Local in Space</vt:lpstr>
      <vt:lpstr>Shadow Map</vt:lpstr>
      <vt:lpstr>Reflection Map</vt:lpstr>
      <vt:lpstr>Same Geometry Change of Representation</vt:lpstr>
      <vt:lpstr>Early Z Optimization</vt:lpstr>
      <vt:lpstr>Z pre-pass</vt:lpstr>
      <vt:lpstr>Different Geometry</vt:lpstr>
      <vt:lpstr>Deferred Shading pass</vt:lpstr>
      <vt:lpstr>Partial updates : point &amp; spot lights</vt:lpstr>
      <vt:lpstr>Other Pixel’s Data</vt:lpstr>
      <vt:lpstr>Other pixel’s data : Motion blur</vt:lpstr>
      <vt:lpstr>Other pixel’s data: Skin</vt:lpstr>
      <vt:lpstr>Other pixel’s data:  Screen Space Reflection (SSR)</vt:lpstr>
      <vt:lpstr>Other pixel’s data:  Screen Space Ambient Occlusion (SSAO)</vt:lpstr>
      <vt:lpstr>Chained passes: Blur, bloom, lens flare</vt:lpstr>
      <vt:lpstr>Transparency pass</vt:lpstr>
      <vt:lpstr>Non-local in time</vt:lpstr>
      <vt:lpstr>Temporal Antialiasing</vt:lpstr>
      <vt:lpstr>UE5 Temporal 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Shading</dc:title>
  <dc:creator>Marc Olano</dc:creator>
  <cp:lastModifiedBy>Marc Olano</cp:lastModifiedBy>
  <cp:revision>121</cp:revision>
  <dcterms:created xsi:type="dcterms:W3CDTF">2017-09-07T12:57:46Z</dcterms:created>
  <dcterms:modified xsi:type="dcterms:W3CDTF">2023-12-08T16:13:13Z</dcterms:modified>
</cp:coreProperties>
</file>