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90" r:id="rId16"/>
    <p:sldId id="291" r:id="rId17"/>
    <p:sldId id="292" r:id="rId18"/>
    <p:sldId id="293" r:id="rId19"/>
    <p:sldId id="294"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p:restoredTop sz="96301"/>
  </p:normalViewPr>
  <p:slideViewPr>
    <p:cSldViewPr snapToGrid="0">
      <p:cViewPr varScale="1">
        <p:scale>
          <a:sx n="164" d="100"/>
          <a:sy n="164" d="100"/>
        </p:scale>
        <p:origin x="2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CDAE71-EA0D-9942-A083-65E5D603787A}" type="datetimeFigureOut">
              <a:rPr lang="en-US" smtClean="0"/>
              <a:t>11/21/23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8167B-29BC-494D-A3E8-F4638F8495A2}" type="slidenum">
              <a:rPr lang="en-US" smtClean="0"/>
              <a:t>‹#›</a:t>
            </a:fld>
            <a:endParaRPr lang="en-US"/>
          </a:p>
        </p:txBody>
      </p:sp>
    </p:spTree>
    <p:extLst>
      <p:ext uri="{BB962C8B-B14F-4D97-AF65-F5344CB8AC3E}">
        <p14:creationId xmlns:p14="http://schemas.microsoft.com/office/powerpoint/2010/main" val="370691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CDAE71-EA0D-9942-A083-65E5D603787A}" type="datetimeFigureOut">
              <a:rPr lang="en-US" smtClean="0"/>
              <a:t>11/21/23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8167B-29BC-494D-A3E8-F4638F8495A2}" type="slidenum">
              <a:rPr lang="en-US" smtClean="0"/>
              <a:t>‹#›</a:t>
            </a:fld>
            <a:endParaRPr lang="en-US"/>
          </a:p>
        </p:txBody>
      </p:sp>
    </p:spTree>
    <p:extLst>
      <p:ext uri="{BB962C8B-B14F-4D97-AF65-F5344CB8AC3E}">
        <p14:creationId xmlns:p14="http://schemas.microsoft.com/office/powerpoint/2010/main" val="98364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CDAE71-EA0D-9942-A083-65E5D603787A}" type="datetimeFigureOut">
              <a:rPr lang="en-US" smtClean="0"/>
              <a:t>11/21/23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8167B-29BC-494D-A3E8-F4638F8495A2}" type="slidenum">
              <a:rPr lang="en-US" smtClean="0"/>
              <a:t>‹#›</a:t>
            </a:fld>
            <a:endParaRPr lang="en-US"/>
          </a:p>
        </p:txBody>
      </p:sp>
    </p:spTree>
    <p:extLst>
      <p:ext uri="{BB962C8B-B14F-4D97-AF65-F5344CB8AC3E}">
        <p14:creationId xmlns:p14="http://schemas.microsoft.com/office/powerpoint/2010/main" val="1659107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CDAE71-EA0D-9942-A083-65E5D603787A}" type="datetimeFigureOut">
              <a:rPr lang="en-US" smtClean="0"/>
              <a:t>11/21/23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8167B-29BC-494D-A3E8-F4638F8495A2}" type="slidenum">
              <a:rPr lang="en-US" smtClean="0"/>
              <a:t>‹#›</a:t>
            </a:fld>
            <a:endParaRPr lang="en-US"/>
          </a:p>
        </p:txBody>
      </p:sp>
    </p:spTree>
    <p:extLst>
      <p:ext uri="{BB962C8B-B14F-4D97-AF65-F5344CB8AC3E}">
        <p14:creationId xmlns:p14="http://schemas.microsoft.com/office/powerpoint/2010/main" val="280924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CDAE71-EA0D-9942-A083-65E5D603787A}" type="datetimeFigureOut">
              <a:rPr lang="en-US" smtClean="0"/>
              <a:t>11/21/23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C8167B-29BC-494D-A3E8-F4638F8495A2}" type="slidenum">
              <a:rPr lang="en-US" smtClean="0"/>
              <a:t>‹#›</a:t>
            </a:fld>
            <a:endParaRPr lang="en-US"/>
          </a:p>
        </p:txBody>
      </p:sp>
    </p:spTree>
    <p:extLst>
      <p:ext uri="{BB962C8B-B14F-4D97-AF65-F5344CB8AC3E}">
        <p14:creationId xmlns:p14="http://schemas.microsoft.com/office/powerpoint/2010/main" val="3154782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CDAE71-EA0D-9942-A083-65E5D603787A}" type="datetimeFigureOut">
              <a:rPr lang="en-US" smtClean="0"/>
              <a:t>11/21/23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C8167B-29BC-494D-A3E8-F4638F8495A2}" type="slidenum">
              <a:rPr lang="en-US" smtClean="0"/>
              <a:t>‹#›</a:t>
            </a:fld>
            <a:endParaRPr lang="en-US"/>
          </a:p>
        </p:txBody>
      </p:sp>
    </p:spTree>
    <p:extLst>
      <p:ext uri="{BB962C8B-B14F-4D97-AF65-F5344CB8AC3E}">
        <p14:creationId xmlns:p14="http://schemas.microsoft.com/office/powerpoint/2010/main" val="2381578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DAE71-EA0D-9942-A083-65E5D603787A}" type="datetimeFigureOut">
              <a:rPr lang="en-US" smtClean="0"/>
              <a:t>11/21/23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C8167B-29BC-494D-A3E8-F4638F8495A2}" type="slidenum">
              <a:rPr lang="en-US" smtClean="0"/>
              <a:t>‹#›</a:t>
            </a:fld>
            <a:endParaRPr lang="en-US"/>
          </a:p>
        </p:txBody>
      </p:sp>
    </p:spTree>
    <p:extLst>
      <p:ext uri="{BB962C8B-B14F-4D97-AF65-F5344CB8AC3E}">
        <p14:creationId xmlns:p14="http://schemas.microsoft.com/office/powerpoint/2010/main" val="22472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4CDAE71-EA0D-9942-A083-65E5D603787A}" type="datetimeFigureOut">
              <a:rPr lang="en-US" smtClean="0"/>
              <a:t>11/21/23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8167B-29BC-494D-A3E8-F4638F8495A2}" type="slidenum">
              <a:rPr lang="en-US" smtClean="0"/>
              <a:t>‹#›</a:t>
            </a:fld>
            <a:endParaRPr lang="en-US"/>
          </a:p>
        </p:txBody>
      </p:sp>
    </p:spTree>
    <p:extLst>
      <p:ext uri="{BB962C8B-B14F-4D97-AF65-F5344CB8AC3E}">
        <p14:creationId xmlns:p14="http://schemas.microsoft.com/office/powerpoint/2010/main" val="347472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4CDAE71-EA0D-9942-A083-65E5D603787A}" type="datetimeFigureOut">
              <a:rPr lang="en-US" smtClean="0"/>
              <a:t>11/21/23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8167B-29BC-494D-A3E8-F4638F8495A2}" type="slidenum">
              <a:rPr lang="en-US" smtClean="0"/>
              <a:t>‹#›</a:t>
            </a:fld>
            <a:endParaRPr lang="en-US"/>
          </a:p>
        </p:txBody>
      </p:sp>
    </p:spTree>
    <p:extLst>
      <p:ext uri="{BB962C8B-B14F-4D97-AF65-F5344CB8AC3E}">
        <p14:creationId xmlns:p14="http://schemas.microsoft.com/office/powerpoint/2010/main" val="290552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4CDAE71-EA0D-9942-A083-65E5D603787A}" type="datetimeFigureOut">
              <a:rPr lang="en-US" smtClean="0"/>
              <a:t>11/21/23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5C8167B-29BC-494D-A3E8-F4638F8495A2}" type="slidenum">
              <a:rPr lang="en-US" smtClean="0"/>
              <a:t>‹#›</a:t>
            </a:fld>
            <a:endParaRPr lang="en-US"/>
          </a:p>
        </p:txBody>
      </p:sp>
    </p:spTree>
    <p:extLst>
      <p:ext uri="{BB962C8B-B14F-4D97-AF65-F5344CB8AC3E}">
        <p14:creationId xmlns:p14="http://schemas.microsoft.com/office/powerpoint/2010/main" val="125585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if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D023E-854F-FA8C-5527-FD3F0A196301}"/>
              </a:ext>
            </a:extLst>
          </p:cNvPr>
          <p:cNvSpPr>
            <a:spLocks noGrp="1"/>
          </p:cNvSpPr>
          <p:nvPr>
            <p:ph type="ctrTitle"/>
          </p:nvPr>
        </p:nvSpPr>
        <p:spPr/>
        <p:txBody>
          <a:bodyPr/>
          <a:lstStyle/>
          <a:p>
            <a:r>
              <a:rPr lang="en-US" dirty="0"/>
              <a:t>Ureal </a:t>
            </a:r>
            <a:r>
              <a:rPr lang="en-US"/>
              <a:t>Engine Internals</a:t>
            </a:r>
            <a:endParaRPr lang="en-US" dirty="0"/>
          </a:p>
        </p:txBody>
      </p:sp>
      <p:sp>
        <p:nvSpPr>
          <p:cNvPr id="3" name="Subtitle 2">
            <a:extLst>
              <a:ext uri="{FF2B5EF4-FFF2-40B4-BE49-F238E27FC236}">
                <a16:creationId xmlns:a16="http://schemas.microsoft.com/office/drawing/2014/main" id="{6ED3E0F1-E115-5A4A-3ADF-E940A8552A0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4165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B0AC1-139E-F260-FA80-F9840006B1F8}"/>
              </a:ext>
            </a:extLst>
          </p:cNvPr>
          <p:cNvSpPr>
            <a:spLocks noGrp="1"/>
          </p:cNvSpPr>
          <p:nvPr>
            <p:ph type="title"/>
          </p:nvPr>
        </p:nvSpPr>
        <p:spPr>
          <a:xfrm>
            <a:off x="629841" y="342900"/>
            <a:ext cx="2949178" cy="1200150"/>
          </a:xfrm>
        </p:spPr>
        <p:txBody>
          <a:bodyPr/>
          <a:lstStyle/>
          <a:p>
            <a:r>
              <a:rPr lang="en-US" dirty="0"/>
              <a:t>Developer Modules</a:t>
            </a:r>
          </a:p>
        </p:txBody>
      </p:sp>
      <p:sp>
        <p:nvSpPr>
          <p:cNvPr id="4" name="Text Placeholder 3">
            <a:extLst>
              <a:ext uri="{FF2B5EF4-FFF2-40B4-BE49-F238E27FC236}">
                <a16:creationId xmlns:a16="http://schemas.microsoft.com/office/drawing/2014/main" id="{900FBD10-1F65-7AE6-BFB7-3B73FC071FB8}"/>
              </a:ext>
            </a:extLst>
          </p:cNvPr>
          <p:cNvSpPr>
            <a:spLocks noGrp="1"/>
          </p:cNvSpPr>
          <p:nvPr>
            <p:ph type="body" sz="half" idx="2"/>
          </p:nvPr>
        </p:nvSpPr>
        <p:spPr>
          <a:xfrm>
            <a:off x="629841" y="1543050"/>
            <a:ext cx="2949178" cy="2858691"/>
          </a:xfrm>
        </p:spPr>
        <p:txBody>
          <a:bodyPr/>
          <a:lstStyle/>
          <a:p>
            <a:r>
              <a:rPr lang="en-US" dirty="0"/>
              <a:t>Some key categories of Developer modules:</a:t>
            </a:r>
          </a:p>
          <a:p>
            <a:pPr marL="171450" indent="-171450">
              <a:buFont typeface="Arial" panose="020B0604020202020204" pitchFamily="34" charset="0"/>
              <a:buChar char="•"/>
            </a:pPr>
            <a:r>
              <a:rPr lang="en-US" dirty="0"/>
              <a:t>Asset cooking: *Target*, *Format*</a:t>
            </a:r>
          </a:p>
          <a:p>
            <a:pPr marL="171450" indent="-171450">
              <a:buFont typeface="Arial" panose="020B0604020202020204" pitchFamily="34" charset="0"/>
              <a:buChar char="•"/>
            </a:pPr>
            <a:r>
              <a:rPr lang="en-US" dirty="0"/>
              <a:t>Mesh tools: *Mesh*</a:t>
            </a:r>
          </a:p>
          <a:p>
            <a:pPr marL="171450" indent="-171450">
              <a:buFont typeface="Arial" panose="020B0604020202020204" pitchFamily="34" charset="0"/>
              <a:buChar char="•"/>
            </a:pPr>
            <a:r>
              <a:rPr lang="en-US" dirty="0"/>
              <a:t>Profiling: Profile*</a:t>
            </a:r>
          </a:p>
          <a:p>
            <a:pPr marL="171450" indent="-171450">
              <a:buFont typeface="Arial" panose="020B0604020202020204" pitchFamily="34" charset="0"/>
              <a:buChar char="•"/>
            </a:pPr>
            <a:r>
              <a:rPr lang="en-US" dirty="0"/>
              <a:t>Shader compiler support: *Shader*</a:t>
            </a:r>
          </a:p>
          <a:p>
            <a:pPr marL="171450" indent="-171450">
              <a:buFont typeface="Arial" panose="020B0604020202020204" pitchFamily="34" charset="0"/>
              <a:buChar char="•"/>
            </a:pPr>
            <a:r>
              <a:rPr lang="en-US" dirty="0"/>
              <a:t>Logging: *Log*</a:t>
            </a:r>
          </a:p>
        </p:txBody>
      </p:sp>
      <p:grpSp>
        <p:nvGrpSpPr>
          <p:cNvPr id="13" name="Group 12">
            <a:extLst>
              <a:ext uri="{FF2B5EF4-FFF2-40B4-BE49-F238E27FC236}">
                <a16:creationId xmlns:a16="http://schemas.microsoft.com/office/drawing/2014/main" id="{DBD7FC58-EB33-6E40-7B84-9CB22E450BFC}"/>
              </a:ext>
            </a:extLst>
          </p:cNvPr>
          <p:cNvGrpSpPr>
            <a:grpSpLocks noChangeAspect="1"/>
          </p:cNvGrpSpPr>
          <p:nvPr/>
        </p:nvGrpSpPr>
        <p:grpSpPr>
          <a:xfrm>
            <a:off x="3887390" y="0"/>
            <a:ext cx="4593533" cy="5143500"/>
            <a:chOff x="12191999" y="-1"/>
            <a:chExt cx="12192001" cy="13651707"/>
          </a:xfrm>
        </p:grpSpPr>
        <p:pic>
          <p:nvPicPr>
            <p:cNvPr id="8" name="Content Placeholder 4">
              <a:extLst>
                <a:ext uri="{FF2B5EF4-FFF2-40B4-BE49-F238E27FC236}">
                  <a16:creationId xmlns:a16="http://schemas.microsoft.com/office/drawing/2014/main" id="{306B0F92-581A-364E-29EC-C5209BAAF296}"/>
                </a:ext>
              </a:extLst>
            </p:cNvPr>
            <p:cNvPicPr>
              <a:picLocks noChangeAspect="1"/>
            </p:cNvPicPr>
            <p:nvPr/>
          </p:nvPicPr>
          <p:blipFill>
            <a:blip r:embed="rId2"/>
            <a:stretch>
              <a:fillRect/>
            </a:stretch>
          </p:blipFill>
          <p:spPr>
            <a:xfrm>
              <a:off x="12192000" y="-1"/>
              <a:ext cx="12192000" cy="2995749"/>
            </a:xfrm>
            <a:prstGeom prst="rect">
              <a:avLst/>
            </a:prstGeom>
          </p:spPr>
        </p:pic>
        <p:pic>
          <p:nvPicPr>
            <p:cNvPr id="9" name="Picture 8">
              <a:extLst>
                <a:ext uri="{FF2B5EF4-FFF2-40B4-BE49-F238E27FC236}">
                  <a16:creationId xmlns:a16="http://schemas.microsoft.com/office/drawing/2014/main" id="{8853306D-BB95-E2DA-DF58-794FB9782F8B}"/>
                </a:ext>
              </a:extLst>
            </p:cNvPr>
            <p:cNvPicPr>
              <a:picLocks noChangeAspect="1"/>
            </p:cNvPicPr>
            <p:nvPr/>
          </p:nvPicPr>
          <p:blipFill>
            <a:blip r:embed="rId3"/>
            <a:stretch>
              <a:fillRect/>
            </a:stretch>
          </p:blipFill>
          <p:spPr>
            <a:xfrm>
              <a:off x="12192000" y="3608439"/>
              <a:ext cx="6197600" cy="5308600"/>
            </a:xfrm>
            <a:prstGeom prst="rect">
              <a:avLst/>
            </a:prstGeom>
          </p:spPr>
        </p:pic>
        <p:pic>
          <p:nvPicPr>
            <p:cNvPr id="10" name="Picture 9">
              <a:extLst>
                <a:ext uri="{FF2B5EF4-FFF2-40B4-BE49-F238E27FC236}">
                  <a16:creationId xmlns:a16="http://schemas.microsoft.com/office/drawing/2014/main" id="{4DE3EFC9-50D0-C4CF-CDB3-4C3571E05422}"/>
                </a:ext>
              </a:extLst>
            </p:cNvPr>
            <p:cNvPicPr>
              <a:picLocks noChangeAspect="1"/>
            </p:cNvPicPr>
            <p:nvPr/>
          </p:nvPicPr>
          <p:blipFill>
            <a:blip r:embed="rId4"/>
            <a:stretch>
              <a:fillRect/>
            </a:stretch>
          </p:blipFill>
          <p:spPr>
            <a:xfrm>
              <a:off x="18998263" y="3608439"/>
              <a:ext cx="5385737" cy="4688303"/>
            </a:xfrm>
            <a:prstGeom prst="rect">
              <a:avLst/>
            </a:prstGeom>
          </p:spPr>
        </p:pic>
        <p:pic>
          <p:nvPicPr>
            <p:cNvPr id="11" name="Picture 10">
              <a:extLst>
                <a:ext uri="{FF2B5EF4-FFF2-40B4-BE49-F238E27FC236}">
                  <a16:creationId xmlns:a16="http://schemas.microsoft.com/office/drawing/2014/main" id="{A3A9AF49-6D7C-D757-F75B-180E07D662B3}"/>
                </a:ext>
              </a:extLst>
            </p:cNvPr>
            <p:cNvPicPr>
              <a:picLocks noChangeAspect="1"/>
            </p:cNvPicPr>
            <p:nvPr/>
          </p:nvPicPr>
          <p:blipFill>
            <a:blip r:embed="rId5"/>
            <a:stretch>
              <a:fillRect/>
            </a:stretch>
          </p:blipFill>
          <p:spPr>
            <a:xfrm>
              <a:off x="18998263" y="8979280"/>
              <a:ext cx="5275320" cy="4672426"/>
            </a:xfrm>
            <a:prstGeom prst="rect">
              <a:avLst/>
            </a:prstGeom>
          </p:spPr>
        </p:pic>
        <p:pic>
          <p:nvPicPr>
            <p:cNvPr id="12" name="Picture 11">
              <a:extLst>
                <a:ext uri="{FF2B5EF4-FFF2-40B4-BE49-F238E27FC236}">
                  <a16:creationId xmlns:a16="http://schemas.microsoft.com/office/drawing/2014/main" id="{624BF648-3DE3-7042-00D2-905C9B0146C5}"/>
                </a:ext>
              </a:extLst>
            </p:cNvPr>
            <p:cNvPicPr>
              <a:picLocks noChangeAspect="1"/>
            </p:cNvPicPr>
            <p:nvPr/>
          </p:nvPicPr>
          <p:blipFill rotWithShape="1">
            <a:blip r:embed="rId6"/>
            <a:srcRect r="14948"/>
            <a:stretch/>
          </p:blipFill>
          <p:spPr>
            <a:xfrm>
              <a:off x="12191999" y="9529730"/>
              <a:ext cx="6197601" cy="4121975"/>
            </a:xfrm>
            <a:prstGeom prst="rect">
              <a:avLst/>
            </a:prstGeom>
          </p:spPr>
        </p:pic>
      </p:grpSp>
    </p:spTree>
    <p:extLst>
      <p:ext uri="{BB962C8B-B14F-4D97-AF65-F5344CB8AC3E}">
        <p14:creationId xmlns:p14="http://schemas.microsoft.com/office/powerpoint/2010/main" val="7250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7244-9D87-C464-21A4-F766ED9CD245}"/>
              </a:ext>
            </a:extLst>
          </p:cNvPr>
          <p:cNvSpPr>
            <a:spLocks noGrp="1"/>
          </p:cNvSpPr>
          <p:nvPr>
            <p:ph type="title"/>
          </p:nvPr>
        </p:nvSpPr>
        <p:spPr/>
        <p:txBody>
          <a:bodyPr/>
          <a:lstStyle/>
          <a:p>
            <a:r>
              <a:rPr lang="en-US" dirty="0"/>
              <a:t>Programs</a:t>
            </a:r>
          </a:p>
        </p:txBody>
      </p:sp>
      <p:sp>
        <p:nvSpPr>
          <p:cNvPr id="4" name="Text Placeholder 3">
            <a:extLst>
              <a:ext uri="{FF2B5EF4-FFF2-40B4-BE49-F238E27FC236}">
                <a16:creationId xmlns:a16="http://schemas.microsoft.com/office/drawing/2014/main" id="{E501E311-A2F8-2662-AB6D-CDCE716D30FA}"/>
              </a:ext>
            </a:extLst>
          </p:cNvPr>
          <p:cNvSpPr>
            <a:spLocks noGrp="1"/>
          </p:cNvSpPr>
          <p:nvPr>
            <p:ph type="body" sz="half" idx="2"/>
          </p:nvPr>
        </p:nvSpPr>
        <p:spPr/>
        <p:txBody>
          <a:bodyPr/>
          <a:lstStyle/>
          <a:p>
            <a:r>
              <a:rPr lang="en-US" dirty="0"/>
              <a:t>Among the separately compiled support programs, you will find</a:t>
            </a:r>
          </a:p>
          <a:p>
            <a:pPr marL="171450" indent="-171450">
              <a:buFont typeface="Arial" panose="020B0604020202020204" pitchFamily="34" charset="0"/>
              <a:buChar char="•"/>
            </a:pPr>
            <a:r>
              <a:rPr lang="en-US" dirty="0" err="1"/>
              <a:t>UnrealBuildTool</a:t>
            </a:r>
            <a:r>
              <a:rPr lang="en-US" dirty="0"/>
              <a:t>: Build management, based on source and </a:t>
            </a:r>
            <a:r>
              <a:rPr lang="en-US" dirty="0" err="1"/>
              <a:t>Build.cs</a:t>
            </a:r>
            <a:r>
              <a:rPr lang="en-US" dirty="0"/>
              <a:t> files.</a:t>
            </a:r>
          </a:p>
          <a:p>
            <a:pPr marL="171450" indent="-171450">
              <a:buFont typeface="Arial" panose="020B0604020202020204" pitchFamily="34" charset="0"/>
              <a:buChar char="•"/>
            </a:pPr>
            <a:r>
              <a:rPr lang="en-US" dirty="0" err="1"/>
              <a:t>UnrealHeaderTool</a:t>
            </a:r>
            <a:r>
              <a:rPr lang="en-US" dirty="0"/>
              <a:t>: </a:t>
            </a:r>
            <a:r>
              <a:rPr lang="en-US" dirty="0" err="1"/>
              <a:t>UObject</a:t>
            </a:r>
            <a:r>
              <a:rPr lang="en-US" dirty="0"/>
              <a:t> reflection code, auto-generated UI elements.</a:t>
            </a:r>
          </a:p>
          <a:p>
            <a:pPr marL="171450" indent="-171450">
              <a:buFont typeface="Arial" panose="020B0604020202020204" pitchFamily="34" charset="0"/>
              <a:buChar char="•"/>
            </a:pPr>
            <a:r>
              <a:rPr lang="en-US" dirty="0" err="1"/>
              <a:t>UnrealSwarm</a:t>
            </a:r>
            <a:r>
              <a:rPr lang="en-US" dirty="0"/>
              <a:t>: Parallel task distribution.</a:t>
            </a:r>
          </a:p>
          <a:p>
            <a:pPr marL="171450" indent="-171450">
              <a:buFont typeface="Arial" panose="020B0604020202020204" pitchFamily="34" charset="0"/>
              <a:buChar char="•"/>
            </a:pPr>
            <a:r>
              <a:rPr lang="en-US" dirty="0" err="1"/>
              <a:t>ShaderCompilerWorker</a:t>
            </a:r>
            <a:r>
              <a:rPr lang="en-US" dirty="0"/>
              <a:t>: Parallel shader compilation.</a:t>
            </a:r>
          </a:p>
          <a:p>
            <a:endParaRPr lang="en-US" dirty="0"/>
          </a:p>
        </p:txBody>
      </p:sp>
      <p:pic>
        <p:nvPicPr>
          <p:cNvPr id="13" name="Content Placeholder 7">
            <a:extLst>
              <a:ext uri="{FF2B5EF4-FFF2-40B4-BE49-F238E27FC236}">
                <a16:creationId xmlns:a16="http://schemas.microsoft.com/office/drawing/2014/main" id="{CA8431C3-6498-7CAA-8100-430E141FCEDC}"/>
              </a:ext>
            </a:extLst>
          </p:cNvPr>
          <p:cNvPicPr>
            <a:picLocks noChangeAspect="1"/>
          </p:cNvPicPr>
          <p:nvPr/>
        </p:nvPicPr>
        <p:blipFill>
          <a:blip r:embed="rId2"/>
          <a:stretch>
            <a:fillRect/>
          </a:stretch>
        </p:blipFill>
        <p:spPr>
          <a:xfrm>
            <a:off x="5332653" y="0"/>
            <a:ext cx="1727353" cy="5143500"/>
          </a:xfrm>
          <a:prstGeom prst="rect">
            <a:avLst/>
          </a:prstGeom>
        </p:spPr>
      </p:pic>
    </p:spTree>
    <p:extLst>
      <p:ext uri="{BB962C8B-B14F-4D97-AF65-F5344CB8AC3E}">
        <p14:creationId xmlns:p14="http://schemas.microsoft.com/office/powerpoint/2010/main" val="413810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DBC571-C203-10E8-14CE-351649B2E05B}"/>
              </a:ext>
            </a:extLst>
          </p:cNvPr>
          <p:cNvSpPr>
            <a:spLocks noGrp="1"/>
          </p:cNvSpPr>
          <p:nvPr>
            <p:ph type="title"/>
          </p:nvPr>
        </p:nvSpPr>
        <p:spPr/>
        <p:txBody>
          <a:bodyPr/>
          <a:lstStyle/>
          <a:p>
            <a:r>
              <a:rPr lang="en-US" dirty="0"/>
              <a:t>Engine Code Tips</a:t>
            </a:r>
          </a:p>
        </p:txBody>
      </p:sp>
      <p:sp>
        <p:nvSpPr>
          <p:cNvPr id="5" name="Text Placeholder 4">
            <a:extLst>
              <a:ext uri="{FF2B5EF4-FFF2-40B4-BE49-F238E27FC236}">
                <a16:creationId xmlns:a16="http://schemas.microsoft.com/office/drawing/2014/main" id="{24CAAFAF-F0FD-51F4-E6AF-974D08C3057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12934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C3B1F-F80A-3A75-1B58-7C004FB62C9D}"/>
              </a:ext>
            </a:extLst>
          </p:cNvPr>
          <p:cNvSpPr>
            <a:spLocks noGrp="1"/>
          </p:cNvSpPr>
          <p:nvPr>
            <p:ph type="title"/>
          </p:nvPr>
        </p:nvSpPr>
        <p:spPr/>
        <p:txBody>
          <a:bodyPr/>
          <a:lstStyle/>
          <a:p>
            <a:r>
              <a:rPr lang="en-US" dirty="0"/>
              <a:t>Container Types</a:t>
            </a:r>
          </a:p>
        </p:txBody>
      </p:sp>
      <p:sp>
        <p:nvSpPr>
          <p:cNvPr id="3" name="Content Placeholder 2">
            <a:extLst>
              <a:ext uri="{FF2B5EF4-FFF2-40B4-BE49-F238E27FC236}">
                <a16:creationId xmlns:a16="http://schemas.microsoft.com/office/drawing/2014/main" id="{B45B1F37-EC38-58EC-4E12-A1E38413729A}"/>
              </a:ext>
            </a:extLst>
          </p:cNvPr>
          <p:cNvSpPr>
            <a:spLocks noGrp="1"/>
          </p:cNvSpPr>
          <p:nvPr>
            <p:ph idx="1"/>
          </p:nvPr>
        </p:nvSpPr>
        <p:spPr/>
        <p:txBody>
          <a:bodyPr>
            <a:normAutofit/>
          </a:bodyPr>
          <a:lstStyle/>
          <a:p>
            <a:r>
              <a:rPr lang="en-US" dirty="0"/>
              <a:t>Rather than use C++ STL classes, use the Engine/Source/Runtime/Core/Public/Containers types.</a:t>
            </a:r>
          </a:p>
          <a:p>
            <a:r>
              <a:rPr lang="en-US" dirty="0"/>
              <a:t>These include</a:t>
            </a:r>
          </a:p>
          <a:p>
            <a:pPr lvl="1"/>
            <a:r>
              <a:rPr lang="en-US" dirty="0"/>
              <a:t>Array (and Sparse Array, Bit Array, …)</a:t>
            </a:r>
          </a:p>
          <a:p>
            <a:pPr lvl="1"/>
            <a:r>
              <a:rPr lang="en-US" dirty="0"/>
              <a:t>Binary Heap</a:t>
            </a:r>
          </a:p>
          <a:p>
            <a:pPr lvl="1"/>
            <a:r>
              <a:rPr lang="en-US" dirty="0"/>
              <a:t>Circular Buffer</a:t>
            </a:r>
          </a:p>
          <a:p>
            <a:pPr lvl="1"/>
            <a:r>
              <a:rPr lang="en-US" dirty="0"/>
              <a:t>Hash Table</a:t>
            </a:r>
          </a:p>
          <a:p>
            <a:pPr lvl="1"/>
            <a:r>
              <a:rPr lang="en-US" dirty="0"/>
              <a:t>List (&amp; lock-free version)</a:t>
            </a:r>
          </a:p>
          <a:p>
            <a:pPr lvl="1"/>
            <a:r>
              <a:rPr lang="en-US" dirty="0"/>
              <a:t>Map</a:t>
            </a:r>
          </a:p>
        </p:txBody>
      </p:sp>
      <p:grpSp>
        <p:nvGrpSpPr>
          <p:cNvPr id="34" name="Group 33">
            <a:extLst>
              <a:ext uri="{FF2B5EF4-FFF2-40B4-BE49-F238E27FC236}">
                <a16:creationId xmlns:a16="http://schemas.microsoft.com/office/drawing/2014/main" id="{7611A794-31BF-0CE9-4DF9-4CB2F834740B}"/>
              </a:ext>
            </a:extLst>
          </p:cNvPr>
          <p:cNvGrpSpPr>
            <a:grpSpLocks noChangeAspect="1"/>
          </p:cNvGrpSpPr>
          <p:nvPr/>
        </p:nvGrpSpPr>
        <p:grpSpPr>
          <a:xfrm>
            <a:off x="7520860" y="297656"/>
            <a:ext cx="825660" cy="4572000"/>
            <a:chOff x="17693152" y="2743192"/>
            <a:chExt cx="1486191" cy="8229615"/>
          </a:xfrm>
        </p:grpSpPr>
        <p:sp>
          <p:nvSpPr>
            <p:cNvPr id="5" name="Rectangle 4">
              <a:extLst>
                <a:ext uri="{FF2B5EF4-FFF2-40B4-BE49-F238E27FC236}">
                  <a16:creationId xmlns:a16="http://schemas.microsoft.com/office/drawing/2014/main" id="{5AFAD48E-474B-FEB9-05A0-C0E6CF9B7CC9}"/>
                </a:ext>
              </a:extLst>
            </p:cNvPr>
            <p:cNvSpPr/>
            <p:nvPr/>
          </p:nvSpPr>
          <p:spPr>
            <a:xfrm>
              <a:off x="17759152" y="2743192"/>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4EC8AE-9FC3-AED8-6C4A-7AFC6B1ECF33}"/>
                </a:ext>
              </a:extLst>
            </p:cNvPr>
            <p:cNvSpPr/>
            <p:nvPr/>
          </p:nvSpPr>
          <p:spPr>
            <a:xfrm>
              <a:off x="17759152" y="3291833"/>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CA511FA-7BD5-B54D-D351-4837D7858F99}"/>
                </a:ext>
              </a:extLst>
            </p:cNvPr>
            <p:cNvSpPr/>
            <p:nvPr/>
          </p:nvSpPr>
          <p:spPr>
            <a:xfrm>
              <a:off x="17759152" y="3840474"/>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DD175A-C1D2-62B9-DAC8-DF485109F5B5}"/>
                </a:ext>
              </a:extLst>
            </p:cNvPr>
            <p:cNvSpPr/>
            <p:nvPr/>
          </p:nvSpPr>
          <p:spPr>
            <a:xfrm>
              <a:off x="17759152" y="4389115"/>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3F313F-1FA4-E664-4406-F37CC89B502A}"/>
                </a:ext>
              </a:extLst>
            </p:cNvPr>
            <p:cNvSpPr/>
            <p:nvPr/>
          </p:nvSpPr>
          <p:spPr>
            <a:xfrm>
              <a:off x="17759152" y="4937756"/>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FAB1C9-93EE-DDD0-56BC-E85DEE2D7295}"/>
                </a:ext>
              </a:extLst>
            </p:cNvPr>
            <p:cNvSpPr/>
            <p:nvPr/>
          </p:nvSpPr>
          <p:spPr>
            <a:xfrm>
              <a:off x="17759152" y="5486397"/>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AC4EC2D-BB4A-3B1B-E4A5-89914381E670}"/>
                </a:ext>
              </a:extLst>
            </p:cNvPr>
            <p:cNvSpPr/>
            <p:nvPr/>
          </p:nvSpPr>
          <p:spPr>
            <a:xfrm>
              <a:off x="17759152" y="6035038"/>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9CE96C-F73E-C9A8-9BD9-BDCBAD4EF417}"/>
                </a:ext>
              </a:extLst>
            </p:cNvPr>
            <p:cNvSpPr/>
            <p:nvPr/>
          </p:nvSpPr>
          <p:spPr>
            <a:xfrm>
              <a:off x="17759152" y="6583679"/>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CA45EF-8599-0B36-2A56-7DABF14D8080}"/>
                </a:ext>
              </a:extLst>
            </p:cNvPr>
            <p:cNvSpPr/>
            <p:nvPr/>
          </p:nvSpPr>
          <p:spPr>
            <a:xfrm>
              <a:off x="17759152" y="7132320"/>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2DB01E1-D14D-7E62-E4A5-AC79F0F05CCB}"/>
                </a:ext>
              </a:extLst>
            </p:cNvPr>
            <p:cNvSpPr/>
            <p:nvPr/>
          </p:nvSpPr>
          <p:spPr>
            <a:xfrm>
              <a:off x="17759152" y="7680961"/>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5A6832-3A01-790C-2FCC-449C7244DE88}"/>
                </a:ext>
              </a:extLst>
            </p:cNvPr>
            <p:cNvSpPr/>
            <p:nvPr/>
          </p:nvSpPr>
          <p:spPr>
            <a:xfrm>
              <a:off x="17759152" y="8229602"/>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9B80F19-DC3C-718B-0667-5C61120EA650}"/>
                </a:ext>
              </a:extLst>
            </p:cNvPr>
            <p:cNvSpPr/>
            <p:nvPr/>
          </p:nvSpPr>
          <p:spPr>
            <a:xfrm>
              <a:off x="17759152" y="8778243"/>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CF7022B-A13E-11B4-063E-678DF6324994}"/>
                </a:ext>
              </a:extLst>
            </p:cNvPr>
            <p:cNvSpPr/>
            <p:nvPr/>
          </p:nvSpPr>
          <p:spPr>
            <a:xfrm>
              <a:off x="17759152" y="9326884"/>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39AB61-6A6C-96E1-724D-45CC4A756076}"/>
                </a:ext>
              </a:extLst>
            </p:cNvPr>
            <p:cNvSpPr/>
            <p:nvPr/>
          </p:nvSpPr>
          <p:spPr>
            <a:xfrm>
              <a:off x="17759152" y="9875525"/>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8D5A8AD-61C3-7C59-D8E9-14CFF8DDAA00}"/>
                </a:ext>
              </a:extLst>
            </p:cNvPr>
            <p:cNvSpPr/>
            <p:nvPr/>
          </p:nvSpPr>
          <p:spPr>
            <a:xfrm>
              <a:off x="17759152" y="10424166"/>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urved Connector 19">
              <a:extLst>
                <a:ext uri="{FF2B5EF4-FFF2-40B4-BE49-F238E27FC236}">
                  <a16:creationId xmlns:a16="http://schemas.microsoft.com/office/drawing/2014/main" id="{802BD55F-83CB-F91F-0F48-5F3049768738}"/>
                </a:ext>
              </a:extLst>
            </p:cNvPr>
            <p:cNvCxnSpPr>
              <a:stCxn id="5" idx="3"/>
              <a:endCxn id="6" idx="3"/>
            </p:cNvCxnSpPr>
            <p:nvPr/>
          </p:nvCxnSpPr>
          <p:spPr>
            <a:xfrm>
              <a:off x="19143815" y="3017513"/>
              <a:ext cx="12700" cy="548641"/>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DFA401F8-842E-5774-BBBD-5C87904C4AA6}"/>
                </a:ext>
              </a:extLst>
            </p:cNvPr>
            <p:cNvCxnSpPr>
              <a:cxnSpLocks/>
              <a:stCxn id="5" idx="3"/>
              <a:endCxn id="7" idx="3"/>
            </p:cNvCxnSpPr>
            <p:nvPr/>
          </p:nvCxnSpPr>
          <p:spPr>
            <a:xfrm>
              <a:off x="19141713" y="3017513"/>
              <a:ext cx="16904" cy="1097282"/>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00B647BE-C0DD-D5A6-131B-B8F5BDCB8BA0}"/>
                </a:ext>
              </a:extLst>
            </p:cNvPr>
            <p:cNvCxnSpPr>
              <a:cxnSpLocks/>
              <a:stCxn id="6" idx="1"/>
              <a:endCxn id="8" idx="1"/>
            </p:cNvCxnSpPr>
            <p:nvPr/>
          </p:nvCxnSpPr>
          <p:spPr>
            <a:xfrm rot="10800000" flipV="1">
              <a:off x="17756205" y="3566154"/>
              <a:ext cx="18594" cy="1097282"/>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79E909E6-C2BD-938A-916B-216B5DE58B58}"/>
                </a:ext>
              </a:extLst>
            </p:cNvPr>
            <p:cNvCxnSpPr>
              <a:cxnSpLocks/>
              <a:stCxn id="6" idx="1"/>
              <a:endCxn id="9" idx="1"/>
            </p:cNvCxnSpPr>
            <p:nvPr/>
          </p:nvCxnSpPr>
          <p:spPr>
            <a:xfrm rot="10800000" flipV="1">
              <a:off x="17753128" y="3566153"/>
              <a:ext cx="24748" cy="1645923"/>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ABE71BE2-9ACB-B59E-780A-226EC0656D84}"/>
                </a:ext>
              </a:extLst>
            </p:cNvPr>
            <p:cNvCxnSpPr>
              <a:cxnSpLocks/>
              <a:stCxn id="7" idx="3"/>
              <a:endCxn id="10" idx="3"/>
            </p:cNvCxnSpPr>
            <p:nvPr/>
          </p:nvCxnSpPr>
          <p:spPr>
            <a:xfrm>
              <a:off x="19142482" y="4114795"/>
              <a:ext cx="15367" cy="1645923"/>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23C317A9-C167-36AB-6B21-62B24F273FF8}"/>
                </a:ext>
              </a:extLst>
            </p:cNvPr>
            <p:cNvCxnSpPr>
              <a:cxnSpLocks/>
              <a:stCxn id="7" idx="3"/>
              <a:endCxn id="11" idx="3"/>
            </p:cNvCxnSpPr>
            <p:nvPr/>
          </p:nvCxnSpPr>
          <p:spPr>
            <a:xfrm>
              <a:off x="19139939" y="4114795"/>
              <a:ext cx="20453" cy="2194564"/>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6250DD3B-8430-1AA0-12EF-91608187F535}"/>
                </a:ext>
              </a:extLst>
            </p:cNvPr>
            <p:cNvCxnSpPr>
              <a:cxnSpLocks/>
              <a:stCxn id="8" idx="1"/>
              <a:endCxn id="12" idx="1"/>
            </p:cNvCxnSpPr>
            <p:nvPr/>
          </p:nvCxnSpPr>
          <p:spPr>
            <a:xfrm rot="10800000" flipV="1">
              <a:off x="17751891" y="4663436"/>
              <a:ext cx="27223" cy="2194564"/>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C57360C0-BB22-2851-AA1F-C54EEBE74F88}"/>
                </a:ext>
              </a:extLst>
            </p:cNvPr>
            <p:cNvCxnSpPr>
              <a:cxnSpLocks/>
              <a:stCxn id="8" idx="1"/>
              <a:endCxn id="13" idx="1"/>
            </p:cNvCxnSpPr>
            <p:nvPr/>
          </p:nvCxnSpPr>
          <p:spPr>
            <a:xfrm rot="10800000" flipV="1">
              <a:off x="17749032" y="4663435"/>
              <a:ext cx="32940" cy="2743205"/>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a:extLst>
                <a:ext uri="{FF2B5EF4-FFF2-40B4-BE49-F238E27FC236}">
                  <a16:creationId xmlns:a16="http://schemas.microsoft.com/office/drawing/2014/main" id="{65B72AD2-DD73-7A5F-A913-B2379DCDEA1D}"/>
                </a:ext>
              </a:extLst>
            </p:cNvPr>
            <p:cNvCxnSpPr>
              <a:cxnSpLocks/>
              <a:stCxn id="9" idx="1"/>
              <a:endCxn id="15" idx="1"/>
            </p:cNvCxnSpPr>
            <p:nvPr/>
          </p:nvCxnSpPr>
          <p:spPr>
            <a:xfrm rot="10800000" flipV="1">
              <a:off x="17738977" y="5212077"/>
              <a:ext cx="53050" cy="3291846"/>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a:extLst>
                <a:ext uri="{FF2B5EF4-FFF2-40B4-BE49-F238E27FC236}">
                  <a16:creationId xmlns:a16="http://schemas.microsoft.com/office/drawing/2014/main" id="{ACA03E76-4E64-B22E-5247-C92E79B9556C}"/>
                </a:ext>
              </a:extLst>
            </p:cNvPr>
            <p:cNvCxnSpPr>
              <a:cxnSpLocks/>
            </p:cNvCxnSpPr>
            <p:nvPr/>
          </p:nvCxnSpPr>
          <p:spPr>
            <a:xfrm rot="10800000" flipV="1">
              <a:off x="17693152" y="5212076"/>
              <a:ext cx="39857" cy="2743205"/>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a:extLst>
                <a:ext uri="{FF2B5EF4-FFF2-40B4-BE49-F238E27FC236}">
                  <a16:creationId xmlns:a16="http://schemas.microsoft.com/office/drawing/2014/main" id="{0586E114-6C30-0B58-8BCA-ED7F3311D6CC}"/>
                </a:ext>
              </a:extLst>
            </p:cNvPr>
            <p:cNvCxnSpPr>
              <a:cxnSpLocks/>
              <a:stCxn id="10" idx="3"/>
              <a:endCxn id="16" idx="3"/>
            </p:cNvCxnSpPr>
            <p:nvPr/>
          </p:nvCxnSpPr>
          <p:spPr>
            <a:xfrm>
              <a:off x="19137791" y="5760718"/>
              <a:ext cx="24748" cy="3291846"/>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AB73A716-5002-D5DB-F1E6-421FF74C29DA}"/>
                </a:ext>
              </a:extLst>
            </p:cNvPr>
            <p:cNvCxnSpPr>
              <a:cxnSpLocks/>
              <a:stCxn id="10" idx="3"/>
              <a:endCxn id="17" idx="3"/>
            </p:cNvCxnSpPr>
            <p:nvPr/>
          </p:nvCxnSpPr>
          <p:spPr>
            <a:xfrm>
              <a:off x="19133695" y="5760718"/>
              <a:ext cx="32940" cy="3840487"/>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a:extLst>
                <a:ext uri="{FF2B5EF4-FFF2-40B4-BE49-F238E27FC236}">
                  <a16:creationId xmlns:a16="http://schemas.microsoft.com/office/drawing/2014/main" id="{B17E6CC7-6E19-5063-A64B-C549C01D0C6A}"/>
                </a:ext>
              </a:extLst>
            </p:cNvPr>
            <p:cNvCxnSpPr>
              <a:cxnSpLocks/>
              <a:stCxn id="11" idx="3"/>
              <a:endCxn id="18" idx="3"/>
            </p:cNvCxnSpPr>
            <p:nvPr/>
          </p:nvCxnSpPr>
          <p:spPr>
            <a:xfrm>
              <a:off x="19126052" y="6309359"/>
              <a:ext cx="48227" cy="3840487"/>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C856BBAF-7AE6-F2E8-192D-C052C46F886D}"/>
                </a:ext>
              </a:extLst>
            </p:cNvPr>
            <p:cNvCxnSpPr>
              <a:cxnSpLocks/>
              <a:stCxn id="11" idx="3"/>
              <a:endCxn id="19" idx="3"/>
            </p:cNvCxnSpPr>
            <p:nvPr/>
          </p:nvCxnSpPr>
          <p:spPr>
            <a:xfrm>
              <a:off x="19120988" y="6309359"/>
              <a:ext cx="58355" cy="4389128"/>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462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5393-8E62-5513-9D43-CCE919226B3E}"/>
              </a:ext>
            </a:extLst>
          </p:cNvPr>
          <p:cNvSpPr>
            <a:spLocks noGrp="1"/>
          </p:cNvSpPr>
          <p:nvPr>
            <p:ph type="title"/>
          </p:nvPr>
        </p:nvSpPr>
        <p:spPr>
          <a:xfrm>
            <a:off x="629841" y="342900"/>
            <a:ext cx="2949178" cy="1200150"/>
          </a:xfrm>
        </p:spPr>
        <p:txBody>
          <a:bodyPr>
            <a:normAutofit/>
          </a:bodyPr>
          <a:lstStyle/>
          <a:p>
            <a:r>
              <a:rPr lang="en-US" dirty="0"/>
              <a:t>Why Don’t Game Developers Like STL?</a:t>
            </a:r>
          </a:p>
        </p:txBody>
      </p:sp>
      <p:sp>
        <p:nvSpPr>
          <p:cNvPr id="3" name="Content Placeholder 2">
            <a:extLst>
              <a:ext uri="{FF2B5EF4-FFF2-40B4-BE49-F238E27FC236}">
                <a16:creationId xmlns:a16="http://schemas.microsoft.com/office/drawing/2014/main" id="{1C3FEC91-930D-4C8E-908B-65641A3B8B39}"/>
              </a:ext>
            </a:extLst>
          </p:cNvPr>
          <p:cNvSpPr>
            <a:spLocks noGrp="1"/>
          </p:cNvSpPr>
          <p:nvPr>
            <p:ph idx="1"/>
          </p:nvPr>
        </p:nvSpPr>
        <p:spPr>
          <a:xfrm>
            <a:off x="3887391" y="740569"/>
            <a:ext cx="4629150" cy="3655219"/>
          </a:xfrm>
        </p:spPr>
        <p:txBody>
          <a:bodyPr>
            <a:normAutofit fontScale="55000" lnSpcReduction="20000"/>
          </a:bodyPr>
          <a:lstStyle/>
          <a:p>
            <a:pPr marL="0" indent="0">
              <a:buNone/>
            </a:pPr>
            <a:r>
              <a:rPr lang="en-US" dirty="0"/>
              <a:t>STL relies heavily on C++ template metaprogramming, which promises zero (runtime) cost abstractions, but usually only on optimized builds. </a:t>
            </a:r>
          </a:p>
          <a:p>
            <a:pPr marL="0" indent="0">
              <a:buNone/>
            </a:pPr>
            <a:r>
              <a:rPr lang="en-US" dirty="0"/>
              <a:t>Some implementations are unusably slow in Debug.</a:t>
            </a:r>
          </a:p>
          <a:p>
            <a:pPr marL="0" indent="0">
              <a:buNone/>
            </a:pPr>
            <a:r>
              <a:rPr lang="en-US" dirty="0"/>
              <a:t>STL libraries add significantly to compile time.</a:t>
            </a:r>
          </a:p>
          <a:p>
            <a:pPr marL="0" indent="0">
              <a:buNone/>
            </a:pPr>
            <a:r>
              <a:rPr lang="en-US" dirty="0"/>
              <a:t>In STL types, the memory allocator is a template parameter. It is part of the data type. That makes it difficult to mix objects using different allocators (though it can be done with a meta-allocator class that dispatches to different allocator types). Games commonly use several allocators: </a:t>
            </a:r>
          </a:p>
          <a:p>
            <a:r>
              <a:rPr lang="en-US" dirty="0"/>
              <a:t>A per-frame allocator that is reset without individual object deletions each frame</a:t>
            </a:r>
          </a:p>
          <a:p>
            <a:r>
              <a:rPr lang="en-US" dirty="0"/>
              <a:t>Pool allocators for commonly allocated and re-used types</a:t>
            </a:r>
          </a:p>
          <a:p>
            <a:r>
              <a:rPr lang="en-US" dirty="0"/>
              <a:t>An inline allocator, using fixed space inside the base type until it is full, then falling back to another allocator</a:t>
            </a:r>
          </a:p>
          <a:p>
            <a:r>
              <a:rPr lang="en-US" dirty="0"/>
              <a:t>A heap allocator used mostly for long-term persistent objects.</a:t>
            </a:r>
          </a:p>
          <a:p>
            <a:r>
              <a:rPr lang="en-US" dirty="0"/>
              <a:t>Any of these with more stringent alignment</a:t>
            </a:r>
            <a:br>
              <a:rPr lang="en-US" dirty="0"/>
            </a:br>
            <a:r>
              <a:rPr lang="en-US" dirty="0"/>
              <a:t>constraints than the standard allocators.</a:t>
            </a:r>
          </a:p>
        </p:txBody>
      </p:sp>
      <p:sp>
        <p:nvSpPr>
          <p:cNvPr id="5" name="Text Placeholder 4">
            <a:extLst>
              <a:ext uri="{FF2B5EF4-FFF2-40B4-BE49-F238E27FC236}">
                <a16:creationId xmlns:a16="http://schemas.microsoft.com/office/drawing/2014/main" id="{64EDC749-3ABA-C883-9C10-53CC9FA057B9}"/>
              </a:ext>
            </a:extLst>
          </p:cNvPr>
          <p:cNvSpPr>
            <a:spLocks noGrp="1"/>
          </p:cNvSpPr>
          <p:nvPr>
            <p:ph type="body" sz="half" idx="2"/>
          </p:nvPr>
        </p:nvSpPr>
        <p:spPr>
          <a:xfrm>
            <a:off x="629841" y="1543050"/>
            <a:ext cx="2949178" cy="2858691"/>
          </a:xfrm>
        </p:spPr>
        <p:txBody>
          <a:bodyPr/>
          <a:lstStyle/>
          <a:p>
            <a:r>
              <a:rPr lang="en-US" dirty="0"/>
              <a:t>The C++ standard template library (and boost project, which has created several things that ultimately became part of STL) have a lot of standard data structures and algorithms, but game developers almost universally create their own equivalents. Why?</a:t>
            </a:r>
          </a:p>
        </p:txBody>
      </p:sp>
    </p:spTree>
    <p:extLst>
      <p:ext uri="{BB962C8B-B14F-4D97-AF65-F5344CB8AC3E}">
        <p14:creationId xmlns:p14="http://schemas.microsoft.com/office/powerpoint/2010/main" val="82510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6FCD-9CCE-6C5E-12DB-AD898E93B880}"/>
              </a:ext>
            </a:extLst>
          </p:cNvPr>
          <p:cNvSpPr>
            <a:spLocks noGrp="1"/>
          </p:cNvSpPr>
          <p:nvPr>
            <p:ph type="title"/>
          </p:nvPr>
        </p:nvSpPr>
        <p:spPr/>
        <p:txBody>
          <a:bodyPr/>
          <a:lstStyle/>
          <a:p>
            <a:r>
              <a:rPr lang="en-US" dirty="0"/>
              <a:t>New Console Variables</a:t>
            </a:r>
          </a:p>
        </p:txBody>
      </p:sp>
      <p:sp>
        <p:nvSpPr>
          <p:cNvPr id="4" name="Text Placeholder 3">
            <a:extLst>
              <a:ext uri="{FF2B5EF4-FFF2-40B4-BE49-F238E27FC236}">
                <a16:creationId xmlns:a16="http://schemas.microsoft.com/office/drawing/2014/main" id="{DE836E6F-F8E0-4846-9D52-18A035351203}"/>
              </a:ext>
            </a:extLst>
          </p:cNvPr>
          <p:cNvSpPr>
            <a:spLocks noGrp="1"/>
          </p:cNvSpPr>
          <p:nvPr>
            <p:ph type="body" sz="half" idx="2"/>
          </p:nvPr>
        </p:nvSpPr>
        <p:spPr/>
        <p:txBody>
          <a:bodyPr>
            <a:normAutofit/>
          </a:bodyPr>
          <a:lstStyle/>
          <a:p>
            <a:r>
              <a:rPr lang="en-US" dirty="0"/>
              <a:t>New console variables (</a:t>
            </a:r>
            <a:r>
              <a:rPr lang="en-US" i="1" dirty="0" err="1"/>
              <a:t>CVars</a:t>
            </a:r>
            <a:r>
              <a:rPr lang="en-US" dirty="0"/>
              <a:t>) can easily be added to any engine file or plugin. They are an incredibly powerful means to change parameters or turn functionality on or off.</a:t>
            </a:r>
          </a:p>
          <a:p>
            <a:r>
              <a:rPr lang="en-US" dirty="0"/>
              <a:t>Change on the fly in the Output window or after hitting `</a:t>
            </a:r>
          </a:p>
        </p:txBody>
      </p:sp>
      <p:grpSp>
        <p:nvGrpSpPr>
          <p:cNvPr id="6" name="Group 5">
            <a:extLst>
              <a:ext uri="{FF2B5EF4-FFF2-40B4-BE49-F238E27FC236}">
                <a16:creationId xmlns:a16="http://schemas.microsoft.com/office/drawing/2014/main" id="{B1E272B8-61FD-B925-1F56-E2CE66D6706D}"/>
              </a:ext>
            </a:extLst>
          </p:cNvPr>
          <p:cNvGrpSpPr>
            <a:grpSpLocks noChangeAspect="1"/>
          </p:cNvGrpSpPr>
          <p:nvPr/>
        </p:nvGrpSpPr>
        <p:grpSpPr>
          <a:xfrm>
            <a:off x="3434781" y="741759"/>
            <a:ext cx="5270335" cy="3190499"/>
            <a:chOff x="12374218" y="2490420"/>
            <a:chExt cx="11711853" cy="7089998"/>
          </a:xfrm>
        </p:grpSpPr>
        <p:pic>
          <p:nvPicPr>
            <p:cNvPr id="3" name="Picture 2">
              <a:extLst>
                <a:ext uri="{FF2B5EF4-FFF2-40B4-BE49-F238E27FC236}">
                  <a16:creationId xmlns:a16="http://schemas.microsoft.com/office/drawing/2014/main" id="{E266B902-FB02-8171-2557-5158F4A02F4B}"/>
                </a:ext>
              </a:extLst>
            </p:cNvPr>
            <p:cNvPicPr>
              <a:picLocks noChangeAspect="1"/>
            </p:cNvPicPr>
            <p:nvPr/>
          </p:nvPicPr>
          <p:blipFill>
            <a:blip r:embed="rId2"/>
            <a:stretch>
              <a:fillRect/>
            </a:stretch>
          </p:blipFill>
          <p:spPr>
            <a:xfrm>
              <a:off x="12374218" y="2490420"/>
              <a:ext cx="11711853" cy="1789081"/>
            </a:xfrm>
            <a:prstGeom prst="rect">
              <a:avLst/>
            </a:prstGeom>
          </p:spPr>
        </p:pic>
        <p:pic>
          <p:nvPicPr>
            <p:cNvPr id="5" name="Picture 4">
              <a:extLst>
                <a:ext uri="{FF2B5EF4-FFF2-40B4-BE49-F238E27FC236}">
                  <a16:creationId xmlns:a16="http://schemas.microsoft.com/office/drawing/2014/main" id="{04F34F80-3D6B-56E0-D19B-9034AD07E935}"/>
                </a:ext>
              </a:extLst>
            </p:cNvPr>
            <p:cNvPicPr>
              <a:picLocks noChangeAspect="1"/>
            </p:cNvPicPr>
            <p:nvPr/>
          </p:nvPicPr>
          <p:blipFill>
            <a:blip r:embed="rId3"/>
            <a:stretch>
              <a:fillRect/>
            </a:stretch>
          </p:blipFill>
          <p:spPr>
            <a:xfrm>
              <a:off x="12442533" y="7211960"/>
              <a:ext cx="11643538" cy="2368458"/>
            </a:xfrm>
            <a:prstGeom prst="rect">
              <a:avLst/>
            </a:prstGeom>
          </p:spPr>
        </p:pic>
      </p:grpSp>
      <p:grpSp>
        <p:nvGrpSpPr>
          <p:cNvPr id="32" name="Group 31">
            <a:extLst>
              <a:ext uri="{FF2B5EF4-FFF2-40B4-BE49-F238E27FC236}">
                <a16:creationId xmlns:a16="http://schemas.microsoft.com/office/drawing/2014/main" id="{155C13F3-9B44-819A-2892-6FE25F31F945}"/>
              </a:ext>
            </a:extLst>
          </p:cNvPr>
          <p:cNvGrpSpPr/>
          <p:nvPr/>
        </p:nvGrpSpPr>
        <p:grpSpPr>
          <a:xfrm>
            <a:off x="3698729" y="875600"/>
            <a:ext cx="2066805" cy="2263140"/>
            <a:chOff x="12967856" y="2784764"/>
            <a:chExt cx="2066805" cy="2263140"/>
          </a:xfrm>
        </p:grpSpPr>
        <p:sp>
          <p:nvSpPr>
            <p:cNvPr id="8" name="Rounded Rectangle 7">
              <a:extLst>
                <a:ext uri="{FF2B5EF4-FFF2-40B4-BE49-F238E27FC236}">
                  <a16:creationId xmlns:a16="http://schemas.microsoft.com/office/drawing/2014/main" id="{E6EC38DD-C54B-4B88-441A-BD3106208F99}"/>
                </a:ext>
              </a:extLst>
            </p:cNvPr>
            <p:cNvSpPr/>
            <p:nvPr/>
          </p:nvSpPr>
          <p:spPr>
            <a:xfrm>
              <a:off x="12967856" y="2784764"/>
              <a:ext cx="1917122" cy="13092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A51936DE-FBA7-5FB7-6DCE-3D6B2AD0C9C1}"/>
                </a:ext>
              </a:extLst>
            </p:cNvPr>
            <p:cNvSpPr/>
            <p:nvPr/>
          </p:nvSpPr>
          <p:spPr>
            <a:xfrm>
              <a:off x="12977208" y="4920096"/>
              <a:ext cx="1599161" cy="12780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20FC6FD-AD4E-8849-A12D-E92CCFC25BB6}"/>
                </a:ext>
              </a:extLst>
            </p:cNvPr>
            <p:cNvSpPr txBox="1"/>
            <p:nvPr/>
          </p:nvSpPr>
          <p:spPr>
            <a:xfrm>
              <a:off x="13781727" y="3931293"/>
              <a:ext cx="1252934" cy="369332"/>
            </a:xfrm>
            <a:prstGeom prst="rect">
              <a:avLst/>
            </a:prstGeom>
            <a:noFill/>
          </p:spPr>
          <p:txBody>
            <a:bodyPr wrap="square" rtlCol="0">
              <a:spAutoFit/>
            </a:bodyPr>
            <a:lstStyle/>
            <a:p>
              <a:pPr algn="ctr"/>
              <a:r>
                <a:rPr lang="en-US" dirty="0" err="1"/>
                <a:t>CVar</a:t>
              </a:r>
              <a:r>
                <a:rPr lang="en-US" dirty="0"/>
                <a:t> Name</a:t>
              </a:r>
            </a:p>
          </p:txBody>
        </p:sp>
        <p:cxnSp>
          <p:nvCxnSpPr>
            <p:cNvPr id="19" name="Straight Arrow Connector 18">
              <a:extLst>
                <a:ext uri="{FF2B5EF4-FFF2-40B4-BE49-F238E27FC236}">
                  <a16:creationId xmlns:a16="http://schemas.microsoft.com/office/drawing/2014/main" id="{B6448FDA-27F8-83DA-2C19-A5E1B02374B9}"/>
                </a:ext>
              </a:extLst>
            </p:cNvPr>
            <p:cNvCxnSpPr>
              <a:cxnSpLocks/>
              <a:stCxn id="16" idx="0"/>
              <a:endCxn id="8" idx="2"/>
            </p:cNvCxnSpPr>
            <p:nvPr/>
          </p:nvCxnSpPr>
          <p:spPr>
            <a:xfrm flipH="1" flipV="1">
              <a:off x="13926417" y="2915689"/>
              <a:ext cx="481777" cy="10156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DBF3543-30B9-6E42-C76A-266D29100A18}"/>
                </a:ext>
              </a:extLst>
            </p:cNvPr>
            <p:cNvCxnSpPr>
              <a:cxnSpLocks/>
              <a:stCxn id="16" idx="2"/>
              <a:endCxn id="10" idx="0"/>
            </p:cNvCxnSpPr>
            <p:nvPr/>
          </p:nvCxnSpPr>
          <p:spPr>
            <a:xfrm flipH="1">
              <a:off x="13776789" y="4300625"/>
              <a:ext cx="631405" cy="61947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70AC3B52-B9B6-5A56-6620-172C7F8C627C}"/>
              </a:ext>
            </a:extLst>
          </p:cNvPr>
          <p:cNvGrpSpPr/>
          <p:nvPr/>
        </p:nvGrpSpPr>
        <p:grpSpPr>
          <a:xfrm>
            <a:off x="3358400" y="1002002"/>
            <a:ext cx="2949178" cy="1394967"/>
            <a:chOff x="12201006" y="3048650"/>
            <a:chExt cx="2949178" cy="1394967"/>
          </a:xfrm>
        </p:grpSpPr>
        <p:sp>
          <p:nvSpPr>
            <p:cNvPr id="40" name="Rounded Rectangle 39">
              <a:extLst>
                <a:ext uri="{FF2B5EF4-FFF2-40B4-BE49-F238E27FC236}">
                  <a16:creationId xmlns:a16="http://schemas.microsoft.com/office/drawing/2014/main" id="{2B7AE930-0AFA-66C1-AD03-ABB1CBEFE50A}"/>
                </a:ext>
              </a:extLst>
            </p:cNvPr>
            <p:cNvSpPr/>
            <p:nvPr/>
          </p:nvSpPr>
          <p:spPr>
            <a:xfrm>
              <a:off x="12538489" y="3048650"/>
              <a:ext cx="1405111" cy="13418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4FBCED-C7F5-6DAF-A8B2-1A69FB38A2DD}"/>
                </a:ext>
              </a:extLst>
            </p:cNvPr>
            <p:cNvSpPr txBox="1"/>
            <p:nvPr/>
          </p:nvSpPr>
          <p:spPr>
            <a:xfrm>
              <a:off x="12201006" y="4074285"/>
              <a:ext cx="2949178" cy="369332"/>
            </a:xfrm>
            <a:prstGeom prst="rect">
              <a:avLst/>
            </a:prstGeom>
            <a:noFill/>
          </p:spPr>
          <p:txBody>
            <a:bodyPr wrap="square" rtlCol="0">
              <a:spAutoFit/>
            </a:bodyPr>
            <a:lstStyle/>
            <a:p>
              <a:pPr algn="ctr"/>
              <a:r>
                <a:rPr lang="en-US" dirty="0"/>
                <a:t>Global Variable Holding Value</a:t>
              </a:r>
            </a:p>
          </p:txBody>
        </p:sp>
        <p:cxnSp>
          <p:nvCxnSpPr>
            <p:cNvPr id="42" name="Straight Arrow Connector 41">
              <a:extLst>
                <a:ext uri="{FF2B5EF4-FFF2-40B4-BE49-F238E27FC236}">
                  <a16:creationId xmlns:a16="http://schemas.microsoft.com/office/drawing/2014/main" id="{42D46CD1-5D3D-2E10-FAE1-BFB32FBABFF3}"/>
                </a:ext>
              </a:extLst>
            </p:cNvPr>
            <p:cNvCxnSpPr>
              <a:cxnSpLocks/>
              <a:stCxn id="41" idx="0"/>
              <a:endCxn id="40" idx="2"/>
            </p:cNvCxnSpPr>
            <p:nvPr/>
          </p:nvCxnSpPr>
          <p:spPr>
            <a:xfrm flipH="1" flipV="1">
              <a:off x="13241045" y="3182835"/>
              <a:ext cx="434550" cy="89145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6BD18BC4-76FB-E7CB-5C5A-77C318DDE474}"/>
              </a:ext>
            </a:extLst>
          </p:cNvPr>
          <p:cNvGrpSpPr/>
          <p:nvPr/>
        </p:nvGrpSpPr>
        <p:grpSpPr>
          <a:xfrm>
            <a:off x="3704413" y="2027852"/>
            <a:ext cx="2236870" cy="1223261"/>
            <a:chOff x="3704413" y="2027852"/>
            <a:chExt cx="2236870" cy="1223261"/>
          </a:xfrm>
        </p:grpSpPr>
        <p:sp>
          <p:nvSpPr>
            <p:cNvPr id="53" name="Rounded Rectangle 52">
              <a:extLst>
                <a:ext uri="{FF2B5EF4-FFF2-40B4-BE49-F238E27FC236}">
                  <a16:creationId xmlns:a16="http://schemas.microsoft.com/office/drawing/2014/main" id="{5FA2C422-6F1A-2699-912D-FA3D82476353}"/>
                </a:ext>
              </a:extLst>
            </p:cNvPr>
            <p:cNvSpPr>
              <a:spLocks noChangeAspect="1"/>
            </p:cNvSpPr>
            <p:nvPr/>
          </p:nvSpPr>
          <p:spPr>
            <a:xfrm>
              <a:off x="3704413" y="3132181"/>
              <a:ext cx="124049" cy="1189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03D90474-1EA9-61DF-BCDB-675EBF621199}"/>
                </a:ext>
              </a:extLst>
            </p:cNvPr>
            <p:cNvSpPr txBox="1">
              <a:spLocks noChangeAspect="1"/>
            </p:cNvSpPr>
            <p:nvPr/>
          </p:nvSpPr>
          <p:spPr>
            <a:xfrm>
              <a:off x="4505027" y="2027852"/>
              <a:ext cx="1436256" cy="369332"/>
            </a:xfrm>
            <a:prstGeom prst="rect">
              <a:avLst/>
            </a:prstGeom>
            <a:noFill/>
          </p:spPr>
          <p:txBody>
            <a:bodyPr wrap="square" rtlCol="0">
              <a:spAutoFit/>
            </a:bodyPr>
            <a:lstStyle/>
            <a:p>
              <a:pPr algn="ctr"/>
              <a:r>
                <a:rPr lang="en-US" dirty="0"/>
                <a:t>Default Value</a:t>
              </a:r>
            </a:p>
          </p:txBody>
        </p:sp>
        <p:cxnSp>
          <p:nvCxnSpPr>
            <p:cNvPr id="58" name="Straight Arrow Connector 57">
              <a:extLst>
                <a:ext uri="{FF2B5EF4-FFF2-40B4-BE49-F238E27FC236}">
                  <a16:creationId xmlns:a16="http://schemas.microsoft.com/office/drawing/2014/main" id="{45CBD5E2-AAA7-7B20-8AB5-07C160248E8C}"/>
                </a:ext>
              </a:extLst>
            </p:cNvPr>
            <p:cNvCxnSpPr>
              <a:cxnSpLocks noChangeAspect="1"/>
              <a:stCxn id="56" idx="2"/>
              <a:endCxn id="53" idx="0"/>
            </p:cNvCxnSpPr>
            <p:nvPr/>
          </p:nvCxnSpPr>
          <p:spPr>
            <a:xfrm flipH="1">
              <a:off x="3766438" y="2397184"/>
              <a:ext cx="1456717" cy="73499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FADF17FB-79B6-F8FE-09C7-6FFCD65E14C6}"/>
              </a:ext>
            </a:extLst>
          </p:cNvPr>
          <p:cNvGrpSpPr>
            <a:grpSpLocks noChangeAspect="1"/>
          </p:cNvGrpSpPr>
          <p:nvPr/>
        </p:nvGrpSpPr>
        <p:grpSpPr>
          <a:xfrm>
            <a:off x="3704413" y="1122842"/>
            <a:ext cx="4948671" cy="2650904"/>
            <a:chOff x="12977379" y="3353116"/>
            <a:chExt cx="10997046" cy="5890897"/>
          </a:xfrm>
        </p:grpSpPr>
        <p:sp>
          <p:nvSpPr>
            <p:cNvPr id="63" name="Rounded Rectangle 62">
              <a:extLst>
                <a:ext uri="{FF2B5EF4-FFF2-40B4-BE49-F238E27FC236}">
                  <a16:creationId xmlns:a16="http://schemas.microsoft.com/office/drawing/2014/main" id="{46CB1692-E800-66BE-E079-B1381F802538}"/>
                </a:ext>
              </a:extLst>
            </p:cNvPr>
            <p:cNvSpPr/>
            <p:nvPr/>
          </p:nvSpPr>
          <p:spPr>
            <a:xfrm>
              <a:off x="12977379" y="3353116"/>
              <a:ext cx="10997046" cy="29094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F8B262C5-AE30-A7E1-6715-3F0A18DB59ED}"/>
                </a:ext>
              </a:extLst>
            </p:cNvPr>
            <p:cNvSpPr/>
            <p:nvPr/>
          </p:nvSpPr>
          <p:spPr>
            <a:xfrm>
              <a:off x="12999613" y="8107703"/>
              <a:ext cx="10974812" cy="1136310"/>
            </a:xfrm>
            <a:prstGeom prst="roundRect">
              <a:avLst>
                <a:gd name="adj" fmla="val 283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BE0A485B-3287-3620-0C3A-4634739A3B31}"/>
                </a:ext>
              </a:extLst>
            </p:cNvPr>
            <p:cNvSpPr txBox="1"/>
            <p:nvPr/>
          </p:nvSpPr>
          <p:spPr>
            <a:xfrm>
              <a:off x="15621799" y="5327838"/>
              <a:ext cx="3480198" cy="820738"/>
            </a:xfrm>
            <a:prstGeom prst="rect">
              <a:avLst/>
            </a:prstGeom>
            <a:noFill/>
          </p:spPr>
          <p:txBody>
            <a:bodyPr wrap="square" rtlCol="0">
              <a:spAutoFit/>
            </a:bodyPr>
            <a:lstStyle/>
            <a:p>
              <a:pPr algn="ctr"/>
              <a:r>
                <a:rPr lang="en-US" dirty="0"/>
                <a:t>Description</a:t>
              </a:r>
            </a:p>
          </p:txBody>
        </p:sp>
        <p:cxnSp>
          <p:nvCxnSpPr>
            <p:cNvPr id="66" name="Straight Arrow Connector 65">
              <a:extLst>
                <a:ext uri="{FF2B5EF4-FFF2-40B4-BE49-F238E27FC236}">
                  <a16:creationId xmlns:a16="http://schemas.microsoft.com/office/drawing/2014/main" id="{C67E2043-4B00-E5D7-0DF2-949AFB6B58F9}"/>
                </a:ext>
              </a:extLst>
            </p:cNvPr>
            <p:cNvCxnSpPr>
              <a:cxnSpLocks/>
              <a:stCxn id="65" idx="0"/>
              <a:endCxn id="63" idx="2"/>
            </p:cNvCxnSpPr>
            <p:nvPr/>
          </p:nvCxnSpPr>
          <p:spPr>
            <a:xfrm flipV="1">
              <a:off x="17361899" y="3644060"/>
              <a:ext cx="1114004" cy="168377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A478C5E-71E8-52D1-91E5-E340884C9F5F}"/>
                </a:ext>
              </a:extLst>
            </p:cNvPr>
            <p:cNvCxnSpPr>
              <a:cxnSpLocks/>
              <a:stCxn id="65" idx="2"/>
              <a:endCxn id="64" idx="0"/>
            </p:cNvCxnSpPr>
            <p:nvPr/>
          </p:nvCxnSpPr>
          <p:spPr>
            <a:xfrm>
              <a:off x="17361899" y="6148576"/>
              <a:ext cx="1125120" cy="195912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0EAD33D4-FB11-D290-BDFE-6E23B2CC2865}"/>
              </a:ext>
            </a:extLst>
          </p:cNvPr>
          <p:cNvGrpSpPr>
            <a:grpSpLocks noChangeAspect="1"/>
          </p:cNvGrpSpPr>
          <p:nvPr/>
        </p:nvGrpSpPr>
        <p:grpSpPr>
          <a:xfrm>
            <a:off x="3704413" y="1253328"/>
            <a:ext cx="1918726" cy="2646014"/>
            <a:chOff x="12950969" y="3644377"/>
            <a:chExt cx="4338919" cy="5983575"/>
          </a:xfrm>
        </p:grpSpPr>
        <p:sp>
          <p:nvSpPr>
            <p:cNvPr id="81" name="Rounded Rectangle 80">
              <a:extLst>
                <a:ext uri="{FF2B5EF4-FFF2-40B4-BE49-F238E27FC236}">
                  <a16:creationId xmlns:a16="http://schemas.microsoft.com/office/drawing/2014/main" id="{7AEF1892-2765-5786-650B-F1571EE2B91A}"/>
                </a:ext>
              </a:extLst>
            </p:cNvPr>
            <p:cNvSpPr/>
            <p:nvPr/>
          </p:nvSpPr>
          <p:spPr>
            <a:xfrm>
              <a:off x="12950969" y="3644377"/>
              <a:ext cx="1693719" cy="29819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667C54C-CDED-5D78-E19B-9D7E77550D4C}"/>
                </a:ext>
              </a:extLst>
            </p:cNvPr>
            <p:cNvSpPr/>
            <p:nvPr/>
          </p:nvSpPr>
          <p:spPr>
            <a:xfrm>
              <a:off x="12975238" y="9343935"/>
              <a:ext cx="2903832" cy="28401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45E2B895-4347-866E-34BC-8846BC4CB972}"/>
                </a:ext>
              </a:extLst>
            </p:cNvPr>
            <p:cNvSpPr txBox="1"/>
            <p:nvPr/>
          </p:nvSpPr>
          <p:spPr>
            <a:xfrm>
              <a:off x="15813805" y="5327840"/>
              <a:ext cx="1476083" cy="835191"/>
            </a:xfrm>
            <a:prstGeom prst="rect">
              <a:avLst/>
            </a:prstGeom>
            <a:noFill/>
          </p:spPr>
          <p:txBody>
            <a:bodyPr wrap="none" rtlCol="0">
              <a:spAutoFit/>
            </a:bodyPr>
            <a:lstStyle/>
            <a:p>
              <a:pPr algn="ctr"/>
              <a:r>
                <a:rPr lang="en-US" dirty="0"/>
                <a:t>Flags</a:t>
              </a:r>
            </a:p>
          </p:txBody>
        </p:sp>
        <p:cxnSp>
          <p:nvCxnSpPr>
            <p:cNvPr id="84" name="Straight Arrow Connector 83">
              <a:extLst>
                <a:ext uri="{FF2B5EF4-FFF2-40B4-BE49-F238E27FC236}">
                  <a16:creationId xmlns:a16="http://schemas.microsoft.com/office/drawing/2014/main" id="{6B111308-1E28-76DA-7DE4-8C79A544E2A6}"/>
                </a:ext>
              </a:extLst>
            </p:cNvPr>
            <p:cNvCxnSpPr>
              <a:cxnSpLocks/>
              <a:stCxn id="83" idx="0"/>
              <a:endCxn id="81" idx="2"/>
            </p:cNvCxnSpPr>
            <p:nvPr/>
          </p:nvCxnSpPr>
          <p:spPr>
            <a:xfrm flipH="1" flipV="1">
              <a:off x="13797828" y="3942566"/>
              <a:ext cx="2754019" cy="138527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C49DDF32-13B1-6E30-268B-6326D3E33D6E}"/>
                </a:ext>
              </a:extLst>
            </p:cNvPr>
            <p:cNvCxnSpPr>
              <a:cxnSpLocks/>
              <a:stCxn id="83" idx="2"/>
              <a:endCxn id="82" idx="0"/>
            </p:cNvCxnSpPr>
            <p:nvPr/>
          </p:nvCxnSpPr>
          <p:spPr>
            <a:xfrm flipH="1">
              <a:off x="14427154" y="6163030"/>
              <a:ext cx="2124694" cy="318090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597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7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2337-9426-3754-0536-80FFD13E3F47}"/>
              </a:ext>
            </a:extLst>
          </p:cNvPr>
          <p:cNvSpPr>
            <a:spLocks noGrp="1"/>
          </p:cNvSpPr>
          <p:nvPr>
            <p:ph type="title"/>
          </p:nvPr>
        </p:nvSpPr>
        <p:spPr/>
        <p:txBody>
          <a:bodyPr/>
          <a:lstStyle/>
          <a:p>
            <a:r>
              <a:rPr lang="en-US" dirty="0" err="1"/>
              <a:t>CVar</a:t>
            </a:r>
            <a:r>
              <a:rPr lang="en-US" dirty="0"/>
              <a:t> names</a:t>
            </a:r>
          </a:p>
        </p:txBody>
      </p:sp>
      <p:sp>
        <p:nvSpPr>
          <p:cNvPr id="3" name="Content Placeholder 2">
            <a:extLst>
              <a:ext uri="{FF2B5EF4-FFF2-40B4-BE49-F238E27FC236}">
                <a16:creationId xmlns:a16="http://schemas.microsoft.com/office/drawing/2014/main" id="{C366A0E8-B682-D010-E0D8-EB5B516B3E41}"/>
              </a:ext>
            </a:extLst>
          </p:cNvPr>
          <p:cNvSpPr>
            <a:spLocks noGrp="1"/>
          </p:cNvSpPr>
          <p:nvPr>
            <p:ph sz="half" idx="1"/>
          </p:nvPr>
        </p:nvSpPr>
        <p:spPr/>
        <p:txBody>
          <a:bodyPr>
            <a:normAutofit fontScale="92500" lnSpcReduction="10000"/>
          </a:bodyPr>
          <a:lstStyle/>
          <a:p>
            <a:r>
              <a:rPr lang="en-US" dirty="0"/>
              <a:t>Variable names can be almost anything, but the convention is to start with a letter indicating the primary system, then a period, then the variable name (e.g. </a:t>
            </a:r>
            <a:r>
              <a:rPr lang="en-US" dirty="0" err="1"/>
              <a:t>s.AsyncLoadingTimeLimit</a:t>
            </a:r>
            <a:r>
              <a:rPr lang="en-US" dirty="0"/>
              <a:t> is a variable in the sound system).</a:t>
            </a:r>
          </a:p>
          <a:p>
            <a:r>
              <a:rPr lang="en-US" dirty="0"/>
              <a:t>Names may be nested with more “.” separated components for clarity.</a:t>
            </a:r>
          </a:p>
          <a:p>
            <a:r>
              <a:rPr lang="en-US" dirty="0"/>
              <a:t>The </a:t>
            </a:r>
            <a:r>
              <a:rPr lang="en-US" i="1" dirty="0"/>
              <a:t>help</a:t>
            </a:r>
            <a:r>
              <a:rPr lang="en-US" dirty="0"/>
              <a:t> console command will create an html page with all current console variables and commands.</a:t>
            </a:r>
          </a:p>
        </p:txBody>
      </p:sp>
      <p:graphicFrame>
        <p:nvGraphicFramePr>
          <p:cNvPr id="5" name="Content Placeholder 4">
            <a:extLst>
              <a:ext uri="{FF2B5EF4-FFF2-40B4-BE49-F238E27FC236}">
                <a16:creationId xmlns:a16="http://schemas.microsoft.com/office/drawing/2014/main" id="{6A2C55B2-5966-4412-916B-F94FE9A2EA56}"/>
              </a:ext>
            </a:extLst>
          </p:cNvPr>
          <p:cNvGraphicFramePr>
            <a:graphicFrameLocks noGrp="1"/>
          </p:cNvGraphicFramePr>
          <p:nvPr>
            <p:ph sz="half" idx="2"/>
            <p:extLst>
              <p:ext uri="{D42A27DB-BD31-4B8C-83A1-F6EECF244321}">
                <p14:modId xmlns:p14="http://schemas.microsoft.com/office/powerpoint/2010/main" val="1189558082"/>
              </p:ext>
            </p:extLst>
          </p:nvPr>
        </p:nvGraphicFramePr>
        <p:xfrm>
          <a:off x="4629152" y="571420"/>
          <a:ext cx="3886198" cy="4079240"/>
        </p:xfrm>
        <a:graphic>
          <a:graphicData uri="http://schemas.openxmlformats.org/drawingml/2006/table">
            <a:tbl>
              <a:tblPr bandRow="1">
                <a:tableStyleId>{5C22544A-7EE6-4342-B048-85BDC9FD1C3A}</a:tableStyleId>
              </a:tblPr>
              <a:tblGrid>
                <a:gridCol w="2706368">
                  <a:extLst>
                    <a:ext uri="{9D8B030D-6E8A-4147-A177-3AD203B41FA5}">
                      <a16:colId xmlns:a16="http://schemas.microsoft.com/office/drawing/2014/main" val="4092729842"/>
                    </a:ext>
                  </a:extLst>
                </a:gridCol>
                <a:gridCol w="1179830">
                  <a:extLst>
                    <a:ext uri="{9D8B030D-6E8A-4147-A177-3AD203B41FA5}">
                      <a16:colId xmlns:a16="http://schemas.microsoft.com/office/drawing/2014/main" val="363861059"/>
                    </a:ext>
                  </a:extLst>
                </a:gridCol>
              </a:tblGrid>
              <a:tr h="370840">
                <a:tc>
                  <a:txBody>
                    <a:bodyPr/>
                    <a:lstStyle/>
                    <a:p>
                      <a:r>
                        <a:rPr lang="en-US" sz="1600" dirty="0"/>
                        <a:t>Game</a:t>
                      </a:r>
                    </a:p>
                  </a:txBody>
                  <a:tcPr/>
                </a:tc>
                <a:tc>
                  <a:txBody>
                    <a:bodyPr/>
                    <a:lstStyle/>
                    <a:p>
                      <a:r>
                        <a:rPr lang="en-US" sz="1600" dirty="0"/>
                        <a:t>g.</a:t>
                      </a:r>
                    </a:p>
                  </a:txBody>
                  <a:tcPr/>
                </a:tc>
                <a:extLst>
                  <a:ext uri="{0D108BD9-81ED-4DB2-BD59-A6C34878D82A}">
                    <a16:rowId xmlns:a16="http://schemas.microsoft.com/office/drawing/2014/main" val="2500887843"/>
                  </a:ext>
                </a:extLst>
              </a:tr>
              <a:tr h="370840">
                <a:tc>
                  <a:txBody>
                    <a:bodyPr/>
                    <a:lstStyle/>
                    <a:p>
                      <a:r>
                        <a:rPr lang="en-US" sz="1600" dirty="0"/>
                        <a:t>Timer</a:t>
                      </a:r>
                    </a:p>
                  </a:txBody>
                  <a:tcPr/>
                </a:tc>
                <a:tc>
                  <a:txBody>
                    <a:bodyPr/>
                    <a:lstStyle/>
                    <a:p>
                      <a:r>
                        <a:rPr lang="en-US" sz="1600" dirty="0"/>
                        <a:t>t.</a:t>
                      </a:r>
                    </a:p>
                  </a:txBody>
                  <a:tcPr/>
                </a:tc>
                <a:extLst>
                  <a:ext uri="{0D108BD9-81ED-4DB2-BD59-A6C34878D82A}">
                    <a16:rowId xmlns:a16="http://schemas.microsoft.com/office/drawing/2014/main" val="2475556216"/>
                  </a:ext>
                </a:extLst>
              </a:tr>
              <a:tr h="370840">
                <a:tc>
                  <a:txBody>
                    <a:bodyPr/>
                    <a:lstStyle/>
                    <a:p>
                      <a:r>
                        <a:rPr lang="en-US" sz="1600" dirty="0"/>
                        <a:t>Scalability Groups</a:t>
                      </a:r>
                    </a:p>
                  </a:txBody>
                  <a:tcPr/>
                </a:tc>
                <a:tc>
                  <a:txBody>
                    <a:bodyPr/>
                    <a:lstStyle/>
                    <a:p>
                      <a:r>
                        <a:rPr lang="en-US" sz="1600" dirty="0"/>
                        <a:t>sg.</a:t>
                      </a:r>
                    </a:p>
                  </a:txBody>
                  <a:tcPr/>
                </a:tc>
                <a:extLst>
                  <a:ext uri="{0D108BD9-81ED-4DB2-BD59-A6C34878D82A}">
                    <a16:rowId xmlns:a16="http://schemas.microsoft.com/office/drawing/2014/main" val="1232451226"/>
                  </a:ext>
                </a:extLst>
              </a:tr>
              <a:tr h="370840">
                <a:tc>
                  <a:txBody>
                    <a:bodyPr/>
                    <a:lstStyle/>
                    <a:p>
                      <a:r>
                        <a:rPr lang="en-US" sz="1600" dirty="0"/>
                        <a:t>Sound</a:t>
                      </a:r>
                    </a:p>
                  </a:txBody>
                  <a:tcPr/>
                </a:tc>
                <a:tc>
                  <a:txBody>
                    <a:bodyPr/>
                    <a:lstStyle/>
                    <a:p>
                      <a:r>
                        <a:rPr lang="en-US" sz="1600" dirty="0"/>
                        <a:t>s.</a:t>
                      </a:r>
                    </a:p>
                  </a:txBody>
                  <a:tcPr/>
                </a:tc>
                <a:extLst>
                  <a:ext uri="{0D108BD9-81ED-4DB2-BD59-A6C34878D82A}">
                    <a16:rowId xmlns:a16="http://schemas.microsoft.com/office/drawing/2014/main" val="647230117"/>
                  </a:ext>
                </a:extLst>
              </a:tr>
              <a:tr h="370840">
                <a:tc>
                  <a:txBody>
                    <a:bodyPr/>
                    <a:lstStyle/>
                    <a:p>
                      <a:r>
                        <a:rPr lang="en-US" sz="1600" dirty="0"/>
                        <a:t>Network</a:t>
                      </a:r>
                    </a:p>
                  </a:txBody>
                  <a:tcPr/>
                </a:tc>
                <a:tc>
                  <a:txBody>
                    <a:bodyPr/>
                    <a:lstStyle/>
                    <a:p>
                      <a:r>
                        <a:rPr lang="en-US" sz="1600" dirty="0"/>
                        <a:t>net.</a:t>
                      </a:r>
                    </a:p>
                  </a:txBody>
                  <a:tcPr/>
                </a:tc>
                <a:extLst>
                  <a:ext uri="{0D108BD9-81ED-4DB2-BD59-A6C34878D82A}">
                    <a16:rowId xmlns:a16="http://schemas.microsoft.com/office/drawing/2014/main" val="4123278390"/>
                  </a:ext>
                </a:extLst>
              </a:tr>
              <a:tr h="370840">
                <a:tc>
                  <a:txBody>
                    <a:bodyPr/>
                    <a:lstStyle/>
                    <a:p>
                      <a:r>
                        <a:rPr lang="en-US" sz="1600" dirty="0"/>
                        <a:t>Physics</a:t>
                      </a:r>
                    </a:p>
                  </a:txBody>
                  <a:tcPr/>
                </a:tc>
                <a:tc>
                  <a:txBody>
                    <a:bodyPr/>
                    <a:lstStyle/>
                    <a:p>
                      <a:r>
                        <a:rPr lang="en-US" sz="1600" dirty="0"/>
                        <a:t>p.</a:t>
                      </a:r>
                    </a:p>
                  </a:txBody>
                  <a:tcPr/>
                </a:tc>
                <a:extLst>
                  <a:ext uri="{0D108BD9-81ED-4DB2-BD59-A6C34878D82A}">
                    <a16:rowId xmlns:a16="http://schemas.microsoft.com/office/drawing/2014/main" val="2610614247"/>
                  </a:ext>
                </a:extLst>
              </a:tr>
              <a:tr h="370840">
                <a:tc>
                  <a:txBody>
                    <a:bodyPr/>
                    <a:lstStyle/>
                    <a:p>
                      <a:r>
                        <a:rPr lang="en-US" sz="1600" dirty="0"/>
                        <a:t>Rendering</a:t>
                      </a:r>
                    </a:p>
                  </a:txBody>
                  <a:tcPr/>
                </a:tc>
                <a:tc>
                  <a:txBody>
                    <a:bodyPr/>
                    <a:lstStyle/>
                    <a:p>
                      <a:r>
                        <a:rPr lang="en-US" sz="1600" dirty="0"/>
                        <a:t>r.</a:t>
                      </a:r>
                    </a:p>
                  </a:txBody>
                  <a:tcPr/>
                </a:tc>
                <a:extLst>
                  <a:ext uri="{0D108BD9-81ED-4DB2-BD59-A6C34878D82A}">
                    <a16:rowId xmlns:a16="http://schemas.microsoft.com/office/drawing/2014/main" val="1515623985"/>
                  </a:ext>
                </a:extLst>
              </a:tr>
              <a:tr h="370840">
                <a:tc>
                  <a:txBody>
                    <a:bodyPr/>
                    <a:lstStyle/>
                    <a:p>
                      <a:r>
                        <a:rPr lang="en-US" sz="1600" dirty="0"/>
                        <a:t>Rendering Hardware Interface</a:t>
                      </a:r>
                    </a:p>
                  </a:txBody>
                  <a:tcPr/>
                </a:tc>
                <a:tc>
                  <a:txBody>
                    <a:bodyPr/>
                    <a:lstStyle/>
                    <a:p>
                      <a:r>
                        <a:rPr lang="en-US" sz="1600" dirty="0" err="1"/>
                        <a:t>rhi</a:t>
                      </a:r>
                      <a:r>
                        <a:rPr lang="en-US" sz="1600" dirty="0"/>
                        <a:t>.</a:t>
                      </a:r>
                    </a:p>
                  </a:txBody>
                  <a:tcPr/>
                </a:tc>
                <a:extLst>
                  <a:ext uri="{0D108BD9-81ED-4DB2-BD59-A6C34878D82A}">
                    <a16:rowId xmlns:a16="http://schemas.microsoft.com/office/drawing/2014/main" val="2113149264"/>
                  </a:ext>
                </a:extLst>
              </a:tr>
              <a:tr h="370840">
                <a:tc>
                  <a:txBody>
                    <a:bodyPr/>
                    <a:lstStyle/>
                    <a:p>
                      <a:r>
                        <a:rPr lang="en-US" sz="1600" dirty="0"/>
                        <a:t>Slate (UI)</a:t>
                      </a:r>
                    </a:p>
                  </a:txBody>
                  <a:tcPr/>
                </a:tc>
                <a:tc>
                  <a:txBody>
                    <a:bodyPr/>
                    <a:lstStyle/>
                    <a:p>
                      <a:r>
                        <a:rPr lang="en-US" sz="1600" dirty="0"/>
                        <a:t>slate.</a:t>
                      </a:r>
                    </a:p>
                  </a:txBody>
                  <a:tcPr/>
                </a:tc>
                <a:extLst>
                  <a:ext uri="{0D108BD9-81ED-4DB2-BD59-A6C34878D82A}">
                    <a16:rowId xmlns:a16="http://schemas.microsoft.com/office/drawing/2014/main" val="1243681783"/>
                  </a:ext>
                </a:extLst>
              </a:tr>
              <a:tr h="370840">
                <a:tc>
                  <a:txBody>
                    <a:bodyPr/>
                    <a:lstStyle/>
                    <a:p>
                      <a:r>
                        <a:rPr lang="en-US" sz="1600" dirty="0"/>
                        <a:t>Debugging render modes</a:t>
                      </a:r>
                    </a:p>
                  </a:txBody>
                  <a:tcPr/>
                </a:tc>
                <a:tc>
                  <a:txBody>
                    <a:bodyPr/>
                    <a:lstStyle/>
                    <a:p>
                      <a:r>
                        <a:rPr lang="en-US" sz="1600" dirty="0" err="1"/>
                        <a:t>ShowFlags</a:t>
                      </a:r>
                      <a:r>
                        <a:rPr lang="en-US" sz="1600" dirty="0"/>
                        <a:t>.</a:t>
                      </a:r>
                    </a:p>
                  </a:txBody>
                  <a:tcPr/>
                </a:tc>
                <a:extLst>
                  <a:ext uri="{0D108BD9-81ED-4DB2-BD59-A6C34878D82A}">
                    <a16:rowId xmlns:a16="http://schemas.microsoft.com/office/drawing/2014/main" val="490361987"/>
                  </a:ext>
                </a:extLst>
              </a:tr>
              <a:tr h="370840">
                <a:tc>
                  <a:txBody>
                    <a:bodyPr/>
                    <a:lstStyle/>
                    <a:p>
                      <a:r>
                        <a:rPr lang="en-US" sz="1600" dirty="0"/>
                        <a:t>Particle effects</a:t>
                      </a:r>
                    </a:p>
                  </a:txBody>
                  <a:tcPr/>
                </a:tc>
                <a:tc>
                  <a:txBody>
                    <a:bodyPr/>
                    <a:lstStyle/>
                    <a:p>
                      <a:r>
                        <a:rPr lang="en-US" sz="1600" dirty="0" err="1"/>
                        <a:t>fx</a:t>
                      </a:r>
                      <a:r>
                        <a:rPr lang="en-US" sz="1600" dirty="0"/>
                        <a:t>.</a:t>
                      </a:r>
                    </a:p>
                  </a:txBody>
                  <a:tcPr/>
                </a:tc>
                <a:extLst>
                  <a:ext uri="{0D108BD9-81ED-4DB2-BD59-A6C34878D82A}">
                    <a16:rowId xmlns:a16="http://schemas.microsoft.com/office/drawing/2014/main" val="2950810558"/>
                  </a:ext>
                </a:extLst>
              </a:tr>
            </a:tbl>
          </a:graphicData>
        </a:graphic>
      </p:graphicFrame>
    </p:spTree>
    <p:extLst>
      <p:ext uri="{BB962C8B-B14F-4D97-AF65-F5344CB8AC3E}">
        <p14:creationId xmlns:p14="http://schemas.microsoft.com/office/powerpoint/2010/main" val="3674856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48CD7-34B3-68AE-89D4-637A11B6AF41}"/>
              </a:ext>
            </a:extLst>
          </p:cNvPr>
          <p:cNvSpPr>
            <a:spLocks noGrp="1"/>
          </p:cNvSpPr>
          <p:nvPr>
            <p:ph type="title"/>
          </p:nvPr>
        </p:nvSpPr>
        <p:spPr/>
        <p:txBody>
          <a:bodyPr/>
          <a:lstStyle/>
          <a:p>
            <a:r>
              <a:rPr lang="en-US" dirty="0"/>
              <a:t>Console Commands</a:t>
            </a:r>
          </a:p>
        </p:txBody>
      </p:sp>
      <p:sp>
        <p:nvSpPr>
          <p:cNvPr id="3" name="Content Placeholder 2">
            <a:extLst>
              <a:ext uri="{FF2B5EF4-FFF2-40B4-BE49-F238E27FC236}">
                <a16:creationId xmlns:a16="http://schemas.microsoft.com/office/drawing/2014/main" id="{1E9B2383-A5FE-570C-2CF4-3DF724E028EE}"/>
              </a:ext>
            </a:extLst>
          </p:cNvPr>
          <p:cNvSpPr>
            <a:spLocks noGrp="1"/>
          </p:cNvSpPr>
          <p:nvPr>
            <p:ph sz="half" idx="1"/>
          </p:nvPr>
        </p:nvSpPr>
        <p:spPr/>
        <p:txBody>
          <a:bodyPr>
            <a:normAutofit fontScale="92500" lnSpcReduction="10000"/>
          </a:bodyPr>
          <a:lstStyle/>
          <a:p>
            <a:r>
              <a:rPr lang="en-US" dirty="0"/>
              <a:t>Console commands execute code when run, instead of just changing a value.</a:t>
            </a:r>
          </a:p>
          <a:p>
            <a:r>
              <a:rPr lang="en-US" dirty="0"/>
              <a:t>There are two ways to create new console commands:</a:t>
            </a:r>
          </a:p>
          <a:p>
            <a:pPr lvl="1"/>
            <a:r>
              <a:rPr lang="en-US" dirty="0"/>
              <a:t>Derive a class from </a:t>
            </a:r>
            <a:r>
              <a:rPr lang="en-US" i="1" dirty="0" err="1"/>
              <a:t>FSelfRegisteringExec</a:t>
            </a:r>
            <a:r>
              <a:rPr lang="en-US" dirty="0"/>
              <a:t>, override the </a:t>
            </a:r>
            <a:r>
              <a:rPr lang="en-US" i="1" dirty="0"/>
              <a:t>Exec</a:t>
            </a:r>
            <a:r>
              <a:rPr lang="en-US" dirty="0"/>
              <a:t> function, and use </a:t>
            </a:r>
            <a:r>
              <a:rPr lang="en-US" i="1" dirty="0" err="1"/>
              <a:t>FParse:Command</a:t>
            </a:r>
            <a:r>
              <a:rPr lang="en-US" i="1" dirty="0"/>
              <a:t> </a:t>
            </a:r>
            <a:r>
              <a:rPr lang="en-US" dirty="0"/>
              <a:t>to tell when your command was entered.</a:t>
            </a:r>
          </a:p>
          <a:p>
            <a:pPr lvl="1"/>
            <a:r>
              <a:rPr lang="en-US" dirty="0"/>
              <a:t>Declare an </a:t>
            </a:r>
            <a:r>
              <a:rPr lang="en-US" i="1" dirty="0" err="1"/>
              <a:t>FAutoConsoleCommand</a:t>
            </a:r>
            <a:r>
              <a:rPr lang="en-US" dirty="0"/>
              <a:t> with a delegate to call when the command is entered.</a:t>
            </a:r>
          </a:p>
        </p:txBody>
      </p:sp>
      <p:pic>
        <p:nvPicPr>
          <p:cNvPr id="5" name="Content Placeholder 4">
            <a:extLst>
              <a:ext uri="{FF2B5EF4-FFF2-40B4-BE49-F238E27FC236}">
                <a16:creationId xmlns:a16="http://schemas.microsoft.com/office/drawing/2014/main" id="{99374BBF-8391-8239-8878-9280CC543EA1}"/>
              </a:ext>
            </a:extLst>
          </p:cNvPr>
          <p:cNvPicPr>
            <a:picLocks noGrp="1" noChangeAspect="1"/>
          </p:cNvPicPr>
          <p:nvPr>
            <p:ph sz="half" idx="2"/>
          </p:nvPr>
        </p:nvPicPr>
        <p:blipFill>
          <a:blip r:embed="rId2"/>
          <a:stretch>
            <a:fillRect/>
          </a:stretch>
        </p:blipFill>
        <p:spPr>
          <a:xfrm>
            <a:off x="4629150" y="1893183"/>
            <a:ext cx="3886200" cy="2214384"/>
          </a:xfrm>
          <a:prstGeom prst="rect">
            <a:avLst/>
          </a:prstGeom>
        </p:spPr>
      </p:pic>
    </p:spTree>
    <p:extLst>
      <p:ext uri="{BB962C8B-B14F-4D97-AF65-F5344CB8AC3E}">
        <p14:creationId xmlns:p14="http://schemas.microsoft.com/office/powerpoint/2010/main" val="3130413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3500-BC28-7539-4710-67C5A1B952D6}"/>
              </a:ext>
            </a:extLst>
          </p:cNvPr>
          <p:cNvSpPr>
            <a:spLocks noGrp="1"/>
          </p:cNvSpPr>
          <p:nvPr>
            <p:ph type="title"/>
          </p:nvPr>
        </p:nvSpPr>
        <p:spPr/>
        <p:txBody>
          <a:bodyPr/>
          <a:lstStyle/>
          <a:p>
            <a:r>
              <a:rPr lang="en-US" dirty="0"/>
              <a:t>Game and Render Threads</a:t>
            </a:r>
          </a:p>
        </p:txBody>
      </p:sp>
      <p:sp>
        <p:nvSpPr>
          <p:cNvPr id="3" name="Content Placeholder 2">
            <a:extLst>
              <a:ext uri="{FF2B5EF4-FFF2-40B4-BE49-F238E27FC236}">
                <a16:creationId xmlns:a16="http://schemas.microsoft.com/office/drawing/2014/main" id="{9847F4EE-5DB0-0165-7CA1-39ADF9380C93}"/>
              </a:ext>
            </a:extLst>
          </p:cNvPr>
          <p:cNvSpPr>
            <a:spLocks noGrp="1"/>
          </p:cNvSpPr>
          <p:nvPr>
            <p:ph sz="half" idx="1"/>
          </p:nvPr>
        </p:nvSpPr>
        <p:spPr/>
        <p:txBody>
          <a:bodyPr>
            <a:normAutofit fontScale="85000" lnSpcReduction="20000"/>
          </a:bodyPr>
          <a:lstStyle/>
          <a:p>
            <a:r>
              <a:rPr lang="en-US" dirty="0"/>
              <a:t>The Unreal Engine farms work to many threads, but the primary persistent threads you may need to worry about are the </a:t>
            </a:r>
            <a:r>
              <a:rPr lang="en-US" i="1" dirty="0"/>
              <a:t>game</a:t>
            </a:r>
            <a:r>
              <a:rPr lang="en-US" dirty="0"/>
              <a:t> thread and the </a:t>
            </a:r>
            <a:r>
              <a:rPr lang="en-US" i="1" dirty="0"/>
              <a:t>rendering</a:t>
            </a:r>
            <a:r>
              <a:rPr lang="en-US" dirty="0"/>
              <a:t> thread (and possibly also the </a:t>
            </a:r>
            <a:r>
              <a:rPr lang="en-US" i="1" dirty="0"/>
              <a:t>RHI</a:t>
            </a:r>
            <a:r>
              <a:rPr lang="en-US" dirty="0"/>
              <a:t> thread for the rendering hardware interface)</a:t>
            </a:r>
          </a:p>
          <a:p>
            <a:r>
              <a:rPr lang="en-US" dirty="0" err="1"/>
              <a:t>CVars</a:t>
            </a:r>
            <a:r>
              <a:rPr lang="en-US" dirty="0"/>
              <a:t> are set in the game thread. Render-thread accessible </a:t>
            </a:r>
            <a:r>
              <a:rPr lang="en-US" dirty="0" err="1"/>
              <a:t>CVars</a:t>
            </a:r>
            <a:r>
              <a:rPr lang="en-US" dirty="0"/>
              <a:t> are copied once per frame.</a:t>
            </a:r>
          </a:p>
          <a:p>
            <a:r>
              <a:rPr lang="en-US" dirty="0"/>
              <a:t>The game thread can schedule render thread work with ENQUEUE_RENDER_COMMAND. This takes a lambda function to execute on the render thread.</a:t>
            </a:r>
          </a:p>
        </p:txBody>
      </p:sp>
      <p:pic>
        <p:nvPicPr>
          <p:cNvPr id="5" name="Content Placeholder 4">
            <a:extLst>
              <a:ext uri="{FF2B5EF4-FFF2-40B4-BE49-F238E27FC236}">
                <a16:creationId xmlns:a16="http://schemas.microsoft.com/office/drawing/2014/main" id="{AA5B24F8-D2ED-0BCA-D3E4-7ECA26B32BB3}"/>
              </a:ext>
            </a:extLst>
          </p:cNvPr>
          <p:cNvPicPr>
            <a:picLocks noGrp="1" noChangeAspect="1"/>
          </p:cNvPicPr>
          <p:nvPr>
            <p:ph sz="half" idx="2"/>
          </p:nvPr>
        </p:nvPicPr>
        <p:blipFill>
          <a:blip r:embed="rId2"/>
          <a:stretch>
            <a:fillRect/>
          </a:stretch>
        </p:blipFill>
        <p:spPr>
          <a:xfrm>
            <a:off x="4629150" y="2282858"/>
            <a:ext cx="4514850" cy="1259642"/>
          </a:xfrm>
          <a:prstGeom prst="rect">
            <a:avLst/>
          </a:prstGeom>
        </p:spPr>
      </p:pic>
    </p:spTree>
    <p:extLst>
      <p:ext uri="{BB962C8B-B14F-4D97-AF65-F5344CB8AC3E}">
        <p14:creationId xmlns:p14="http://schemas.microsoft.com/office/powerpoint/2010/main" val="2200815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BD129-1F20-6144-2B61-F6ACDED784B8}"/>
              </a:ext>
            </a:extLst>
          </p:cNvPr>
          <p:cNvSpPr>
            <a:spLocks noGrp="1"/>
          </p:cNvSpPr>
          <p:nvPr>
            <p:ph type="title"/>
          </p:nvPr>
        </p:nvSpPr>
        <p:spPr/>
        <p:txBody>
          <a:bodyPr/>
          <a:lstStyle/>
          <a:p>
            <a:r>
              <a:rPr lang="en-US" dirty="0"/>
              <a:t>Other Threads</a:t>
            </a:r>
          </a:p>
        </p:txBody>
      </p:sp>
      <p:sp>
        <p:nvSpPr>
          <p:cNvPr id="6" name="Text Placeholder 5">
            <a:extLst>
              <a:ext uri="{FF2B5EF4-FFF2-40B4-BE49-F238E27FC236}">
                <a16:creationId xmlns:a16="http://schemas.microsoft.com/office/drawing/2014/main" id="{A8F78208-E626-8E88-938B-398F5A4BDF2A}"/>
              </a:ext>
            </a:extLst>
          </p:cNvPr>
          <p:cNvSpPr>
            <a:spLocks noGrp="1"/>
          </p:cNvSpPr>
          <p:nvPr>
            <p:ph type="body" sz="half" idx="2"/>
          </p:nvPr>
        </p:nvSpPr>
        <p:spPr/>
        <p:txBody>
          <a:bodyPr/>
          <a:lstStyle/>
          <a:p>
            <a:r>
              <a:rPr lang="en-US" dirty="0"/>
              <a:t>There is a system called the task graph to handle some parallelism and task scheduling. Schedule tasks to run in this system with </a:t>
            </a:r>
            <a:r>
              <a:rPr lang="en-US" i="1" dirty="0" err="1"/>
              <a:t>TGraphTask</a:t>
            </a:r>
            <a:endParaRPr lang="en-US" i="1" dirty="0"/>
          </a:p>
          <a:p>
            <a:r>
              <a:rPr lang="en-US" dirty="0"/>
              <a:t>It can sometimes be helpful to turn off threading for debugging. Disable all threading, with the</a:t>
            </a:r>
            <a:br>
              <a:rPr lang="en-US" dirty="0"/>
            </a:br>
            <a:r>
              <a:rPr lang="en-US" i="1" dirty="0"/>
              <a:t>–</a:t>
            </a:r>
            <a:r>
              <a:rPr lang="en-US" i="1" dirty="0" err="1"/>
              <a:t>nothreading</a:t>
            </a:r>
            <a:r>
              <a:rPr lang="en-US" i="1" dirty="0"/>
              <a:t> </a:t>
            </a:r>
            <a:r>
              <a:rPr lang="en-US" dirty="0"/>
              <a:t>command-line parameter. Disable just the render thread with </a:t>
            </a:r>
            <a:br>
              <a:rPr lang="en-US" dirty="0"/>
            </a:br>
            <a:r>
              <a:rPr lang="en-US" i="1" dirty="0"/>
              <a:t>–</a:t>
            </a:r>
            <a:r>
              <a:rPr lang="en-US" i="1" dirty="0" err="1"/>
              <a:t>norenderthread</a:t>
            </a:r>
            <a:r>
              <a:rPr lang="en-US" dirty="0"/>
              <a:t>, or the RHI thread with </a:t>
            </a:r>
            <a:br>
              <a:rPr lang="en-US" dirty="0"/>
            </a:br>
            <a:r>
              <a:rPr lang="en-US" i="1" dirty="0"/>
              <a:t>–</a:t>
            </a:r>
            <a:r>
              <a:rPr lang="en-US" i="1" dirty="0" err="1"/>
              <a:t>norhithread</a:t>
            </a:r>
            <a:r>
              <a:rPr lang="en-US" dirty="0"/>
              <a:t>.</a:t>
            </a:r>
          </a:p>
        </p:txBody>
      </p:sp>
      <p:pic>
        <p:nvPicPr>
          <p:cNvPr id="8" name="Content Placeholder 4">
            <a:extLst>
              <a:ext uri="{FF2B5EF4-FFF2-40B4-BE49-F238E27FC236}">
                <a16:creationId xmlns:a16="http://schemas.microsoft.com/office/drawing/2014/main" id="{E7DD6902-BA3A-6E6E-5D61-44A18A8CDCEC}"/>
              </a:ext>
            </a:extLst>
          </p:cNvPr>
          <p:cNvPicPr>
            <a:picLocks noGrp="1" noChangeAspect="1"/>
          </p:cNvPicPr>
          <p:nvPr>
            <p:ph type="pic" idx="1"/>
          </p:nvPr>
        </p:nvPicPr>
        <p:blipFill>
          <a:blip r:embed="rId2"/>
          <a:srcRect t="15771" b="15771"/>
          <a:stretch>
            <a:fillRect/>
          </a:stretch>
        </p:blipFill>
        <p:spPr>
          <a:prstGeom prst="rect">
            <a:avLst/>
          </a:prstGeom>
        </p:spPr>
      </p:pic>
    </p:spTree>
    <p:extLst>
      <p:ext uri="{BB962C8B-B14F-4D97-AF65-F5344CB8AC3E}">
        <p14:creationId xmlns:p14="http://schemas.microsoft.com/office/powerpoint/2010/main" val="15792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6341-AA9B-B961-D947-12E0007E5D8B}"/>
              </a:ext>
            </a:extLst>
          </p:cNvPr>
          <p:cNvSpPr>
            <a:spLocks noGrp="1"/>
          </p:cNvSpPr>
          <p:nvPr>
            <p:ph type="title"/>
          </p:nvPr>
        </p:nvSpPr>
        <p:spPr/>
        <p:txBody>
          <a:bodyPr/>
          <a:lstStyle/>
          <a:p>
            <a:r>
              <a:rPr lang="en-US" dirty="0"/>
              <a:t>Plugin vs. Engine Code</a:t>
            </a:r>
          </a:p>
        </p:txBody>
      </p:sp>
      <p:sp>
        <p:nvSpPr>
          <p:cNvPr id="3" name="Text Placeholder 2">
            <a:extLst>
              <a:ext uri="{FF2B5EF4-FFF2-40B4-BE49-F238E27FC236}">
                <a16:creationId xmlns:a16="http://schemas.microsoft.com/office/drawing/2014/main" id="{D5CDD4B5-C29F-34BD-9C40-34D09C96162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6084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9182-449A-FDA3-E3E2-1BAD7121168B}"/>
              </a:ext>
            </a:extLst>
          </p:cNvPr>
          <p:cNvSpPr>
            <a:spLocks noGrp="1"/>
          </p:cNvSpPr>
          <p:nvPr>
            <p:ph type="title"/>
          </p:nvPr>
        </p:nvSpPr>
        <p:spPr>
          <a:xfrm>
            <a:off x="629841" y="342900"/>
            <a:ext cx="2949178" cy="1200150"/>
          </a:xfrm>
        </p:spPr>
        <p:txBody>
          <a:bodyPr/>
          <a:lstStyle/>
          <a:p>
            <a:r>
              <a:rPr lang="en-US" dirty="0"/>
              <a:t>Why Not Plugin Code?</a:t>
            </a:r>
          </a:p>
        </p:txBody>
      </p:sp>
      <p:pic>
        <p:nvPicPr>
          <p:cNvPr id="5" name="Picture Placeholder 4">
            <a:extLst>
              <a:ext uri="{FF2B5EF4-FFF2-40B4-BE49-F238E27FC236}">
                <a16:creationId xmlns:a16="http://schemas.microsoft.com/office/drawing/2014/main" id="{C44D573A-8E7E-BE84-7595-7820835588E6}"/>
              </a:ext>
            </a:extLst>
          </p:cNvPr>
          <p:cNvPicPr>
            <a:picLocks noGrp="1" noChangeAspect="1"/>
          </p:cNvPicPr>
          <p:nvPr>
            <p:ph type="pic" idx="1"/>
          </p:nvPr>
        </p:nvPicPr>
        <p:blipFill>
          <a:blip r:embed="rId2"/>
          <a:srcRect t="13177" b="13177"/>
          <a:stretch/>
        </p:blipFill>
        <p:spPr>
          <a:xfrm>
            <a:off x="3887391" y="740569"/>
            <a:ext cx="4629150" cy="3655219"/>
          </a:xfrm>
        </p:spPr>
      </p:pic>
      <p:sp>
        <p:nvSpPr>
          <p:cNvPr id="4" name="Text Placeholder 3">
            <a:extLst>
              <a:ext uri="{FF2B5EF4-FFF2-40B4-BE49-F238E27FC236}">
                <a16:creationId xmlns:a16="http://schemas.microsoft.com/office/drawing/2014/main" id="{CBC443E4-262A-A08F-2742-BF128C434957}"/>
              </a:ext>
            </a:extLst>
          </p:cNvPr>
          <p:cNvSpPr>
            <a:spLocks noGrp="1"/>
          </p:cNvSpPr>
          <p:nvPr>
            <p:ph type="body" sz="half" idx="2"/>
          </p:nvPr>
        </p:nvSpPr>
        <p:spPr>
          <a:xfrm>
            <a:off x="629841" y="1543050"/>
            <a:ext cx="2949178" cy="2858691"/>
          </a:xfrm>
        </p:spPr>
        <p:txBody>
          <a:bodyPr/>
          <a:lstStyle/>
          <a:p>
            <a:r>
              <a:rPr lang="en-US" dirty="0"/>
              <a:t>The Unreal Engine plugin system supports many kinds of extensions to core engine functionality. So why not just write game and plugin code?</a:t>
            </a:r>
          </a:p>
          <a:p>
            <a:r>
              <a:rPr lang="en-US" dirty="0"/>
              <a:t>There are two main reasons</a:t>
            </a:r>
          </a:p>
          <a:p>
            <a:pPr marL="171450" indent="-171450">
              <a:buFont typeface="Arial" panose="020B0604020202020204" pitchFamily="34" charset="0"/>
              <a:buChar char="•"/>
            </a:pPr>
            <a:r>
              <a:rPr lang="en-US" dirty="0"/>
              <a:t>Modifying Engine Modules</a:t>
            </a:r>
          </a:p>
          <a:p>
            <a:pPr marL="171450" indent="-171450">
              <a:buFont typeface="Arial" panose="020B0604020202020204" pitchFamily="34" charset="0"/>
              <a:buChar char="•"/>
            </a:pPr>
            <a:r>
              <a:rPr lang="en-US" dirty="0"/>
              <a:t>Low-level Code</a:t>
            </a:r>
          </a:p>
        </p:txBody>
      </p:sp>
    </p:spTree>
    <p:extLst>
      <p:ext uri="{BB962C8B-B14F-4D97-AF65-F5344CB8AC3E}">
        <p14:creationId xmlns:p14="http://schemas.microsoft.com/office/powerpoint/2010/main" val="332530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6B2B6-2F2E-03BE-7CEA-D761B629D371}"/>
              </a:ext>
            </a:extLst>
          </p:cNvPr>
          <p:cNvSpPr>
            <a:spLocks noGrp="1"/>
          </p:cNvSpPr>
          <p:nvPr>
            <p:ph type="title"/>
          </p:nvPr>
        </p:nvSpPr>
        <p:spPr/>
        <p:txBody>
          <a:bodyPr/>
          <a:lstStyle/>
          <a:p>
            <a:r>
              <a:rPr lang="en-US" dirty="0"/>
              <a:t>Modifying Engine Modules</a:t>
            </a:r>
          </a:p>
        </p:txBody>
      </p:sp>
      <p:sp>
        <p:nvSpPr>
          <p:cNvPr id="4" name="Text Placeholder 3">
            <a:extLst>
              <a:ext uri="{FF2B5EF4-FFF2-40B4-BE49-F238E27FC236}">
                <a16:creationId xmlns:a16="http://schemas.microsoft.com/office/drawing/2014/main" id="{4C6E8383-541A-6DFE-9BC8-FE0D1A04399F}"/>
              </a:ext>
            </a:extLst>
          </p:cNvPr>
          <p:cNvSpPr>
            <a:spLocks noGrp="1"/>
          </p:cNvSpPr>
          <p:nvPr>
            <p:ph type="body" sz="half" idx="2"/>
          </p:nvPr>
        </p:nvSpPr>
        <p:spPr/>
        <p:txBody>
          <a:bodyPr/>
          <a:lstStyle/>
          <a:p>
            <a:r>
              <a:rPr lang="en-US" dirty="0"/>
              <a:t>This is the principal reason to modify the core engine code. Plugins allow you to extend engine behavior, but to change what is already implemented, you have to edit the code that’s already there.</a:t>
            </a:r>
          </a:p>
          <a:p>
            <a:pPr marL="171450" indent="-171450">
              <a:buFont typeface="Arial" panose="020B0604020202020204" pitchFamily="34" charset="0"/>
              <a:buChar char="•"/>
            </a:pPr>
            <a:r>
              <a:rPr lang="en-US" dirty="0"/>
              <a:t>Extending systems that are not designed for plugin function discovery.</a:t>
            </a:r>
          </a:p>
          <a:p>
            <a:pPr marL="171450" indent="-171450">
              <a:buFont typeface="Arial" panose="020B0604020202020204" pitchFamily="34" charset="0"/>
              <a:buChar char="•"/>
            </a:pPr>
            <a:r>
              <a:rPr lang="en-US" dirty="0"/>
              <a:t>Modifying the behavior or implementation of existing code.</a:t>
            </a:r>
          </a:p>
        </p:txBody>
      </p:sp>
      <p:pic>
        <p:nvPicPr>
          <p:cNvPr id="5" name="Content Placeholder 4">
            <a:extLst>
              <a:ext uri="{FF2B5EF4-FFF2-40B4-BE49-F238E27FC236}">
                <a16:creationId xmlns:a16="http://schemas.microsoft.com/office/drawing/2014/main" id="{0C03A720-C339-00BC-0027-75EB1D886979}"/>
              </a:ext>
            </a:extLst>
          </p:cNvPr>
          <p:cNvPicPr>
            <a:picLocks noGrp="1" noChangeAspect="1"/>
          </p:cNvPicPr>
          <p:nvPr>
            <p:ph type="pic" idx="1"/>
          </p:nvPr>
        </p:nvPicPr>
        <p:blipFill>
          <a:blip r:embed="rId2"/>
          <a:srcRect t="19405" b="19405"/>
          <a:stretch>
            <a:fillRect/>
          </a:stretch>
        </p:blipFill>
        <p:spPr>
          <a:prstGeom prst="rect">
            <a:avLst/>
          </a:prstGeom>
        </p:spPr>
      </p:pic>
    </p:spTree>
    <p:extLst>
      <p:ext uri="{BB962C8B-B14F-4D97-AF65-F5344CB8AC3E}">
        <p14:creationId xmlns:p14="http://schemas.microsoft.com/office/powerpoint/2010/main" val="3411956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ED07-83CE-AC59-E4E3-26A8E54A62CD}"/>
              </a:ext>
            </a:extLst>
          </p:cNvPr>
          <p:cNvSpPr>
            <a:spLocks noGrp="1"/>
          </p:cNvSpPr>
          <p:nvPr>
            <p:ph type="title"/>
          </p:nvPr>
        </p:nvSpPr>
        <p:spPr/>
        <p:txBody>
          <a:bodyPr/>
          <a:lstStyle/>
          <a:p>
            <a:r>
              <a:rPr lang="en-US" dirty="0"/>
              <a:t>Low-Level Code</a:t>
            </a:r>
          </a:p>
        </p:txBody>
      </p:sp>
      <p:sp>
        <p:nvSpPr>
          <p:cNvPr id="4" name="Text Placeholder 3">
            <a:extLst>
              <a:ext uri="{FF2B5EF4-FFF2-40B4-BE49-F238E27FC236}">
                <a16:creationId xmlns:a16="http://schemas.microsoft.com/office/drawing/2014/main" id="{72C5D33B-F266-D6A6-56CC-88BDD96786A9}"/>
              </a:ext>
            </a:extLst>
          </p:cNvPr>
          <p:cNvSpPr>
            <a:spLocks noGrp="1"/>
          </p:cNvSpPr>
          <p:nvPr>
            <p:ph type="body" sz="half" idx="2"/>
          </p:nvPr>
        </p:nvSpPr>
        <p:spPr/>
        <p:txBody>
          <a:bodyPr/>
          <a:lstStyle/>
          <a:p>
            <a:r>
              <a:rPr lang="en-US" dirty="0"/>
              <a:t>The other reason to change engine code is to add behavior to be used by other engine modules. Engine modules can only depend on other engine modules, not engine plugins, game plugins, or game code. If you want to add some core functionality for another engine class to use, it </a:t>
            </a:r>
            <a:r>
              <a:rPr lang="en-US" i="1" dirty="0"/>
              <a:t>has</a:t>
            </a:r>
            <a:r>
              <a:rPr lang="en-US" dirty="0"/>
              <a:t> to be in an engine module.</a:t>
            </a:r>
          </a:p>
        </p:txBody>
      </p:sp>
      <p:grpSp>
        <p:nvGrpSpPr>
          <p:cNvPr id="9" name="Group 8">
            <a:extLst>
              <a:ext uri="{FF2B5EF4-FFF2-40B4-BE49-F238E27FC236}">
                <a16:creationId xmlns:a16="http://schemas.microsoft.com/office/drawing/2014/main" id="{30A130ED-9EF3-9D75-6827-B652DB29A24D}"/>
              </a:ext>
            </a:extLst>
          </p:cNvPr>
          <p:cNvGrpSpPr>
            <a:grpSpLocks noChangeAspect="1"/>
          </p:cNvGrpSpPr>
          <p:nvPr/>
        </p:nvGrpSpPr>
        <p:grpSpPr>
          <a:xfrm>
            <a:off x="3887391" y="118174"/>
            <a:ext cx="4626768" cy="4969376"/>
            <a:chOff x="12718473" y="914399"/>
            <a:chExt cx="11067653" cy="11887202"/>
          </a:xfrm>
        </p:grpSpPr>
        <p:pic>
          <p:nvPicPr>
            <p:cNvPr id="5" name="Content Placeholder 4">
              <a:extLst>
                <a:ext uri="{FF2B5EF4-FFF2-40B4-BE49-F238E27FC236}">
                  <a16:creationId xmlns:a16="http://schemas.microsoft.com/office/drawing/2014/main" id="{27A5BE6E-491B-50B5-71DF-769350ACC4D3}"/>
                </a:ext>
              </a:extLst>
            </p:cNvPr>
            <p:cNvPicPr>
              <a:picLocks noChangeAspect="1"/>
            </p:cNvPicPr>
            <p:nvPr/>
          </p:nvPicPr>
          <p:blipFill>
            <a:blip r:embed="rId2"/>
            <a:stretch>
              <a:fillRect/>
            </a:stretch>
          </p:blipFill>
          <p:spPr>
            <a:xfrm>
              <a:off x="12718473" y="914399"/>
              <a:ext cx="5518367" cy="5836428"/>
            </a:xfrm>
            <a:prstGeom prst="rect">
              <a:avLst/>
            </a:prstGeom>
            <a:ln>
              <a:solidFill>
                <a:schemeClr val="accent1"/>
              </a:solidFill>
            </a:ln>
          </p:spPr>
        </p:pic>
        <p:pic>
          <p:nvPicPr>
            <p:cNvPr id="6" name="Picture 5">
              <a:extLst>
                <a:ext uri="{FF2B5EF4-FFF2-40B4-BE49-F238E27FC236}">
                  <a16:creationId xmlns:a16="http://schemas.microsoft.com/office/drawing/2014/main" id="{F090790E-8FD3-E304-B7D0-94BD5569CFA5}"/>
                </a:ext>
              </a:extLst>
            </p:cNvPr>
            <p:cNvPicPr>
              <a:picLocks noChangeAspect="1"/>
            </p:cNvPicPr>
            <p:nvPr/>
          </p:nvPicPr>
          <p:blipFill>
            <a:blip r:embed="rId3"/>
            <a:stretch>
              <a:fillRect/>
            </a:stretch>
          </p:blipFill>
          <p:spPr>
            <a:xfrm>
              <a:off x="17515501" y="3097160"/>
              <a:ext cx="6270625" cy="5191125"/>
            </a:xfrm>
            <a:prstGeom prst="rect">
              <a:avLst/>
            </a:prstGeom>
            <a:ln>
              <a:solidFill>
                <a:schemeClr val="accent1"/>
              </a:solidFill>
            </a:ln>
          </p:spPr>
        </p:pic>
        <p:pic>
          <p:nvPicPr>
            <p:cNvPr id="7" name="Picture 6">
              <a:extLst>
                <a:ext uri="{FF2B5EF4-FFF2-40B4-BE49-F238E27FC236}">
                  <a16:creationId xmlns:a16="http://schemas.microsoft.com/office/drawing/2014/main" id="{ED436956-E85C-544B-6A38-CE77D6DE6585}"/>
                </a:ext>
              </a:extLst>
            </p:cNvPr>
            <p:cNvPicPr>
              <a:picLocks noChangeAspect="1"/>
            </p:cNvPicPr>
            <p:nvPr/>
          </p:nvPicPr>
          <p:blipFill>
            <a:blip r:embed="rId4"/>
            <a:stretch>
              <a:fillRect/>
            </a:stretch>
          </p:blipFill>
          <p:spPr>
            <a:xfrm>
              <a:off x="13233689" y="6137196"/>
              <a:ext cx="7874000" cy="4524375"/>
            </a:xfrm>
            <a:prstGeom prst="rect">
              <a:avLst/>
            </a:prstGeom>
            <a:ln>
              <a:solidFill>
                <a:schemeClr val="accent1"/>
              </a:solidFill>
            </a:ln>
          </p:spPr>
        </p:pic>
        <p:pic>
          <p:nvPicPr>
            <p:cNvPr id="8" name="Picture 7">
              <a:extLst>
                <a:ext uri="{FF2B5EF4-FFF2-40B4-BE49-F238E27FC236}">
                  <a16:creationId xmlns:a16="http://schemas.microsoft.com/office/drawing/2014/main" id="{F2C02CF9-E1D3-8B51-8EFF-23F62EB2F1DA}"/>
                </a:ext>
              </a:extLst>
            </p:cNvPr>
            <p:cNvPicPr>
              <a:picLocks noChangeAspect="1"/>
            </p:cNvPicPr>
            <p:nvPr/>
          </p:nvPicPr>
          <p:blipFill>
            <a:blip r:embed="rId5"/>
            <a:stretch>
              <a:fillRect/>
            </a:stretch>
          </p:blipFill>
          <p:spPr>
            <a:xfrm>
              <a:off x="15749046" y="7673976"/>
              <a:ext cx="6334125" cy="5127625"/>
            </a:xfrm>
            <a:prstGeom prst="rect">
              <a:avLst/>
            </a:prstGeom>
            <a:ln>
              <a:solidFill>
                <a:schemeClr val="accent1"/>
              </a:solidFill>
            </a:ln>
          </p:spPr>
        </p:pic>
      </p:grpSp>
    </p:spTree>
    <p:extLst>
      <p:ext uri="{BB962C8B-B14F-4D97-AF65-F5344CB8AC3E}">
        <p14:creationId xmlns:p14="http://schemas.microsoft.com/office/powerpoint/2010/main" val="262079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3EB9-B6CE-7438-AEF2-C47D113418E4}"/>
              </a:ext>
            </a:extLst>
          </p:cNvPr>
          <p:cNvSpPr>
            <a:spLocks noGrp="1"/>
          </p:cNvSpPr>
          <p:nvPr>
            <p:ph type="title"/>
          </p:nvPr>
        </p:nvSpPr>
        <p:spPr/>
        <p:txBody>
          <a:bodyPr/>
          <a:lstStyle/>
          <a:p>
            <a:r>
              <a:rPr lang="en-US" dirty="0"/>
              <a:t>Engine Organization</a:t>
            </a:r>
          </a:p>
        </p:txBody>
      </p:sp>
      <p:sp>
        <p:nvSpPr>
          <p:cNvPr id="3" name="Text Placeholder 2">
            <a:extLst>
              <a:ext uri="{FF2B5EF4-FFF2-40B4-BE49-F238E27FC236}">
                <a16:creationId xmlns:a16="http://schemas.microsoft.com/office/drawing/2014/main" id="{495587B8-CF19-25A4-1A81-49700EEE8B5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9788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89344-42EC-809F-E04D-0A02E5CAE62B}"/>
              </a:ext>
            </a:extLst>
          </p:cNvPr>
          <p:cNvSpPr>
            <a:spLocks noGrp="1"/>
          </p:cNvSpPr>
          <p:nvPr>
            <p:ph type="title"/>
          </p:nvPr>
        </p:nvSpPr>
        <p:spPr>
          <a:xfrm>
            <a:off x="628650" y="273844"/>
            <a:ext cx="7886700" cy="994172"/>
          </a:xfrm>
        </p:spPr>
        <p:txBody>
          <a:bodyPr/>
          <a:lstStyle/>
          <a:p>
            <a:r>
              <a:rPr lang="en-US" dirty="0"/>
              <a:t>Engine Module Types</a:t>
            </a:r>
          </a:p>
        </p:txBody>
      </p:sp>
      <p:sp>
        <p:nvSpPr>
          <p:cNvPr id="3" name="Content Placeholder 2">
            <a:extLst>
              <a:ext uri="{FF2B5EF4-FFF2-40B4-BE49-F238E27FC236}">
                <a16:creationId xmlns:a16="http://schemas.microsoft.com/office/drawing/2014/main" id="{F4DAD84F-79A8-5360-39A2-A3E6698E5F38}"/>
              </a:ext>
            </a:extLst>
          </p:cNvPr>
          <p:cNvSpPr>
            <a:spLocks noGrp="1"/>
          </p:cNvSpPr>
          <p:nvPr>
            <p:ph sz="half" idx="1"/>
          </p:nvPr>
        </p:nvSpPr>
        <p:spPr>
          <a:xfrm>
            <a:off x="628650" y="1369218"/>
            <a:ext cx="3886200" cy="3263504"/>
          </a:xfrm>
        </p:spPr>
        <p:txBody>
          <a:bodyPr>
            <a:normAutofit fontScale="85000" lnSpcReduction="20000"/>
          </a:bodyPr>
          <a:lstStyle/>
          <a:p>
            <a:r>
              <a:rPr lang="en-US" dirty="0"/>
              <a:t>Look in the Engine/Source directory for all engine code. The major categories can be found in the directories there:</a:t>
            </a:r>
          </a:p>
          <a:p>
            <a:pPr lvl="1"/>
            <a:r>
              <a:rPr lang="en-US" b="1" dirty="0"/>
              <a:t>Runtime</a:t>
            </a:r>
            <a:r>
              <a:rPr lang="en-US" dirty="0"/>
              <a:t> – Code needed while a game is running.</a:t>
            </a:r>
          </a:p>
          <a:p>
            <a:pPr lvl="1"/>
            <a:r>
              <a:rPr lang="en-US" b="1" dirty="0"/>
              <a:t>Editor</a:t>
            </a:r>
            <a:r>
              <a:rPr lang="en-US" dirty="0"/>
              <a:t> – Code for implementing the Unreal Editor. Many systems have separate Runtime and Editor modules.</a:t>
            </a:r>
          </a:p>
          <a:p>
            <a:pPr lvl="1"/>
            <a:r>
              <a:rPr lang="en-US" b="1" dirty="0"/>
              <a:t>Developer</a:t>
            </a:r>
            <a:r>
              <a:rPr lang="en-US" dirty="0"/>
              <a:t> – Code for additional tools (output log, source control, profiling, cooking, derived data cache, …)</a:t>
            </a:r>
          </a:p>
          <a:p>
            <a:pPr lvl="1"/>
            <a:r>
              <a:rPr lang="en-US" b="1" dirty="0" err="1"/>
              <a:t>ThirdParty</a:t>
            </a:r>
            <a:r>
              <a:rPr lang="en-US" dirty="0"/>
              <a:t> – Integration for additional third-party libraries.</a:t>
            </a:r>
          </a:p>
          <a:p>
            <a:pPr lvl="1"/>
            <a:r>
              <a:rPr lang="en-US" b="1" dirty="0"/>
              <a:t>Programs</a:t>
            </a:r>
            <a:r>
              <a:rPr lang="en-US" dirty="0"/>
              <a:t> – Build and header tools, shader compiler, … </a:t>
            </a:r>
          </a:p>
        </p:txBody>
      </p:sp>
      <p:pic>
        <p:nvPicPr>
          <p:cNvPr id="5" name="Content Placeholder 8">
            <a:extLst>
              <a:ext uri="{FF2B5EF4-FFF2-40B4-BE49-F238E27FC236}">
                <a16:creationId xmlns:a16="http://schemas.microsoft.com/office/drawing/2014/main" id="{A50123C4-C00B-B94E-5F2B-8EEE8A5F5077}"/>
              </a:ext>
            </a:extLst>
          </p:cNvPr>
          <p:cNvPicPr>
            <a:picLocks noGrp="1" noChangeAspect="1"/>
          </p:cNvPicPr>
          <p:nvPr>
            <p:ph sz="half" idx="2"/>
          </p:nvPr>
        </p:nvPicPr>
        <p:blipFill>
          <a:blip r:embed="rId2"/>
          <a:stretch>
            <a:fillRect/>
          </a:stretch>
        </p:blipFill>
        <p:spPr>
          <a:xfrm>
            <a:off x="4895850" y="1920875"/>
            <a:ext cx="3352800" cy="2159000"/>
          </a:xfrm>
        </p:spPr>
      </p:pic>
    </p:spTree>
    <p:extLst>
      <p:ext uri="{BB962C8B-B14F-4D97-AF65-F5344CB8AC3E}">
        <p14:creationId xmlns:p14="http://schemas.microsoft.com/office/powerpoint/2010/main" val="1654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F27F0-210D-E9AC-D041-12634C484F65}"/>
              </a:ext>
            </a:extLst>
          </p:cNvPr>
          <p:cNvSpPr>
            <a:spLocks noGrp="1"/>
          </p:cNvSpPr>
          <p:nvPr>
            <p:ph type="title"/>
          </p:nvPr>
        </p:nvSpPr>
        <p:spPr>
          <a:xfrm>
            <a:off x="629841" y="342900"/>
            <a:ext cx="2949178" cy="1200150"/>
          </a:xfrm>
        </p:spPr>
        <p:txBody>
          <a:bodyPr/>
          <a:lstStyle/>
          <a:p>
            <a:r>
              <a:rPr lang="en-US" dirty="0"/>
              <a:t>Runtime Modules</a:t>
            </a:r>
          </a:p>
        </p:txBody>
      </p:sp>
      <p:pic>
        <p:nvPicPr>
          <p:cNvPr id="10" name="Picture Placeholder 9">
            <a:extLst>
              <a:ext uri="{FF2B5EF4-FFF2-40B4-BE49-F238E27FC236}">
                <a16:creationId xmlns:a16="http://schemas.microsoft.com/office/drawing/2014/main" id="{907EFC60-5D3B-0EF2-0ED4-F897F216C285}"/>
              </a:ext>
            </a:extLst>
          </p:cNvPr>
          <p:cNvPicPr>
            <a:picLocks noGrp="1" noChangeAspect="1"/>
          </p:cNvPicPr>
          <p:nvPr>
            <p:ph type="pic" idx="1"/>
          </p:nvPr>
        </p:nvPicPr>
        <p:blipFill>
          <a:blip r:embed="rId2"/>
          <a:srcRect t="14991" b="14991"/>
          <a:stretch>
            <a:fillRect/>
          </a:stretch>
        </p:blipFill>
        <p:spPr>
          <a:xfrm>
            <a:off x="3374718" y="243840"/>
            <a:ext cx="5770905" cy="4556759"/>
          </a:xfrm>
          <a:prstGeom prst="rect">
            <a:avLst/>
          </a:prstGeom>
        </p:spPr>
      </p:pic>
      <p:sp>
        <p:nvSpPr>
          <p:cNvPr id="4" name="Text Placeholder 3">
            <a:extLst>
              <a:ext uri="{FF2B5EF4-FFF2-40B4-BE49-F238E27FC236}">
                <a16:creationId xmlns:a16="http://schemas.microsoft.com/office/drawing/2014/main" id="{FD1B5C4D-B1A8-5994-8CAE-E9B9715D01B6}"/>
              </a:ext>
            </a:extLst>
          </p:cNvPr>
          <p:cNvSpPr>
            <a:spLocks noGrp="1"/>
          </p:cNvSpPr>
          <p:nvPr>
            <p:ph type="body" sz="half" idx="2"/>
          </p:nvPr>
        </p:nvSpPr>
        <p:spPr>
          <a:xfrm>
            <a:off x="629841" y="1543050"/>
            <a:ext cx="2949178" cy="2858691"/>
          </a:xfrm>
        </p:spPr>
        <p:txBody>
          <a:bodyPr/>
          <a:lstStyle/>
          <a:p>
            <a:r>
              <a:rPr lang="en-US" dirty="0"/>
              <a:t>Every module has its own </a:t>
            </a:r>
            <a:r>
              <a:rPr lang="en-US" dirty="0" err="1"/>
              <a:t>Build.cs</a:t>
            </a:r>
            <a:r>
              <a:rPr lang="en-US" dirty="0"/>
              <a:t> file.</a:t>
            </a:r>
          </a:p>
          <a:p>
            <a:r>
              <a:rPr lang="en-US" dirty="0"/>
              <a:t>There are over two hundred runtime modules, but here are some of the major categories:</a:t>
            </a:r>
          </a:p>
          <a:p>
            <a:pPr marL="171450" indent="-171450">
              <a:buFont typeface="Arial" panose="020B0604020202020204" pitchFamily="34" charset="0"/>
              <a:buChar char="•"/>
            </a:pPr>
            <a:r>
              <a:rPr lang="en-US" dirty="0"/>
              <a:t>Basic functionality for the engine and major subsystems: *Core, Engine*</a:t>
            </a:r>
          </a:p>
          <a:p>
            <a:pPr marL="171450" indent="-171450">
              <a:buFont typeface="Arial" panose="020B0604020202020204" pitchFamily="34" charset="0"/>
              <a:buChar char="•"/>
            </a:pPr>
            <a:r>
              <a:rPr lang="en-US" dirty="0"/>
              <a:t>Rendering: *Render*, *RHI*</a:t>
            </a:r>
          </a:p>
          <a:p>
            <a:pPr marL="171450" indent="-171450">
              <a:buFont typeface="Arial" panose="020B0604020202020204" pitchFamily="34" charset="0"/>
              <a:buChar char="•"/>
            </a:pPr>
            <a:r>
              <a:rPr lang="en-US" dirty="0"/>
              <a:t>Slate UI: *Slate*</a:t>
            </a:r>
          </a:p>
          <a:p>
            <a:pPr marL="171450" indent="-171450">
              <a:buFont typeface="Arial" panose="020B0604020202020204" pitchFamily="34" charset="0"/>
              <a:buChar char="•"/>
            </a:pPr>
            <a:r>
              <a:rPr lang="en-US" dirty="0"/>
              <a:t>Audio, Video: *Audio*, *Media*</a:t>
            </a:r>
          </a:p>
          <a:p>
            <a:pPr marL="171450" indent="-171450">
              <a:buFont typeface="Arial" panose="020B0604020202020204" pitchFamily="34" charset="0"/>
              <a:buChar char="•"/>
            </a:pPr>
            <a:r>
              <a:rPr lang="en-US" dirty="0"/>
              <a:t>AI: AI*, Nav*</a:t>
            </a:r>
          </a:p>
        </p:txBody>
      </p:sp>
    </p:spTree>
    <p:extLst>
      <p:ext uri="{BB962C8B-B14F-4D97-AF65-F5344CB8AC3E}">
        <p14:creationId xmlns:p14="http://schemas.microsoft.com/office/powerpoint/2010/main" val="4152844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B73B-7A45-1D45-579E-596B9158F464}"/>
              </a:ext>
            </a:extLst>
          </p:cNvPr>
          <p:cNvSpPr>
            <a:spLocks noGrp="1"/>
          </p:cNvSpPr>
          <p:nvPr>
            <p:ph type="title"/>
          </p:nvPr>
        </p:nvSpPr>
        <p:spPr>
          <a:xfrm>
            <a:off x="629841" y="342900"/>
            <a:ext cx="2949178" cy="1200150"/>
          </a:xfrm>
        </p:spPr>
        <p:txBody>
          <a:bodyPr/>
          <a:lstStyle/>
          <a:p>
            <a:r>
              <a:rPr lang="en-US" dirty="0"/>
              <a:t>Editor Modules</a:t>
            </a:r>
          </a:p>
        </p:txBody>
      </p:sp>
      <p:sp>
        <p:nvSpPr>
          <p:cNvPr id="4" name="Text Placeholder 3">
            <a:extLst>
              <a:ext uri="{FF2B5EF4-FFF2-40B4-BE49-F238E27FC236}">
                <a16:creationId xmlns:a16="http://schemas.microsoft.com/office/drawing/2014/main" id="{89E324D7-FDA2-56F6-B984-CFE985D96DA1}"/>
              </a:ext>
            </a:extLst>
          </p:cNvPr>
          <p:cNvSpPr>
            <a:spLocks noGrp="1"/>
          </p:cNvSpPr>
          <p:nvPr>
            <p:ph type="body" sz="half" idx="2"/>
          </p:nvPr>
        </p:nvSpPr>
        <p:spPr>
          <a:xfrm>
            <a:off x="629841" y="1543050"/>
            <a:ext cx="2949178" cy="2858691"/>
          </a:xfrm>
        </p:spPr>
        <p:txBody>
          <a:bodyPr/>
          <a:lstStyle/>
          <a:p>
            <a:r>
              <a:rPr lang="en-US" dirty="0"/>
              <a:t>There are over a hundred editor modules as well. Here are a few major categories:</a:t>
            </a:r>
          </a:p>
          <a:p>
            <a:pPr marL="171450" indent="-171450">
              <a:buFont typeface="Arial" panose="020B0604020202020204" pitchFamily="34" charset="0"/>
              <a:buChar char="•"/>
            </a:pPr>
            <a:r>
              <a:rPr lang="en-US" dirty="0"/>
              <a:t>Blueprint: Kismet*, *Blueprint*</a:t>
            </a:r>
          </a:p>
          <a:p>
            <a:pPr marL="171450" indent="-171450">
              <a:buFont typeface="Arial" panose="020B0604020202020204" pitchFamily="34" charset="0"/>
              <a:buChar char="•"/>
            </a:pPr>
            <a:r>
              <a:rPr lang="en-US" dirty="0"/>
              <a:t>Animation: </a:t>
            </a:r>
            <a:r>
              <a:rPr lang="en-US" dirty="0" err="1"/>
              <a:t>Anim</a:t>
            </a:r>
            <a:r>
              <a:rPr lang="en-US" dirty="0"/>
              <a:t>*</a:t>
            </a:r>
          </a:p>
          <a:p>
            <a:pPr marL="171450" indent="-171450">
              <a:buFont typeface="Arial" panose="020B0604020202020204" pitchFamily="34" charset="0"/>
              <a:buChar char="•"/>
            </a:pPr>
            <a:r>
              <a:rPr lang="en-US" dirty="0"/>
              <a:t>Various independent editor panels: *Editor</a:t>
            </a:r>
          </a:p>
        </p:txBody>
      </p:sp>
      <p:grpSp>
        <p:nvGrpSpPr>
          <p:cNvPr id="13" name="Group 12">
            <a:extLst>
              <a:ext uri="{FF2B5EF4-FFF2-40B4-BE49-F238E27FC236}">
                <a16:creationId xmlns:a16="http://schemas.microsoft.com/office/drawing/2014/main" id="{99357C18-C8DB-EA65-4DD7-83D9A763864C}"/>
              </a:ext>
            </a:extLst>
          </p:cNvPr>
          <p:cNvGrpSpPr>
            <a:grpSpLocks noChangeAspect="1"/>
          </p:cNvGrpSpPr>
          <p:nvPr/>
        </p:nvGrpSpPr>
        <p:grpSpPr>
          <a:xfrm>
            <a:off x="3887391" y="0"/>
            <a:ext cx="4572206" cy="5143500"/>
            <a:chOff x="12191451" y="0"/>
            <a:chExt cx="12192549" cy="13716000"/>
          </a:xfrm>
        </p:grpSpPr>
        <p:pic>
          <p:nvPicPr>
            <p:cNvPr id="8" name="Content Placeholder 4">
              <a:extLst>
                <a:ext uri="{FF2B5EF4-FFF2-40B4-BE49-F238E27FC236}">
                  <a16:creationId xmlns:a16="http://schemas.microsoft.com/office/drawing/2014/main" id="{B417FE9D-6343-3A60-DA60-6297E3A50AE4}"/>
                </a:ext>
              </a:extLst>
            </p:cNvPr>
            <p:cNvPicPr>
              <a:picLocks noChangeAspect="1"/>
            </p:cNvPicPr>
            <p:nvPr/>
          </p:nvPicPr>
          <p:blipFill>
            <a:blip r:embed="rId2"/>
            <a:stretch>
              <a:fillRect/>
            </a:stretch>
          </p:blipFill>
          <p:spPr>
            <a:xfrm>
              <a:off x="12192000" y="0"/>
              <a:ext cx="12192000" cy="3222555"/>
            </a:xfrm>
            <a:prstGeom prst="rect">
              <a:avLst/>
            </a:prstGeom>
          </p:spPr>
        </p:pic>
        <p:pic>
          <p:nvPicPr>
            <p:cNvPr id="9" name="Picture 8">
              <a:extLst>
                <a:ext uri="{FF2B5EF4-FFF2-40B4-BE49-F238E27FC236}">
                  <a16:creationId xmlns:a16="http://schemas.microsoft.com/office/drawing/2014/main" id="{55A5D818-4FCD-7091-DCE0-33DEF96F4956}"/>
                </a:ext>
              </a:extLst>
            </p:cNvPr>
            <p:cNvPicPr>
              <a:picLocks noChangeAspect="1"/>
            </p:cNvPicPr>
            <p:nvPr/>
          </p:nvPicPr>
          <p:blipFill>
            <a:blip r:embed="rId3"/>
            <a:stretch>
              <a:fillRect/>
            </a:stretch>
          </p:blipFill>
          <p:spPr>
            <a:xfrm>
              <a:off x="12192000" y="4154140"/>
              <a:ext cx="6827520" cy="3332264"/>
            </a:xfrm>
            <a:prstGeom prst="rect">
              <a:avLst/>
            </a:prstGeom>
          </p:spPr>
        </p:pic>
        <p:pic>
          <p:nvPicPr>
            <p:cNvPr id="10" name="Picture 9">
              <a:extLst>
                <a:ext uri="{FF2B5EF4-FFF2-40B4-BE49-F238E27FC236}">
                  <a16:creationId xmlns:a16="http://schemas.microsoft.com/office/drawing/2014/main" id="{AEE3A8B3-F403-6465-967B-80B92B82198D}"/>
                </a:ext>
              </a:extLst>
            </p:cNvPr>
            <p:cNvPicPr>
              <a:picLocks noChangeAspect="1"/>
            </p:cNvPicPr>
            <p:nvPr/>
          </p:nvPicPr>
          <p:blipFill>
            <a:blip r:embed="rId4"/>
            <a:stretch>
              <a:fillRect/>
            </a:stretch>
          </p:blipFill>
          <p:spPr>
            <a:xfrm>
              <a:off x="19712272" y="4208995"/>
              <a:ext cx="4671728" cy="5298010"/>
            </a:xfrm>
            <a:prstGeom prst="rect">
              <a:avLst/>
            </a:prstGeom>
          </p:spPr>
        </p:pic>
        <p:pic>
          <p:nvPicPr>
            <p:cNvPr id="11" name="Picture 10">
              <a:extLst>
                <a:ext uri="{FF2B5EF4-FFF2-40B4-BE49-F238E27FC236}">
                  <a16:creationId xmlns:a16="http://schemas.microsoft.com/office/drawing/2014/main" id="{0287D6F9-9436-FA5E-1399-7EF263406DAF}"/>
                </a:ext>
              </a:extLst>
            </p:cNvPr>
            <p:cNvPicPr>
              <a:picLocks noChangeAspect="1"/>
            </p:cNvPicPr>
            <p:nvPr/>
          </p:nvPicPr>
          <p:blipFill>
            <a:blip r:embed="rId5"/>
            <a:stretch>
              <a:fillRect/>
            </a:stretch>
          </p:blipFill>
          <p:spPr>
            <a:xfrm>
              <a:off x="12191451" y="8417990"/>
              <a:ext cx="6828069" cy="5298010"/>
            </a:xfrm>
            <a:prstGeom prst="rect">
              <a:avLst/>
            </a:prstGeom>
          </p:spPr>
        </p:pic>
        <p:pic>
          <p:nvPicPr>
            <p:cNvPr id="12" name="Picture 11">
              <a:extLst>
                <a:ext uri="{FF2B5EF4-FFF2-40B4-BE49-F238E27FC236}">
                  <a16:creationId xmlns:a16="http://schemas.microsoft.com/office/drawing/2014/main" id="{04F187F1-0113-A948-2B60-F77906F31790}"/>
                </a:ext>
              </a:extLst>
            </p:cNvPr>
            <p:cNvPicPr>
              <a:picLocks noChangeAspect="1"/>
            </p:cNvPicPr>
            <p:nvPr/>
          </p:nvPicPr>
          <p:blipFill>
            <a:blip r:embed="rId6"/>
            <a:stretch>
              <a:fillRect/>
            </a:stretch>
          </p:blipFill>
          <p:spPr>
            <a:xfrm>
              <a:off x="19738221" y="10146800"/>
              <a:ext cx="4645779" cy="3569200"/>
            </a:xfrm>
            <a:prstGeom prst="rect">
              <a:avLst/>
            </a:prstGeom>
          </p:spPr>
        </p:pic>
      </p:grpSp>
    </p:spTree>
    <p:extLst>
      <p:ext uri="{BB962C8B-B14F-4D97-AF65-F5344CB8AC3E}">
        <p14:creationId xmlns:p14="http://schemas.microsoft.com/office/powerpoint/2010/main" val="36784610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396</TotalTime>
  <Words>1132</Words>
  <Application>Microsoft Macintosh PowerPoint</Application>
  <PresentationFormat>On-screen Show (16:9)</PresentationFormat>
  <Paragraphs>114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Ureal Engine Internals</vt:lpstr>
      <vt:lpstr>Plugin vs. Engine Code</vt:lpstr>
      <vt:lpstr>Why Not Plugin Code?</vt:lpstr>
      <vt:lpstr>Modifying Engine Modules</vt:lpstr>
      <vt:lpstr>Low-Level Code</vt:lpstr>
      <vt:lpstr>Engine Organization</vt:lpstr>
      <vt:lpstr>Engine Module Types</vt:lpstr>
      <vt:lpstr>Runtime Modules</vt:lpstr>
      <vt:lpstr>Editor Modules</vt:lpstr>
      <vt:lpstr>Developer Modules</vt:lpstr>
      <vt:lpstr>Programs</vt:lpstr>
      <vt:lpstr>Engine Code Tips</vt:lpstr>
      <vt:lpstr>Container Types</vt:lpstr>
      <vt:lpstr>Why Don’t Game Developers Like STL?</vt:lpstr>
      <vt:lpstr>New Console Variables</vt:lpstr>
      <vt:lpstr>CVar names</vt:lpstr>
      <vt:lpstr>Console Commands</vt:lpstr>
      <vt:lpstr>Game and Render Threads</vt:lpstr>
      <vt:lpstr>Other Threads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Ureal Engine Coding</dc:title>
  <dc:creator>Marc Olano</dc:creator>
  <cp:lastModifiedBy>Marc Olano</cp:lastModifiedBy>
  <cp:revision>8</cp:revision>
  <dcterms:created xsi:type="dcterms:W3CDTF">2023-11-15T14:48:17Z</dcterms:created>
  <dcterms:modified xsi:type="dcterms:W3CDTF">2023-11-21T16:36:12Z</dcterms:modified>
</cp:coreProperties>
</file>