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0" r:id="rId4"/>
    <p:sldId id="281" r:id="rId5"/>
    <p:sldId id="278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88" r:id="rId14"/>
    <p:sldId id="291" r:id="rId15"/>
    <p:sldId id="289" r:id="rId16"/>
    <p:sldId id="29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2"/>
    <p:restoredTop sz="87808"/>
  </p:normalViewPr>
  <p:slideViewPr>
    <p:cSldViewPr snapToGrid="0" snapToObjects="1">
      <p:cViewPr varScale="1">
        <p:scale>
          <a:sx n="106" d="100"/>
          <a:sy n="106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Fitting and Approximation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1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Too Expensive???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without integrals, can have trig functions, or lots of computation</a:t>
            </a:r>
          </a:p>
          <a:p>
            <a:r>
              <a:rPr lang="en-US" dirty="0"/>
              <a:t>Find a function close in shape to the original, but easier to evaluate</a:t>
            </a:r>
          </a:p>
          <a:p>
            <a:pPr lvl="1"/>
            <a:r>
              <a:rPr lang="en-US" dirty="0"/>
              <a:t>Can include 2D or 3D lookups, though lookups are expensive too</a:t>
            </a:r>
          </a:p>
          <a:p>
            <a:r>
              <a:rPr lang="en-US" dirty="0"/>
              <a:t>Finding the coefficients</a:t>
            </a:r>
          </a:p>
          <a:p>
            <a:pPr lvl="1"/>
            <a:r>
              <a:rPr lang="en-US" dirty="0"/>
              <a:t>Taylor series: Polynomial – good near 0, can blow up far away</a:t>
            </a:r>
          </a:p>
          <a:p>
            <a:pPr lvl="1"/>
            <a:r>
              <a:rPr lang="en-US" dirty="0" err="1"/>
              <a:t>Padé</a:t>
            </a:r>
            <a:r>
              <a:rPr lang="en-US" dirty="0"/>
              <a:t>: Rational Polynomial – good near 0 and ∞</a:t>
            </a:r>
          </a:p>
          <a:p>
            <a:pPr lvl="1"/>
            <a:r>
              <a:rPr lang="en-US" dirty="0"/>
              <a:t>Minimax: Polynomial – minimizes max error</a:t>
            </a:r>
          </a:p>
          <a:p>
            <a:pPr lvl="1"/>
            <a:r>
              <a:rPr lang="en-US" dirty="0"/>
              <a:t>Nonlinear optimization</a:t>
            </a:r>
          </a:p>
        </p:txBody>
      </p:sp>
    </p:spTree>
    <p:extLst>
      <p:ext uri="{BB962C8B-B14F-4D97-AF65-F5344CB8AC3E}">
        <p14:creationId xmlns:p14="http://schemas.microsoft.com/office/powerpoint/2010/main" val="96664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Hair [Karis 2016]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Marschner</a:t>
            </a:r>
            <a:r>
              <a:rPr lang="en-US" dirty="0"/>
              <a:t> [2003]: sum of reflection (R) and Transmission (T) paths</a:t>
            </a:r>
          </a:p>
          <a:p>
            <a:r>
              <a:rPr lang="en-US" dirty="0"/>
              <a:t>Just do R, TT, TRT paths</a:t>
            </a:r>
          </a:p>
          <a:p>
            <a:r>
              <a:rPr lang="en-US" dirty="0"/>
              <a:t>Many terms, each with its own approximation (see Karis)</a:t>
            </a:r>
          </a:p>
          <a:p>
            <a:pPr>
              <a:lnSpc>
                <a:spcPct val="150000"/>
              </a:lnSpc>
            </a:pPr>
            <a:r>
              <a:rPr lang="en-US" dirty="0"/>
              <a:t>For example: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Start with</a:t>
            </a:r>
          </a:p>
          <a:p>
            <a:pPr lvl="1">
              <a:lnSpc>
                <a:spcPct val="100000"/>
              </a:lnSpc>
              <a:tabLst>
                <a:tab pos="3995738" algn="l"/>
              </a:tabLst>
            </a:pPr>
            <a:r>
              <a:rPr lang="en-US" dirty="0"/>
              <a:t>Change variables to	       to avoid </a:t>
            </a:r>
            <a:r>
              <a:rPr lang="en-US" dirty="0" err="1"/>
              <a:t>acos</a:t>
            </a:r>
            <a:r>
              <a:rPr lang="en-US" dirty="0"/>
              <a:t>(dot(</a:t>
            </a:r>
            <a:r>
              <a:rPr lang="mr-IN" dirty="0"/>
              <a:t>…</a:t>
            </a:r>
            <a:r>
              <a:rPr lang="en-US" dirty="0"/>
              <a:t>))</a:t>
            </a:r>
          </a:p>
          <a:p>
            <a:pPr lvl="1">
              <a:lnSpc>
                <a:spcPct val="100000"/>
              </a:lnSpc>
              <a:tabLst>
                <a:tab pos="3995738" algn="l"/>
              </a:tabLst>
            </a:pPr>
            <a:r>
              <a:rPr lang="en-US" dirty="0"/>
              <a:t>Graph, looks similar to </a:t>
            </a:r>
            <a:r>
              <a:rPr lang="en-US" dirty="0" err="1"/>
              <a:t>exp</a:t>
            </a:r>
            <a:r>
              <a:rPr lang="en-US" dirty="0"/>
              <a:t>(–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Fit	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48" y="3361811"/>
            <a:ext cx="3581400" cy="111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795" y="4441404"/>
            <a:ext cx="2070100" cy="29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39531" y="4967624"/>
            <a:ext cx="11938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17266" y="5766282"/>
            <a:ext cx="5003800" cy="368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815" y="3693341"/>
            <a:ext cx="4572000" cy="28321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9939131" y="519499"/>
            <a:ext cx="1815548" cy="291548"/>
          </a:xfrm>
          <a:custGeom>
            <a:avLst/>
            <a:gdLst>
              <a:gd name="connsiteX0" fmla="*/ 0 w 1815548"/>
              <a:gd name="connsiteY0" fmla="*/ 291548 h 291548"/>
              <a:gd name="connsiteX1" fmla="*/ 609600 w 1815548"/>
              <a:gd name="connsiteY1" fmla="*/ 0 h 291548"/>
              <a:gd name="connsiteX2" fmla="*/ 702365 w 1815548"/>
              <a:gd name="connsiteY2" fmla="*/ 251792 h 291548"/>
              <a:gd name="connsiteX3" fmla="*/ 1232452 w 1815548"/>
              <a:gd name="connsiteY3" fmla="*/ 0 h 291548"/>
              <a:gd name="connsiteX4" fmla="*/ 1298713 w 1815548"/>
              <a:gd name="connsiteY4" fmla="*/ 251792 h 291548"/>
              <a:gd name="connsiteX5" fmla="*/ 1815548 w 1815548"/>
              <a:gd name="connsiteY5" fmla="*/ 13253 h 29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5548" h="291548">
                <a:moveTo>
                  <a:pt x="0" y="291548"/>
                </a:moveTo>
                <a:lnTo>
                  <a:pt x="609600" y="0"/>
                </a:lnTo>
                <a:lnTo>
                  <a:pt x="702365" y="251792"/>
                </a:lnTo>
                <a:lnTo>
                  <a:pt x="1232452" y="0"/>
                </a:lnTo>
                <a:lnTo>
                  <a:pt x="1298713" y="251792"/>
                </a:lnTo>
                <a:lnTo>
                  <a:pt x="1815548" y="13253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V="1">
            <a:off x="9939131" y="1239859"/>
            <a:ext cx="1815548" cy="291548"/>
          </a:xfrm>
          <a:custGeom>
            <a:avLst/>
            <a:gdLst>
              <a:gd name="connsiteX0" fmla="*/ 0 w 1815548"/>
              <a:gd name="connsiteY0" fmla="*/ 291548 h 291548"/>
              <a:gd name="connsiteX1" fmla="*/ 609600 w 1815548"/>
              <a:gd name="connsiteY1" fmla="*/ 0 h 291548"/>
              <a:gd name="connsiteX2" fmla="*/ 702365 w 1815548"/>
              <a:gd name="connsiteY2" fmla="*/ 251792 h 291548"/>
              <a:gd name="connsiteX3" fmla="*/ 1232452 w 1815548"/>
              <a:gd name="connsiteY3" fmla="*/ 0 h 291548"/>
              <a:gd name="connsiteX4" fmla="*/ 1298713 w 1815548"/>
              <a:gd name="connsiteY4" fmla="*/ 251792 h 291548"/>
              <a:gd name="connsiteX5" fmla="*/ 1815548 w 1815548"/>
              <a:gd name="connsiteY5" fmla="*/ 13253 h 29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5548" h="291548">
                <a:moveTo>
                  <a:pt x="0" y="291548"/>
                </a:moveTo>
                <a:lnTo>
                  <a:pt x="609600" y="0"/>
                </a:lnTo>
                <a:lnTo>
                  <a:pt x="702365" y="251792"/>
                </a:lnTo>
                <a:lnTo>
                  <a:pt x="1232452" y="0"/>
                </a:lnTo>
                <a:lnTo>
                  <a:pt x="1298713" y="251792"/>
                </a:lnTo>
                <a:lnTo>
                  <a:pt x="1815548" y="13253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859618" y="159026"/>
            <a:ext cx="410817" cy="490331"/>
          </a:xfrm>
          <a:custGeom>
            <a:avLst/>
            <a:gdLst>
              <a:gd name="connsiteX0" fmla="*/ 0 w 410817"/>
              <a:gd name="connsiteY0" fmla="*/ 79513 h 490331"/>
              <a:gd name="connsiteX1" fmla="*/ 410817 w 410817"/>
              <a:gd name="connsiteY1" fmla="*/ 490331 h 490331"/>
              <a:gd name="connsiteX2" fmla="*/ 331304 w 410817"/>
              <a:gd name="connsiteY2" fmla="*/ 0 h 49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817" h="490331">
                <a:moveTo>
                  <a:pt x="0" y="79513"/>
                </a:moveTo>
                <a:lnTo>
                  <a:pt x="410817" y="490331"/>
                </a:lnTo>
                <a:lnTo>
                  <a:pt x="33130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575235" y="185531"/>
            <a:ext cx="424070" cy="1630017"/>
          </a:xfrm>
          <a:custGeom>
            <a:avLst/>
            <a:gdLst>
              <a:gd name="connsiteX0" fmla="*/ 0 w 424070"/>
              <a:gd name="connsiteY0" fmla="*/ 0 h 1630017"/>
              <a:gd name="connsiteX1" fmla="*/ 371061 w 424070"/>
              <a:gd name="connsiteY1" fmla="*/ 463826 h 1630017"/>
              <a:gd name="connsiteX2" fmla="*/ 424070 w 424070"/>
              <a:gd name="connsiteY2" fmla="*/ 1258956 h 1630017"/>
              <a:gd name="connsiteX3" fmla="*/ 119270 w 424070"/>
              <a:gd name="connsiteY3" fmla="*/ 1630017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070" h="1630017">
                <a:moveTo>
                  <a:pt x="0" y="0"/>
                </a:moveTo>
                <a:lnTo>
                  <a:pt x="371061" y="463826"/>
                </a:lnTo>
                <a:lnTo>
                  <a:pt x="424070" y="1258956"/>
                </a:lnTo>
                <a:lnTo>
                  <a:pt x="119270" y="163001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131826" y="39757"/>
            <a:ext cx="596348" cy="1311965"/>
          </a:xfrm>
          <a:custGeom>
            <a:avLst/>
            <a:gdLst>
              <a:gd name="connsiteX0" fmla="*/ 0 w 596348"/>
              <a:gd name="connsiteY0" fmla="*/ 79513 h 1351721"/>
              <a:gd name="connsiteX1" fmla="*/ 304800 w 596348"/>
              <a:gd name="connsiteY1" fmla="*/ 649356 h 1351721"/>
              <a:gd name="connsiteX2" fmla="*/ 304800 w 596348"/>
              <a:gd name="connsiteY2" fmla="*/ 1351721 h 1351721"/>
              <a:gd name="connsiteX3" fmla="*/ 556592 w 596348"/>
              <a:gd name="connsiteY3" fmla="*/ 530087 h 1351721"/>
              <a:gd name="connsiteX4" fmla="*/ 596348 w 596348"/>
              <a:gd name="connsiteY4" fmla="*/ 0 h 1351721"/>
              <a:gd name="connsiteX0" fmla="*/ 0 w 596348"/>
              <a:gd name="connsiteY0" fmla="*/ 79513 h 1311965"/>
              <a:gd name="connsiteX1" fmla="*/ 304800 w 596348"/>
              <a:gd name="connsiteY1" fmla="*/ 649356 h 1311965"/>
              <a:gd name="connsiteX2" fmla="*/ 278296 w 596348"/>
              <a:gd name="connsiteY2" fmla="*/ 1311965 h 1311965"/>
              <a:gd name="connsiteX3" fmla="*/ 556592 w 596348"/>
              <a:gd name="connsiteY3" fmla="*/ 530087 h 1311965"/>
              <a:gd name="connsiteX4" fmla="*/ 596348 w 596348"/>
              <a:gd name="connsiteY4" fmla="*/ 0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348" h="1311965">
                <a:moveTo>
                  <a:pt x="0" y="79513"/>
                </a:moveTo>
                <a:lnTo>
                  <a:pt x="304800" y="649356"/>
                </a:lnTo>
                <a:lnTo>
                  <a:pt x="278296" y="1311965"/>
                </a:lnTo>
                <a:lnTo>
                  <a:pt x="556592" y="530087"/>
                </a:lnTo>
                <a:lnTo>
                  <a:pt x="59634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23713" y="5776505"/>
            <a:ext cx="736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for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reduction</a:t>
            </a:r>
          </a:p>
          <a:p>
            <a:pPr lvl="1"/>
            <a:r>
              <a:rPr lang="en-US" dirty="0"/>
              <a:t>Piecewise fit</a:t>
            </a:r>
          </a:p>
          <a:p>
            <a:pPr lvl="1"/>
            <a:r>
              <a:rPr lang="en-US" dirty="0"/>
              <a:t>This is how most math library functions work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Constrain endpoints</a:t>
            </a:r>
          </a:p>
          <a:p>
            <a:pPr lvl="1"/>
            <a:r>
              <a:rPr lang="en-US" dirty="0"/>
              <a:t>Constrain critical features (is the derivative at 0 important?)</a:t>
            </a:r>
          </a:p>
          <a:p>
            <a:pPr lvl="1"/>
            <a:r>
              <a:rPr lang="en-US" dirty="0"/>
              <a:t>Lock those down before doing fit for the rest</a:t>
            </a:r>
          </a:p>
          <a:p>
            <a:pPr lvl="1"/>
            <a:r>
              <a:rPr lang="en-US" dirty="0"/>
              <a:t>Reduces degrees of freedom in optimization</a:t>
            </a:r>
          </a:p>
        </p:txBody>
      </p:sp>
    </p:spTree>
    <p:extLst>
      <p:ext uri="{BB962C8B-B14F-4D97-AF65-F5344CB8AC3E}">
        <p14:creationId xmlns:p14="http://schemas.microsoft.com/office/powerpoint/2010/main" val="20040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from Iwanicki</a:t>
            </a:r>
            <a:r>
              <a:rPr lang="en-US" dirty="0"/>
              <a:t> &amp; </a:t>
            </a:r>
            <a:r>
              <a:rPr lang="en-US" dirty="0" err="1"/>
              <a:t>Pesce</a:t>
            </a:r>
            <a:r>
              <a:rPr lang="en-US" dirty="0"/>
              <a:t> [2015]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dimensionality (project, factor)</a:t>
            </a:r>
          </a:p>
          <a:p>
            <a:r>
              <a:rPr lang="en-US" dirty="0"/>
              <a:t>Toolkit: Global and local optimization algorithms</a:t>
            </a:r>
          </a:p>
          <a:p>
            <a:pPr lvl="1"/>
            <a:r>
              <a:rPr lang="en-US" dirty="0"/>
              <a:t>When ground truth is Monte-Carlo, avoid ones that need derivatives</a:t>
            </a:r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Graph the function to fit</a:t>
            </a:r>
          </a:p>
          <a:p>
            <a:pPr lvl="1"/>
            <a:r>
              <a:rPr lang="en-US" dirty="0"/>
              <a:t>Hypothesize a form for the fit</a:t>
            </a:r>
          </a:p>
          <a:p>
            <a:pPr lvl="2"/>
            <a:r>
              <a:rPr lang="en-US" dirty="0"/>
              <a:t>Zero out small coefficients</a:t>
            </a:r>
          </a:p>
          <a:p>
            <a:pPr lvl="2"/>
            <a:r>
              <a:rPr lang="en-US" dirty="0"/>
              <a:t>Parameters near limits = probably not the right function</a:t>
            </a:r>
          </a:p>
          <a:p>
            <a:pPr lvl="1"/>
            <a:r>
              <a:rPr lang="en-US" dirty="0"/>
              <a:t>Graph &amp; render with result</a:t>
            </a:r>
          </a:p>
          <a:p>
            <a:pPr lvl="1"/>
            <a:r>
              <a:rPr lang="en-US" dirty="0"/>
              <a:t>Add refinement terms &amp; constraints (or change fit function)</a:t>
            </a:r>
          </a:p>
        </p:txBody>
      </p:sp>
    </p:spTree>
    <p:extLst>
      <p:ext uri="{BB962C8B-B14F-4D97-AF65-F5344CB8AC3E}">
        <p14:creationId xmlns:p14="http://schemas.microsoft.com/office/powerpoint/2010/main" val="2725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</a:t>
            </a:r>
            <a:r>
              <a:rPr lang="en-US" dirty="0" err="1"/>
              <a:t>Schlick</a:t>
            </a:r>
            <a:r>
              <a:rPr lang="en-US" dirty="0"/>
              <a:t> Fresnel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Fresnel (for </a:t>
            </a:r>
            <a:r>
              <a:rPr lang="en-US" dirty="0" err="1"/>
              <a:t>unpolarized</a:t>
            </a:r>
            <a:r>
              <a:rPr lang="en-US" dirty="0"/>
              <a:t> light)</a:t>
            </a:r>
          </a:p>
          <a:p>
            <a:pPr>
              <a:spcBef>
                <a:spcPts val="17000"/>
              </a:spcBef>
            </a:pPr>
            <a:r>
              <a:rPr lang="en-US" dirty="0"/>
              <a:t>Constrain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en-US" dirty="0"/>
              <a:t>Where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Polynomial fit [</a:t>
            </a:r>
            <a:r>
              <a:rPr lang="en-US" dirty="0" err="1"/>
              <a:t>Schlick</a:t>
            </a:r>
            <a:r>
              <a:rPr lang="en-US" dirty="0"/>
              <a:t> 1994]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97" y="2317003"/>
            <a:ext cx="12573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97" y="2820240"/>
            <a:ext cx="2743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97" y="3273380"/>
            <a:ext cx="6743700" cy="109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515" y="4427926"/>
            <a:ext cx="68072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497" y="390618"/>
            <a:ext cx="457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997" y="6055801"/>
            <a:ext cx="4432300" cy="43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386" y="2405903"/>
            <a:ext cx="49911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747" y="4818720"/>
            <a:ext cx="3136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59DD-BB1A-35BC-FD2D-26C50E91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approximations [Jakob 2014]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9F61-1F25-4CA9-690F-A09A83EDB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i="1" dirty="0"/>
              <a:t>importance sampling</a:t>
            </a:r>
            <a:r>
              <a:rPr lang="en-US" dirty="0"/>
              <a:t>, want this CDF</a:t>
            </a:r>
          </a:p>
          <a:p>
            <a:pPr lvl="1">
              <a:spcBef>
                <a:spcPts val="2000"/>
              </a:spcBef>
              <a:spcAft>
                <a:spcPts val="1200"/>
              </a:spcAft>
            </a:pPr>
            <a:r>
              <a:rPr lang="en-US" dirty="0"/>
              <a:t> </a:t>
            </a:r>
          </a:p>
          <a:p>
            <a:r>
              <a:rPr lang="en-US" dirty="0"/>
              <a:t>To generate samples, need inverse CDF, but no closed form</a:t>
            </a:r>
          </a:p>
          <a:p>
            <a:r>
              <a:rPr lang="en-US" dirty="0"/>
              <a:t>Compute approximate                               as a function of  </a:t>
            </a:r>
          </a:p>
          <a:p>
            <a:r>
              <a:rPr lang="en-US" dirty="0"/>
              <a:t>Refine with several steps of Newton method to find </a:t>
            </a:r>
            <a:r>
              <a:rPr lang="en-US" i="1" dirty="0"/>
              <a:t> </a:t>
            </a:r>
            <a:r>
              <a:rPr lang="en-US" dirty="0"/>
              <a:t>  where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6D3EF-7C51-BD04-C03C-D2E74467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626" y="3673001"/>
            <a:ext cx="177800" cy="27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F9788-24CA-676C-4F85-FB4914965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739" y="2266617"/>
            <a:ext cx="6235700" cy="73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C876F8-B06B-E108-71AA-42B0C7999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19" y="3571043"/>
            <a:ext cx="2273300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A2E62E-9F4C-5BE2-50A5-C8D4362A1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739" y="4575342"/>
            <a:ext cx="2235200" cy="33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82A38B-2BA8-43C5-4838-C8AC9DFF8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999" y="4254502"/>
            <a:ext cx="2159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5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3A9E-2CAC-23E2-6C93-040A1C5E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Error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FE035-B6CA-210C-8709-37E6FE71D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how good is good enough</a:t>
            </a:r>
          </a:p>
        </p:txBody>
      </p:sp>
    </p:spTree>
    <p:extLst>
      <p:ext uri="{BB962C8B-B14F-4D97-AF65-F5344CB8AC3E}">
        <p14:creationId xmlns:p14="http://schemas.microsoft.com/office/powerpoint/2010/main" val="235046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047021-AB7E-AA4D-EB96-791AA194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Error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8161BA-C15D-1038-A49B-E74D21118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Floating or fixed point (e.g. 8-bit color values) have limited precision</a:t>
            </a:r>
          </a:p>
          <a:p>
            <a:pPr lvl="1"/>
            <a:r>
              <a:rPr lang="en-US" dirty="0"/>
              <a:t>True number can be ±0.5 * least significant bit</a:t>
            </a:r>
          </a:p>
          <a:p>
            <a:pPr lvl="1"/>
            <a:r>
              <a:rPr lang="en-US" dirty="0"/>
              <a:t>8-bit color represents values in [0,1] with an 8-bit number</a:t>
            </a:r>
          </a:p>
          <a:p>
            <a:pPr lvl="1"/>
            <a:r>
              <a:rPr lang="en-US" dirty="0"/>
              <a:t>LSB is 2</a:t>
            </a:r>
            <a:r>
              <a:rPr lang="en-US" baseline="30000" dirty="0"/>
              <a:t>-8</a:t>
            </a:r>
            <a:r>
              <a:rPr lang="en-US" dirty="0"/>
              <a:t>, true value within ±2</a:t>
            </a:r>
            <a:r>
              <a:rPr lang="en-US" baseline="30000" dirty="0"/>
              <a:t>-9</a:t>
            </a:r>
            <a:r>
              <a:rPr lang="en-US" dirty="0"/>
              <a:t> of stored value</a:t>
            </a:r>
          </a:p>
          <a:p>
            <a:r>
              <a:rPr lang="en-US" dirty="0"/>
              <a:t>Floating point LSB scale depends on exponent</a:t>
            </a:r>
          </a:p>
          <a:p>
            <a:pPr lvl="1"/>
            <a:r>
              <a:rPr lang="en-US" dirty="0"/>
              <a:t>For float x, LSB ≈ |x|*2</a:t>
            </a:r>
            <a:r>
              <a:rPr lang="en-US" baseline="30000" dirty="0"/>
              <a:t>-23</a:t>
            </a:r>
            <a:r>
              <a:rPr lang="en-US" dirty="0"/>
              <a:t>, error ≈ ±|x|*2</a:t>
            </a:r>
            <a:r>
              <a:rPr lang="en-US" baseline="30000" dirty="0"/>
              <a:t>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3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B9E2-60A8-8990-D6E3-58EC7EA6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Propagated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A712-E83A-47C2-AB86-378C58A3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input to a function has error, result has error scaled by derivative</a:t>
            </a:r>
          </a:p>
          <a:p>
            <a:pPr lvl="1"/>
            <a:r>
              <a:rPr lang="en-US" dirty="0"/>
              <a:t>Exact: </a:t>
            </a:r>
          </a:p>
          <a:p>
            <a:pPr lvl="1"/>
            <a:r>
              <a:rPr lang="en-US" dirty="0"/>
              <a:t>With small error in input: </a:t>
            </a:r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D61E6-9B50-0555-520D-96C908D54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87" y="2313405"/>
            <a:ext cx="1155700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52F0EC-4FAF-9E3A-C374-2F71F988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3815366"/>
            <a:ext cx="13843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ACD4B-EE8E-DD5A-081C-145B875E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82800" y="3089167"/>
            <a:ext cx="6997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3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Harmonics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6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E829-FD0C-81B6-15AC-DF880E94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Generated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BBA0-6F2D-A459-D524-011A3F70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Approximations generate their own error</a:t>
            </a:r>
          </a:p>
          <a:p>
            <a:pPr lvl="1"/>
            <a:r>
              <a:rPr lang="en-US" dirty="0"/>
              <a:t>  </a:t>
            </a:r>
          </a:p>
          <a:p>
            <a:r>
              <a:rPr lang="en-US" dirty="0"/>
              <a:t>Do not need approximation significantly better than propagated error.</a:t>
            </a:r>
          </a:p>
          <a:p>
            <a:r>
              <a:rPr lang="en-US" dirty="0"/>
              <a:t>How the error </a:t>
            </a:r>
            <a:r>
              <a:rPr lang="en-US" b="1" dirty="0"/>
              <a:t>looks</a:t>
            </a:r>
            <a:r>
              <a:rPr lang="en-US" dirty="0"/>
              <a:t> also matters</a:t>
            </a:r>
          </a:p>
          <a:p>
            <a:pPr lvl="1"/>
            <a:r>
              <a:rPr lang="en-US" dirty="0"/>
              <a:t>Discontinuities in value or derivative may be worse than smooth consistent bias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21305-D92E-F431-F4D9-9D7B38DE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68" y="2269982"/>
            <a:ext cx="2844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7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as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Express vectors in terms of coefficients for basis vectors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Functions form a vector space too</a:t>
            </a:r>
          </a:p>
          <a:p>
            <a:r>
              <a:rPr lang="en-US" dirty="0"/>
              <a:t>Value at every point on the real axis: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Power basis: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Fourier basis:</a:t>
            </a:r>
          </a:p>
          <a:p>
            <a:pPr lvl="1"/>
            <a:r>
              <a:rPr lang="en-US" dirty="0"/>
              <a:t>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4" r="44043"/>
          <a:stretch/>
        </p:blipFill>
        <p:spPr>
          <a:xfrm>
            <a:off x="4813916" y="2190253"/>
            <a:ext cx="418705" cy="629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459" y="4384445"/>
            <a:ext cx="3683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79" y="5135183"/>
            <a:ext cx="3302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292" y="4719625"/>
            <a:ext cx="42291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292" y="5526723"/>
            <a:ext cx="68453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7AD92C-C23E-644B-9737-4AF553FF1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292" y="2811485"/>
            <a:ext cx="17145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71BB2A-CB79-E541-AEFC-FC0DC45AF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7"/>
          <a:stretch/>
        </p:blipFill>
        <p:spPr>
          <a:xfrm>
            <a:off x="2199354" y="2154182"/>
            <a:ext cx="418705" cy="629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7F0F8C-080C-A74A-B20F-1922ACA8D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5"/>
          <a:stretch/>
        </p:blipFill>
        <p:spPr>
          <a:xfrm>
            <a:off x="7428478" y="2154182"/>
            <a:ext cx="674044" cy="629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C4325-96D6-7B4E-84F4-3CBADFCAB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892" y="2811485"/>
            <a:ext cx="1714500" cy="36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97B34F-C91D-1A47-90C1-7F914FA17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2826" y="2811485"/>
            <a:ext cx="1714500" cy="36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61B85-B130-C641-9602-D3B82C87AC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3649328"/>
            <a:ext cx="635000" cy="33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C2DBF-EA6E-3849-8EA5-59EF5FD42B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5292" y="4008852"/>
            <a:ext cx="6248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Dot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Regular real-valued dot product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                                (e.g.                                          )</a:t>
            </a:r>
          </a:p>
          <a:p>
            <a:pPr>
              <a:lnSpc>
                <a:spcPct val="100000"/>
              </a:lnSpc>
            </a:pPr>
            <a:r>
              <a:rPr lang="en-US" dirty="0"/>
              <a:t>Sum turns to integral for continuous real-valued functions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/>
              <a:t>Orthonormal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Orthogonal if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Normal if </a:t>
            </a:r>
          </a:p>
          <a:p>
            <a:pPr lvl="1">
              <a:lnSpc>
                <a:spcPct val="110000"/>
              </a:lnSpc>
              <a:tabLst>
                <a:tab pos="7080250" algn="l"/>
              </a:tabLst>
            </a:pPr>
            <a:r>
              <a:rPr lang="en-US" dirty="0"/>
              <a:t>When orthonormal,</a:t>
            </a:r>
            <a:br>
              <a:rPr lang="en-US" dirty="0"/>
            </a:br>
            <a:r>
              <a:rPr lang="en-US" dirty="0"/>
              <a:t>where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87" y="2364538"/>
            <a:ext cx="1993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87" y="3294852"/>
            <a:ext cx="28829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173" y="4374163"/>
            <a:ext cx="10922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19" y="4791066"/>
            <a:ext cx="11049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990" y="5240917"/>
            <a:ext cx="3695700" cy="33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245" y="5588780"/>
            <a:ext cx="31369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A4120-50B2-7148-BB49-0C20F0000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7012" y="2446668"/>
            <a:ext cx="2705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6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Probes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of precomputed environment maps would be huge</a:t>
            </a:r>
          </a:p>
          <a:p>
            <a:r>
              <a:rPr lang="en-US" dirty="0"/>
              <a:t>Need a compact representation for a function of direction</a:t>
            </a:r>
          </a:p>
          <a:p>
            <a:pPr lvl="1">
              <a:spcBef>
                <a:spcPts val="2500"/>
              </a:spcBef>
              <a:spcAft>
                <a:spcPts val="2500"/>
              </a:spcAft>
            </a:pPr>
            <a:r>
              <a:rPr lang="en-US" dirty="0"/>
              <a:t> </a:t>
            </a:r>
          </a:p>
          <a:p>
            <a:pPr lvl="1"/>
            <a:r>
              <a:rPr lang="en-US" dirty="0"/>
              <a:t>Directions = unit vectors </a:t>
            </a:r>
            <a:br>
              <a:rPr lang="en-US" dirty="0"/>
            </a:br>
            <a:r>
              <a:rPr lang="en-US" dirty="0"/>
              <a:t>= points on a sphere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F7189-892A-A546-8929-E68E97AA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287" y="3215264"/>
            <a:ext cx="6218713" cy="3642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0165D-EBCE-1447-9EF6-FCD73F38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69" y="2744539"/>
            <a:ext cx="34925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Harmonics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Orthonormal basis for functions on a sphere</a:t>
            </a:r>
          </a:p>
          <a:p>
            <a:pPr lvl="1"/>
            <a:r>
              <a:rPr lang="en-US" dirty="0"/>
              <a:t>Indexed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045" y="2349501"/>
            <a:ext cx="5981700" cy="330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469" y="3012057"/>
            <a:ext cx="596900" cy="2124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469" y="3716880"/>
            <a:ext cx="584200" cy="215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819" y="4425196"/>
            <a:ext cx="584200" cy="215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10CEB5-EA91-9013-075F-D0CF1F24E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0" y="2803233"/>
            <a:ext cx="6286500" cy="3517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D5D755-1908-01AA-745D-BECA811B2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3469" y="5133512"/>
            <a:ext cx="584200" cy="228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A9A89FB-760E-B11C-5FC8-21D5ACB61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469" y="5854528"/>
            <a:ext cx="596900" cy="21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0CC414-1DD0-381C-64FD-FD407DEB9C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2223" y="6489366"/>
            <a:ext cx="520700" cy="152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177F29-B43A-53E3-0C85-97C00AEA3201}"/>
              </a:ext>
            </a:extLst>
          </p:cNvPr>
          <p:cNvSpPr txBox="1"/>
          <p:nvPr/>
        </p:nvSpPr>
        <p:spPr>
          <a:xfrm>
            <a:off x="3045833" y="63809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–4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220119-DD89-AF04-FD1C-BD3A620D1A0B}"/>
              </a:ext>
            </a:extLst>
          </p:cNvPr>
          <p:cNvSpPr txBox="1"/>
          <p:nvPr/>
        </p:nvSpPr>
        <p:spPr>
          <a:xfrm>
            <a:off x="3782333" y="6380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–3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8B4407-E0DE-A03D-6DEF-A5EE0F8178A6}"/>
              </a:ext>
            </a:extLst>
          </p:cNvPr>
          <p:cNvSpPr txBox="1"/>
          <p:nvPr/>
        </p:nvSpPr>
        <p:spPr>
          <a:xfrm>
            <a:off x="4517229" y="6380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–2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39CCD5-193E-0404-2147-0A1EB8B3104E}"/>
              </a:ext>
            </a:extLst>
          </p:cNvPr>
          <p:cNvSpPr txBox="1"/>
          <p:nvPr/>
        </p:nvSpPr>
        <p:spPr>
          <a:xfrm>
            <a:off x="5216029" y="6380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–1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EBCD86-E4E3-6177-116F-60D1E7B5EC1B}"/>
              </a:ext>
            </a:extLst>
          </p:cNvPr>
          <p:cNvSpPr txBox="1"/>
          <p:nvPr/>
        </p:nvSpPr>
        <p:spPr>
          <a:xfrm>
            <a:off x="5914829" y="6380900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5C8D3D-045A-F32C-33AD-0E01AD4EAAEC}"/>
              </a:ext>
            </a:extLst>
          </p:cNvPr>
          <p:cNvSpPr txBox="1"/>
          <p:nvPr/>
        </p:nvSpPr>
        <p:spPr>
          <a:xfrm>
            <a:off x="6673789" y="6380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0F95FA-FF93-2FE3-B7FA-4CCC0BBD3ACD}"/>
              </a:ext>
            </a:extLst>
          </p:cNvPr>
          <p:cNvSpPr txBox="1"/>
          <p:nvPr/>
        </p:nvSpPr>
        <p:spPr>
          <a:xfrm>
            <a:off x="7377494" y="6380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2C56B5-F45B-A92A-56ED-353A5362AFA2}"/>
              </a:ext>
            </a:extLst>
          </p:cNvPr>
          <p:cNvSpPr txBox="1"/>
          <p:nvPr/>
        </p:nvSpPr>
        <p:spPr>
          <a:xfrm>
            <a:off x="8081197" y="6380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F29684-B5F8-FE36-7051-D09D5425EC9C}"/>
              </a:ext>
            </a:extLst>
          </p:cNvPr>
          <p:cNvSpPr txBox="1"/>
          <p:nvPr/>
        </p:nvSpPr>
        <p:spPr>
          <a:xfrm>
            <a:off x="8772867" y="6380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79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Light as Spherical Harmonics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dirty="0"/>
              <a:t>Integrals </a:t>
            </a:r>
            <a:r>
              <a:rPr lang="en-US" b="1" dirty="0"/>
              <a:t>do not depend on the incoming light</a:t>
            </a:r>
            <a:r>
              <a:rPr lang="en-US" dirty="0"/>
              <a:t>, can precompute</a:t>
            </a:r>
          </a:p>
          <a:p>
            <a:pPr>
              <a:lnSpc>
                <a:spcPct val="100000"/>
              </a:lnSpc>
            </a:pPr>
            <a:r>
              <a:rPr lang="en-US" dirty="0"/>
              <a:t>Double product: light &amp; part of BRDF as SH</a:t>
            </a:r>
          </a:p>
          <a:p>
            <a:pPr>
              <a:lnSpc>
                <a:spcPct val="100000"/>
              </a:lnSpc>
            </a:pPr>
            <a:r>
              <a:rPr lang="en-US" dirty="0"/>
              <a:t>All: precompute integrals, just store coefficients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2705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29" y="2663825"/>
            <a:ext cx="92837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29" y="3582194"/>
            <a:ext cx="6553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Probes (revisited)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as grid of SH coefficients (can store in a couple of textures)</a:t>
            </a:r>
          </a:p>
          <a:p>
            <a:pPr lvl="1"/>
            <a:r>
              <a:rPr lang="en-US" dirty="0"/>
              <a:t>Few terms = blurry representation of incoming light</a:t>
            </a:r>
          </a:p>
          <a:p>
            <a:r>
              <a:rPr lang="en-US" dirty="0"/>
              <a:t>Run time: find closest, interpolate SH coefficients</a:t>
            </a:r>
          </a:p>
          <a:p>
            <a:pPr lvl="1"/>
            <a:r>
              <a:rPr lang="en-US" dirty="0"/>
              <a:t>Be careful not to interpolate through walls!</a:t>
            </a:r>
          </a:p>
          <a:p>
            <a:r>
              <a:rPr lang="en-US" dirty="0"/>
              <a:t>Combine with other (higher frequency) lighting</a:t>
            </a:r>
          </a:p>
        </p:txBody>
      </p:sp>
    </p:spTree>
    <p:extLst>
      <p:ext uri="{BB962C8B-B14F-4D97-AF65-F5344CB8AC3E}">
        <p14:creationId xmlns:p14="http://schemas.microsoft.com/office/powerpoint/2010/main" val="182769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Spherical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Zonal Harmonics (just the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= 0</a:t>
            </a:r>
            <a:r>
              <a:rPr lang="en-US" dirty="0"/>
              <a:t> ones + a rotation axis)</a:t>
            </a:r>
          </a:p>
          <a:p>
            <a:pPr lvl="1">
              <a:spcBef>
                <a:spcPts val="1700"/>
              </a:spcBef>
              <a:spcAft>
                <a:spcPts val="1200"/>
              </a:spcAft>
            </a:pPr>
            <a:r>
              <a:rPr lang="en-US" dirty="0"/>
              <a:t>           ,             ,                        ,                          , …</a:t>
            </a:r>
          </a:p>
          <a:p>
            <a:r>
              <a:rPr lang="en-US" dirty="0"/>
              <a:t>Wavelets (multiresolution approximation &amp; residuals)</a:t>
            </a:r>
          </a:p>
          <a:p>
            <a:r>
              <a:rPr lang="en-US" dirty="0"/>
              <a:t>Spherical Gaussians (+ an axis)</a:t>
            </a:r>
          </a:p>
          <a:p>
            <a:pPr lvl="1">
              <a:spcBef>
                <a:spcPts val="1700"/>
              </a:spcBef>
              <a:spcAft>
                <a:spcPts val="1200"/>
              </a:spcAft>
            </a:pPr>
            <a:r>
              <a:rPr lang="en-US" dirty="0"/>
              <a:t> </a:t>
            </a:r>
          </a:p>
          <a:p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8A96B-889B-F596-9108-07162A82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41" y="2280653"/>
            <a:ext cx="546100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D785A-BDD3-A850-6314-539D03E75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61" y="2202274"/>
            <a:ext cx="6985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A2F1ED-B522-B4EB-5527-421E6CFD9F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0281" y="2255253"/>
            <a:ext cx="14351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E8215D-DE82-E782-C64B-68E42EF11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101" y="2280653"/>
            <a:ext cx="15875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78AF5-9BF3-8F4C-D377-ADE7BCAEA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041" y="4139908"/>
            <a:ext cx="125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7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20152</TotalTime>
  <Words>738</Words>
  <Application>Microsoft Macintosh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Office Theme</vt:lpstr>
      <vt:lpstr>Fitting and Approximation</vt:lpstr>
      <vt:lpstr>Spherical Harmonics</vt:lpstr>
      <vt:lpstr>Functions as Vectors</vt:lpstr>
      <vt:lpstr>Function Dot Product</vt:lpstr>
      <vt:lpstr>Light Probes</vt:lpstr>
      <vt:lpstr>Spherical Harmonics</vt:lpstr>
      <vt:lpstr>Incoming Light as Spherical Harmonics</vt:lpstr>
      <vt:lpstr>Light Probes (revisited)</vt:lpstr>
      <vt:lpstr>Other Spherical Basis Functions</vt:lpstr>
      <vt:lpstr>Function Approximation</vt:lpstr>
      <vt:lpstr>Still Too Expensive???</vt:lpstr>
      <vt:lpstr>Examples: Hair [Karis 2016]</vt:lpstr>
      <vt:lpstr>Refinements for fitting</vt:lpstr>
      <vt:lpstr>More from Iwanicki &amp; Pesce [2015] </vt:lpstr>
      <vt:lpstr>Examples: Schlick Fresnel</vt:lpstr>
      <vt:lpstr>Refining approximations [Jakob 2014]</vt:lpstr>
      <vt:lpstr>Numerical Error</vt:lpstr>
      <vt:lpstr>Representation Error</vt:lpstr>
      <vt:lpstr>Propagated Error</vt:lpstr>
      <vt:lpstr>Generated Error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206</cp:revision>
  <dcterms:created xsi:type="dcterms:W3CDTF">2017-09-07T12:57:46Z</dcterms:created>
  <dcterms:modified xsi:type="dcterms:W3CDTF">2023-12-05T20:54:23Z</dcterms:modified>
</cp:coreProperties>
</file>