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  <p:sldMasterId id="2147483686" r:id="rId2"/>
  </p:sldMasterIdLst>
  <p:notesMasterIdLst>
    <p:notesMasterId r:id="rId69"/>
  </p:notesMasterIdLst>
  <p:sldIdLst>
    <p:sldId id="256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334" r:id="rId19"/>
    <p:sldId id="336" r:id="rId20"/>
    <p:sldId id="335" r:id="rId21"/>
    <p:sldId id="337" r:id="rId22"/>
    <p:sldId id="338" r:id="rId23"/>
    <p:sldId id="262" r:id="rId24"/>
    <p:sldId id="263" r:id="rId25"/>
    <p:sldId id="318" r:id="rId26"/>
    <p:sldId id="319" r:id="rId27"/>
    <p:sldId id="321" r:id="rId28"/>
    <p:sldId id="320" r:id="rId29"/>
    <p:sldId id="323" r:id="rId30"/>
    <p:sldId id="286" r:id="rId31"/>
    <p:sldId id="326" r:id="rId32"/>
    <p:sldId id="279" r:id="rId33"/>
    <p:sldId id="327" r:id="rId34"/>
    <p:sldId id="328" r:id="rId35"/>
    <p:sldId id="329" r:id="rId36"/>
    <p:sldId id="330" r:id="rId37"/>
    <p:sldId id="280" r:id="rId38"/>
    <p:sldId id="281" r:id="rId39"/>
    <p:sldId id="282" r:id="rId40"/>
    <p:sldId id="284" r:id="rId41"/>
    <p:sldId id="332" r:id="rId42"/>
    <p:sldId id="333" r:id="rId43"/>
    <p:sldId id="287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8" r:id="rId52"/>
    <p:sldId id="299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4" r:id="rId66"/>
    <p:sldId id="315" r:id="rId67"/>
    <p:sldId id="316" r:id="rId68"/>
  </p:sldIdLst>
  <p:sldSz cx="9144000" cy="5143500" type="screen16x9"/>
  <p:notesSz cx="7772400" cy="10058400"/>
  <p:defaultTextStyle>
    <a:defPPr>
      <a:defRPr lang="en-GB"/>
    </a:defPPr>
    <a:lvl1pPr algn="l" defTabSz="370132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1pPr>
    <a:lvl2pPr marL="349569" indent="-174786" algn="l" defTabSz="370132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2pPr>
    <a:lvl3pPr marL="524354" indent="-174786" algn="l" defTabSz="370132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3pPr>
    <a:lvl4pPr marL="699140" indent="-174786" algn="l" defTabSz="370132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4pPr>
    <a:lvl5pPr marL="873924" indent="-174786" algn="l" defTabSz="370132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5pPr>
    <a:lvl6pPr marL="1850664" algn="l" defTabSz="370132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6pPr>
    <a:lvl7pPr marL="2220797" algn="l" defTabSz="370132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7pPr>
    <a:lvl8pPr marL="2590929" algn="l" defTabSz="370132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8pPr>
    <a:lvl9pPr marL="2961062" algn="l" defTabSz="370132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470" userDrawn="1">
          <p15:clr>
            <a:srgbClr val="A4A3A4"/>
          </p15:clr>
        </p15:guide>
        <p15:guide id="2" pos="26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01"/>
    <p:restoredTop sz="90953"/>
  </p:normalViewPr>
  <p:slideViewPr>
    <p:cSldViewPr>
      <p:cViewPr>
        <p:scale>
          <a:sx n="111" d="100"/>
          <a:sy n="111" d="100"/>
        </p:scale>
        <p:origin x="768" y="760"/>
      </p:cViewPr>
      <p:guideLst>
        <p:guide orient="horz" pos="1470"/>
        <p:guide pos="2612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fld id="{55AA6C62-FD0A-8D4B-87B1-15467818E14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99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37013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601466" indent="-231333" algn="l" defTabSz="37013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925330" indent="-185067" algn="l" defTabSz="37013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295465" indent="-185067" algn="l" defTabSz="37013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1665597" indent="-185067" algn="l" defTabSz="37013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1850664" algn="l" defTabSz="370132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6pPr>
    <a:lvl7pPr marL="2220797" algn="l" defTabSz="370132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7pPr>
    <a:lvl8pPr marL="2590929" algn="l" defTabSz="370132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8pPr>
    <a:lvl9pPr marL="2961062" algn="l" defTabSz="370132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6A68F3-C3DA-6343-9295-D7A296A8554B}" type="slidenum">
              <a:rPr lang="en-GB"/>
              <a:pPr/>
              <a:t>1</a:t>
            </a:fld>
            <a:endParaRPr lang="en-GB"/>
          </a:p>
        </p:txBody>
      </p:sp>
      <p:sp>
        <p:nvSpPr>
          <p:cNvPr id="67585" name="Text Box 102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7586" name="Text Box 102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00F49-8C48-D144-966D-939D4BB5F21B}" type="slidenum">
              <a:rPr lang="en-GB"/>
              <a:pPr/>
              <a:t>10</a:t>
            </a:fld>
            <a:endParaRPr lang="en-GB"/>
          </a:p>
        </p:txBody>
      </p:sp>
      <p:sp>
        <p:nvSpPr>
          <p:cNvPr id="839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39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73A731-FC76-2544-8B2F-1E93E1B8A1E3}" type="slidenum">
              <a:rPr lang="en-GB"/>
              <a:pPr/>
              <a:t>11</a:t>
            </a:fld>
            <a:endParaRPr lang="en-GB"/>
          </a:p>
        </p:txBody>
      </p:sp>
      <p:sp>
        <p:nvSpPr>
          <p:cNvPr id="849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49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0F7939-BD0B-D14A-A40C-C92F51B0E273}" type="slidenum">
              <a:rPr lang="en-GB"/>
              <a:pPr/>
              <a:t>12</a:t>
            </a:fld>
            <a:endParaRPr lang="en-GB"/>
          </a:p>
        </p:txBody>
      </p:sp>
      <p:sp>
        <p:nvSpPr>
          <p:cNvPr id="860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60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CC0A77-396B-8A45-917F-2606CAB7DD2D}" type="slidenum">
              <a:rPr lang="en-GB"/>
              <a:pPr/>
              <a:t>13</a:t>
            </a:fld>
            <a:endParaRPr lang="en-GB"/>
          </a:p>
        </p:txBody>
      </p:sp>
      <p:sp>
        <p:nvSpPr>
          <p:cNvPr id="870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70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026FA1-1138-9545-B434-F9C1C09F371C}" type="slidenum">
              <a:rPr lang="en-GB"/>
              <a:pPr/>
              <a:t>14</a:t>
            </a:fld>
            <a:endParaRPr lang="en-GB"/>
          </a:p>
        </p:txBody>
      </p:sp>
      <p:sp>
        <p:nvSpPr>
          <p:cNvPr id="880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80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E74B28-0EBC-EA46-97B7-C72C6E43C3FD}" type="slidenum">
              <a:rPr lang="en-GB"/>
              <a:pPr/>
              <a:t>15</a:t>
            </a:fld>
            <a:endParaRPr lang="en-GB"/>
          </a:p>
        </p:txBody>
      </p:sp>
      <p:sp>
        <p:nvSpPr>
          <p:cNvPr id="890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90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4C8821-3410-3241-B059-7688C5F303EB}" type="slidenum">
              <a:rPr lang="en-GB"/>
              <a:pPr/>
              <a:t>16</a:t>
            </a:fld>
            <a:endParaRPr lang="en-GB"/>
          </a:p>
        </p:txBody>
      </p:sp>
      <p:sp>
        <p:nvSpPr>
          <p:cNvPr id="901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01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C42290-DA9E-3748-ABB2-63A3CEDFE036}" type="slidenum">
              <a:rPr lang="en-GB"/>
              <a:pPr/>
              <a:t>22</a:t>
            </a:fld>
            <a:endParaRPr lang="en-GB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72B291-CF0C-1643-A6BD-B4E81B5AEE88}" type="slidenum">
              <a:rPr lang="en-GB"/>
              <a:pPr/>
              <a:t>23</a:t>
            </a:fld>
            <a:endParaRPr lang="en-GB"/>
          </a:p>
        </p:txBody>
      </p:sp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0F3C35-1865-8C4D-8E97-A0F8E19BDF63}" type="slidenum">
              <a:rPr lang="en-GB"/>
              <a:pPr/>
              <a:t>24</a:t>
            </a:fld>
            <a:endParaRPr lang="en-GB"/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869F95-04B4-5349-B82B-A14824A3227A}" type="slidenum">
              <a:rPr lang="en-GB"/>
              <a:pPr/>
              <a:t>2</a:t>
            </a:fld>
            <a:endParaRPr lang="en-GB"/>
          </a:p>
        </p:txBody>
      </p:sp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64B878-A566-3843-9111-661BE449DE52}" type="slidenum">
              <a:rPr lang="en-GB"/>
              <a:pPr/>
              <a:t>25</a:t>
            </a:fld>
            <a:endParaRPr lang="en-GB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0955A0-364F-5945-87BB-623E7D4EF1E9}" type="slidenum">
              <a:rPr lang="en-GB"/>
              <a:pPr/>
              <a:t>26</a:t>
            </a:fld>
            <a:endParaRPr lang="en-GB"/>
          </a:p>
        </p:txBody>
      </p:sp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9A6F0B-7AC3-F54A-A4E7-0C80992B2644}" type="slidenum">
              <a:rPr lang="en-GB"/>
              <a:pPr/>
              <a:t>27</a:t>
            </a:fld>
            <a:endParaRPr lang="en-GB"/>
          </a:p>
        </p:txBody>
      </p:sp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1362C1-87F6-DA4C-9D75-706F0391A0FE}" type="slidenum">
              <a:rPr lang="en-GB"/>
              <a:pPr/>
              <a:t>28</a:t>
            </a:fld>
            <a:endParaRPr lang="en-GB"/>
          </a:p>
        </p:txBody>
      </p:sp>
      <p:sp>
        <p:nvSpPr>
          <p:cNvPr id="665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54A7BE-6DE6-B541-990E-E61B27231CA3}" type="slidenum">
              <a:rPr lang="en-GB"/>
              <a:pPr/>
              <a:t>29</a:t>
            </a:fld>
            <a:endParaRPr lang="en-GB"/>
          </a:p>
        </p:txBody>
      </p:sp>
      <p:sp>
        <p:nvSpPr>
          <p:cNvPr id="686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414A3F-EBA9-0742-A15B-64316D527DC9}" type="slidenum">
              <a:rPr lang="en-GB"/>
              <a:pPr/>
              <a:t>30</a:t>
            </a:fld>
            <a:endParaRPr lang="en-GB"/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0C7745-B25D-BB4C-8E0E-7B283E08CFA9}" type="slidenum">
              <a:rPr lang="en-GB"/>
              <a:pPr/>
              <a:t>31</a:t>
            </a:fld>
            <a:endParaRPr lang="en-GB"/>
          </a:p>
        </p:txBody>
      </p:sp>
      <p:sp>
        <p:nvSpPr>
          <p:cNvPr id="614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008008-9454-DB41-BED6-541430BA81B1}" type="slidenum">
              <a:rPr lang="en-GB"/>
              <a:pPr/>
              <a:t>32</a:t>
            </a:fld>
            <a:endParaRPr lang="en-GB"/>
          </a:p>
        </p:txBody>
      </p:sp>
      <p:sp>
        <p:nvSpPr>
          <p:cNvPr id="624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55BC76-22AE-034D-B357-1FA6FAB8FC9A}" type="slidenum">
              <a:rPr lang="en-GB"/>
              <a:pPr/>
              <a:t>33</a:t>
            </a:fld>
            <a:endParaRPr lang="en-GB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2F086C-1A41-2B4B-AB3E-6D744DD46D35}" type="slidenum">
              <a:rPr lang="en-GB"/>
              <a:pPr/>
              <a:t>36</a:t>
            </a:fld>
            <a:endParaRPr lang="en-GB"/>
          </a:p>
        </p:txBody>
      </p:sp>
      <p:sp>
        <p:nvSpPr>
          <p:cNvPr id="921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453A7C-BCDC-F845-990F-19208C2DA624}" type="slidenum">
              <a:rPr lang="en-GB"/>
              <a:pPr/>
              <a:t>3</a:t>
            </a:fld>
            <a:endParaRPr lang="en-GB"/>
          </a:p>
        </p:txBody>
      </p:sp>
      <p:sp>
        <p:nvSpPr>
          <p:cNvPr id="768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68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A1AEB3-9A3D-5848-BD9D-F5154948C911}" type="slidenum">
              <a:rPr lang="en-GB"/>
              <a:pPr/>
              <a:t>37</a:t>
            </a:fld>
            <a:endParaRPr lang="en-GB"/>
          </a:p>
        </p:txBody>
      </p:sp>
      <p:sp>
        <p:nvSpPr>
          <p:cNvPr id="93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3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A040E9-E04C-DC4E-87FA-88A67A5A2AD4}" type="slidenum">
              <a:rPr lang="en-GB"/>
              <a:pPr/>
              <a:t>38</a:t>
            </a:fld>
            <a:endParaRPr lang="en-GB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913EF3-F1E6-834A-9531-D541880F046B}" type="slidenum">
              <a:rPr lang="en-GB"/>
              <a:pPr/>
              <a:t>39</a:t>
            </a:fld>
            <a:endParaRPr lang="en-GB"/>
          </a:p>
        </p:txBody>
      </p:sp>
      <p:sp>
        <p:nvSpPr>
          <p:cNvPr id="962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62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CD426F-C8BD-E140-AC1F-B6A8D032F268}" type="slidenum">
              <a:rPr lang="en-GB"/>
              <a:pPr/>
              <a:t>42</a:t>
            </a:fld>
            <a:endParaRPr lang="en-GB"/>
          </a:p>
        </p:txBody>
      </p:sp>
      <p:sp>
        <p:nvSpPr>
          <p:cNvPr id="993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93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72675E-E9B3-6047-8B53-D5A5E21BEBCB}" type="slidenum">
              <a:rPr lang="en-GB"/>
              <a:pPr/>
              <a:t>43</a:t>
            </a:fld>
            <a:endParaRPr lang="en-GB"/>
          </a:p>
        </p:txBody>
      </p:sp>
      <p:sp>
        <p:nvSpPr>
          <p:cNvPr id="102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7A3C6F-1BC2-984F-A7C2-A7E39348BE98}" type="slidenum">
              <a:rPr lang="en-GB"/>
              <a:pPr/>
              <a:t>44</a:t>
            </a:fld>
            <a:endParaRPr lang="en-GB"/>
          </a:p>
        </p:txBody>
      </p:sp>
      <p:sp>
        <p:nvSpPr>
          <p:cNvPr id="1034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34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67568F-664F-0945-9283-827C3246E52E}" type="slidenum">
              <a:rPr lang="en-GB"/>
              <a:pPr/>
              <a:t>45</a:t>
            </a:fld>
            <a:endParaRPr lang="en-GB"/>
          </a:p>
        </p:txBody>
      </p:sp>
      <p:sp>
        <p:nvSpPr>
          <p:cNvPr id="1044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44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AB734C-1F39-2543-9104-A9DDCC8A1764}" type="slidenum">
              <a:rPr lang="en-GB"/>
              <a:pPr/>
              <a:t>46</a:t>
            </a:fld>
            <a:endParaRPr lang="en-GB"/>
          </a:p>
        </p:txBody>
      </p:sp>
      <p:sp>
        <p:nvSpPr>
          <p:cNvPr id="1054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54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0EAC23-E200-1248-B906-CDFD9365B2A9}" type="slidenum">
              <a:rPr lang="en-GB"/>
              <a:pPr/>
              <a:t>47</a:t>
            </a:fld>
            <a:endParaRPr lang="en-GB"/>
          </a:p>
        </p:txBody>
      </p:sp>
      <p:sp>
        <p:nvSpPr>
          <p:cNvPr id="1064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64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EBF22A-108E-7548-8538-E473D841C4C8}" type="slidenum">
              <a:rPr lang="en-GB"/>
              <a:pPr/>
              <a:t>48</a:t>
            </a:fld>
            <a:endParaRPr lang="en-GB"/>
          </a:p>
        </p:txBody>
      </p:sp>
      <p:sp>
        <p:nvSpPr>
          <p:cNvPr id="1075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75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05265C-6B50-354E-9728-F0919CDE2348}" type="slidenum">
              <a:rPr lang="en-GB"/>
              <a:pPr/>
              <a:t>4</a:t>
            </a:fld>
            <a:endParaRPr lang="en-GB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A6CF7F-9492-F64A-84F3-564DF52E0D4D}" type="slidenum">
              <a:rPr lang="en-GB"/>
              <a:pPr/>
              <a:t>49</a:t>
            </a:fld>
            <a:endParaRPr lang="en-GB"/>
          </a:p>
        </p:txBody>
      </p:sp>
      <p:sp>
        <p:nvSpPr>
          <p:cNvPr id="1085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85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504E13-A201-664F-B6BA-B7E0EF70F0B7}" type="slidenum">
              <a:rPr lang="en-GB"/>
              <a:pPr/>
              <a:t>50</a:t>
            </a:fld>
            <a:endParaRPr lang="en-GB"/>
          </a:p>
        </p:txBody>
      </p:sp>
      <p:sp>
        <p:nvSpPr>
          <p:cNvPr id="1105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05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DA06D7-AA8D-414B-9ECA-E8FA7B1E4228}" type="slidenum">
              <a:rPr lang="en-GB"/>
              <a:pPr/>
              <a:t>51</a:t>
            </a:fld>
            <a:endParaRPr lang="en-GB"/>
          </a:p>
        </p:txBody>
      </p:sp>
      <p:sp>
        <p:nvSpPr>
          <p:cNvPr id="1116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16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2239B4-1411-A143-A1E2-72E5A8004790}" type="slidenum">
              <a:rPr lang="en-GB"/>
              <a:pPr/>
              <a:t>52</a:t>
            </a:fld>
            <a:endParaRPr lang="en-GB"/>
          </a:p>
        </p:txBody>
      </p:sp>
      <p:sp>
        <p:nvSpPr>
          <p:cNvPr id="1136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36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808865-17AF-CA46-B0FD-7E4096F62AD3}" type="slidenum">
              <a:rPr lang="en-GB"/>
              <a:pPr/>
              <a:t>53</a:t>
            </a:fld>
            <a:endParaRPr lang="en-GB"/>
          </a:p>
        </p:txBody>
      </p:sp>
      <p:sp>
        <p:nvSpPr>
          <p:cNvPr id="1146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46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5F9F3F-5616-C04E-A54B-67897B5AAB7C}" type="slidenum">
              <a:rPr lang="en-GB"/>
              <a:pPr/>
              <a:t>54</a:t>
            </a:fld>
            <a:endParaRPr lang="en-GB"/>
          </a:p>
        </p:txBody>
      </p:sp>
      <p:sp>
        <p:nvSpPr>
          <p:cNvPr id="1157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57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4D5287-DBAA-6B4F-B41F-4501C5C731BC}" type="slidenum">
              <a:rPr lang="en-GB"/>
              <a:pPr/>
              <a:t>55</a:t>
            </a:fld>
            <a:endParaRPr lang="en-GB"/>
          </a:p>
        </p:txBody>
      </p:sp>
      <p:sp>
        <p:nvSpPr>
          <p:cNvPr id="1167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67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A3D8B1-8EE4-7849-AA4C-106D176E3A70}" type="slidenum">
              <a:rPr lang="en-GB"/>
              <a:pPr/>
              <a:t>56</a:t>
            </a:fld>
            <a:endParaRPr lang="en-GB"/>
          </a:p>
        </p:txBody>
      </p:sp>
      <p:sp>
        <p:nvSpPr>
          <p:cNvPr id="1177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77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59FFB6-17EE-3E40-A361-EA32F9B5532E}" type="slidenum">
              <a:rPr lang="en-GB"/>
              <a:pPr/>
              <a:t>57</a:t>
            </a:fld>
            <a:endParaRPr lang="en-GB"/>
          </a:p>
        </p:txBody>
      </p:sp>
      <p:sp>
        <p:nvSpPr>
          <p:cNvPr id="1187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87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21D618-B5D9-D943-8BEA-8B94BA0F81EE}" type="slidenum">
              <a:rPr lang="en-GB"/>
              <a:pPr/>
              <a:t>58</a:t>
            </a:fld>
            <a:endParaRPr lang="en-GB"/>
          </a:p>
        </p:txBody>
      </p:sp>
      <p:sp>
        <p:nvSpPr>
          <p:cNvPr id="1198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98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F88AE9-749A-CE43-9B85-F8591F9BCAB2}" type="slidenum">
              <a:rPr lang="en-GB"/>
              <a:pPr/>
              <a:t>5</a:t>
            </a:fld>
            <a:endParaRPr lang="en-GB"/>
          </a:p>
        </p:txBody>
      </p:sp>
      <p:sp>
        <p:nvSpPr>
          <p:cNvPr id="788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88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D4C934-B34C-694E-BEDB-CCC498875D72}" type="slidenum">
              <a:rPr lang="en-GB"/>
              <a:pPr/>
              <a:t>59</a:t>
            </a:fld>
            <a:endParaRPr lang="en-GB"/>
          </a:p>
        </p:txBody>
      </p:sp>
      <p:sp>
        <p:nvSpPr>
          <p:cNvPr id="1208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08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8B9C96-2158-1D43-BA85-25E14DB8A590}" type="slidenum">
              <a:rPr lang="en-GB"/>
              <a:pPr/>
              <a:t>60</a:t>
            </a:fld>
            <a:endParaRPr lang="en-GB"/>
          </a:p>
        </p:txBody>
      </p:sp>
      <p:sp>
        <p:nvSpPr>
          <p:cNvPr id="1218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18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FA5BC3-07D5-CD44-AB53-C04F8C682EB8}" type="slidenum">
              <a:rPr lang="en-GB"/>
              <a:pPr/>
              <a:t>61</a:t>
            </a:fld>
            <a:endParaRPr lang="en-GB"/>
          </a:p>
        </p:txBody>
      </p:sp>
      <p:sp>
        <p:nvSpPr>
          <p:cNvPr id="1228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8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A92723-1DE3-8D46-9B78-A35F476AD4FB}" type="slidenum">
              <a:rPr lang="en-GB"/>
              <a:pPr/>
              <a:t>62</a:t>
            </a:fld>
            <a:endParaRPr lang="en-GB"/>
          </a:p>
        </p:txBody>
      </p:sp>
      <p:sp>
        <p:nvSpPr>
          <p:cNvPr id="1239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39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07D354-3D24-614F-BCBB-9BC343435881}" type="slidenum">
              <a:rPr lang="en-GB"/>
              <a:pPr/>
              <a:t>63</a:t>
            </a:fld>
            <a:endParaRPr lang="en-GB"/>
          </a:p>
        </p:txBody>
      </p:sp>
      <p:sp>
        <p:nvSpPr>
          <p:cNvPr id="1249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49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9399BB-2A84-7940-9A05-9FE50FE7FC98}" type="slidenum">
              <a:rPr lang="en-GB"/>
              <a:pPr/>
              <a:t>64</a:t>
            </a:fld>
            <a:endParaRPr lang="en-GB"/>
          </a:p>
        </p:txBody>
      </p:sp>
      <p:sp>
        <p:nvSpPr>
          <p:cNvPr id="1269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69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3FCFB4-CDD1-BC49-A862-115C8D10B10D}" type="slidenum">
              <a:rPr lang="en-GB"/>
              <a:pPr/>
              <a:t>65</a:t>
            </a:fld>
            <a:endParaRPr lang="en-GB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3473F0-59AF-624E-9048-5EC5DB07446F}" type="slidenum">
              <a:rPr lang="en-GB"/>
              <a:pPr/>
              <a:t>66</a:t>
            </a:fld>
            <a:endParaRPr lang="en-GB"/>
          </a:p>
        </p:txBody>
      </p:sp>
      <p:sp>
        <p:nvSpPr>
          <p:cNvPr id="1290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90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6D3340-F1A8-4D47-981F-44E38953C2D3}" type="slidenum">
              <a:rPr lang="en-GB"/>
              <a:pPr/>
              <a:t>6</a:t>
            </a:fld>
            <a:endParaRPr lang="en-GB"/>
          </a:p>
        </p:txBody>
      </p:sp>
      <p:sp>
        <p:nvSpPr>
          <p:cNvPr id="798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98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FD986F-A09A-8842-8A82-4D87F032BA1B}" type="slidenum">
              <a:rPr lang="en-GB"/>
              <a:pPr/>
              <a:t>7</a:t>
            </a:fld>
            <a:endParaRPr lang="en-GB"/>
          </a:p>
        </p:txBody>
      </p:sp>
      <p:sp>
        <p:nvSpPr>
          <p:cNvPr id="808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08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EE2D69-19C6-9F49-AF05-70EBEC22BD79}" type="slidenum">
              <a:rPr lang="en-GB"/>
              <a:pPr/>
              <a:t>8</a:t>
            </a:fld>
            <a:endParaRPr lang="en-GB"/>
          </a:p>
        </p:txBody>
      </p:sp>
      <p:sp>
        <p:nvSpPr>
          <p:cNvPr id="819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F2B875-5EC0-8641-A9C5-68AD40741F88}" type="slidenum">
              <a:rPr lang="en-GB"/>
              <a:pPr/>
              <a:t>9</a:t>
            </a:fld>
            <a:endParaRPr lang="en-GB"/>
          </a:p>
        </p:txBody>
      </p:sp>
      <p:sp>
        <p:nvSpPr>
          <p:cNvPr id="829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29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2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02D0-0C72-1E4D-AD42-0EB5F9A57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155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5F2-C50E-B84F-AF67-81C4520CEC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91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F433-E6ED-2C45-838D-EA140BC5909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504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535E-4500-4546-9561-DC0853AE5C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155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C93-FEA5-C949-8F91-65BC3E8ABD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732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29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497">
                <a:solidFill>
                  <a:schemeClr val="tx1">
                    <a:tint val="75000"/>
                  </a:schemeClr>
                </a:solidFill>
              </a:defRPr>
            </a:lvl1pPr>
            <a:lvl2pPr marL="342867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2pPr>
            <a:lvl3pPr marL="685733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3pPr>
            <a:lvl4pPr marL="1028600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4pPr>
            <a:lvl5pPr marL="1371467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5pPr>
            <a:lvl6pPr marL="1714334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6pPr>
            <a:lvl7pPr marL="2057200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7pPr>
            <a:lvl8pPr marL="2400067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8pPr>
            <a:lvl9pPr marL="2742933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116B-DBDE-AF45-9E7A-A54A72B9BF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452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9"/>
            </a:lvl1pPr>
            <a:lvl2pPr>
              <a:defRPr sz="1769"/>
            </a:lvl2pPr>
            <a:lvl3pPr>
              <a:defRPr sz="1497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9"/>
            </a:lvl1pPr>
            <a:lvl2pPr>
              <a:defRPr sz="1769"/>
            </a:lvl2pPr>
            <a:lvl3pPr>
              <a:defRPr sz="1497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B64-1572-B94E-A0BA-D43E4C8A787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570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1"/>
          </a:xfrm>
        </p:spPr>
        <p:txBody>
          <a:bodyPr anchor="b"/>
          <a:lstStyle>
            <a:lvl1pPr marL="0" indent="0">
              <a:buNone/>
              <a:defRPr sz="1769" b="1"/>
            </a:lvl1pPr>
            <a:lvl2pPr marL="342867" indent="0">
              <a:buNone/>
              <a:defRPr sz="1497" b="1"/>
            </a:lvl2pPr>
            <a:lvl3pPr marL="685733" indent="0">
              <a:buNone/>
              <a:defRPr sz="1361" b="1"/>
            </a:lvl3pPr>
            <a:lvl4pPr marL="1028600" indent="0">
              <a:buNone/>
              <a:defRPr sz="1225" b="1"/>
            </a:lvl4pPr>
            <a:lvl5pPr marL="1371467" indent="0">
              <a:buNone/>
              <a:defRPr sz="1225" b="1"/>
            </a:lvl5pPr>
            <a:lvl6pPr marL="1714334" indent="0">
              <a:buNone/>
              <a:defRPr sz="1225" b="1"/>
            </a:lvl6pPr>
            <a:lvl7pPr marL="2057200" indent="0">
              <a:buNone/>
              <a:defRPr sz="1225" b="1"/>
            </a:lvl7pPr>
            <a:lvl8pPr marL="2400067" indent="0">
              <a:buNone/>
              <a:defRPr sz="1225" b="1"/>
            </a:lvl8pPr>
            <a:lvl9pPr marL="2742933" indent="0">
              <a:buNone/>
              <a:defRPr sz="12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1769"/>
            </a:lvl1pPr>
            <a:lvl2pPr>
              <a:defRPr sz="1497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6"/>
            <a:ext cx="4041775" cy="479821"/>
          </a:xfrm>
        </p:spPr>
        <p:txBody>
          <a:bodyPr anchor="b"/>
          <a:lstStyle>
            <a:lvl1pPr marL="0" indent="0">
              <a:buNone/>
              <a:defRPr sz="1769" b="1"/>
            </a:lvl1pPr>
            <a:lvl2pPr marL="342867" indent="0">
              <a:buNone/>
              <a:defRPr sz="1497" b="1"/>
            </a:lvl2pPr>
            <a:lvl3pPr marL="685733" indent="0">
              <a:buNone/>
              <a:defRPr sz="1361" b="1"/>
            </a:lvl3pPr>
            <a:lvl4pPr marL="1028600" indent="0">
              <a:buNone/>
              <a:defRPr sz="1225" b="1"/>
            </a:lvl4pPr>
            <a:lvl5pPr marL="1371467" indent="0">
              <a:buNone/>
              <a:defRPr sz="1225" b="1"/>
            </a:lvl5pPr>
            <a:lvl6pPr marL="1714334" indent="0">
              <a:buNone/>
              <a:defRPr sz="1225" b="1"/>
            </a:lvl6pPr>
            <a:lvl7pPr marL="2057200" indent="0">
              <a:buNone/>
              <a:defRPr sz="1225" b="1"/>
            </a:lvl7pPr>
            <a:lvl8pPr marL="2400067" indent="0">
              <a:buNone/>
              <a:defRPr sz="1225" b="1"/>
            </a:lvl8pPr>
            <a:lvl9pPr marL="2742933" indent="0">
              <a:buNone/>
              <a:defRPr sz="12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7"/>
            <a:ext cx="4041775" cy="2963466"/>
          </a:xfrm>
        </p:spPr>
        <p:txBody>
          <a:bodyPr/>
          <a:lstStyle>
            <a:lvl1pPr>
              <a:defRPr sz="1769"/>
            </a:lvl1pPr>
            <a:lvl2pPr>
              <a:defRPr sz="1497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86C9-3D15-8B48-A658-BE732F56C6B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212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BBCE-D7CE-6C46-B9A0-E11833B298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295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3F3ED-5CEB-554C-9678-4895758C83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270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4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04789"/>
            <a:ext cx="5111750" cy="4389835"/>
          </a:xfrm>
        </p:spPr>
        <p:txBody>
          <a:bodyPr/>
          <a:lstStyle>
            <a:lvl1pPr>
              <a:defRPr sz="2381"/>
            </a:lvl1pPr>
            <a:lvl2pPr>
              <a:defRPr sz="2109"/>
            </a:lvl2pPr>
            <a:lvl3pPr>
              <a:defRPr sz="1769"/>
            </a:lvl3pPr>
            <a:lvl4pPr>
              <a:defRPr sz="1497"/>
            </a:lvl4pPr>
            <a:lvl5pPr>
              <a:defRPr sz="1497"/>
            </a:lvl5pPr>
            <a:lvl6pPr>
              <a:defRPr sz="1497"/>
            </a:lvl6pPr>
            <a:lvl7pPr>
              <a:defRPr sz="1497"/>
            </a:lvl7pPr>
            <a:lvl8pPr>
              <a:defRPr sz="1497"/>
            </a:lvl8pPr>
            <a:lvl9pPr>
              <a:defRPr sz="14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021"/>
            </a:lvl1pPr>
            <a:lvl2pPr marL="342867" indent="0">
              <a:buNone/>
              <a:defRPr sz="885"/>
            </a:lvl2pPr>
            <a:lvl3pPr marL="685733" indent="0">
              <a:buNone/>
              <a:defRPr sz="748"/>
            </a:lvl3pPr>
            <a:lvl4pPr marL="1028600" indent="0">
              <a:buNone/>
              <a:defRPr sz="680"/>
            </a:lvl4pPr>
            <a:lvl5pPr marL="1371467" indent="0">
              <a:buNone/>
              <a:defRPr sz="680"/>
            </a:lvl5pPr>
            <a:lvl6pPr marL="1714334" indent="0">
              <a:buNone/>
              <a:defRPr sz="680"/>
            </a:lvl6pPr>
            <a:lvl7pPr marL="2057200" indent="0">
              <a:buNone/>
              <a:defRPr sz="680"/>
            </a:lvl7pPr>
            <a:lvl8pPr marL="2400067" indent="0">
              <a:buNone/>
              <a:defRPr sz="680"/>
            </a:lvl8pPr>
            <a:lvl9pPr marL="2742933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EE72-1D88-2043-8A76-7B191A6B34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64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2176-F279-454F-988E-CB11DC4CE5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732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4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2381"/>
            </a:lvl1pPr>
            <a:lvl2pPr marL="342867" indent="0">
              <a:buNone/>
              <a:defRPr sz="2109"/>
            </a:lvl2pPr>
            <a:lvl3pPr marL="685733" indent="0">
              <a:buNone/>
              <a:defRPr sz="1769"/>
            </a:lvl3pPr>
            <a:lvl4pPr marL="1028600" indent="0">
              <a:buNone/>
              <a:defRPr sz="1497"/>
            </a:lvl4pPr>
            <a:lvl5pPr marL="1371467" indent="0">
              <a:buNone/>
              <a:defRPr sz="1497"/>
            </a:lvl5pPr>
            <a:lvl6pPr marL="1714334" indent="0">
              <a:buNone/>
              <a:defRPr sz="1497"/>
            </a:lvl6pPr>
            <a:lvl7pPr marL="2057200" indent="0">
              <a:buNone/>
              <a:defRPr sz="1497"/>
            </a:lvl7pPr>
            <a:lvl8pPr marL="2400067" indent="0">
              <a:buNone/>
              <a:defRPr sz="1497"/>
            </a:lvl8pPr>
            <a:lvl9pPr marL="2742933" indent="0">
              <a:buNone/>
              <a:defRPr sz="14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021"/>
            </a:lvl1pPr>
            <a:lvl2pPr marL="342867" indent="0">
              <a:buNone/>
              <a:defRPr sz="885"/>
            </a:lvl2pPr>
            <a:lvl3pPr marL="685733" indent="0">
              <a:buNone/>
              <a:defRPr sz="748"/>
            </a:lvl3pPr>
            <a:lvl4pPr marL="1028600" indent="0">
              <a:buNone/>
              <a:defRPr sz="680"/>
            </a:lvl4pPr>
            <a:lvl5pPr marL="1371467" indent="0">
              <a:buNone/>
              <a:defRPr sz="680"/>
            </a:lvl5pPr>
            <a:lvl6pPr marL="1714334" indent="0">
              <a:buNone/>
              <a:defRPr sz="680"/>
            </a:lvl6pPr>
            <a:lvl7pPr marL="2057200" indent="0">
              <a:buNone/>
              <a:defRPr sz="680"/>
            </a:lvl7pPr>
            <a:lvl8pPr marL="2400067" indent="0">
              <a:buNone/>
              <a:defRPr sz="680"/>
            </a:lvl8pPr>
            <a:lvl9pPr marL="2742933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4CCFB-B05C-E848-8D76-CF03CBBFC7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8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1CFE-9C91-314B-931E-5C0E3DCAEC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911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1EEA-2A4D-694B-805B-BA54434660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504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62" y="205222"/>
            <a:ext cx="8707680" cy="857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6480" y="1201086"/>
            <a:ext cx="4043520" cy="339587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201086"/>
            <a:ext cx="4044960" cy="33958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3252965" y="4909116"/>
            <a:ext cx="2128320" cy="354277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122401" y="4737377"/>
            <a:ext cx="7898400" cy="320794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8294402" y="4737377"/>
            <a:ext cx="730080" cy="320794"/>
          </a:xfrm>
        </p:spPr>
        <p:txBody>
          <a:bodyPr/>
          <a:lstStyle>
            <a:lvl1pPr>
              <a:defRPr/>
            </a:lvl1pPr>
          </a:lstStyle>
          <a:p>
            <a:fld id="{CBCA4328-5134-9241-9451-55A9172F225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072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62" y="205222"/>
            <a:ext cx="8707680" cy="857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6481" y="1201086"/>
            <a:ext cx="8226720" cy="339587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252965" y="4909116"/>
            <a:ext cx="2128320" cy="354277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>
          <a:xfrm>
            <a:off x="122401" y="4737377"/>
            <a:ext cx="7898400" cy="320794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8294402" y="4737377"/>
            <a:ext cx="730080" cy="320794"/>
          </a:xfrm>
        </p:spPr>
        <p:txBody>
          <a:bodyPr/>
          <a:lstStyle>
            <a:lvl1pPr>
              <a:defRPr/>
            </a:lvl1pPr>
          </a:lstStyle>
          <a:p>
            <a:fld id="{1E6859A1-482F-AF4A-8275-34C28005457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67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29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7"/>
            <a:ext cx="7772400" cy="1125140"/>
          </a:xfrm>
        </p:spPr>
        <p:txBody>
          <a:bodyPr anchor="b"/>
          <a:lstStyle>
            <a:lvl1pPr marL="0" indent="0">
              <a:buNone/>
              <a:defRPr sz="1497">
                <a:solidFill>
                  <a:schemeClr val="tx1">
                    <a:tint val="75000"/>
                  </a:schemeClr>
                </a:solidFill>
              </a:defRPr>
            </a:lvl1pPr>
            <a:lvl2pPr marL="342832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2pPr>
            <a:lvl3pPr marL="685662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3pPr>
            <a:lvl4pPr marL="1028494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4pPr>
            <a:lvl5pPr marL="1371324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5pPr>
            <a:lvl6pPr marL="1714156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6pPr>
            <a:lvl7pPr marL="2056986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7pPr>
            <a:lvl8pPr marL="2399818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8pPr>
            <a:lvl9pPr marL="2742649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DEF-DB03-1D4C-8B6B-5D8DC78564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45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9"/>
            </a:lvl1pPr>
            <a:lvl2pPr>
              <a:defRPr sz="1769"/>
            </a:lvl2pPr>
            <a:lvl3pPr>
              <a:defRPr sz="1497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9"/>
            </a:lvl1pPr>
            <a:lvl2pPr>
              <a:defRPr sz="1769"/>
            </a:lvl2pPr>
            <a:lvl3pPr>
              <a:defRPr sz="1497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7F3F-B8B2-734C-87F8-4846A7B8871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57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1"/>
          </a:xfrm>
        </p:spPr>
        <p:txBody>
          <a:bodyPr anchor="b"/>
          <a:lstStyle>
            <a:lvl1pPr marL="0" indent="0">
              <a:buNone/>
              <a:defRPr sz="1769" b="1"/>
            </a:lvl1pPr>
            <a:lvl2pPr marL="342832" indent="0">
              <a:buNone/>
              <a:defRPr sz="1497" b="1"/>
            </a:lvl2pPr>
            <a:lvl3pPr marL="685662" indent="0">
              <a:buNone/>
              <a:defRPr sz="1361" b="1"/>
            </a:lvl3pPr>
            <a:lvl4pPr marL="1028494" indent="0">
              <a:buNone/>
              <a:defRPr sz="1225" b="1"/>
            </a:lvl4pPr>
            <a:lvl5pPr marL="1371324" indent="0">
              <a:buNone/>
              <a:defRPr sz="1225" b="1"/>
            </a:lvl5pPr>
            <a:lvl6pPr marL="1714156" indent="0">
              <a:buNone/>
              <a:defRPr sz="1225" b="1"/>
            </a:lvl6pPr>
            <a:lvl7pPr marL="2056986" indent="0">
              <a:buNone/>
              <a:defRPr sz="1225" b="1"/>
            </a:lvl7pPr>
            <a:lvl8pPr marL="2399818" indent="0">
              <a:buNone/>
              <a:defRPr sz="1225" b="1"/>
            </a:lvl8pPr>
            <a:lvl9pPr marL="2742649" indent="0">
              <a:buNone/>
              <a:defRPr sz="12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1769"/>
            </a:lvl1pPr>
            <a:lvl2pPr>
              <a:defRPr sz="1497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6"/>
            <a:ext cx="4041775" cy="479821"/>
          </a:xfrm>
        </p:spPr>
        <p:txBody>
          <a:bodyPr anchor="b"/>
          <a:lstStyle>
            <a:lvl1pPr marL="0" indent="0">
              <a:buNone/>
              <a:defRPr sz="1769" b="1"/>
            </a:lvl1pPr>
            <a:lvl2pPr marL="342832" indent="0">
              <a:buNone/>
              <a:defRPr sz="1497" b="1"/>
            </a:lvl2pPr>
            <a:lvl3pPr marL="685662" indent="0">
              <a:buNone/>
              <a:defRPr sz="1361" b="1"/>
            </a:lvl3pPr>
            <a:lvl4pPr marL="1028494" indent="0">
              <a:buNone/>
              <a:defRPr sz="1225" b="1"/>
            </a:lvl4pPr>
            <a:lvl5pPr marL="1371324" indent="0">
              <a:buNone/>
              <a:defRPr sz="1225" b="1"/>
            </a:lvl5pPr>
            <a:lvl6pPr marL="1714156" indent="0">
              <a:buNone/>
              <a:defRPr sz="1225" b="1"/>
            </a:lvl6pPr>
            <a:lvl7pPr marL="2056986" indent="0">
              <a:buNone/>
              <a:defRPr sz="1225" b="1"/>
            </a:lvl7pPr>
            <a:lvl8pPr marL="2399818" indent="0">
              <a:buNone/>
              <a:defRPr sz="1225" b="1"/>
            </a:lvl8pPr>
            <a:lvl9pPr marL="2742649" indent="0">
              <a:buNone/>
              <a:defRPr sz="12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7"/>
            <a:ext cx="4041775" cy="2963466"/>
          </a:xfrm>
        </p:spPr>
        <p:txBody>
          <a:bodyPr/>
          <a:lstStyle>
            <a:lvl1pPr>
              <a:defRPr sz="1769"/>
            </a:lvl1pPr>
            <a:lvl2pPr>
              <a:defRPr sz="1497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BD42-61E7-E242-9091-7B40CA4949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21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C4FC-31E5-5B45-AC15-B17A1D0CAF4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295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C8A1-30F2-5847-8767-7225C08A79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27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4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0"/>
            <a:ext cx="5111750" cy="4389835"/>
          </a:xfrm>
        </p:spPr>
        <p:txBody>
          <a:bodyPr/>
          <a:lstStyle>
            <a:lvl1pPr>
              <a:defRPr sz="2381"/>
            </a:lvl1pPr>
            <a:lvl2pPr>
              <a:defRPr sz="2109"/>
            </a:lvl2pPr>
            <a:lvl3pPr>
              <a:defRPr sz="1769"/>
            </a:lvl3pPr>
            <a:lvl4pPr>
              <a:defRPr sz="1497"/>
            </a:lvl4pPr>
            <a:lvl5pPr>
              <a:defRPr sz="1497"/>
            </a:lvl5pPr>
            <a:lvl6pPr>
              <a:defRPr sz="1497"/>
            </a:lvl6pPr>
            <a:lvl7pPr>
              <a:defRPr sz="1497"/>
            </a:lvl7pPr>
            <a:lvl8pPr>
              <a:defRPr sz="1497"/>
            </a:lvl8pPr>
            <a:lvl9pPr>
              <a:defRPr sz="14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21"/>
            </a:lvl1pPr>
            <a:lvl2pPr marL="342832" indent="0">
              <a:buNone/>
              <a:defRPr sz="885"/>
            </a:lvl2pPr>
            <a:lvl3pPr marL="685662" indent="0">
              <a:buNone/>
              <a:defRPr sz="748"/>
            </a:lvl3pPr>
            <a:lvl4pPr marL="1028494" indent="0">
              <a:buNone/>
              <a:defRPr sz="680"/>
            </a:lvl4pPr>
            <a:lvl5pPr marL="1371324" indent="0">
              <a:buNone/>
              <a:defRPr sz="680"/>
            </a:lvl5pPr>
            <a:lvl6pPr marL="1714156" indent="0">
              <a:buNone/>
              <a:defRPr sz="680"/>
            </a:lvl6pPr>
            <a:lvl7pPr marL="2056986" indent="0">
              <a:buNone/>
              <a:defRPr sz="680"/>
            </a:lvl7pPr>
            <a:lvl8pPr marL="2399818" indent="0">
              <a:buNone/>
              <a:defRPr sz="680"/>
            </a:lvl8pPr>
            <a:lvl9pPr marL="2742649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F464-A3D6-9748-8E02-83F7B4AD80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64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4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2381"/>
            </a:lvl1pPr>
            <a:lvl2pPr marL="342832" indent="0">
              <a:buNone/>
              <a:defRPr sz="2109"/>
            </a:lvl2pPr>
            <a:lvl3pPr marL="685662" indent="0">
              <a:buNone/>
              <a:defRPr sz="1769"/>
            </a:lvl3pPr>
            <a:lvl4pPr marL="1028494" indent="0">
              <a:buNone/>
              <a:defRPr sz="1497"/>
            </a:lvl4pPr>
            <a:lvl5pPr marL="1371324" indent="0">
              <a:buNone/>
              <a:defRPr sz="1497"/>
            </a:lvl5pPr>
            <a:lvl6pPr marL="1714156" indent="0">
              <a:buNone/>
              <a:defRPr sz="1497"/>
            </a:lvl6pPr>
            <a:lvl7pPr marL="2056986" indent="0">
              <a:buNone/>
              <a:defRPr sz="1497"/>
            </a:lvl7pPr>
            <a:lvl8pPr marL="2399818" indent="0">
              <a:buNone/>
              <a:defRPr sz="1497"/>
            </a:lvl8pPr>
            <a:lvl9pPr marL="2742649" indent="0">
              <a:buNone/>
              <a:defRPr sz="14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021"/>
            </a:lvl1pPr>
            <a:lvl2pPr marL="342832" indent="0">
              <a:buNone/>
              <a:defRPr sz="885"/>
            </a:lvl2pPr>
            <a:lvl3pPr marL="685662" indent="0">
              <a:buNone/>
              <a:defRPr sz="748"/>
            </a:lvl3pPr>
            <a:lvl4pPr marL="1028494" indent="0">
              <a:buNone/>
              <a:defRPr sz="680"/>
            </a:lvl4pPr>
            <a:lvl5pPr marL="1371324" indent="0">
              <a:buNone/>
              <a:defRPr sz="680"/>
            </a:lvl5pPr>
            <a:lvl6pPr marL="1714156" indent="0">
              <a:buNone/>
              <a:defRPr sz="680"/>
            </a:lvl6pPr>
            <a:lvl7pPr marL="2056986" indent="0">
              <a:buNone/>
              <a:defRPr sz="680"/>
            </a:lvl7pPr>
            <a:lvl8pPr marL="2399818" indent="0">
              <a:buNone/>
              <a:defRPr sz="680"/>
            </a:lvl8pPr>
            <a:lvl9pPr marL="2742649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6FF-B7DE-C542-A741-DF797225AF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86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100772" tIns="50387" rIns="100772" bIns="503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l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ct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9518-03F2-4B4F-9C99-BF595CE08B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46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342832" rtl="0" eaLnBrk="1" latinLnBrk="0" hangingPunct="1">
        <a:spcBef>
          <a:spcPct val="0"/>
        </a:spcBef>
        <a:buNone/>
        <a:defRPr sz="33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23" indent="-257123" algn="l" defTabSz="342832" rtl="0" eaLnBrk="1" latinLnBrk="0" hangingPunct="1">
        <a:spcBef>
          <a:spcPct val="20000"/>
        </a:spcBef>
        <a:buFont typeface="Arial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57101" indent="-214269" algn="l" defTabSz="342832" rtl="0" eaLnBrk="1" latinLnBrk="0" hangingPunct="1">
        <a:spcBef>
          <a:spcPct val="20000"/>
        </a:spcBef>
        <a:buFont typeface="Arial"/>
        <a:buChar char="–"/>
        <a:defRPr sz="2109" kern="1200">
          <a:solidFill>
            <a:schemeClr val="tx1"/>
          </a:solidFill>
          <a:latin typeface="+mn-lt"/>
          <a:ea typeface="+mn-ea"/>
          <a:cs typeface="+mn-cs"/>
        </a:defRPr>
      </a:lvl2pPr>
      <a:lvl3pPr marL="857079" indent="-171416" algn="l" defTabSz="342832" rtl="0" eaLnBrk="1" latinLnBrk="0" hangingPunct="1">
        <a:spcBef>
          <a:spcPct val="20000"/>
        </a:spcBef>
        <a:buFont typeface="Arial"/>
        <a:buChar char="•"/>
        <a:defRPr sz="1769" kern="1200">
          <a:solidFill>
            <a:schemeClr val="tx1"/>
          </a:solidFill>
          <a:latin typeface="+mn-lt"/>
          <a:ea typeface="+mn-ea"/>
          <a:cs typeface="+mn-cs"/>
        </a:defRPr>
      </a:lvl3pPr>
      <a:lvl4pPr marL="1199909" indent="-171416" algn="l" defTabSz="342832" rtl="0" eaLnBrk="1" latinLnBrk="0" hangingPunct="1">
        <a:spcBef>
          <a:spcPct val="20000"/>
        </a:spcBef>
        <a:buFont typeface="Arial"/>
        <a:buChar char="–"/>
        <a:defRPr sz="1497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6" algn="l" defTabSz="342832" rtl="0" eaLnBrk="1" latinLnBrk="0" hangingPunct="1">
        <a:spcBef>
          <a:spcPct val="20000"/>
        </a:spcBef>
        <a:buFont typeface="Arial"/>
        <a:buChar char="»"/>
        <a:defRPr sz="1497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1" indent="-171416" algn="l" defTabSz="342832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3" indent="-171416" algn="l" defTabSz="342832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4" indent="-171416" algn="l" defTabSz="342832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8pPr>
      <a:lvl9pPr marL="2914065" indent="-171416" algn="l" defTabSz="342832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2832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85662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4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4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14156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56986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399818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42649" algn="l" defTabSz="34283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100783" tIns="50392" rIns="100783" bIns="5039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l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9518-03F2-4B4F-9C99-BF595CE08B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46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defTabSz="342867" rtl="0" eaLnBrk="1" latinLnBrk="0" hangingPunct="1">
        <a:spcBef>
          <a:spcPct val="0"/>
        </a:spcBef>
        <a:buNone/>
        <a:defRPr sz="33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50" indent="-257150" algn="l" defTabSz="342867" rtl="0" eaLnBrk="1" latinLnBrk="0" hangingPunct="1">
        <a:spcBef>
          <a:spcPct val="20000"/>
        </a:spcBef>
        <a:buFont typeface="Arial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57158" indent="-214291" algn="l" defTabSz="342867" rtl="0" eaLnBrk="1" latinLnBrk="0" hangingPunct="1">
        <a:spcBef>
          <a:spcPct val="20000"/>
        </a:spcBef>
        <a:buFont typeface="Arial"/>
        <a:buChar char="–"/>
        <a:defRPr sz="2109" kern="1200">
          <a:solidFill>
            <a:schemeClr val="tx1"/>
          </a:solidFill>
          <a:latin typeface="+mn-lt"/>
          <a:ea typeface="+mn-ea"/>
          <a:cs typeface="+mn-cs"/>
        </a:defRPr>
      </a:lvl2pPr>
      <a:lvl3pPr marL="857167" indent="-171434" algn="l" defTabSz="342867" rtl="0" eaLnBrk="1" latinLnBrk="0" hangingPunct="1">
        <a:spcBef>
          <a:spcPct val="20000"/>
        </a:spcBef>
        <a:buFont typeface="Arial"/>
        <a:buChar char="•"/>
        <a:defRPr sz="1769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3" indent="-171434" algn="l" defTabSz="342867" rtl="0" eaLnBrk="1" latinLnBrk="0" hangingPunct="1">
        <a:spcBef>
          <a:spcPct val="20000"/>
        </a:spcBef>
        <a:buFont typeface="Arial"/>
        <a:buChar char="–"/>
        <a:defRPr sz="1497" kern="1200">
          <a:solidFill>
            <a:schemeClr val="tx1"/>
          </a:solidFill>
          <a:latin typeface="+mn-lt"/>
          <a:ea typeface="+mn-ea"/>
          <a:cs typeface="+mn-cs"/>
        </a:defRPr>
      </a:lvl4pPr>
      <a:lvl5pPr marL="1542900" indent="-171434" algn="l" defTabSz="342867" rtl="0" eaLnBrk="1" latinLnBrk="0" hangingPunct="1">
        <a:spcBef>
          <a:spcPct val="20000"/>
        </a:spcBef>
        <a:buFont typeface="Arial"/>
        <a:buChar char="»"/>
        <a:defRPr sz="1497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7" indent="-171434" algn="l" defTabSz="342867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4" indent="-171434" algn="l" defTabSz="342867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7pPr>
      <a:lvl8pPr marL="2571500" indent="-171434" algn="l" defTabSz="342867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7" indent="-171434" algn="l" defTabSz="342867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2867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00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7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4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00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7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3" algn="l" defTabSz="342867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ln/>
        </p:spPr>
        <p:txBody>
          <a:bodyPr/>
          <a:lstStyle/>
          <a:p>
            <a:r>
              <a:rPr lang="en-GB" dirty="0"/>
              <a:t>Computer Graphics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2914652"/>
            <a:ext cx="6400800" cy="1314450"/>
          </a:xfrm>
        </p:spPr>
        <p:txBody>
          <a:bodyPr/>
          <a:lstStyle/>
          <a:p>
            <a:r>
              <a:rPr lang="en-US" dirty="0"/>
              <a:t>CMSC 435/634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2B514577-6189-634B-BF82-58672AF114F0}" type="slidenum">
              <a:rPr lang="en-GB"/>
              <a:pPr/>
              <a:t>1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37" algn="l"/>
                <a:tab pos="984672" algn="l"/>
                <a:tab pos="1477012" algn="l"/>
                <a:tab pos="1969349" algn="l"/>
                <a:tab pos="2461686" algn="l"/>
                <a:tab pos="2954025" algn="l"/>
                <a:tab pos="3446361" algn="l"/>
                <a:tab pos="3938699" algn="l"/>
                <a:tab pos="4431036" algn="l"/>
                <a:tab pos="4923374" algn="l"/>
                <a:tab pos="5415711" algn="l"/>
                <a:tab pos="5908048" algn="l"/>
                <a:tab pos="6400385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5" name="Slide Number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7579-6249-D744-BBD4-A83742BEEA0B}" type="slidenum">
              <a:rPr lang="en-GB"/>
              <a:pPr/>
              <a:t>10</a:t>
            </a:fld>
            <a:endParaRPr lang="en-GB"/>
          </a:p>
        </p:txBody>
      </p:sp>
      <p:pic>
        <p:nvPicPr>
          <p:cNvPr id="20482" name="Picture 2" descr="Cartoon-like teap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45" y="1371744"/>
            <a:ext cx="6027033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 L. Fuhrmann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37" algn="l"/>
                <a:tab pos="984672" algn="l"/>
                <a:tab pos="1477012" algn="l"/>
                <a:tab pos="1969349" algn="l"/>
                <a:tab pos="2461686" algn="l"/>
                <a:tab pos="2954025" algn="l"/>
                <a:tab pos="3446361" algn="l"/>
                <a:tab pos="3938699" algn="l"/>
                <a:tab pos="4431036" algn="l"/>
                <a:tab pos="4923374" algn="l"/>
                <a:tab pos="5415711" algn="l"/>
                <a:tab pos="5908048" algn="l"/>
                <a:tab pos="6400385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5" name="Slide Number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2DEDE-D86B-5945-8F97-A1618CA8F947}" type="slidenum">
              <a:rPr lang="en-GB"/>
              <a:pPr/>
              <a:t>11</a:t>
            </a:fld>
            <a:endParaRPr lang="en-GB"/>
          </a:p>
        </p:txBody>
      </p:sp>
      <p:pic>
        <p:nvPicPr>
          <p:cNvPr id="21506" name="Picture 2" descr="Iridescent teap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643" y="1371744"/>
            <a:ext cx="4528916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Realistic Image Synthesis Engine (R.I.S.E.) Gallery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37" algn="l"/>
                <a:tab pos="984672" algn="l"/>
                <a:tab pos="1477012" algn="l"/>
                <a:tab pos="1969349" algn="l"/>
                <a:tab pos="2461686" algn="l"/>
                <a:tab pos="2954025" algn="l"/>
                <a:tab pos="3446361" algn="l"/>
                <a:tab pos="3938699" algn="l"/>
                <a:tab pos="4431036" algn="l"/>
                <a:tab pos="4923374" algn="l"/>
                <a:tab pos="5415711" algn="l"/>
                <a:tab pos="5908048" algn="l"/>
                <a:tab pos="6400385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5" name="Slide Number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2FBB9-21F6-854D-BAA0-CF364F93832D}" type="slidenum">
              <a:rPr lang="en-GB"/>
              <a:pPr/>
              <a:t>12</a:t>
            </a:fld>
            <a:endParaRPr lang="en-GB"/>
          </a:p>
        </p:txBody>
      </p:sp>
      <p:pic>
        <p:nvPicPr>
          <p:cNvPr id="22530" name="Picture 2" descr="Glass teapot with caust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643" y="1371744"/>
            <a:ext cx="4528916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Realistic Image Synthesis Engine (R.I.S.E.) Gallery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37" algn="l"/>
                <a:tab pos="984672" algn="l"/>
                <a:tab pos="1477012" algn="l"/>
                <a:tab pos="1969349" algn="l"/>
                <a:tab pos="2461686" algn="l"/>
                <a:tab pos="2954025" algn="l"/>
                <a:tab pos="3446361" algn="l"/>
                <a:tab pos="3938699" algn="l"/>
                <a:tab pos="4431036" algn="l"/>
                <a:tab pos="4923374" algn="l"/>
                <a:tab pos="5415711" algn="l"/>
                <a:tab pos="5908048" algn="l"/>
                <a:tab pos="6400385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5" name="Slide Number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50F5-44EF-094B-907F-7823937088A6}" type="slidenum">
              <a:rPr lang="en-GB"/>
              <a:pPr/>
              <a:t>13</a:t>
            </a:fld>
            <a:endParaRPr lang="en-GB"/>
          </a:p>
        </p:txBody>
      </p:sp>
      <p:pic>
        <p:nvPicPr>
          <p:cNvPr id="23554" name="Picture 2" descr="Chrome teapot reflecting the environ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643" y="1371744"/>
            <a:ext cx="4528916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9400" y="4767264"/>
            <a:ext cx="3505200" cy="273844"/>
          </a:xfrm>
        </p:spPr>
        <p:txBody>
          <a:bodyPr/>
          <a:lstStyle/>
          <a:p>
            <a:r>
              <a:rPr lang="en-GB" dirty="0"/>
              <a:t>Henrik Wann Jensen - Global Illumination Image Gallery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37" algn="l"/>
                <a:tab pos="984672" algn="l"/>
                <a:tab pos="1477012" algn="l"/>
                <a:tab pos="1969349" algn="l"/>
                <a:tab pos="2461686" algn="l"/>
                <a:tab pos="2954025" algn="l"/>
                <a:tab pos="3446361" algn="l"/>
                <a:tab pos="3938699" algn="l"/>
                <a:tab pos="4431036" algn="l"/>
                <a:tab pos="4923374" algn="l"/>
                <a:tab pos="5415711" algn="l"/>
                <a:tab pos="5908048" algn="l"/>
                <a:tab pos="6400385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5" name="Slide Number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5F49-0DA2-D74A-8605-2002CD8DA9BF}" type="slidenum">
              <a:rPr lang="en-GB"/>
              <a:pPr/>
              <a:t>14</a:t>
            </a:fld>
            <a:endParaRPr lang="en-GB"/>
          </a:p>
        </p:txBody>
      </p:sp>
      <p:pic>
        <p:nvPicPr>
          <p:cNvPr id="24578" name="Picture 2" descr="Teapot with barnacle-like growth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436" y="1371744"/>
            <a:ext cx="4669331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Aggregated Teapot - Andy Lomas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37" algn="l"/>
                <a:tab pos="984672" algn="l"/>
                <a:tab pos="1477012" algn="l"/>
                <a:tab pos="1969349" algn="l"/>
                <a:tab pos="2461686" algn="l"/>
                <a:tab pos="2954025" algn="l"/>
                <a:tab pos="3446361" algn="l"/>
                <a:tab pos="3938699" algn="l"/>
                <a:tab pos="4431036" algn="l"/>
                <a:tab pos="4923374" algn="l"/>
                <a:tab pos="5415711" algn="l"/>
                <a:tab pos="5908048" algn="l"/>
                <a:tab pos="6400385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5" name="Slide Number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FF1F-8AEA-8542-BE40-17B3FD1CDBE2}" type="slidenum">
              <a:rPr lang="en-GB"/>
              <a:pPr/>
              <a:t>15</a:t>
            </a:fld>
            <a:endParaRPr lang="en-GB"/>
          </a:p>
        </p:txBody>
      </p:sp>
      <p:pic>
        <p:nvPicPr>
          <p:cNvPr id="25602" name="Picture 2" descr="Teapot-shaped stellar 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64" y="1371744"/>
            <a:ext cx="4528916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cgkit</a:t>
            </a:r>
            <a:r>
              <a:rPr lang="en-GB" dirty="0"/>
              <a:t> tutorial - Matthias Baas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Animation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 dirty="0"/>
              <a:t>Creating an illusion of motion through a sequence of images</a:t>
            </a:r>
          </a:p>
          <a:p>
            <a:pPr lvl="1"/>
            <a:r>
              <a:rPr lang="en-GB" dirty="0"/>
              <a:t>Time as a key issue, not normally dealt with in basic </a:t>
            </a:r>
            <a:r>
              <a:rPr lang="en-GB" dirty="0" err="1"/>
              <a:t>modeling</a:t>
            </a:r>
            <a:r>
              <a:rPr lang="en-GB" dirty="0"/>
              <a:t> and rendering</a:t>
            </a:r>
          </a:p>
          <a:p>
            <a:r>
              <a:rPr lang="en-GB" dirty="0"/>
              <a:t>Key sub-areas</a:t>
            </a:r>
          </a:p>
          <a:p>
            <a:pPr lvl="1"/>
            <a:r>
              <a:rPr lang="en-GB" dirty="0"/>
              <a:t>Keyframe animation</a:t>
            </a:r>
          </a:p>
          <a:p>
            <a:pPr lvl="1"/>
            <a:r>
              <a:rPr lang="en-GB" dirty="0"/>
              <a:t>Motion capture</a:t>
            </a:r>
          </a:p>
          <a:p>
            <a:pPr lvl="1"/>
            <a:r>
              <a:rPr lang="en-GB" dirty="0"/>
              <a:t>Physics-based animation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6E15B9A1-2A69-7B48-A5D8-B9506173364F}" type="slidenum">
              <a:rPr lang="en-GB"/>
              <a:pPr/>
              <a:t>16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9FD3A-4399-0894-6749-810B0A9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Keyframe Animation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298EC-08D3-0827-6F7F-C3B6B500A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Skeleton: Model / Rig / Animate</a:t>
            </a:r>
          </a:p>
        </p:txBody>
      </p:sp>
      <p:pic>
        <p:nvPicPr>
          <p:cNvPr id="1026" name="Picture 2" descr="rigging-in-3d-animation-character-rigging">
            <a:extLst>
              <a:ext uri="{FF2B5EF4-FFF2-40B4-BE49-F238E27FC236}">
                <a16:creationId xmlns:a16="http://schemas.microsoft.com/office/drawing/2014/main" id="{DA0BFA98-E51C-4F6C-406B-8CF07C28B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658" y="1733338"/>
            <a:ext cx="5308684" cy="289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6B4C7DC-FD05-DD39-D944-041C19EAB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4733311"/>
            <a:ext cx="3810000" cy="341750"/>
          </a:xfrm>
        </p:spPr>
        <p:txBody>
          <a:bodyPr/>
          <a:lstStyle/>
          <a:p>
            <a:r>
              <a:rPr lang="en-GB" dirty="0"/>
              <a:t>AAA Game Art Studio, What is Rigging in 3D Animation</a:t>
            </a:r>
          </a:p>
        </p:txBody>
      </p:sp>
    </p:spTree>
    <p:extLst>
      <p:ext uri="{BB962C8B-B14F-4D97-AF65-F5344CB8AC3E}">
        <p14:creationId xmlns:p14="http://schemas.microsoft.com/office/powerpoint/2010/main" val="603766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A1492-1367-4950-DE24-5C6C8ECBD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Keyframe Animation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76B67-F4FB-CEB4-A7F6-76C776502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Blend Shapes / Morph Targets</a:t>
            </a:r>
          </a:p>
        </p:txBody>
      </p:sp>
      <p:pic>
        <p:nvPicPr>
          <p:cNvPr id="2050" name="Picture 2" descr="Face with common mesh in three expressions.">
            <a:extLst>
              <a:ext uri="{FF2B5EF4-FFF2-40B4-BE49-F238E27FC236}">
                <a16:creationId xmlns:a16="http://schemas.microsoft.com/office/drawing/2014/main" id="{66AF8669-6EDE-685C-4688-1B105D7C1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82" y="1683612"/>
            <a:ext cx="7619836" cy="304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49F3719B-8472-8A7F-C914-FDD1B2192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4733311"/>
            <a:ext cx="3810000" cy="341750"/>
          </a:xfrm>
        </p:spPr>
        <p:txBody>
          <a:bodyPr/>
          <a:lstStyle/>
          <a:p>
            <a:r>
              <a:rPr lang="en-GB" dirty="0"/>
              <a:t>Inara Pey, Mesh Content Creation: Morph Target Proposal</a:t>
            </a:r>
          </a:p>
        </p:txBody>
      </p:sp>
    </p:spTree>
    <p:extLst>
      <p:ext uri="{BB962C8B-B14F-4D97-AF65-F5344CB8AC3E}">
        <p14:creationId xmlns:p14="http://schemas.microsoft.com/office/powerpoint/2010/main" val="1603989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0434D-B29B-8D38-EF1C-9E6951BF7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Capture</a:t>
            </a:r>
          </a:p>
        </p:txBody>
      </p:sp>
      <p:pic>
        <p:nvPicPr>
          <p:cNvPr id="3074" name="Picture 2" descr="Andy Serkis in a face and body motion capture rig, and rendered ape.">
            <a:extLst>
              <a:ext uri="{FF2B5EF4-FFF2-40B4-BE49-F238E27FC236}">
                <a16:creationId xmlns:a16="http://schemas.microsoft.com/office/drawing/2014/main" id="{99D36C94-AA51-5B06-9326-42ABC81DA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16" y="971550"/>
            <a:ext cx="6447368" cy="362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1B3D0BB4-728A-1018-F59B-6FE6F914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4733311"/>
            <a:ext cx="3810000" cy="341750"/>
          </a:xfrm>
        </p:spPr>
        <p:txBody>
          <a:bodyPr/>
          <a:lstStyle/>
          <a:p>
            <a:r>
              <a:rPr lang="en-GB" dirty="0"/>
              <a:t>Kyle Deguzman, What is Mocap – The Science and Art Behind Motion Capture, Studio Binder, 2021</a:t>
            </a:r>
          </a:p>
        </p:txBody>
      </p:sp>
    </p:spTree>
    <p:extLst>
      <p:ext uri="{BB962C8B-B14F-4D97-AF65-F5344CB8AC3E}">
        <p14:creationId xmlns:p14="http://schemas.microsoft.com/office/powerpoint/2010/main" val="63774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>
            <a:normAutofit fontScale="85000" lnSpcReduction="20000"/>
          </a:bodyPr>
          <a:lstStyle/>
          <a:p>
            <a:r>
              <a:rPr lang="ja-JP" altLang="en-GB"/>
              <a:t>“</a:t>
            </a:r>
            <a:r>
              <a:rPr lang="en-GB" dirty="0"/>
              <a:t>Core</a:t>
            </a:r>
            <a:r>
              <a:rPr lang="ja-JP" altLang="en-GB"/>
              <a:t>”</a:t>
            </a:r>
            <a:r>
              <a:rPr lang="en-GB" dirty="0"/>
              <a:t> graphics areas</a:t>
            </a:r>
          </a:p>
          <a:p>
            <a:pPr lvl="1"/>
            <a:r>
              <a:rPr lang="en-GB" dirty="0" err="1"/>
              <a:t>Modeling</a:t>
            </a:r>
            <a:endParaRPr lang="en-GB" dirty="0"/>
          </a:p>
          <a:p>
            <a:pPr lvl="1"/>
            <a:r>
              <a:rPr lang="en-GB" dirty="0"/>
              <a:t>Rendering</a:t>
            </a:r>
          </a:p>
          <a:p>
            <a:pPr lvl="1"/>
            <a:r>
              <a:rPr lang="en-GB" dirty="0"/>
              <a:t>Animation</a:t>
            </a:r>
          </a:p>
          <a:p>
            <a:r>
              <a:rPr lang="en-GB" dirty="0"/>
              <a:t>Other areas which draw on computer graphics</a:t>
            </a:r>
          </a:p>
          <a:p>
            <a:pPr lvl="1"/>
            <a:r>
              <a:rPr lang="en-GB" dirty="0"/>
              <a:t>Displays</a:t>
            </a:r>
          </a:p>
          <a:p>
            <a:pPr lvl="1"/>
            <a:r>
              <a:rPr lang="en-GB" dirty="0"/>
              <a:t>User Interaction</a:t>
            </a:r>
          </a:p>
          <a:p>
            <a:pPr lvl="1"/>
            <a:r>
              <a:rPr lang="en-GB" dirty="0"/>
              <a:t>Virtual Reality</a:t>
            </a:r>
          </a:p>
          <a:p>
            <a:pPr lvl="1"/>
            <a:r>
              <a:rPr lang="en-GB" dirty="0"/>
              <a:t>Visualization</a:t>
            </a:r>
          </a:p>
          <a:p>
            <a:pPr lvl="1"/>
            <a:r>
              <a:rPr lang="en-GB" dirty="0"/>
              <a:t>Image Processing</a:t>
            </a:r>
          </a:p>
          <a:p>
            <a:pPr lvl="1"/>
            <a:r>
              <a:rPr lang="en-GB" dirty="0"/>
              <a:t>3D Scanning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C0175231-0955-FB45-BF2C-677BB35ADD62}" type="slidenum">
              <a:rPr lang="en-GB"/>
              <a:pPr/>
              <a:t>2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C636-3A86-3FF8-08D7-0A248C08D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Physics-Based Animation / Rigid Bodies</a:t>
            </a:r>
          </a:p>
        </p:txBody>
      </p:sp>
      <p:pic>
        <p:nvPicPr>
          <p:cNvPr id="4098" name="Picture 2" descr="thumb">
            <a:extLst>
              <a:ext uri="{FF2B5EF4-FFF2-40B4-BE49-F238E27FC236}">
                <a16:creationId xmlns:a16="http://schemas.microsoft.com/office/drawing/2014/main" id="{BA5322CF-0710-D9D5-C5FF-04714A9A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6" y="1073150"/>
            <a:ext cx="7516368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4D60CB1C-03D8-F626-2603-13299915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4733311"/>
            <a:ext cx="3810000" cy="341750"/>
          </a:xfrm>
        </p:spPr>
        <p:txBody>
          <a:bodyPr/>
          <a:lstStyle/>
          <a:p>
            <a:r>
              <a:rPr lang="en-GB" dirty="0"/>
              <a:t>Bart, Introduction to Rigid Body Simulations, Blender Nation, 2014</a:t>
            </a:r>
          </a:p>
        </p:txBody>
      </p:sp>
    </p:spTree>
    <p:extLst>
      <p:ext uri="{BB962C8B-B14F-4D97-AF65-F5344CB8AC3E}">
        <p14:creationId xmlns:p14="http://schemas.microsoft.com/office/powerpoint/2010/main" val="330787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2AFA-174C-A476-BEE2-093EAA4FC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Physics-Based Animation / Fluids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B4C2B-DB30-1FD8-7B25-4B6D7F244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Simulate physics Navier-Stokes equations</a:t>
            </a:r>
          </a:p>
          <a:p>
            <a:pPr lvl="1"/>
            <a:r>
              <a:rPr lang="en-US" dirty="0"/>
              <a:t>Eulerian: discretize </a:t>
            </a:r>
            <a:br>
              <a:rPr lang="en-US" dirty="0"/>
            </a:br>
            <a:r>
              <a:rPr lang="en-US" dirty="0"/>
              <a:t>space, model motion of </a:t>
            </a:r>
            <a:br>
              <a:rPr lang="en-US" dirty="0"/>
            </a:br>
            <a:r>
              <a:rPr lang="en-US" dirty="0"/>
              <a:t>fluid from cell to cell</a:t>
            </a:r>
          </a:p>
          <a:p>
            <a:pPr lvl="1"/>
            <a:r>
              <a:rPr lang="en-US" dirty="0" err="1"/>
              <a:t>Lagrangian</a:t>
            </a:r>
            <a:r>
              <a:rPr lang="en-US" dirty="0"/>
              <a:t>: discretize </a:t>
            </a:r>
            <a:br>
              <a:rPr lang="en-US" dirty="0"/>
            </a:br>
            <a:r>
              <a:rPr lang="en-US" dirty="0"/>
              <a:t>fluid, model interaction </a:t>
            </a:r>
            <a:br>
              <a:rPr lang="en-US" dirty="0"/>
            </a:br>
            <a:r>
              <a:rPr lang="en-US" dirty="0"/>
              <a:t>between particles</a:t>
            </a:r>
          </a:p>
          <a:p>
            <a:r>
              <a:rPr lang="en-US" dirty="0"/>
              <a:t>Same math for fluids, </a:t>
            </a:r>
            <a:br>
              <a:rPr lang="en-US" dirty="0"/>
            </a:br>
            <a:r>
              <a:rPr lang="en-US" dirty="0"/>
              <a:t>smoke, fire, …</a:t>
            </a:r>
          </a:p>
        </p:txBody>
      </p:sp>
      <p:pic>
        <p:nvPicPr>
          <p:cNvPr id="4" name="Picture 3" descr="Giant water splash between two buildings">
            <a:extLst>
              <a:ext uri="{FF2B5EF4-FFF2-40B4-BE49-F238E27FC236}">
                <a16:creationId xmlns:a16="http://schemas.microsoft.com/office/drawing/2014/main" id="{91B40C3C-701D-0171-774E-7DD666CEA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108" y="1885950"/>
            <a:ext cx="5125147" cy="2882895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95BBDC86-FDE0-9901-9641-565323ACD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8108" y="4768845"/>
            <a:ext cx="5127456" cy="341750"/>
          </a:xfrm>
        </p:spPr>
        <p:txBody>
          <a:bodyPr/>
          <a:lstStyle/>
          <a:p>
            <a:r>
              <a:rPr lang="en-GB" dirty="0"/>
              <a:t>Gerszewski and </a:t>
            </a:r>
            <a:r>
              <a:rPr lang="en-GB" dirty="0" err="1"/>
              <a:t>Bargteil</a:t>
            </a:r>
            <a:r>
              <a:rPr lang="en-GB" dirty="0"/>
              <a:t>, Physics-Based Animation of Large-scale Splashing Liquids, ACM SIGGRAPH Asia, 2013</a:t>
            </a:r>
          </a:p>
        </p:txBody>
      </p:sp>
    </p:spTree>
    <p:extLst>
      <p:ext uri="{BB962C8B-B14F-4D97-AF65-F5344CB8AC3E}">
        <p14:creationId xmlns:p14="http://schemas.microsoft.com/office/powerpoint/2010/main" val="1460592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 dirty="0"/>
              <a:t>Displays — Random/Vector Display</a:t>
            </a:r>
          </a:p>
        </p:txBody>
      </p:sp>
      <p:sp>
        <p:nvSpPr>
          <p:cNvPr id="4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7311-A539-534F-B819-61CDFB615784}" type="slidenum">
              <a:rPr lang="en-GB"/>
              <a:pPr/>
              <a:t>22</a:t>
            </a:fld>
            <a:endParaRPr lang="en-GB"/>
          </a:p>
        </p:txBody>
      </p:sp>
      <p:pic>
        <p:nvPicPr>
          <p:cNvPr id="10242" name="Picture 2" descr="Illustration of vector scan C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3419" y="1453833"/>
            <a:ext cx="4977163" cy="34963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/>
              <a:t>Examples of Random Scan</a:t>
            </a:r>
          </a:p>
        </p:txBody>
      </p:sp>
      <p:sp>
        <p:nvSpPr>
          <p:cNvPr id="4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800A4-127F-AE4F-A75D-8D21814D2A86}" type="slidenum">
              <a:rPr lang="en-GB"/>
              <a:pPr/>
              <a:t>23</a:t>
            </a:fld>
            <a:endParaRPr lang="en-GB"/>
          </a:p>
        </p:txBody>
      </p:sp>
      <p:pic>
        <p:nvPicPr>
          <p:cNvPr id="11266" name="Picture 2" descr="Ocillosco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9721" y="1399829"/>
            <a:ext cx="4563479" cy="32921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/>
              <a:t>Examples of Random Scan</a:t>
            </a:r>
          </a:p>
        </p:txBody>
      </p:sp>
      <p:sp>
        <p:nvSpPr>
          <p:cNvPr id="4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C0F7-CBB6-E64D-BDA4-9C1E1967A000}" type="slidenum">
              <a:rPr lang="en-GB"/>
              <a:pPr/>
              <a:t>24</a:t>
            </a:fld>
            <a:endParaRPr lang="en-GB"/>
          </a:p>
        </p:txBody>
      </p:sp>
      <p:pic>
        <p:nvPicPr>
          <p:cNvPr id="12290" name="Picture 2" descr="Asteriods classic video game, which used random sc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5786" y="1332863"/>
            <a:ext cx="4831348" cy="36270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/>
              <a:t>Examples of Random Scan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lasershows.ro / Manick Sorcar Productions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FA8A-1B29-F149-9F1B-DC4F0F0EEE29}" type="slidenum">
              <a:rPr lang="en-GB"/>
              <a:pPr/>
              <a:t>25</a:t>
            </a:fld>
            <a:endParaRPr lang="en-GB"/>
          </a:p>
        </p:txBody>
      </p:sp>
      <p:grpSp>
        <p:nvGrpSpPr>
          <p:cNvPr id="13314" name="Group 2" descr="Laser show image of BMW logo"/>
          <p:cNvGrpSpPr>
            <a:grpSpLocks/>
          </p:cNvGrpSpPr>
          <p:nvPr/>
        </p:nvGrpSpPr>
        <p:grpSpPr bwMode="auto">
          <a:xfrm>
            <a:off x="1409428" y="1978771"/>
            <a:ext cx="6324064" cy="2176429"/>
            <a:chOff x="247" y="1832"/>
            <a:chExt cx="5855" cy="2015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7" y="1832"/>
              <a:ext cx="2903" cy="20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47" y="1832"/>
              <a:ext cx="2655" cy="20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Raster Display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 dirty="0"/>
              <a:t>Terms defined from CRT displays</a:t>
            </a:r>
          </a:p>
          <a:p>
            <a:pPr lvl="1"/>
            <a:r>
              <a:rPr lang="en-GB" dirty="0"/>
              <a:t>Traced an electron beam across a phosphorescent screen</a:t>
            </a:r>
          </a:p>
          <a:p>
            <a:pPr lvl="1"/>
            <a:r>
              <a:rPr lang="en-GB" dirty="0"/>
              <a:t>When electron beam hit screen, phosphor would glow</a:t>
            </a:r>
          </a:p>
          <a:p>
            <a:pPr lvl="1"/>
            <a:r>
              <a:rPr lang="en-GB" dirty="0"/>
              <a:t>Have to repeatedly draw, or image will fade</a:t>
            </a:r>
          </a:p>
          <a:p>
            <a:r>
              <a:rPr lang="en-GB" dirty="0"/>
              <a:t>Each left-to-right trace is called a scan line</a:t>
            </a:r>
          </a:p>
          <a:p>
            <a:r>
              <a:rPr lang="en-GB" dirty="0"/>
              <a:t>Each spot on the screen is called a pixel</a:t>
            </a:r>
          </a:p>
          <a:p>
            <a:r>
              <a:rPr lang="en-GB" dirty="0"/>
              <a:t>Beam turned off to swipe back and up screen</a:t>
            </a:r>
          </a:p>
          <a:p>
            <a:pPr lvl="1"/>
            <a:r>
              <a:rPr lang="en-GB" dirty="0"/>
              <a:t>Called a retrace or blanking interval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B98A33BE-B539-EF45-8520-BC5A88D4FA71}" type="slidenum">
              <a:rPr lang="en-GB"/>
              <a:pPr/>
              <a:t>26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/>
              <a:t>Raster Display</a:t>
            </a:r>
          </a:p>
        </p:txBody>
      </p:sp>
      <p:sp>
        <p:nvSpPr>
          <p:cNvPr id="4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BE9B-1046-6544-9A99-A65068CE4FE7}" type="slidenum">
              <a:rPr lang="en-GB"/>
              <a:pPr/>
              <a:t>27</a:t>
            </a:fld>
            <a:endParaRPr lang="en-GB"/>
          </a:p>
        </p:txBody>
      </p:sp>
      <p:pic>
        <p:nvPicPr>
          <p:cNvPr id="14338" name="Picture 2" descr="Illustration of CRT raster sc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3419" y="1433314"/>
            <a:ext cx="4977163" cy="34963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88" algn="l"/>
                <a:tab pos="984775" algn="l"/>
                <a:tab pos="1477165" algn="l"/>
                <a:tab pos="1969554" algn="l"/>
                <a:tab pos="2461941" algn="l"/>
                <a:tab pos="2954331" algn="l"/>
                <a:tab pos="3446719" algn="l"/>
                <a:tab pos="3939107" algn="l"/>
                <a:tab pos="4431496" algn="l"/>
                <a:tab pos="4923884" algn="l"/>
                <a:tab pos="5416272" algn="l"/>
                <a:tab pos="5908661" algn="l"/>
                <a:tab pos="6401049" algn="l"/>
              </a:tabLst>
            </a:pPr>
            <a:r>
              <a:rPr lang="en-GB"/>
              <a:t>Gamma</a:t>
            </a:r>
          </a:p>
        </p:txBody>
      </p:sp>
      <p:sp>
        <p:nvSpPr>
          <p:cNvPr id="4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D1BB5-3D7E-504C-B94C-AB4BFF92DFF4}" type="slidenum">
              <a:rPr lang="en-GB"/>
              <a:pPr/>
              <a:t>28</a:t>
            </a:fld>
            <a:endParaRPr lang="en-GB"/>
          </a:p>
        </p:txBody>
      </p:sp>
      <p:pic>
        <p:nvPicPr>
          <p:cNvPr id="32770" name="Picture 2" descr="Graph of gamma correction cur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0857" y="1340424"/>
            <a:ext cx="3481206" cy="34812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Gamma Correction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736DBE-9082-E989-0B4F-1E574F356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r>
              <a:rPr lang="en-US" dirty="0"/>
              <a:t>Gamma originally based on CRT phosphor response to linear change in input voltage</a:t>
            </a:r>
          </a:p>
          <a:p>
            <a:r>
              <a:rPr lang="en-US" dirty="0"/>
              <a:t>…but good fit to human visual system too</a:t>
            </a:r>
          </a:p>
          <a:p>
            <a:pPr lvl="1"/>
            <a:r>
              <a:rPr lang="en-US" dirty="0"/>
              <a:t>Especially for 8-bit images, better to store in gamma space and restore to linear intensities when you use it</a:t>
            </a:r>
          </a:p>
          <a:p>
            <a:r>
              <a:rPr lang="en-US" dirty="0"/>
              <a:t>Modern: sRGB color built into GPU texture units</a:t>
            </a:r>
          </a:p>
        </p:txBody>
      </p:sp>
      <p:pic>
        <p:nvPicPr>
          <p:cNvPr id="5" name="Picture 2" descr="Image showing intensity effect of gamma correction">
            <a:extLst>
              <a:ext uri="{FF2B5EF4-FFF2-40B4-BE49-F238E27FC236}">
                <a16:creationId xmlns:a16="http://schemas.microsoft.com/office/drawing/2014/main" id="{F485D512-8296-D157-3874-2B88B8CD8A1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451916" y="1200150"/>
            <a:ext cx="2431168" cy="3394075"/>
          </a:xfr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6605F111-8155-A143-8550-FDE591066443}" type="slidenum">
              <a:rPr lang="en-GB"/>
              <a:pPr/>
              <a:t>29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Modeling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Deals with the mathematical specification of shape and appearance</a:t>
            </a:r>
          </a:p>
          <a:p>
            <a:pPr lvl="1"/>
            <a:r>
              <a:rPr lang="en-GB"/>
              <a:t>Definition of surface</a:t>
            </a:r>
          </a:p>
          <a:p>
            <a:pPr lvl="1"/>
            <a:r>
              <a:rPr lang="en-GB"/>
              <a:t>Interpolation rules</a:t>
            </a:r>
          </a:p>
          <a:p>
            <a:pPr lvl="1"/>
            <a:r>
              <a:rPr lang="en-GB"/>
              <a:t>Reflection models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BF67A1C0-D5E7-4C47-BDDF-FD2BEC996534}" type="slidenum">
              <a:rPr lang="en-GB"/>
              <a:pPr/>
              <a:t>3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Liquid Crystal Display (LCD)‏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>
            <a:normAutofit/>
          </a:bodyPr>
          <a:lstStyle/>
          <a:p>
            <a:r>
              <a:rPr lang="en-GB" dirty="0"/>
              <a:t>Light enters polarizer</a:t>
            </a:r>
          </a:p>
          <a:p>
            <a:r>
              <a:rPr lang="en-GB" dirty="0"/>
              <a:t>Nematic crystals twist based on voltage</a:t>
            </a:r>
          </a:p>
          <a:p>
            <a:r>
              <a:rPr lang="en-GB" dirty="0"/>
              <a:t>Allowing light to pass through to other polarizer</a:t>
            </a:r>
          </a:p>
        </p:txBody>
      </p:sp>
      <p:sp>
        <p:nvSpPr>
          <p:cNvPr id="7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D26DC6ED-4E61-014A-8E0B-DE55E05821DD}" type="slidenum">
              <a:rPr lang="en-GB"/>
              <a:pPr/>
              <a:t>30</a:t>
            </a:fld>
            <a:endParaRPr lang="en-GB"/>
          </a:p>
        </p:txBody>
      </p:sp>
      <p:grpSp>
        <p:nvGrpSpPr>
          <p:cNvPr id="26626" name="Group 2" descr="Illustration of LCD mechanics."/>
          <p:cNvGrpSpPr>
            <a:grpSpLocks/>
          </p:cNvGrpSpPr>
          <p:nvPr/>
        </p:nvGrpSpPr>
        <p:grpSpPr bwMode="auto">
          <a:xfrm>
            <a:off x="1720501" y="2520985"/>
            <a:ext cx="5701919" cy="2331964"/>
            <a:chOff x="535" y="2227"/>
            <a:chExt cx="5279" cy="2159"/>
          </a:xfrm>
        </p:grpSpPr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15" y="2227"/>
              <a:ext cx="2400" cy="21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5" y="2227"/>
              <a:ext cx="2400" cy="21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Passive Matrix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rmAutofit/>
          </a:bodyPr>
          <a:lstStyle/>
          <a:p>
            <a:r>
              <a:rPr lang="en-GB" dirty="0"/>
              <a:t>Two glass layers </a:t>
            </a:r>
          </a:p>
          <a:p>
            <a:r>
              <a:rPr lang="en-GB" dirty="0"/>
              <a:t>One layer is vertical transparent conductive material, the other is horizontal </a:t>
            </a:r>
          </a:p>
          <a:p>
            <a:r>
              <a:rPr lang="en-GB" dirty="0"/>
              <a:t>Integrated circuit sends charge/ground activation to complete circuit at given row/column</a:t>
            </a:r>
          </a:p>
          <a:p>
            <a:r>
              <a:rPr lang="en-GB" dirty="0"/>
              <a:t>Simple, but slow response time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howstuffworks.com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111CE-F017-6D40-935D-305401E89858}" type="slidenum">
              <a:rPr lang="en-GB"/>
              <a:pPr/>
              <a:t>31</a:t>
            </a:fld>
            <a:endParaRPr lang="en-GB"/>
          </a:p>
        </p:txBody>
      </p:sp>
      <p:pic>
        <p:nvPicPr>
          <p:cNvPr id="10" name="Picture 2" descr="Schematic diagram of wires connection rows and columns in a passive LCD display">
            <a:extLst>
              <a:ext uri="{FF2B5EF4-FFF2-40B4-BE49-F238E27FC236}">
                <a16:creationId xmlns:a16="http://schemas.microsoft.com/office/drawing/2014/main" id="{A9DE2074-6341-AE01-E38B-9BDAEE49461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686718" y="1200150"/>
            <a:ext cx="1961563" cy="3394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Active Matrix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Active matrix displays have a transistor at each cell</a:t>
            </a:r>
          </a:p>
          <a:p>
            <a:pPr lvl="1"/>
            <a:r>
              <a:rPr lang="en-GB"/>
              <a:t>Thin film transistor (TFT)</a:t>
            </a:r>
          </a:p>
          <a:p>
            <a:r>
              <a:rPr lang="en-GB"/>
              <a:t>Much faster crystal switching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230E059-72C8-0A40-8780-60A8C9F915A8}" type="slidenum">
              <a:rPr lang="en-GB"/>
              <a:pPr/>
              <a:t>32</a:t>
            </a:fld>
            <a:endParaRPr lang="en-GB"/>
          </a:p>
        </p:txBody>
      </p:sp>
      <p:pic>
        <p:nvPicPr>
          <p:cNvPr id="28675" name="Picture 3" descr="Illustration of an active matrix LCD display, with a transistor at each ce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160" y="2495550"/>
            <a:ext cx="2286600" cy="22866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Liam M Johnson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Color LCD</a:t>
            </a:r>
          </a:p>
        </p:txBody>
      </p:sp>
      <p:sp>
        <p:nvSpPr>
          <p:cNvPr id="4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FC08D-21D0-BE43-91ED-E0F3B4483C2A}" type="slidenum">
              <a:rPr lang="en-GB"/>
              <a:pPr/>
              <a:t>33</a:t>
            </a:fld>
            <a:endParaRPr lang="en-GB"/>
          </a:p>
        </p:txBody>
      </p:sp>
      <p:pic>
        <p:nvPicPr>
          <p:cNvPr id="29698" name="Picture 2" descr="Illustration of a color LCD display, with separate cells for each of red, green, and bl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4879" y="1276350"/>
            <a:ext cx="4614244" cy="36659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DLP Projector</a:t>
            </a:r>
          </a:p>
        </p:txBody>
      </p:sp>
      <p:pic>
        <p:nvPicPr>
          <p:cNvPr id="342020" name="Picture 4" descr="dlp_projector.jpg                                              0000119Chome                           BF30B30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574" y="1254018"/>
            <a:ext cx="5047590" cy="33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69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DLP Projector</a:t>
            </a:r>
          </a:p>
        </p:txBody>
      </p:sp>
      <p:pic>
        <p:nvPicPr>
          <p:cNvPr id="343044" name="Picture 4" descr="dlp_mirror.gif                                                 0000119Chome                           BF30B30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889" y="1543053"/>
            <a:ext cx="5990663" cy="33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08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User Interaction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Deals with the interface between input devices, the application, and feedback to the user in imagery and other sensory feedback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D431636B-5DEC-F44F-B5A5-BB820F79C12F}" type="slidenum">
              <a:rPr lang="en-GB"/>
              <a:pPr/>
              <a:t>36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User Interaction </a:t>
            </a:r>
          </a:p>
        </p:txBody>
      </p:sp>
      <p:sp>
        <p:nvSpPr>
          <p:cNvPr id="7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F2FBAA27-8EC1-2C42-9FDF-0A99048580E9}" type="slidenum">
              <a:rPr lang="en-GB"/>
              <a:pPr/>
              <a:t>37</a:t>
            </a:fld>
            <a:endParaRPr lang="en-GB"/>
          </a:p>
        </p:txBody>
      </p:sp>
      <p:pic>
        <p:nvPicPr>
          <p:cNvPr id="29698" name="Picture 2" descr="Phone finger-drag user interf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956" y="1537005"/>
            <a:ext cx="2916306" cy="166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699" name="Picture 3" descr="Phone finger-pinch user inter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19" y="1835116"/>
            <a:ext cx="2916306" cy="136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700" name="Picture 4" descr="Phone touch user interf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458" y="3209018"/>
            <a:ext cx="1944204" cy="158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iPhone - Apple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Virtual Reality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Immersion of user into a 3D virtual world</a:t>
            </a:r>
          </a:p>
          <a:p>
            <a:pPr lvl="1"/>
            <a:r>
              <a:rPr lang="en-GB"/>
              <a:t>Typically involves stereo graphics</a:t>
            </a:r>
          </a:p>
          <a:p>
            <a:pPr lvl="1"/>
            <a:r>
              <a:rPr lang="en-GB"/>
              <a:t>Response to head motion</a:t>
            </a:r>
          </a:p>
          <a:p>
            <a:pPr lvl="1"/>
            <a:r>
              <a:rPr lang="en-GB"/>
              <a:t>Force feedback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BFBE949C-EC8D-484B-9E42-C7682D7D9630}" type="slidenum">
              <a:rPr lang="en-GB"/>
              <a:pPr/>
              <a:t>38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Virtual Reality</a:t>
            </a:r>
          </a:p>
        </p:txBody>
      </p:sp>
      <p:sp>
        <p:nvSpPr>
          <p:cNvPr id="5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5B20CD71-9B82-1949-B971-E8312282E850}" type="slidenum">
              <a:rPr lang="en-GB"/>
              <a:pPr/>
              <a:t>39</a:t>
            </a:fld>
            <a:endParaRPr lang="en-GB"/>
          </a:p>
        </p:txBody>
      </p:sp>
      <p:pic>
        <p:nvPicPr>
          <p:cNvPr id="32770" name="Picture 2" descr="VR gogg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204" y="1832953"/>
            <a:ext cx="4496512" cy="252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Z800 3DVisor - eMagin Corporation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 dirty="0"/>
              <a:t>Graphics Areas – </a:t>
            </a:r>
            <a:r>
              <a:rPr lang="en-GB" dirty="0" err="1"/>
              <a:t>Modeling</a:t>
            </a:r>
            <a:endParaRPr lang="en-GB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413D-1AD7-F246-B2B3-45F9987A4093}" type="slidenum">
              <a:rPr lang="en-GB"/>
              <a:pPr/>
              <a:t>4</a:t>
            </a:fld>
            <a:endParaRPr lang="en-GB"/>
          </a:p>
        </p:txBody>
      </p:sp>
      <p:pic>
        <p:nvPicPr>
          <p:cNvPr id="14338" name="Picture 2" descr="Teapot wirefr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04" y="1366345"/>
            <a:ext cx="5947104" cy="349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Auto-stereo Display: Barrier</a:t>
            </a:r>
          </a:p>
        </p:txBody>
      </p:sp>
      <p:pic>
        <p:nvPicPr>
          <p:cNvPr id="345092" name="Picture 4" descr="autostereo2.gif                                                0000119Chome                           BF30B30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63" y="1485904"/>
            <a:ext cx="4736804" cy="338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973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Auto-stereo Display: Lenticular</a:t>
            </a:r>
          </a:p>
        </p:txBody>
      </p:sp>
      <p:pic>
        <p:nvPicPr>
          <p:cNvPr id="346116" name="Picture 4" descr="autostereo3.gif                                                0000119Chome                           BF30B30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35" y="1395413"/>
            <a:ext cx="6115692" cy="34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864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Image Processing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 dirty="0"/>
              <a:t>Manipulation of 2D images</a:t>
            </a:r>
          </a:p>
          <a:p>
            <a:pPr lvl="1"/>
            <a:r>
              <a:rPr lang="en-GB" dirty="0"/>
              <a:t>Interpolation</a:t>
            </a:r>
          </a:p>
          <a:p>
            <a:pPr lvl="1"/>
            <a:r>
              <a:rPr lang="en-GB" dirty="0"/>
              <a:t>Filters</a:t>
            </a:r>
          </a:p>
          <a:p>
            <a:pPr lvl="1"/>
            <a:r>
              <a:rPr lang="en-GB" dirty="0"/>
              <a:t>Conversion</a:t>
            </a:r>
          </a:p>
          <a:p>
            <a:pPr lvl="1"/>
            <a:r>
              <a:rPr lang="en-GB" dirty="0"/>
              <a:t>Reshaping / reformatting</a:t>
            </a:r>
          </a:p>
          <a:p>
            <a:pPr lvl="1"/>
            <a:r>
              <a:rPr lang="en-GB" dirty="0"/>
              <a:t>Extending / infill</a:t>
            </a:r>
          </a:p>
          <a:p>
            <a:pPr lvl="1"/>
            <a:r>
              <a:rPr lang="en-GB" dirty="0"/>
              <a:t>Masking </a:t>
            </a:r>
            <a:r>
              <a:rPr lang="en-GB"/>
              <a:t>/ blending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D9CCB750-7A85-A14A-8BE6-FE9D3AA01E96}" type="slidenum">
              <a:rPr lang="en-GB"/>
              <a:pPr/>
              <a:t>42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3D Scanning</a:t>
            </a:r>
          </a:p>
        </p:txBody>
      </p:sp>
      <p:sp>
        <p:nvSpPr>
          <p:cNvPr id="7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26B28AE8-F270-A94F-9A62-F98BC18A4282}" type="slidenum">
              <a:rPr lang="en-GB"/>
              <a:pPr/>
              <a:t>43</a:t>
            </a:fld>
            <a:endParaRPr lang="en-GB"/>
          </a:p>
        </p:txBody>
      </p:sp>
      <p:pic>
        <p:nvPicPr>
          <p:cNvPr id="38913" name="Picture 1" descr="3D scanning dev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95" y="1710900"/>
            <a:ext cx="3871126" cy="259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16" name="Picture 4" descr="Head-and-shoulders 3D scan mo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190" y="1498119"/>
            <a:ext cx="1904240" cy="127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15" name="Picture 3" descr="3D-printed head-and-shoulders bust from 3D sc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50" y="3053481"/>
            <a:ext cx="1901000" cy="14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Inventor Connections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Major Applications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 dirty="0"/>
              <a:t>Video Games</a:t>
            </a:r>
          </a:p>
          <a:p>
            <a:r>
              <a:rPr lang="en-GB" dirty="0"/>
              <a:t>Cartoons</a:t>
            </a:r>
          </a:p>
          <a:p>
            <a:r>
              <a:rPr lang="en-GB" dirty="0"/>
              <a:t>Film Special Effects</a:t>
            </a:r>
          </a:p>
          <a:p>
            <a:r>
              <a:rPr lang="en-GB" dirty="0"/>
              <a:t>CAD/CAM</a:t>
            </a:r>
          </a:p>
          <a:p>
            <a:r>
              <a:rPr lang="en-GB" dirty="0"/>
              <a:t>Simulation</a:t>
            </a:r>
          </a:p>
          <a:p>
            <a:r>
              <a:rPr lang="en-GB" dirty="0"/>
              <a:t>Medical Imaging</a:t>
            </a:r>
          </a:p>
          <a:p>
            <a:r>
              <a:rPr lang="en-GB" dirty="0"/>
              <a:t>Visualization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9AEFC7-268A-D84A-B316-3A6937CBB7EF}" type="slidenum">
              <a:rPr lang="en-GB"/>
              <a:pPr/>
              <a:t>44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Video Games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>
            <a:normAutofit lnSpcReduction="10000"/>
          </a:bodyPr>
          <a:lstStyle/>
          <a:p>
            <a:r>
              <a:rPr lang="en-GB"/>
              <a:t>3D modeling</a:t>
            </a:r>
          </a:p>
          <a:p>
            <a:r>
              <a:rPr lang="en-GB"/>
              <a:t>3D scanning</a:t>
            </a:r>
          </a:p>
          <a:p>
            <a:r>
              <a:rPr lang="en-GB"/>
              <a:t>Rendering algorithms</a:t>
            </a:r>
          </a:p>
          <a:p>
            <a:r>
              <a:rPr lang="en-GB"/>
              <a:t>User interaction</a:t>
            </a:r>
          </a:p>
          <a:p>
            <a:r>
              <a:rPr lang="en-GB"/>
              <a:t>Force feedback</a:t>
            </a:r>
          </a:p>
          <a:p>
            <a:r>
              <a:rPr lang="en-GB"/>
              <a:t>Motion capture</a:t>
            </a:r>
          </a:p>
          <a:p>
            <a:r>
              <a:rPr lang="en-GB"/>
              <a:t>Graphics data structures</a:t>
            </a:r>
          </a:p>
          <a:p>
            <a:r>
              <a:rPr lang="en-GB"/>
              <a:t>Etc...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A952BC1A-8949-734D-BAFF-0BD835D44100}" type="slidenum">
              <a:rPr lang="en-GB"/>
              <a:pPr/>
              <a:t>45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Video Games</a:t>
            </a:r>
          </a:p>
        </p:txBody>
      </p:sp>
      <p:sp>
        <p:nvSpPr>
          <p:cNvPr id="8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4BF2799A-A103-AE43-9C5E-EB620B8C49EA}" type="slidenum">
              <a:rPr lang="en-GB"/>
              <a:pPr/>
              <a:t>46</a:t>
            </a:fld>
            <a:endParaRPr lang="en-GB"/>
          </a:p>
        </p:txBody>
      </p:sp>
      <p:pic>
        <p:nvPicPr>
          <p:cNvPr id="41986" name="Picture 2" descr="Wireframe wolf 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302" y="1230251"/>
            <a:ext cx="2488581" cy="197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987" name="Picture 3" descr="Low-poly wolf mo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5" y="1507382"/>
            <a:ext cx="2488581" cy="197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988" name="Picture 4" descr="Partially shaded wolf mod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07" y="2800350"/>
            <a:ext cx="2488581" cy="197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989" name="Picture 5" descr="Fully shaded and textured wolf mod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961" y="3032959"/>
            <a:ext cx="2488581" cy="197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The Legend of Zelda: Twilight Princess - Nintendo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Video Games</a:t>
            </a:r>
          </a:p>
        </p:txBody>
      </p:sp>
      <p:sp>
        <p:nvSpPr>
          <p:cNvPr id="5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30C322E0-9350-BD47-938B-A9541B0D6F0C}" type="slidenum">
              <a:rPr lang="en-GB"/>
              <a:pPr/>
              <a:t>47</a:t>
            </a:fld>
            <a:endParaRPr lang="en-GB"/>
          </a:p>
        </p:txBody>
      </p:sp>
      <p:pic>
        <p:nvPicPr>
          <p:cNvPr id="43010" name="Picture 2" descr="Basketball dunk while wearing a 3D motion tracking s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913" y="1328543"/>
            <a:ext cx="2457258" cy="349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Kevin Durant at Electronic Arts Motion Capture Studio - AP / Richard Lam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Applications – Video Games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974D-5977-7E43-B253-685CDE9A5A9B}" type="slidenum">
              <a:rPr lang="en-GB"/>
              <a:pPr/>
              <a:t>48</a:t>
            </a:fld>
            <a:endParaRPr lang="en-GB"/>
          </a:p>
        </p:txBody>
      </p:sp>
      <p:pic>
        <p:nvPicPr>
          <p:cNvPr id="44036" name="Picture 4" descr="Wii game control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42" y="1866440"/>
            <a:ext cx="3304067" cy="2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4" name="Picture 2" descr="XBox game conrol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11" y="1399830"/>
            <a:ext cx="2410813" cy="171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5" name="Picture 3" descr="Playstation game control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607" y="3232783"/>
            <a:ext cx="2551228" cy="171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- Cartoons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Often rendered from 3D models</a:t>
            </a:r>
          </a:p>
          <a:p>
            <a:r>
              <a:rPr lang="en-GB"/>
              <a:t>Traditional 2D use backgrounds rendered from 3D models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A4C02D2A-7B2F-F14F-B2C8-B4624B4F3013}" type="slidenum">
              <a:rPr lang="en-GB"/>
              <a:pPr/>
              <a:t>49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Graphics Area – Modeling</a:t>
            </a:r>
          </a:p>
        </p:txBody>
      </p:sp>
      <p:sp>
        <p:nvSpPr>
          <p:cNvPr id="5" name="Slide Number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EDA3-00F1-D142-92ED-F22EE7FE5360}" type="slidenum">
              <a:rPr lang="en-GB"/>
              <a:pPr/>
              <a:t>5</a:t>
            </a:fld>
            <a:endParaRPr lang="en-GB"/>
          </a:p>
        </p:txBody>
      </p:sp>
      <p:pic>
        <p:nvPicPr>
          <p:cNvPr id="15362" name="Picture 2" descr="Scene wirefr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784" y="1553203"/>
            <a:ext cx="4902635" cy="326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Shutterbug Image Series - Pixar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Animation</a:t>
            </a:r>
          </a:p>
        </p:txBody>
      </p:sp>
      <p:sp>
        <p:nvSpPr>
          <p:cNvPr id="5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844A3AE2-8CB1-6546-938C-CE86DE8BA019}" type="slidenum">
              <a:rPr lang="en-GB"/>
              <a:pPr/>
              <a:t>50</a:t>
            </a:fld>
            <a:endParaRPr lang="en-GB"/>
          </a:p>
        </p:txBody>
      </p:sp>
      <p:pic>
        <p:nvPicPr>
          <p:cNvPr id="47106" name="Picture 2" descr="Title image from Pixar’s Luxo Jr. short ani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91" y="1498118"/>
            <a:ext cx="5528020" cy="310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Luxo Jr - Pixar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Film Special Effects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Almost all graphics technologies</a:t>
            </a:r>
          </a:p>
          <a:p>
            <a:r>
              <a:rPr lang="en-GB"/>
              <a:t>Digital compositing to superimpose filmed foregrounds onto backgrounds</a:t>
            </a:r>
          </a:p>
          <a:p>
            <a:r>
              <a:rPr lang="en-GB"/>
              <a:t>Foregrounds with 3D models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B3533DB7-14B0-2E42-AE4E-A8D38C890B95}" type="slidenum">
              <a:rPr lang="en-GB"/>
              <a:pPr/>
              <a:t>51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Applications – Film Special Effects</a:t>
            </a:r>
          </a:p>
        </p:txBody>
      </p:sp>
      <p:sp>
        <p:nvSpPr>
          <p:cNvPr id="6" name="Slide Number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319E-8FDC-CC4F-B735-B61F27430713}" type="slidenum">
              <a:rPr lang="en-GB"/>
              <a:pPr/>
              <a:t>52</a:t>
            </a:fld>
            <a:endParaRPr lang="en-GB"/>
          </a:p>
        </p:txBody>
      </p:sp>
      <p:pic>
        <p:nvPicPr>
          <p:cNvPr id="50178" name="Picture 2" descr="Actors wearing armor in front of a blue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93" y="1371744"/>
            <a:ext cx="2919547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179" name="Picture 3" descr="Actors in front of a blue screen and final composi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286" y="1583450"/>
            <a:ext cx="3099925" cy="297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300 - Warner Bros. Pictures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Film Special Effects</a:t>
            </a:r>
          </a:p>
        </p:txBody>
      </p:sp>
      <p:sp>
        <p:nvSpPr>
          <p:cNvPr id="5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B3F7C6D5-7E79-F649-B64E-53415DAC4F74}" type="slidenum">
              <a:rPr lang="en-GB"/>
              <a:pPr/>
              <a:t>53</a:t>
            </a:fld>
            <a:endParaRPr lang="en-GB"/>
          </a:p>
        </p:txBody>
      </p:sp>
      <p:pic>
        <p:nvPicPr>
          <p:cNvPr id="51202" name="Picture 2" descr="Keanu Reeves filming Matrix bullet-time sequence in front of a green screen, with final composited image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089" y="1387948"/>
            <a:ext cx="4420904" cy="334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The Matrix - Warner Bros.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- CAD/CAM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Used to model/design parts which directly guide the manufacturing process</a:t>
            </a:r>
          </a:p>
          <a:p>
            <a:r>
              <a:rPr lang="en-GB"/>
              <a:t>Computer controlled milling devices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91F3D95F-4694-5549-89D8-A4F686A50AB7}" type="slidenum">
              <a:rPr lang="en-GB"/>
              <a:pPr/>
              <a:t>54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Applications - CAD/CAM</a:t>
            </a:r>
          </a:p>
        </p:txBody>
      </p:sp>
      <p:sp>
        <p:nvSpPr>
          <p:cNvPr id="4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F5F3-C120-0849-8870-3F90B9A1D61D}" type="slidenum">
              <a:rPr lang="en-GB"/>
              <a:pPr/>
              <a:t>55</a:t>
            </a:fld>
            <a:endParaRPr lang="en-GB"/>
          </a:p>
        </p:txBody>
      </p:sp>
      <p:pic>
        <p:nvPicPr>
          <p:cNvPr id="53250" name="Picture 2" descr="3D model of a tractor with simulated airflow shown as vect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568" y="1308021"/>
            <a:ext cx="5188865" cy="355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Applications - CAD/CAM</a:t>
            </a:r>
          </a:p>
        </p:txBody>
      </p:sp>
      <p:sp>
        <p:nvSpPr>
          <p:cNvPr id="4" name="Slide Number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325D-17CF-5D4B-972D-923C8C29F1EA}" type="slidenum">
              <a:rPr lang="en-GB"/>
              <a:pPr/>
              <a:t>56</a:t>
            </a:fld>
            <a:endParaRPr lang="en-GB"/>
          </a:p>
        </p:txBody>
      </p:sp>
      <p:pic>
        <p:nvPicPr>
          <p:cNvPr id="54274" name="Picture 2" descr="3D model of a mechanical 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95" y="1371744"/>
            <a:ext cx="4291291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Simulation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ja-JP" altLang="en-GB"/>
              <a:t>“</a:t>
            </a:r>
            <a:r>
              <a:rPr lang="en-GB"/>
              <a:t>Accurate</a:t>
            </a:r>
            <a:r>
              <a:rPr lang="ja-JP" altLang="en-GB"/>
              <a:t>”</a:t>
            </a:r>
            <a:r>
              <a:rPr lang="en-GB"/>
              <a:t> video gaming</a:t>
            </a:r>
          </a:p>
          <a:p>
            <a:r>
              <a:rPr lang="en-GB"/>
              <a:t>Flight &amp; driving simulators</a:t>
            </a:r>
          </a:p>
          <a:p>
            <a:r>
              <a:rPr lang="en-GB"/>
              <a:t>Situations which are too dangerous to costly to perform directly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C4FA76E1-FE27-F14A-9863-AAA2C16005B5}" type="slidenum">
              <a:rPr lang="en-GB"/>
              <a:pPr/>
              <a:t>57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Simulation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Lander Simulation &amp; Training Solutions, S.A.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C69B13B7-C175-7A4B-B980-5A7DFEA1E971}" type="slidenum">
              <a:rPr lang="en-GB"/>
              <a:pPr/>
              <a:t>58</a:t>
            </a:fld>
            <a:endParaRPr lang="en-GB"/>
          </a:p>
        </p:txBody>
      </p:sp>
      <p:pic>
        <p:nvPicPr>
          <p:cNvPr id="56322" name="Picture 2" descr="Multiple large screens for a training simul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315" y="1784348"/>
            <a:ext cx="6192290" cy="239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Applications – Simulation</a:t>
            </a:r>
          </a:p>
        </p:txBody>
      </p:sp>
      <p:sp>
        <p:nvSpPr>
          <p:cNvPr id="5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6A03-B3E9-5F4B-925F-5B1ECCAE2425}" type="slidenum">
              <a:rPr lang="en-GB"/>
              <a:pPr/>
              <a:t>59</a:t>
            </a:fld>
            <a:endParaRPr lang="en-GB"/>
          </a:p>
        </p:txBody>
      </p:sp>
      <p:pic>
        <p:nvPicPr>
          <p:cNvPr id="57346" name="Picture 2" descr="Man with a gun wearing fatigues on a square 2D treadmill surrounded by displays for a training simul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13" y="1399827"/>
            <a:ext cx="4715775" cy="336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Army Research Labs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Graphics Areas – Rendering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 dirty="0"/>
              <a:t>Term inherited from art – create images from computer models</a:t>
            </a:r>
          </a:p>
          <a:p>
            <a:pPr lvl="1"/>
            <a:r>
              <a:rPr lang="en-GB" dirty="0"/>
              <a:t>Many techniques</a:t>
            </a:r>
          </a:p>
          <a:p>
            <a:pPr lvl="1"/>
            <a:r>
              <a:rPr lang="en-GB" dirty="0"/>
              <a:t>Many styles of rendering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F6031A4-755A-4F42-A452-5B402195ED59}" type="slidenum">
              <a:rPr lang="en-GB"/>
              <a:pPr/>
              <a:t>6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Simulation</a:t>
            </a:r>
          </a:p>
        </p:txBody>
      </p:sp>
      <p:sp>
        <p:nvSpPr>
          <p:cNvPr id="5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8978287-C30A-F04B-9F64-F763D6108342}" type="slidenum">
              <a:rPr lang="en-GB"/>
              <a:pPr/>
              <a:t>60</a:t>
            </a:fld>
            <a:endParaRPr lang="en-GB"/>
          </a:p>
        </p:txBody>
      </p:sp>
      <p:pic>
        <p:nvPicPr>
          <p:cNvPr id="58370" name="Picture 2" descr="Man hanging from a parachute harness wearing VR gogg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577" y="1393350"/>
            <a:ext cx="5026848" cy="327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United States Navy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Medical Imaging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Create meaningful images of scanned patient data</a:t>
            </a:r>
          </a:p>
          <a:p>
            <a:r>
              <a:rPr lang="en-GB"/>
              <a:t>MRI/CT scans of density values</a:t>
            </a:r>
          </a:p>
          <a:p>
            <a:r>
              <a:rPr lang="en-GB"/>
              <a:t>Large amounts of data</a:t>
            </a:r>
          </a:p>
          <a:p>
            <a:pPr lvl="1"/>
            <a:r>
              <a:rPr lang="en-GB"/>
              <a:t>Very small test sets have 256 × 256 × 128 ≈ 8.4 million samples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3D445CA7-10A2-3F48-A35C-6E768F0949E8}" type="slidenum">
              <a:rPr lang="en-GB"/>
              <a:pPr/>
              <a:t>61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Applications – Medical Imaging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2DD2-8C55-4D43-BDD5-BDF11E33C58D}" type="slidenum">
              <a:rPr lang="en-GB"/>
              <a:pPr/>
              <a:t>62</a:t>
            </a:fld>
            <a:endParaRPr lang="en-GB"/>
          </a:p>
        </p:txBody>
      </p:sp>
      <p:pic>
        <p:nvPicPr>
          <p:cNvPr id="60418" name="Picture 2" descr="Render of a virtual slice through a patient’s head, showing the brain and internal structure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224" y="1649337"/>
            <a:ext cx="2610634" cy="261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MRbrain dataset - The Stanford volume data archive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Applications – Medical Imaging</a:t>
            </a:r>
          </a:p>
        </p:txBody>
      </p:sp>
      <p:sp>
        <p:nvSpPr>
          <p:cNvPr id="5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1A9CB-CB25-4C4E-9A9C-3C20EE5A23A3}" type="slidenum">
              <a:rPr lang="en-GB"/>
              <a:pPr/>
              <a:t>63</a:t>
            </a:fld>
            <a:endParaRPr lang="en-GB"/>
          </a:p>
        </p:txBody>
      </p:sp>
      <p:pic>
        <p:nvPicPr>
          <p:cNvPr id="61442" name="Picture 2" descr="3D render of CT scan data showing skin and sk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365" y="1481916"/>
            <a:ext cx="2984354" cy="298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Levoy, M. 1998. Display of surfaces from volume data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Information Visualization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00151"/>
            <a:ext cx="8229600" cy="3394472"/>
          </a:xfrm>
          <a:ln/>
        </p:spPr>
        <p:txBody>
          <a:bodyPr/>
          <a:lstStyle/>
          <a:p>
            <a:r>
              <a:rPr lang="en-GB"/>
              <a:t>Creates images of data which do not have a </a:t>
            </a:r>
            <a:r>
              <a:rPr lang="ja-JP" altLang="en-GB"/>
              <a:t>“</a:t>
            </a:r>
            <a:r>
              <a:rPr lang="en-GB"/>
              <a:t>natural</a:t>
            </a:r>
            <a:r>
              <a:rPr lang="ja-JP" altLang="en-GB"/>
              <a:t>”</a:t>
            </a:r>
            <a:r>
              <a:rPr lang="en-GB"/>
              <a:t> visual depiction</a:t>
            </a:r>
          </a:p>
          <a:p>
            <a:r>
              <a:rPr lang="en-GB"/>
              <a:t>Finding patterns in data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F4DC8919-5F80-E943-97B7-133E3447B15D}" type="slidenum">
              <a:rPr lang="en-GB"/>
              <a:pPr/>
              <a:t>64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Information Visualization</a:t>
            </a:r>
          </a:p>
        </p:txBody>
      </p:sp>
      <p:sp>
        <p:nvSpPr>
          <p:cNvPr id="5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3B45DCA3-00FC-B341-BA45-C98DE4CF2B42}" type="slidenum">
              <a:rPr lang="en-GB"/>
              <a:pPr/>
              <a:t>65</a:t>
            </a:fld>
            <a:endParaRPr lang="en-GB"/>
          </a:p>
        </p:txBody>
      </p:sp>
      <p:pic>
        <p:nvPicPr>
          <p:cNvPr id="64514" name="Picture 2" descr="Information visualization of authors and keywords from published pap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79" y="1416029"/>
            <a:ext cx="3450963" cy="345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</p:spPr>
        <p:txBody>
          <a:bodyPr/>
          <a:lstStyle/>
          <a:p>
            <a:r>
              <a:rPr lang="en-GB"/>
              <a:t>munterbund.de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ln/>
        </p:spPr>
        <p:txBody>
          <a:bodyPr/>
          <a:lstStyle/>
          <a:p>
            <a:r>
              <a:rPr lang="en-GB"/>
              <a:t>Applications – Information Visualization</a:t>
            </a:r>
          </a:p>
        </p:txBody>
      </p:sp>
      <p:sp>
        <p:nvSpPr>
          <p:cNvPr id="4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326561F8-387A-8C44-8157-859DAF491B9B}" type="slidenum">
              <a:rPr lang="en-GB"/>
              <a:pPr/>
              <a:t>66</a:t>
            </a:fld>
            <a:endParaRPr lang="en-GB"/>
          </a:p>
        </p:txBody>
      </p:sp>
      <p:pic>
        <p:nvPicPr>
          <p:cNvPr id="65538" name="Picture 2" descr="Visualization of the airflow from a Harrier j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805" y="1336103"/>
            <a:ext cx="4509474" cy="355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/>
              <a:t>Graphics Areas – Rendering</a:t>
            </a:r>
          </a:p>
        </p:txBody>
      </p:sp>
      <p:sp>
        <p:nvSpPr>
          <p:cNvPr id="5" name="Slide Number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2756-570B-7B47-99D3-BAC0965E53BF}" type="slidenum">
              <a:rPr lang="en-GB"/>
              <a:pPr/>
              <a:t>7</a:t>
            </a:fld>
            <a:endParaRPr lang="en-GB"/>
          </a:p>
        </p:txBody>
      </p:sp>
      <p:pic>
        <p:nvPicPr>
          <p:cNvPr id="17410" name="Picture 2" descr="Teapot with yellow and white patt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64" y="1371744"/>
            <a:ext cx="4528916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J*sola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37" algn="l"/>
                <a:tab pos="984672" algn="l"/>
                <a:tab pos="1477012" algn="l"/>
                <a:tab pos="1969349" algn="l"/>
                <a:tab pos="2461686" algn="l"/>
                <a:tab pos="2954025" algn="l"/>
                <a:tab pos="3446361" algn="l"/>
                <a:tab pos="3938699" algn="l"/>
                <a:tab pos="4431036" algn="l"/>
                <a:tab pos="4923374" algn="l"/>
                <a:tab pos="5415711" algn="l"/>
                <a:tab pos="5908048" algn="l"/>
                <a:tab pos="6400385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5" name="Slide Number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793DC-10CD-5E4A-A47B-BEF4C7176888}" type="slidenum">
              <a:rPr lang="en-GB"/>
              <a:pPr/>
              <a:t>8</a:t>
            </a:fld>
            <a:endParaRPr lang="en-GB"/>
          </a:p>
        </p:txBody>
      </p:sp>
      <p:pic>
        <p:nvPicPr>
          <p:cNvPr id="18434" name="Picture 2" descr="Textured green teapot with casting shadows from two light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61" y="1371744"/>
            <a:ext cx="4194081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Finlay McWalter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337" algn="l"/>
                <a:tab pos="984672" algn="l"/>
                <a:tab pos="1477012" algn="l"/>
                <a:tab pos="1969349" algn="l"/>
                <a:tab pos="2461686" algn="l"/>
                <a:tab pos="2954025" algn="l"/>
                <a:tab pos="3446361" algn="l"/>
                <a:tab pos="3938699" algn="l"/>
                <a:tab pos="4431036" algn="l"/>
                <a:tab pos="4923374" algn="l"/>
                <a:tab pos="5415711" algn="l"/>
                <a:tab pos="5908048" algn="l"/>
                <a:tab pos="6400385" algn="l"/>
              </a:tabLst>
            </a:pPr>
            <a:r>
              <a:rPr lang="en-GB"/>
              <a:t>Graphics Areas – Rendering</a:t>
            </a:r>
          </a:p>
        </p:txBody>
      </p:sp>
      <p:sp>
        <p:nvSpPr>
          <p:cNvPr id="5" name="Slide Number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F633C-9B19-814E-BE43-76DDABB7473A}" type="slidenum">
              <a:rPr lang="en-GB"/>
              <a:pPr/>
              <a:t>9</a:t>
            </a:fld>
            <a:endParaRPr lang="en-GB"/>
          </a:p>
        </p:txBody>
      </p:sp>
      <p:pic>
        <p:nvPicPr>
          <p:cNvPr id="19458" name="Picture 2" descr="Brick textured teap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034" y="1371744"/>
            <a:ext cx="5462134" cy="33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5600" y="4767264"/>
            <a:ext cx="3352800" cy="273844"/>
          </a:xfrm>
        </p:spPr>
        <p:txBody>
          <a:bodyPr/>
          <a:lstStyle/>
          <a:p>
            <a:r>
              <a:rPr lang="en-GB" dirty="0"/>
              <a:t>Policarpo, F., Oliveira, M. M., and Comba, J. L. 2005. Real-time relief mapping on arbitrary polygonal surfaces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1145</Words>
  <Application>Microsoft Macintosh PowerPoint</Application>
  <PresentationFormat>On-screen Show (16:9)</PresentationFormat>
  <Paragraphs>308</Paragraphs>
  <Slides>66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Liberation Sans</vt:lpstr>
      <vt:lpstr>Liberation Serif</vt:lpstr>
      <vt:lpstr>Times New Roman</vt:lpstr>
      <vt:lpstr>Wingdings</vt:lpstr>
      <vt:lpstr>1_Office Theme</vt:lpstr>
      <vt:lpstr>Office Theme</vt:lpstr>
      <vt:lpstr>Computer Graphics</vt:lpstr>
      <vt:lpstr>Graphics Areas</vt:lpstr>
      <vt:lpstr>Graphics Areas – Modeling</vt:lpstr>
      <vt:lpstr>Graphics Areas – Modeling</vt:lpstr>
      <vt:lpstr>Graphics Area – Modeling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Rendering</vt:lpstr>
      <vt:lpstr>Graphics Areas – Animation</vt:lpstr>
      <vt:lpstr>Keyframe Animation</vt:lpstr>
      <vt:lpstr>Keyframe Animation</vt:lpstr>
      <vt:lpstr>Motion Capture</vt:lpstr>
      <vt:lpstr>Physics-Based Animation / Rigid Bodies</vt:lpstr>
      <vt:lpstr>Physics-Based Animation / Fluids</vt:lpstr>
      <vt:lpstr>Displays — Random/Vector Display</vt:lpstr>
      <vt:lpstr>Examples of Random Scan</vt:lpstr>
      <vt:lpstr>Examples of Random Scan</vt:lpstr>
      <vt:lpstr>Examples of Random Scan</vt:lpstr>
      <vt:lpstr>Raster Display</vt:lpstr>
      <vt:lpstr>Raster Display</vt:lpstr>
      <vt:lpstr>Gamma</vt:lpstr>
      <vt:lpstr>Gamma Correction</vt:lpstr>
      <vt:lpstr>Liquid Crystal Display (LCD)‏</vt:lpstr>
      <vt:lpstr>Passive Matrix</vt:lpstr>
      <vt:lpstr>Active Matrix</vt:lpstr>
      <vt:lpstr>Color LCD</vt:lpstr>
      <vt:lpstr>DLP Projector</vt:lpstr>
      <vt:lpstr>DLP Projector</vt:lpstr>
      <vt:lpstr>Graphics Areas – User Interaction</vt:lpstr>
      <vt:lpstr>Graphics Areas – User Interaction </vt:lpstr>
      <vt:lpstr>Graphics Areas – Virtual Reality</vt:lpstr>
      <vt:lpstr>Graphics Areas – Virtual Reality</vt:lpstr>
      <vt:lpstr>Auto-stereo Display: Barrier</vt:lpstr>
      <vt:lpstr>Auto-stereo Display: Lenticular</vt:lpstr>
      <vt:lpstr>Graphics Areas – Image Processing</vt:lpstr>
      <vt:lpstr>Graphics Areas – 3D Scanning</vt:lpstr>
      <vt:lpstr>Major Applications</vt:lpstr>
      <vt:lpstr>Applications – Video Games</vt:lpstr>
      <vt:lpstr>Applications – Video Games</vt:lpstr>
      <vt:lpstr>Applications – Video Games</vt:lpstr>
      <vt:lpstr>Applications – Video Games</vt:lpstr>
      <vt:lpstr>Applications - Cartoons</vt:lpstr>
      <vt:lpstr>Applications – Animation</vt:lpstr>
      <vt:lpstr>Applications – Film Special Effects</vt:lpstr>
      <vt:lpstr>Applications – Film Special Effects</vt:lpstr>
      <vt:lpstr>Applications – Film Special Effects</vt:lpstr>
      <vt:lpstr>Applications - CAD/CAM</vt:lpstr>
      <vt:lpstr>Applications - CAD/CAM</vt:lpstr>
      <vt:lpstr>Applications - CAD/CAM</vt:lpstr>
      <vt:lpstr>Applications – Simulation</vt:lpstr>
      <vt:lpstr>Applications – Simulation</vt:lpstr>
      <vt:lpstr>Applications – Simulation</vt:lpstr>
      <vt:lpstr>Applications – Simulation</vt:lpstr>
      <vt:lpstr>Applications – Medical Imaging</vt:lpstr>
      <vt:lpstr>Applications – Medical Imaging</vt:lpstr>
      <vt:lpstr>Applications – Medical Imaging</vt:lpstr>
      <vt:lpstr>Applications – Information Visualization</vt:lpstr>
      <vt:lpstr>Applications – Information Visualization</vt:lpstr>
      <vt:lpstr>Applications – Information Visualization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 Overview</dc:title>
  <dc:creator>Dan</dc:creator>
  <cp:lastModifiedBy>Marc Olano</cp:lastModifiedBy>
  <cp:revision>12</cp:revision>
  <dcterms:modified xsi:type="dcterms:W3CDTF">2026-02-17T16:51:55Z</dcterms:modified>
</cp:coreProperties>
</file>