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256" r:id="rId2"/>
    <p:sldId id="291" r:id="rId3"/>
    <p:sldId id="308" r:id="rId4"/>
    <p:sldId id="306" r:id="rId5"/>
    <p:sldId id="307" r:id="rId6"/>
    <p:sldId id="317" r:id="rId7"/>
    <p:sldId id="319" r:id="rId8"/>
    <p:sldId id="320" r:id="rId9"/>
    <p:sldId id="322" r:id="rId10"/>
    <p:sldId id="323" r:id="rId11"/>
    <p:sldId id="324" r:id="rId12"/>
    <p:sldId id="325" r:id="rId13"/>
    <p:sldId id="326" r:id="rId14"/>
    <p:sldId id="309" r:id="rId15"/>
    <p:sldId id="328" r:id="rId16"/>
    <p:sldId id="310" r:id="rId17"/>
    <p:sldId id="311" r:id="rId18"/>
    <p:sldId id="312" r:id="rId19"/>
    <p:sldId id="313" r:id="rId20"/>
    <p:sldId id="330" r:id="rId21"/>
    <p:sldId id="331" r:id="rId22"/>
    <p:sldId id="332" r:id="rId23"/>
    <p:sldId id="314" r:id="rId24"/>
    <p:sldId id="265" r:id="rId25"/>
    <p:sldId id="304" r:id="rId26"/>
    <p:sldId id="305" r:id="rId27"/>
    <p:sldId id="333" r:id="rId28"/>
    <p:sldId id="285" r:id="rId29"/>
    <p:sldId id="293" r:id="rId30"/>
    <p:sldId id="296" r:id="rId31"/>
    <p:sldId id="297" r:id="rId32"/>
    <p:sldId id="298" r:id="rId33"/>
    <p:sldId id="299" r:id="rId34"/>
    <p:sldId id="290" r:id="rId35"/>
    <p:sldId id="289" r:id="rId36"/>
    <p:sldId id="334" r:id="rId37"/>
    <p:sldId id="335" r:id="rId38"/>
    <p:sldId id="316" r:id="rId39"/>
    <p:sldId id="336" r:id="rId40"/>
    <p:sldId id="337" r:id="rId4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0985"/>
  </p:normalViewPr>
  <p:slideViewPr>
    <p:cSldViewPr>
      <p:cViewPr varScale="1">
        <p:scale>
          <a:sx n="130" d="100"/>
          <a:sy n="130" d="100"/>
        </p:scale>
        <p:origin x="208" y="44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3909BE-D0CB-7A45-B747-F74FAA22DA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69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09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9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76610D-B087-A948-B367-C846909D13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20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1EBC8-CD29-EB4A-A3BE-EBD230420D7A}" type="slidenum">
              <a:rPr lang="en-US"/>
              <a:pPr/>
              <a:t>1</a:t>
            </a:fld>
            <a:endParaRPr lang="en-US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80769-7EBA-504C-812B-505BC9BA0AF7}" type="slidenum">
              <a:rPr lang="en-US"/>
              <a:pPr/>
              <a:t>24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80769-7EBA-504C-812B-505BC9BA0AF7}" type="slidenum">
              <a:rPr lang="en-US"/>
              <a:pPr/>
              <a:t>25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9D2C15-44DC-6D4A-B905-73D104AFAAEF}" type="slidenum">
              <a:rPr lang="en-US"/>
              <a:pPr/>
              <a:t>26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DBEA0-3DE9-BA09-82D4-EDC2CCB9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C7EBD8B-BC03-5363-7CD6-33F483A103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9D2C15-44DC-6D4A-B905-73D104AFAAEF}" type="slidenum">
              <a:rPr lang="en-US"/>
              <a:pPr/>
              <a:t>27</a:t>
            </a:fld>
            <a:endParaRPr lang="en-US"/>
          </a:p>
        </p:txBody>
      </p:sp>
      <p:sp>
        <p:nvSpPr>
          <p:cNvPr id="417794" name="Rectangle 2">
            <a:extLst>
              <a:ext uri="{FF2B5EF4-FFF2-40B4-BE49-F238E27FC236}">
                <a16:creationId xmlns:a16="http://schemas.microsoft.com/office/drawing/2014/main" id="{D1BBFE58-FE1C-EF87-1829-78148F4DCF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7795" name="Rectangle 3">
            <a:extLst>
              <a:ext uri="{FF2B5EF4-FFF2-40B4-BE49-F238E27FC236}">
                <a16:creationId xmlns:a16="http://schemas.microsoft.com/office/drawing/2014/main" id="{5C66C147-9787-AD0F-8C2C-F496DF247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76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CDF1D-FEB9-B443-A1A5-9450BC5F1D50}" type="slidenum">
              <a:rPr lang="en-US"/>
              <a:pPr/>
              <a:t>28</a:t>
            </a:fld>
            <a:endParaRPr lang="en-US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B87402-2EA0-3F4E-B26A-D7F5C209E71C}" type="slidenum">
              <a:rPr lang="en-US"/>
              <a:pPr/>
              <a:t>34</a:t>
            </a:fld>
            <a:endParaRPr lang="en-US"/>
          </a:p>
        </p:txBody>
      </p:sp>
      <p:sp>
        <p:nvSpPr>
          <p:cNvPr id="464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8174A5-71C2-1A41-BF9C-A8B447AADB28}" type="slidenum">
              <a:rPr lang="en-US"/>
              <a:pPr/>
              <a:t>35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391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122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416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73737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73736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04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5"/>
            <a:ext cx="4040188" cy="330636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330636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017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010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99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737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210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Animation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CMSC 435/634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Keyframe</a:t>
            </a:r>
            <a:r>
              <a:rPr lang="en-US" dirty="0"/>
              <a:t> Animation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hand drawn animation</a:t>
            </a:r>
          </a:p>
          <a:p>
            <a:pPr lvl="1"/>
            <a:r>
              <a:rPr lang="en-US" dirty="0"/>
              <a:t>Lead animator draws poses at </a:t>
            </a:r>
            <a:r>
              <a:rPr lang="en-US" i="1" dirty="0"/>
              <a:t>key frames</a:t>
            </a:r>
          </a:p>
          <a:p>
            <a:pPr lvl="1"/>
            <a:r>
              <a:rPr lang="en-US" dirty="0" err="1"/>
              <a:t>Inbetweener</a:t>
            </a:r>
            <a:r>
              <a:rPr lang="en-US" dirty="0"/>
              <a:t> draws frames between keys</a:t>
            </a:r>
          </a:p>
          <a:p>
            <a:r>
              <a:rPr lang="en-US" dirty="0"/>
              <a:t>Computer animation</a:t>
            </a:r>
          </a:p>
          <a:p>
            <a:pPr lvl="1"/>
            <a:r>
              <a:rPr lang="en-US" dirty="0"/>
              <a:t>Can have separate keys for different attributes</a:t>
            </a:r>
          </a:p>
          <a:p>
            <a:pPr lvl="2"/>
            <a:r>
              <a:rPr lang="en-US" dirty="0"/>
              <a:t>Position (or even x, y, and z separately)</a:t>
            </a:r>
          </a:p>
          <a:p>
            <a:pPr lvl="2"/>
            <a:r>
              <a:rPr lang="en-US" dirty="0"/>
              <a:t>Rotation (or individual rotation angles)</a:t>
            </a:r>
          </a:p>
          <a:p>
            <a:pPr lvl="2"/>
            <a:r>
              <a:rPr lang="en-US" dirty="0"/>
              <a:t>...</a:t>
            </a:r>
          </a:p>
          <a:p>
            <a:pPr lvl="1"/>
            <a:r>
              <a:rPr lang="en-US" dirty="0"/>
              <a:t>Interpolate between values at key frames</a:t>
            </a:r>
          </a:p>
        </p:txBody>
      </p:sp>
    </p:spTree>
    <p:extLst>
      <p:ext uri="{BB962C8B-B14F-4D97-AF65-F5344CB8AC3E}">
        <p14:creationId xmlns:p14="http://schemas.microsoft.com/office/powerpoint/2010/main" val="383440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Interpolate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interpolation</a:t>
                </a:r>
              </a:p>
              <a:p>
                <a:pPr lvl="1"/>
                <a:r>
                  <a:rPr lang="en-US" dirty="0"/>
                  <a:t>Value </a:t>
                </a:r>
                <a:r>
                  <a:rPr lang="en-US" i="1" dirty="0">
                    <a:latin typeface="Times" pitchFamily="2" charset="0"/>
                  </a:rPr>
                  <a:t>V</a:t>
                </a:r>
                <a:r>
                  <a:rPr lang="en-US" baseline="-25000" dirty="0">
                    <a:latin typeface="Times" pitchFamily="2" charset="0"/>
                  </a:rPr>
                  <a:t>0</a:t>
                </a:r>
                <a:r>
                  <a:rPr lang="en-US" dirty="0"/>
                  <a:t> at time </a:t>
                </a:r>
                <a:r>
                  <a:rPr lang="en-US" i="1" dirty="0">
                    <a:latin typeface="Times" pitchFamily="2" charset="0"/>
                  </a:rPr>
                  <a:t>T</a:t>
                </a:r>
                <a:r>
                  <a:rPr lang="en-US" baseline="-25000" dirty="0">
                    <a:latin typeface="Times" pitchFamily="2" charset="0"/>
                  </a:rPr>
                  <a:t>0</a:t>
                </a:r>
                <a:r>
                  <a:rPr lang="en-US" dirty="0"/>
                  <a:t>, </a:t>
                </a:r>
                <a:r>
                  <a:rPr lang="en-US" i="1" dirty="0">
                    <a:latin typeface="Times" pitchFamily="2" charset="0"/>
                  </a:rPr>
                  <a:t>V</a:t>
                </a:r>
                <a:r>
                  <a:rPr lang="en-US" baseline="-25000" dirty="0">
                    <a:latin typeface="Times" pitchFamily="2" charset="0"/>
                  </a:rPr>
                  <a:t>1</a:t>
                </a:r>
                <a:r>
                  <a:rPr lang="en-US" dirty="0"/>
                  <a:t> at time </a:t>
                </a:r>
                <a:r>
                  <a:rPr lang="en-US" i="1" dirty="0">
                    <a:latin typeface="Times" pitchFamily="2" charset="0"/>
                  </a:rPr>
                  <a:t>T</a:t>
                </a:r>
                <a:r>
                  <a:rPr lang="en-US" baseline="-25000" dirty="0">
                    <a:latin typeface="Times" pitchFamily="2" charset="0"/>
                  </a:rPr>
                  <a:t>1</a:t>
                </a:r>
                <a:endParaRPr lang="en-US" dirty="0">
                  <a:latin typeface="Times" pitchFamily="2" charset="0"/>
                </a:endParaRPr>
              </a:p>
              <a:p>
                <a:pPr lvl="1"/>
                <a:r>
                  <a:rPr lang="en-US" dirty="0"/>
                  <a:t>Fraction of the way from </a:t>
                </a:r>
                <a:r>
                  <a:rPr lang="en-US" i="1" dirty="0">
                    <a:latin typeface="Times" pitchFamily="2" charset="0"/>
                  </a:rPr>
                  <a:t>T</a:t>
                </a:r>
                <a:r>
                  <a:rPr lang="en-US" baseline="-25000" dirty="0">
                    <a:latin typeface="Times" pitchFamily="2" charset="0"/>
                  </a:rPr>
                  <a:t>0</a:t>
                </a:r>
                <a:r>
                  <a:rPr lang="en-US" dirty="0"/>
                  <a:t> to </a:t>
                </a:r>
                <a:r>
                  <a:rPr lang="en-US" i="1" dirty="0">
                    <a:latin typeface="Times" pitchFamily="2" charset="0"/>
                  </a:rPr>
                  <a:t>T</a:t>
                </a:r>
                <a:r>
                  <a:rPr lang="en-US" baseline="-25000" dirty="0">
                    <a:latin typeface="Times" pitchFamily="2" charset="0"/>
                  </a:rPr>
                  <a:t>1</a:t>
                </a:r>
                <a:endParaRPr lang="en-US" dirty="0">
                  <a:latin typeface="Times" pitchFamily="2" charset="0"/>
                </a:endParaRP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Lerp/mix equation (GLSL: </a:t>
                </a:r>
                <a:r>
                  <a:rPr lang="en-US" dirty="0">
                    <a:latin typeface="Courier" pitchFamily="2" charset="0"/>
                  </a:rPr>
                  <a:t>mix(</a:t>
                </a:r>
                <a:r>
                  <a:rPr lang="en-US" i="1" dirty="0">
                    <a:latin typeface="Courier" pitchFamily="2" charset="0"/>
                  </a:rPr>
                  <a:t>V0</a:t>
                </a:r>
                <a:r>
                  <a:rPr lang="en-US" dirty="0">
                    <a:latin typeface="Courier" pitchFamily="2" charset="0"/>
                  </a:rPr>
                  <a:t>, </a:t>
                </a:r>
                <a:r>
                  <a:rPr lang="en-US" i="1" dirty="0">
                    <a:latin typeface="Courier" pitchFamily="2" charset="0"/>
                  </a:rPr>
                  <a:t>V1</a:t>
                </a:r>
                <a:r>
                  <a:rPr lang="en-US" dirty="0">
                    <a:latin typeface="Courier" pitchFamily="2" charset="0"/>
                  </a:rPr>
                  <a:t>, t)</a:t>
                </a:r>
                <a:r>
                  <a:rPr lang="en-US" dirty="0">
                    <a:latin typeface="Times" pitchFamily="2" charset="0"/>
                  </a:rPr>
                  <a:t>)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Smoother interpolation: spline</a:t>
                </a:r>
              </a:p>
              <a:p>
                <a:pPr lvl="1"/>
                <a:r>
                  <a:rPr lang="en-US" dirty="0"/>
                  <a:t>Polynomial curve</a:t>
                </a:r>
              </a:p>
              <a:p>
                <a:pPr lvl="1"/>
                <a:r>
                  <a:rPr lang="en-US" dirty="0"/>
                  <a:t>Named after flexible drafting tool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42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Set of polynomials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1 </a:t>
                </a:r>
                <a:r>
                  <a:rPr lang="en-US" i="1" dirty="0"/>
                  <a:t>constraint</a:t>
                </a:r>
                <a:r>
                  <a:rPr lang="en-US" dirty="0"/>
                  <a:t> per coefficient</a:t>
                </a:r>
              </a:p>
              <a:p>
                <a:pPr lvl="1"/>
                <a:r>
                  <a:rPr lang="en-US" dirty="0"/>
                  <a:t>Position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Velocity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Acceleration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6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7751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bezi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2457450"/>
            <a:ext cx="3921125" cy="21717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3913953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0A3D2-49DD-1905-CB6F-EC49C436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BF1AD3F-DD60-5F61-C95E-8CBFB7D891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0+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1+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dirty="0">
                          <a:latin typeface="Cambria Math" panose="02040503050406030204" pitchFamily="18" charset="0"/>
                        </a:rPr>
                        <m:t>3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dirty="0"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dirty="0">
                          <a:latin typeface="Cambria Math" panose="02040503050406030204" pitchFamily="18" charset="0"/>
                        </a:rPr>
                        <m:t>0+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=3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1+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BF1AD3F-DD60-5F61-C95E-8CBFB7D891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B0F075A3-ABE3-5B33-752A-EE359D53A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1948651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97C7D-426C-0122-6FD8-40D651514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A8FD193-B1E6-EC48-F251-6653DC6E00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  <m: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0+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A8FD193-B1E6-EC48-F251-6653DC6E00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145FBC0E-820F-C896-E0F3-F79383A7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1567130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EEB57-031F-9600-CC03-DAB05E9F4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BE07BF2-F283-9AC1-9DA9-EE1405578F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7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  <m:e/>
                              <m:e/>
                              <m:e/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  <m:mr>
                              <m:e/>
                              <m:e/>
                              <m:e/>
                              <m:e/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  <m:e/>
                              <m:e/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BE07BF2-F283-9AC1-9DA9-EE1405578F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415C1DF6-8F71-9BB6-CE88-44E04678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4256726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7707E-581B-CF56-2F19-6E5F30DEE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8AC47EA-358D-2D7D-53AF-D8349EC279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8AC47EA-358D-2D7D-53AF-D8349EC279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1E5E88D2-ED09-D8CA-C95E-30D5CB181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2867482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F67E0-EE10-B6B8-E457-942A919E1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0574876-100D-C53E-22C3-575C32A36C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7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/>
                              <m:e/>
                              <m:e/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  <m:e/>
                              <m:e/>
                              <m:e/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/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  <m:e/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0574876-100D-C53E-22C3-575C32A36C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B6D9BB94-CA05-724E-8B81-41AE7F76F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3790773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DE26E-7093-6CF9-5B4C-C589D2894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1971B09-ECB4-D317-8D7F-37F8496C66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1971B09-ECB4-D317-8D7F-37F8496C66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CC172733-EB41-F431-C09A-3B5BAF147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334003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474D8-F7B0-88E6-E151-AFA2C167C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276B2CF-45E5-5852-7EE9-2517772F41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276B2CF-45E5-5852-7EE9-2517772F41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0C5814C5-542D-4E09-3ABE-F3F6ED80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3291232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0BB0-460D-B8FE-70D6-4939F2D7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E0515FD-F979-D79B-D9DE-D8045D363B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constraints from </a:t>
                </a:r>
                <a:r>
                  <a:rPr lang="en-US" i="1" dirty="0"/>
                  <a:t>control points</a:t>
                </a:r>
                <a:r>
                  <a:rPr lang="en-US" dirty="0"/>
                  <a:t>: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E0515FD-F979-D79B-D9DE-D8045D363B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3358C8A3-5DDC-8E03-FAEE-1ECE4C630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Spline</a:t>
            </a:r>
          </a:p>
        </p:txBody>
      </p:sp>
    </p:spTree>
    <p:extLst>
      <p:ext uri="{BB962C8B-B14F-4D97-AF65-F5344CB8AC3E}">
        <p14:creationId xmlns:p14="http://schemas.microsoft.com/office/powerpoint/2010/main" val="4007307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Basis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Computing position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9681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3C76-15A2-23BA-8E96-259AD75E9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44EA4-2EF0-A877-4E9C-60DEFFA98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Basis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EACB6C-08D0-F56B-325B-2BA95659F3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Computing position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EACB6C-08D0-F56B-325B-2BA95659F3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584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Basis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Group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/>
                  <a:t>: coefficients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9876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Basis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Group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: Basis Functions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e>
                                  <m:e>
                                    <m:sSup>
                                      <m:sSup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2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946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Basis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Cubic Bezier basis functions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5"/>
                                <m:mcJc m:val="center"/>
                              </m:mcPr>
                            </m:mc>
                          </m:mcs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+3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mr>
                        <m:m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6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mr>
                        <m:m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mr>
                        <m:m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Bezi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3028950"/>
            <a:ext cx="4116904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30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Constraints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endParaRPr lang="en-US" dirty="0"/>
              </a:p>
              <a:p>
                <a:pPr>
                  <a:lnSpc>
                    <a:spcPct val="15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Catmull</a:t>
            </a:r>
            <a:r>
              <a:rPr lang="en-US" dirty="0"/>
              <a:t>-Rom Spline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686050"/>
            <a:ext cx="4396636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39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83CBA-603E-D991-5F6E-AF2612A95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DE667EE-FC6F-19DB-1E28-35A4F2F491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Constraints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0DE667EE-FC6F-19DB-1E28-35A4F2F491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38E829FE-FD2D-030C-4E9D-D4F75887E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Catmull</a:t>
            </a:r>
            <a:r>
              <a:rPr lang="en-US" dirty="0"/>
              <a:t>-Rom Spline</a:t>
            </a:r>
          </a:p>
        </p:txBody>
      </p:sp>
    </p:spTree>
    <p:extLst>
      <p:ext uri="{BB962C8B-B14F-4D97-AF65-F5344CB8AC3E}">
        <p14:creationId xmlns:p14="http://schemas.microsoft.com/office/powerpoint/2010/main" val="4294918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266FA-5ABF-B206-1B64-4AA13BD4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E763EE2-9884-80D0-3657-B30A03C6FF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Constraints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4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E763EE2-9884-80D0-3657-B30A03C6FF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C7A41D74-F278-E8E0-47FA-DC543A5B4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Catmull</a:t>
            </a:r>
            <a:r>
              <a:rPr lang="en-US" dirty="0"/>
              <a:t>-Rom Spline</a:t>
            </a:r>
          </a:p>
        </p:txBody>
      </p:sp>
    </p:spTree>
    <p:extLst>
      <p:ext uri="{BB962C8B-B14F-4D97-AF65-F5344CB8AC3E}">
        <p14:creationId xmlns:p14="http://schemas.microsoft.com/office/powerpoint/2010/main" val="2434543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34D93-6A5E-6558-03F9-8EBA5AF82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FCB95C5-7E73-811F-BF6E-B7E894FBB2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Constraints</a:t>
                </a:r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;	 	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1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	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aln/>
                      </m:rP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Resulting equations:</a:t>
                </a: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ox>
                                  <m:box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box>
                                  <m:box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FCB95C5-7E73-811F-BF6E-B7E894FBB2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13244AB-423D-075B-43C6-F0FC4AD2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Catmull</a:t>
            </a:r>
            <a:r>
              <a:rPr lang="en-US" dirty="0"/>
              <a:t>-Rom Spline</a:t>
            </a:r>
          </a:p>
        </p:txBody>
      </p:sp>
    </p:spTree>
    <p:extLst>
      <p:ext uri="{BB962C8B-B14F-4D97-AF65-F5344CB8AC3E}">
        <p14:creationId xmlns:p14="http://schemas.microsoft.com/office/powerpoint/2010/main" val="3203283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Catmull</a:t>
            </a:r>
            <a:r>
              <a:rPr lang="en-US" dirty="0"/>
              <a:t>-Rom Basis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8275AD-8195-9C49-52C3-BE3113E85B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2−5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2+1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8275AD-8195-9C49-52C3-BE3113E85B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atmul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2857500"/>
            <a:ext cx="3832692" cy="202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44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Slow In and Out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spacing of the in between frames to achieve subtlety of timing and movement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Moving from place to place: start and end slow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Slow In and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0451" name="Rectangle 3"/>
              <p:cNvSpPr>
                <a:spLocks noGrp="1" noChangeArrowheads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Keys</a:t>
                </a:r>
              </a:p>
              <a:p>
                <a:pPr lvl="1"/>
                <a:r>
                  <a:rPr lang="en-US" dirty="0"/>
                  <a:t>Think about continuity of second and third order motion</a:t>
                </a:r>
              </a:p>
              <a:p>
                <a:r>
                  <a:rPr lang="en-US" dirty="0"/>
                  <a:t>Reparametrize time</a:t>
                </a:r>
              </a:p>
              <a:p>
                <a:pPr lvl="1"/>
                <a:r>
                  <a:rPr lang="en-US" dirty="0"/>
                  <a:t>Use </a:t>
                </a:r>
                <a:r>
                  <a:rPr lang="en-US" dirty="0" err="1"/>
                  <a:t>smoothstep</a:t>
                </a:r>
                <a:endParaRPr lang="en-US" dirty="0"/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new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60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7" t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6B4F9D-2DC2-7221-12A0-990BA721AA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799012" y="1200150"/>
            <a:ext cx="3736975" cy="373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66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Interpolating Orientation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430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Never interpolate matrices!</a:t>
                </a:r>
              </a:p>
              <a:p>
                <a:pPr lvl="1"/>
                <a:r>
                  <a:rPr lang="en-US" dirty="0"/>
                  <a:t>They won’t do what you want.</a:t>
                </a:r>
              </a:p>
              <a:p>
                <a:pPr lvl="1"/>
                <a:r>
                  <a:rPr lang="en-US" dirty="0"/>
                  <a:t>Consider t=0.5 between </a:t>
                </a:r>
                <a:r>
                  <a:rPr lang="en-US" dirty="0" err="1"/>
                  <a:t>Xrotate</a:t>
                </a:r>
                <a:r>
                  <a:rPr lang="en-US" dirty="0"/>
                  <a:t>(0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º</a:t>
                </a:r>
                <a:r>
                  <a:rPr lang="en-US" dirty="0"/>
                  <a:t>) and </a:t>
                </a:r>
                <a:r>
                  <a:rPr lang="en-US" dirty="0" err="1"/>
                  <a:t>Xrotate</a:t>
                </a:r>
                <a:r>
                  <a:rPr lang="en-US" dirty="0"/>
                  <a:t>(180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º</a:t>
                </a:r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43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1064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2BEF2-0552-3C2A-0A39-C4E64B068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79D16704-57A8-0FA0-9CC7-EC3A7EC39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Quaternions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4307" name="Rectangle 3">
                <a:extLst>
                  <a:ext uri="{FF2B5EF4-FFF2-40B4-BE49-F238E27FC236}">
                    <a16:creationId xmlns:a16="http://schemas.microsoft.com/office/drawing/2014/main" id="{801F2F9A-B01F-A3EE-2F7F-B13A4173CE3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1" dirty="0"/>
                  <a:t>Quaternions</a:t>
                </a:r>
                <a:r>
                  <a:rPr lang="en-US" dirty="0"/>
                  <a:t> interpolate better than Euler angles</a:t>
                </a:r>
              </a:p>
              <a:p>
                <a:pPr marL="38576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b="0" i="0" dirty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sub>
                                    </m:s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  <m:r>
                                          <m:rPr>
                                            <m:lit/>
                                          </m:r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Encodes both axis and rotation angle</a:t>
                </a:r>
              </a:p>
              <a:p>
                <a:pPr lvl="1"/>
                <a:r>
                  <a:rPr lang="en-US" dirty="0"/>
                  <a:t>Unit length</a:t>
                </a:r>
              </a:p>
              <a:p>
                <a:pPr lvl="2"/>
                <a:r>
                  <a:rPr lang="en-US" dirty="0"/>
                  <a:t>Use linear interpolation along sphere (aka </a:t>
                </a:r>
                <a:r>
                  <a:rPr lang="en-US" dirty="0" err="1"/>
                  <a:t>slerp</a:t>
                </a:r>
                <a:r>
                  <a:rPr lang="en-US" dirty="0"/>
                  <a:t>(…))</a:t>
                </a:r>
              </a:p>
              <a:p>
                <a:pPr lvl="2"/>
                <a:r>
                  <a:rPr lang="en-US" dirty="0"/>
                  <a:t>Or normalized linear interpolation (aka </a:t>
                </a:r>
                <a:r>
                  <a:rPr lang="en-US" dirty="0" err="1"/>
                  <a:t>nlerp</a:t>
                </a:r>
                <a:r>
                  <a:rPr lang="en-US" dirty="0"/>
                  <a:t>(…) = normalize(lerp(…)))</a:t>
                </a:r>
              </a:p>
              <a:p>
                <a:r>
                  <a:rPr lang="en-US" dirty="0"/>
                  <a:t>But angles make a better animation interface</a:t>
                </a:r>
              </a:p>
              <a:p>
                <a:pPr lvl="1"/>
                <a:r>
                  <a:rPr lang="en-US" dirty="0"/>
                  <a:t>Can still convert to and interpolate as quaternion</a:t>
                </a:r>
              </a:p>
              <a:p>
                <a:pPr lvl="1"/>
                <a:r>
                  <a:rPr lang="en-US" dirty="0"/>
                  <a:t>Possible to use directly for rotation, or convert back to matrix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54307" name="Rectangle 3">
                <a:extLst>
                  <a:ext uri="{FF2B5EF4-FFF2-40B4-BE49-F238E27FC236}">
                    <a16:creationId xmlns:a16="http://schemas.microsoft.com/office/drawing/2014/main" id="{801F2F9A-B01F-A3EE-2F7F-B13A4173CE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201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 Animation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</a:t>
            </a:r>
          </a:p>
          <a:p>
            <a:pPr lvl="1"/>
            <a:r>
              <a:rPr lang="en-US" dirty="0"/>
              <a:t>Hierarchical model</a:t>
            </a:r>
          </a:p>
          <a:p>
            <a:pPr lvl="1"/>
            <a:r>
              <a:rPr lang="en-US" dirty="0"/>
              <a:t>Forward kinematics</a:t>
            </a:r>
          </a:p>
          <a:p>
            <a:pPr lvl="1"/>
            <a:r>
              <a:rPr lang="en-US" dirty="0"/>
              <a:t>Inverse kinematics</a:t>
            </a:r>
          </a:p>
          <a:p>
            <a:pPr lvl="1"/>
            <a:r>
              <a:rPr lang="en-US" dirty="0"/>
              <a:t>Motion capture</a:t>
            </a:r>
          </a:p>
          <a:p>
            <a:r>
              <a:rPr lang="en-US" dirty="0"/>
              <a:t>Rendering</a:t>
            </a:r>
          </a:p>
          <a:p>
            <a:pPr lvl="1"/>
            <a:r>
              <a:rPr lang="en-US" dirty="0"/>
              <a:t>Skinning</a:t>
            </a:r>
          </a:p>
          <a:p>
            <a:pPr lvl="1"/>
            <a:r>
              <a:rPr lang="en-US" dirty="0"/>
              <a:t>Blend Shapes</a:t>
            </a:r>
          </a:p>
          <a:p>
            <a:pPr lvl="1"/>
            <a:r>
              <a:rPr lang="en-US" dirty="0"/>
              <a:t>Deformation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Kinematics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set of joint angles, where’s the hand?</a:t>
            </a:r>
          </a:p>
          <a:p>
            <a:pPr lvl="1"/>
            <a:r>
              <a:rPr lang="en-US" dirty="0"/>
              <a:t>(or foot or head or …)</a:t>
            </a:r>
          </a:p>
          <a:p>
            <a:pPr lvl="1"/>
            <a:r>
              <a:rPr lang="en-US" i="1" dirty="0"/>
              <a:t>End effector</a:t>
            </a:r>
          </a:p>
          <a:p>
            <a:r>
              <a:rPr lang="en-US" dirty="0"/>
              <a:t>Just apply nested transforms</a:t>
            </a:r>
          </a:p>
          <a:p>
            <a:r>
              <a:rPr lang="en-US" dirty="0"/>
              <a:t>We know how to do that!</a:t>
            </a:r>
          </a:p>
        </p:txBody>
      </p:sp>
    </p:spTree>
    <p:extLst>
      <p:ext uri="{BB962C8B-B14F-4D97-AF65-F5344CB8AC3E}">
        <p14:creationId xmlns:p14="http://schemas.microsoft.com/office/powerpoint/2010/main" val="1435540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Kinematics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angles to match end effector position</a:t>
            </a:r>
          </a:p>
          <a:p>
            <a:r>
              <a:rPr lang="en-US" dirty="0"/>
              <a:t>Few joints: system of equations</a:t>
            </a:r>
          </a:p>
          <a:p>
            <a:r>
              <a:rPr lang="en-US" dirty="0"/>
              <a:t>Many joints: optimization</a:t>
            </a:r>
          </a:p>
          <a:p>
            <a:pPr lvl="1"/>
            <a:r>
              <a:rPr lang="en-US" dirty="0"/>
              <a:t>Often with constraints </a:t>
            </a:r>
          </a:p>
          <a:p>
            <a:pPr lvl="2"/>
            <a:r>
              <a:rPr lang="en-US" dirty="0"/>
              <a:t>(wrist doesn't bend that way)</a:t>
            </a:r>
          </a:p>
          <a:p>
            <a:pPr lvl="1"/>
            <a:r>
              <a:rPr lang="en-US" dirty="0"/>
              <a:t>And heuristics</a:t>
            </a:r>
          </a:p>
          <a:p>
            <a:pPr lvl="2"/>
            <a:r>
              <a:rPr lang="en-US" dirty="0"/>
              <a:t>Minimal change from prior frame</a:t>
            </a:r>
          </a:p>
          <a:p>
            <a:pPr lvl="2"/>
            <a:r>
              <a:rPr lang="en-US" dirty="0"/>
              <a:t>Load support</a:t>
            </a:r>
          </a:p>
          <a:p>
            <a:pPr lvl="2"/>
            <a:r>
              <a:rPr lang="en-US" dirty="0"/>
              <a:t>Physical data</a:t>
            </a:r>
          </a:p>
        </p:txBody>
      </p:sp>
    </p:spTree>
    <p:extLst>
      <p:ext uri="{BB962C8B-B14F-4D97-AF65-F5344CB8AC3E}">
        <p14:creationId xmlns:p14="http://schemas.microsoft.com/office/powerpoint/2010/main" val="2773661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Capture (</a:t>
            </a:r>
            <a:r>
              <a:rPr lang="en-US" dirty="0" err="1"/>
              <a:t>mocap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Track markers on actor</a:t>
            </a:r>
          </a:p>
          <a:p>
            <a:r>
              <a:rPr lang="en-US" dirty="0"/>
              <a:t>Infer transforms</a:t>
            </a:r>
          </a:p>
          <a:p>
            <a:r>
              <a:rPr lang="en-US" dirty="0"/>
              <a:t>Often significant artistic cleanup</a:t>
            </a:r>
          </a:p>
        </p:txBody>
      </p:sp>
    </p:spTree>
    <p:extLst>
      <p:ext uri="{BB962C8B-B14F-4D97-AF65-F5344CB8AC3E}">
        <p14:creationId xmlns:p14="http://schemas.microsoft.com/office/powerpoint/2010/main" val="1648946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just jam a rigid arm into a rigid shoulder</a:t>
            </a:r>
          </a:p>
          <a:p>
            <a:r>
              <a:rPr lang="en-US" dirty="0"/>
              <a:t>Animate </a:t>
            </a:r>
            <a:r>
              <a:rPr lang="en-US" i="1" dirty="0"/>
              <a:t>skeleton</a:t>
            </a:r>
          </a:p>
          <a:p>
            <a:pPr lvl="1"/>
            <a:r>
              <a:rPr lang="en-US" dirty="0"/>
              <a:t>Just joint rotations and translations for bone length, no geometry</a:t>
            </a:r>
          </a:p>
          <a:p>
            <a:r>
              <a:rPr lang="en-US" dirty="0"/>
              <a:t>Each vertex in </a:t>
            </a:r>
            <a:r>
              <a:rPr lang="en-US" i="1" dirty="0"/>
              <a:t>skin</a:t>
            </a:r>
          </a:p>
          <a:p>
            <a:pPr lvl="1"/>
            <a:r>
              <a:rPr lang="en-US" dirty="0"/>
              <a:t>Linear average of one or more joint transforms</a:t>
            </a:r>
          </a:p>
          <a:p>
            <a:pPr lvl="1"/>
            <a:r>
              <a:rPr lang="en-US" dirty="0"/>
              <a:t>E.g. </a:t>
            </a:r>
            <a:r>
              <a:rPr lang="en-US" i="1" dirty="0">
                <a:latin typeface="Symbol" charset="2"/>
                <a:cs typeface="Symbol" charset="2"/>
              </a:rPr>
              <a:t>a</a:t>
            </a:r>
            <a:r>
              <a:rPr lang="en-US" dirty="0"/>
              <a:t> Shoulder + </a:t>
            </a:r>
            <a:r>
              <a:rPr lang="en-US" i="1" dirty="0">
                <a:latin typeface="Symbol" charset="2"/>
                <a:cs typeface="Symbol" charset="2"/>
              </a:rPr>
              <a:t>b</a:t>
            </a:r>
            <a:r>
              <a:rPr lang="en-US" dirty="0"/>
              <a:t> Arm</a:t>
            </a:r>
          </a:p>
          <a:p>
            <a:r>
              <a:rPr lang="en-US" dirty="0"/>
              <a:t>Can </a:t>
            </a:r>
            <a:r>
              <a:rPr lang="en-US" i="1" dirty="0"/>
              <a:t>retarget</a:t>
            </a:r>
            <a:r>
              <a:rPr lang="en-US" dirty="0"/>
              <a:t> same animation to different skins</a:t>
            </a:r>
          </a:p>
        </p:txBody>
      </p:sp>
    </p:spTree>
    <p:extLst>
      <p:ext uri="{BB962C8B-B14F-4D97-AF65-F5344CB8AC3E}">
        <p14:creationId xmlns:p14="http://schemas.microsoft.com/office/powerpoint/2010/main" val="1149712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Blend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called morph targets</a:t>
            </a:r>
          </a:p>
          <a:p>
            <a:r>
              <a:rPr lang="en-US" dirty="0"/>
              <a:t>Sculpted positions of </a:t>
            </a:r>
            <a:r>
              <a:rPr lang="en-US" b="1" dirty="0"/>
              <a:t>all</a:t>
            </a:r>
            <a:r>
              <a:rPr lang="en-US" dirty="0"/>
              <a:t> vertices in key </a:t>
            </a:r>
            <a:r>
              <a:rPr lang="en-US" i="1" dirty="0"/>
              <a:t>poses</a:t>
            </a:r>
            <a:endParaRPr lang="en-US" dirty="0"/>
          </a:p>
          <a:p>
            <a:pPr lvl="1"/>
            <a:r>
              <a:rPr lang="en-US" dirty="0"/>
              <a:t>Vertex counts and connections are the same for all poses</a:t>
            </a:r>
          </a:p>
          <a:p>
            <a:pPr lvl="1"/>
            <a:r>
              <a:rPr lang="en-US" dirty="0"/>
              <a:t>Blend vertex positions between poses</a:t>
            </a:r>
          </a:p>
          <a:p>
            <a:r>
              <a:rPr lang="en-US" dirty="0"/>
              <a:t>Good when skeletons don’t work well</a:t>
            </a:r>
          </a:p>
          <a:p>
            <a:r>
              <a:rPr lang="en-US" dirty="0"/>
              <a:t>Most often used for facial animation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81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Autonomous Objects/Groups</a:t>
            </a:r>
          </a:p>
        </p:txBody>
      </p:sp>
      <p:sp>
        <p:nvSpPr>
          <p:cNvPr id="463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Generally: create complex group behavior by defining relatively simple individual behavior</a:t>
            </a:r>
          </a:p>
          <a:p>
            <a:r>
              <a:rPr lang="en-US" dirty="0"/>
              <a:t>Common applications:</a:t>
            </a:r>
          </a:p>
          <a:p>
            <a:pPr lvl="1"/>
            <a:r>
              <a:rPr lang="en-US" dirty="0"/>
              <a:t>Flocks, crowds</a:t>
            </a:r>
          </a:p>
          <a:p>
            <a:pPr lvl="1"/>
            <a:r>
              <a:rPr lang="en-US" dirty="0"/>
              <a:t>Particle systems (explosions, effects)</a:t>
            </a:r>
          </a:p>
          <a:p>
            <a:r>
              <a:rPr lang="en-US" dirty="0"/>
              <a:t>Approach: leverage AI techniques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Physics-based Animation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Generally: simulating the laws of physics to predict motion</a:t>
            </a:r>
          </a:p>
          <a:p>
            <a:r>
              <a:rPr lang="en-US" dirty="0"/>
              <a:t>Common applications:</a:t>
            </a:r>
          </a:p>
          <a:p>
            <a:pPr lvl="1"/>
            <a:r>
              <a:rPr lang="en-US" dirty="0"/>
              <a:t>Rigid body motion</a:t>
            </a:r>
          </a:p>
          <a:p>
            <a:pPr lvl="1"/>
            <a:r>
              <a:rPr lang="en-US" dirty="0"/>
              <a:t>Fluids, smoke, fog</a:t>
            </a:r>
          </a:p>
          <a:p>
            <a:pPr lvl="1"/>
            <a:r>
              <a:rPr lang="en-US" dirty="0"/>
              <a:t>Cloth, hair</a:t>
            </a:r>
          </a:p>
          <a:p>
            <a:pPr lvl="1"/>
            <a:r>
              <a:rPr lang="en-US" dirty="0"/>
              <a:t>Deformation </a:t>
            </a:r>
            <a:r>
              <a:rPr lang="en-US"/>
              <a:t>and fracture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AB5C-93CA-E39A-AD60-1AAD7DD4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Rigid Body Animation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C09AD-0C47-67FD-F697-61B3F5844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Locally, forward kinematics influenced by forces</a:t>
            </a:r>
          </a:p>
          <a:p>
            <a:r>
              <a:rPr lang="en-US" dirty="0"/>
              <a:t>Detect </a:t>
            </a:r>
            <a:r>
              <a:rPr lang="en-US" i="1" dirty="0"/>
              <a:t>collisions</a:t>
            </a:r>
            <a:r>
              <a:rPr lang="en-US" dirty="0"/>
              <a:t> between objects</a:t>
            </a:r>
          </a:p>
          <a:p>
            <a:pPr lvl="1"/>
            <a:r>
              <a:rPr lang="en-US" dirty="0"/>
              <a:t>Spatial data structures to avoid O(N</a:t>
            </a:r>
            <a:r>
              <a:rPr lang="en-US" baseline="30000" dirty="0"/>
              <a:t>2</a:t>
            </a:r>
            <a:r>
              <a:rPr lang="en-US" dirty="0"/>
              <a:t>) object-object testing</a:t>
            </a:r>
          </a:p>
          <a:p>
            <a:pPr lvl="1"/>
            <a:r>
              <a:rPr lang="en-US" dirty="0"/>
              <a:t>Use bounding or proxy shapes instead of full polygonal models</a:t>
            </a:r>
          </a:p>
          <a:p>
            <a:pPr lvl="2"/>
            <a:r>
              <a:rPr lang="en-US" dirty="0"/>
              <a:t>E.g. </a:t>
            </a:r>
            <a:r>
              <a:rPr lang="en-US"/>
              <a:t>cylinder </a:t>
            </a:r>
            <a:r>
              <a:rPr lang="en-US" dirty="0"/>
              <a:t>or capsule for arm, then apply computed transform to real arm</a:t>
            </a:r>
          </a:p>
          <a:p>
            <a:r>
              <a:rPr lang="en-US" dirty="0"/>
              <a:t>Small </a:t>
            </a:r>
            <a:r>
              <a:rPr lang="en-US" i="1" dirty="0"/>
              <a:t>time steps </a:t>
            </a:r>
            <a:r>
              <a:rPr lang="en-US" dirty="0"/>
              <a:t>to avoid stability problems</a:t>
            </a:r>
          </a:p>
          <a:p>
            <a:pPr lvl="1"/>
            <a:r>
              <a:rPr lang="en-US" dirty="0"/>
              <a:t>And/or collisions between </a:t>
            </a:r>
            <a:r>
              <a:rPr lang="en-US" i="1" dirty="0"/>
              <a:t>swept</a:t>
            </a:r>
            <a:r>
              <a:rPr lang="en-US" dirty="0"/>
              <a:t> shapes</a:t>
            </a:r>
          </a:p>
        </p:txBody>
      </p:sp>
    </p:spTree>
    <p:extLst>
      <p:ext uri="{BB962C8B-B14F-4D97-AF65-F5344CB8AC3E}">
        <p14:creationId xmlns:p14="http://schemas.microsoft.com/office/powerpoint/2010/main" val="2101437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09B08-BEA7-1245-DBF4-BC32B6E1F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Fog, Smoke &amp; Clouds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CD4808-00D9-8B25-14EB-59FFE50A74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Collectively called </a:t>
                </a:r>
                <a:r>
                  <a:rPr lang="en-US" i="1" dirty="0"/>
                  <a:t>Fluid Simulation</a:t>
                </a:r>
              </a:p>
              <a:p>
                <a:r>
                  <a:rPr lang="en-US" dirty="0"/>
                  <a:t>All obey </a:t>
                </a:r>
                <a:r>
                  <a:rPr lang="en-US" i="1" dirty="0"/>
                  <a:t>Navier-Stokes </a:t>
                </a:r>
                <a:r>
                  <a:rPr lang="en-US" dirty="0"/>
                  <a:t>equation (this form from [Stam 1999])</a:t>
                </a:r>
              </a:p>
              <a:p>
                <a:pPr lvl="1"/>
                <a:r>
                  <a:rPr lang="en-US" dirty="0"/>
                  <a:t>Velocity field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, pressure field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external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Mass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, viscosity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 = 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𝜈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:r>
                  <a:rPr lang="en-US" i="1" dirty="0"/>
                  <a:t>incompressible flow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CD4808-00D9-8B25-14EB-59FFE50A74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2BA951D-B651-B60B-0F85-A7A331620F10}"/>
              </a:ext>
            </a:extLst>
          </p:cNvPr>
          <p:cNvGrpSpPr/>
          <p:nvPr/>
        </p:nvGrpSpPr>
        <p:grpSpPr>
          <a:xfrm>
            <a:off x="990600" y="2380129"/>
            <a:ext cx="4001745" cy="1143000"/>
            <a:chOff x="990600" y="1962150"/>
            <a:chExt cx="4001745" cy="1143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352E8A7-5B55-E0C4-625C-A5A10D13D145}"/>
                </a:ext>
              </a:extLst>
            </p:cNvPr>
            <p:cNvSpPr/>
            <p:nvPr/>
          </p:nvSpPr>
          <p:spPr>
            <a:xfrm>
              <a:off x="990600" y="2495550"/>
              <a:ext cx="457200" cy="60960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4004F4D-9AF3-9ED1-116B-9311C8F2EBEB}"/>
                </a:ext>
              </a:extLst>
            </p:cNvPr>
            <p:cNvCxnSpPr>
              <a:endCxn id="4" idx="7"/>
            </p:cNvCxnSpPr>
            <p:nvPr/>
          </p:nvCxnSpPr>
          <p:spPr>
            <a:xfrm flipH="1">
              <a:off x="1380845" y="2190750"/>
              <a:ext cx="2276755" cy="394074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E591A0-3BFD-F385-73B6-98B2644DAA24}"/>
                </a:ext>
              </a:extLst>
            </p:cNvPr>
            <p:cNvSpPr txBox="1"/>
            <p:nvPr/>
          </p:nvSpPr>
          <p:spPr>
            <a:xfrm>
              <a:off x="3637935" y="1962150"/>
              <a:ext cx="13544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accent2"/>
                  </a:solidFill>
                  <a:latin typeface="+mn-lt"/>
                </a:rPr>
                <a:t>Acceleration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E9D101-1C09-072D-77A7-8E1AA25B85BC}"/>
              </a:ext>
            </a:extLst>
          </p:cNvPr>
          <p:cNvGrpSpPr/>
          <p:nvPr/>
        </p:nvGrpSpPr>
        <p:grpSpPr>
          <a:xfrm>
            <a:off x="1752600" y="2510521"/>
            <a:ext cx="4547640" cy="976294"/>
            <a:chOff x="1752600" y="2092542"/>
            <a:chExt cx="4547640" cy="97629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7A0EAC-3175-3554-77AE-FABB322F2D0C}"/>
                </a:ext>
              </a:extLst>
            </p:cNvPr>
            <p:cNvSpPr/>
            <p:nvPr/>
          </p:nvSpPr>
          <p:spPr>
            <a:xfrm>
              <a:off x="1752600" y="2571750"/>
              <a:ext cx="1295400" cy="49708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D24C2F5-2D45-9508-9A2E-60BD574D03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71800" y="2261819"/>
              <a:ext cx="2209800" cy="46233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A237-B2B2-FB08-86AE-5546EFB7B5E0}"/>
                </a:ext>
              </a:extLst>
            </p:cNvPr>
            <p:cNvSpPr txBox="1"/>
            <p:nvPr/>
          </p:nvSpPr>
          <p:spPr>
            <a:xfrm>
              <a:off x="5181600" y="2092542"/>
              <a:ext cx="1118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  <a:latin typeface="+mn-lt"/>
                </a:rPr>
                <a:t>Convection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5E2FE1-901C-FB94-4F3C-CABCCD6DAFDA}"/>
              </a:ext>
            </a:extLst>
          </p:cNvPr>
          <p:cNvGrpSpPr/>
          <p:nvPr/>
        </p:nvGrpSpPr>
        <p:grpSpPr>
          <a:xfrm>
            <a:off x="3048000" y="2913529"/>
            <a:ext cx="2395462" cy="1258421"/>
            <a:chOff x="3048000" y="2495550"/>
            <a:chExt cx="2395462" cy="125842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982E2B9-2081-0ED3-3FF2-E643C84614B1}"/>
                </a:ext>
              </a:extLst>
            </p:cNvPr>
            <p:cNvSpPr/>
            <p:nvPr/>
          </p:nvSpPr>
          <p:spPr>
            <a:xfrm>
              <a:off x="3048000" y="2495550"/>
              <a:ext cx="762000" cy="65080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0217EFD-57A3-B49E-AF7E-F426B5706F9F}"/>
                </a:ext>
              </a:extLst>
            </p:cNvPr>
            <p:cNvCxnSpPr>
              <a:endCxn id="15" idx="5"/>
            </p:cNvCxnSpPr>
            <p:nvPr/>
          </p:nvCxnSpPr>
          <p:spPr>
            <a:xfrm flipH="1" flipV="1">
              <a:off x="3698408" y="3051046"/>
              <a:ext cx="873592" cy="511304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2971C1-2D70-1A89-6B21-F0A94B297B9E}"/>
                </a:ext>
              </a:extLst>
            </p:cNvPr>
            <p:cNvSpPr txBox="1"/>
            <p:nvPr/>
          </p:nvSpPr>
          <p:spPr>
            <a:xfrm>
              <a:off x="4541227" y="3415417"/>
              <a:ext cx="9022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  <a:latin typeface="+mn-lt"/>
                </a:rPr>
                <a:t>Pressure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0A49A3-5FF8-6C4E-C762-CE0C99B8E9F6}"/>
              </a:ext>
            </a:extLst>
          </p:cNvPr>
          <p:cNvGrpSpPr/>
          <p:nvPr/>
        </p:nvGrpSpPr>
        <p:grpSpPr>
          <a:xfrm>
            <a:off x="4076700" y="2989729"/>
            <a:ext cx="2264781" cy="855077"/>
            <a:chOff x="4076700" y="2571750"/>
            <a:chExt cx="2264781" cy="85507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BDBC030-BE89-F108-1724-EDBCD5A4E2E6}"/>
                </a:ext>
              </a:extLst>
            </p:cNvPr>
            <p:cNvSpPr/>
            <p:nvPr/>
          </p:nvSpPr>
          <p:spPr>
            <a:xfrm>
              <a:off x="4076700" y="2571750"/>
              <a:ext cx="647700" cy="47929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3AF8FDC-2ECD-E377-8F8D-C8674A332C11}"/>
                </a:ext>
              </a:extLst>
            </p:cNvPr>
            <p:cNvCxnSpPr>
              <a:endCxn id="19" idx="5"/>
            </p:cNvCxnSpPr>
            <p:nvPr/>
          </p:nvCxnSpPr>
          <p:spPr>
            <a:xfrm flipH="1" flipV="1">
              <a:off x="4629547" y="2980855"/>
              <a:ext cx="813915" cy="276695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784FCB-0244-6041-7DD7-4D9B631C037B}"/>
                </a:ext>
              </a:extLst>
            </p:cNvPr>
            <p:cNvSpPr txBox="1"/>
            <p:nvPr/>
          </p:nvSpPr>
          <p:spPr>
            <a:xfrm>
              <a:off x="5410200" y="3088273"/>
              <a:ext cx="9312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  <a:latin typeface="+mn-lt"/>
                </a:rPr>
                <a:t>Diffusion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0247B9-C627-C119-11F0-74AEA478FE10}"/>
              </a:ext>
            </a:extLst>
          </p:cNvPr>
          <p:cNvGrpSpPr/>
          <p:nvPr/>
        </p:nvGrpSpPr>
        <p:grpSpPr>
          <a:xfrm>
            <a:off x="4876800" y="2805766"/>
            <a:ext cx="2461024" cy="663259"/>
            <a:chOff x="4876800" y="2387787"/>
            <a:chExt cx="2461024" cy="66325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E8D09FB-2FB9-EDEA-96B7-D25D475B1382}"/>
                </a:ext>
              </a:extLst>
            </p:cNvPr>
            <p:cNvSpPr/>
            <p:nvPr/>
          </p:nvSpPr>
          <p:spPr>
            <a:xfrm>
              <a:off x="4876800" y="2571750"/>
              <a:ext cx="381000" cy="47929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AFA4D17-D448-F971-FD09-540B0BE06EC5}"/>
                </a:ext>
              </a:extLst>
            </p:cNvPr>
            <p:cNvCxnSpPr>
              <a:endCxn id="25" idx="7"/>
            </p:cNvCxnSpPr>
            <p:nvPr/>
          </p:nvCxnSpPr>
          <p:spPr>
            <a:xfrm flipH="1">
              <a:off x="5202004" y="2571750"/>
              <a:ext cx="741596" cy="7019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06B2B3D-8032-D401-94AB-59F636B4B99B}"/>
                </a:ext>
              </a:extLst>
            </p:cNvPr>
            <p:cNvSpPr txBox="1"/>
            <p:nvPr/>
          </p:nvSpPr>
          <p:spPr>
            <a:xfrm>
              <a:off x="5884606" y="2387787"/>
              <a:ext cx="14532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  <a:latin typeface="+mn-lt"/>
                </a:rPr>
                <a:t>External Forces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319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AC938-FCC4-0C6C-9401-A1D8AF74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Fluid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7D3A-430E-476C-CD7E-C1D034DCA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Finite Element Method (FEM – </a:t>
            </a:r>
            <a:r>
              <a:rPr lang="en-US" i="1" dirty="0"/>
              <a:t>Eulerian</a:t>
            </a:r>
            <a:r>
              <a:rPr lang="en-US" dirty="0"/>
              <a:t> simulation)</a:t>
            </a:r>
          </a:p>
          <a:p>
            <a:pPr lvl="1"/>
            <a:r>
              <a:rPr lang="en-US" dirty="0"/>
              <a:t>Partition space into grid</a:t>
            </a:r>
          </a:p>
          <a:p>
            <a:pPr lvl="1"/>
            <a:r>
              <a:rPr lang="en-US" dirty="0"/>
              <a:t>Track temperature, pressure, etc. of material in each cell</a:t>
            </a:r>
          </a:p>
          <a:p>
            <a:pPr lvl="1"/>
            <a:r>
              <a:rPr lang="en-US" dirty="0"/>
              <a:t>Move from cell to cell according to physics equations</a:t>
            </a:r>
          </a:p>
          <a:p>
            <a:pPr lvl="1"/>
            <a:r>
              <a:rPr lang="en-US" dirty="0"/>
              <a:t>Enforce physical constraints each step (e.g. divergence free)</a:t>
            </a:r>
          </a:p>
          <a:p>
            <a:r>
              <a:rPr lang="en-US" dirty="0"/>
              <a:t>Particle Dynamics (</a:t>
            </a:r>
            <a:r>
              <a:rPr lang="en-US" i="1" dirty="0" err="1"/>
              <a:t>Lagrangian</a:t>
            </a:r>
            <a:r>
              <a:rPr lang="en-US" dirty="0"/>
              <a:t> simulation)</a:t>
            </a:r>
          </a:p>
          <a:p>
            <a:pPr lvl="1"/>
            <a:r>
              <a:rPr lang="en-US" dirty="0"/>
              <a:t>Particles of fixed amount of material</a:t>
            </a:r>
          </a:p>
          <a:p>
            <a:pPr lvl="1"/>
            <a:r>
              <a:rPr lang="en-US" dirty="0"/>
              <a:t>Move according to physics equations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94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BFC30-6952-DEC8-E8E0-B47F1134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Cloth and Hair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093B4-765B-4D54-A4C4-823CAD9F3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of connected nodes</a:t>
            </a:r>
          </a:p>
          <a:p>
            <a:pPr lvl="1"/>
            <a:r>
              <a:rPr lang="en-US" dirty="0"/>
              <a:t>Connections often modeled as springs</a:t>
            </a:r>
          </a:p>
          <a:p>
            <a:r>
              <a:rPr lang="en-US" dirty="0"/>
              <a:t>Can express as linear equations between nodes</a:t>
            </a:r>
          </a:p>
          <a:p>
            <a:r>
              <a:rPr lang="en-US" dirty="0"/>
              <a:t>Collect large sparse matrix</a:t>
            </a:r>
          </a:p>
          <a:p>
            <a:pPr lvl="1"/>
            <a:r>
              <a:rPr lang="en-US" dirty="0"/>
              <a:t>Solve with numeric matrix techniques</a:t>
            </a:r>
          </a:p>
        </p:txBody>
      </p:sp>
    </p:spTree>
    <p:extLst>
      <p:ext uri="{BB962C8B-B14F-4D97-AF65-F5344CB8AC3E}">
        <p14:creationId xmlns:p14="http://schemas.microsoft.com/office/powerpoint/2010/main" val="2540261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1AE3-CC7A-C5BA-04B5-BB869488A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Deformation &amp; Fracture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39227-A628-C683-DF0B-C508533EB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Merging of rigid body and fluid techniques</a:t>
            </a:r>
          </a:p>
          <a:p>
            <a:r>
              <a:rPr lang="en-US" i="1" dirty="0"/>
              <a:t>Elastic deformation</a:t>
            </a:r>
            <a:r>
              <a:rPr lang="en-US" dirty="0"/>
              <a:t>: returns to original shape </a:t>
            </a:r>
          </a:p>
          <a:p>
            <a:r>
              <a:rPr lang="en-US" i="1" dirty="0"/>
              <a:t>Plastic deformation</a:t>
            </a:r>
            <a:r>
              <a:rPr lang="en-US" dirty="0"/>
              <a:t>: some shape change permanent</a:t>
            </a:r>
          </a:p>
          <a:p>
            <a:r>
              <a:rPr lang="en-US" i="1" dirty="0"/>
              <a:t>Fracture</a:t>
            </a:r>
            <a:r>
              <a:rPr lang="en-US" dirty="0"/>
              <a:t>: strong enough forces break object</a:t>
            </a:r>
          </a:p>
          <a:p>
            <a:pPr lvl="1"/>
            <a:r>
              <a:rPr lang="en-US" dirty="0"/>
              <a:t>Often pre-compute post-fracture shapes</a:t>
            </a:r>
          </a:p>
          <a:p>
            <a:pPr lvl="1"/>
            <a:r>
              <a:rPr lang="en-US"/>
              <a:t>Then </a:t>
            </a:r>
            <a:r>
              <a:rPr lang="en-US" dirty="0"/>
              <a:t>check strain on fracture boundary</a:t>
            </a:r>
          </a:p>
        </p:txBody>
      </p:sp>
    </p:spTree>
    <p:extLst>
      <p:ext uri="{BB962C8B-B14F-4D97-AF65-F5344CB8AC3E}">
        <p14:creationId xmlns:p14="http://schemas.microsoft.com/office/powerpoint/2010/main" val="3020807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16520</TotalTime>
  <Words>1621</Words>
  <Application>Microsoft Macintosh PowerPoint</Application>
  <PresentationFormat>On-screen Show (16:9)</PresentationFormat>
  <Paragraphs>257</Paragraphs>
  <Slides>40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Cambria Math</vt:lpstr>
      <vt:lpstr>Courier</vt:lpstr>
      <vt:lpstr>Symbol</vt:lpstr>
      <vt:lpstr>Times</vt:lpstr>
      <vt:lpstr>Times New Roman</vt:lpstr>
      <vt:lpstr>Office Theme</vt:lpstr>
      <vt:lpstr>Animation</vt:lpstr>
      <vt:lpstr>Keyframe Animation</vt:lpstr>
      <vt:lpstr>How to Interpolate</vt:lpstr>
      <vt:lpstr>Spline</vt:lpstr>
      <vt:lpstr>Bezier Spline</vt:lpstr>
      <vt:lpstr>Bezier Spline</vt:lpstr>
      <vt:lpstr>Bezier Spline</vt:lpstr>
      <vt:lpstr>Bezier Spline</vt:lpstr>
      <vt:lpstr>Bezier Spline</vt:lpstr>
      <vt:lpstr>Bezier Spline</vt:lpstr>
      <vt:lpstr>Bezier Spline</vt:lpstr>
      <vt:lpstr>Bezier Spline</vt:lpstr>
      <vt:lpstr>Bezier Spline</vt:lpstr>
      <vt:lpstr>Bezier Basis Functions</vt:lpstr>
      <vt:lpstr>Bezier Basis Functions</vt:lpstr>
      <vt:lpstr>Bezier Basis Functions</vt:lpstr>
      <vt:lpstr>Bezier Basis Functions</vt:lpstr>
      <vt:lpstr>Bezier Basis Functions</vt:lpstr>
      <vt:lpstr>Catmull-Rom Spline</vt:lpstr>
      <vt:lpstr>Catmull-Rom Spline</vt:lpstr>
      <vt:lpstr>Catmull-Rom Spline</vt:lpstr>
      <vt:lpstr>Catmull-Rom Spline</vt:lpstr>
      <vt:lpstr>Catmull-Rom Basis Functions</vt:lpstr>
      <vt:lpstr>Slow In and Out</vt:lpstr>
      <vt:lpstr>Slow In and Out</vt:lpstr>
      <vt:lpstr>Interpolating Orientation</vt:lpstr>
      <vt:lpstr>Quaternions</vt:lpstr>
      <vt:lpstr>Character Animation</vt:lpstr>
      <vt:lpstr>Forward Kinematics</vt:lpstr>
      <vt:lpstr>Inverse Kinematics</vt:lpstr>
      <vt:lpstr>Motion Capture (mocap)</vt:lpstr>
      <vt:lpstr>Skinning</vt:lpstr>
      <vt:lpstr>Blend Shapes</vt:lpstr>
      <vt:lpstr>Autonomous Objects/Groups</vt:lpstr>
      <vt:lpstr>Physics-based Animation</vt:lpstr>
      <vt:lpstr>Rigid Body Animation</vt:lpstr>
      <vt:lpstr>Fog, Smoke &amp; Clouds</vt:lpstr>
      <vt:lpstr>Fluid Simulation</vt:lpstr>
      <vt:lpstr>Cloth and Hair</vt:lpstr>
      <vt:lpstr>Deformation &amp; Fracture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CMSC 635 Advanced Computer Graphics</dc:title>
  <dc:creator> </dc:creator>
  <cp:lastModifiedBy>Marc Olano</cp:lastModifiedBy>
  <cp:revision>259</cp:revision>
  <cp:lastPrinted>2010-11-08T01:37:17Z</cp:lastPrinted>
  <dcterms:created xsi:type="dcterms:W3CDTF">1996-09-30T18:28:10Z</dcterms:created>
  <dcterms:modified xsi:type="dcterms:W3CDTF">2026-05-11T23:19:12Z</dcterms:modified>
</cp:coreProperties>
</file>