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60" r:id="rId2"/>
    <p:sldId id="370" r:id="rId3"/>
    <p:sldId id="372" r:id="rId4"/>
    <p:sldId id="392" r:id="rId5"/>
    <p:sldId id="391" r:id="rId6"/>
    <p:sldId id="393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15" r:id="rId20"/>
    <p:sldId id="416" r:id="rId21"/>
    <p:sldId id="406" r:id="rId22"/>
    <p:sldId id="407" r:id="rId23"/>
    <p:sldId id="408" r:id="rId24"/>
    <p:sldId id="409" r:id="rId25"/>
    <p:sldId id="418" r:id="rId26"/>
    <p:sldId id="422" r:id="rId27"/>
    <p:sldId id="423" r:id="rId28"/>
    <p:sldId id="424" r:id="rId29"/>
    <p:sldId id="425" r:id="rId30"/>
    <p:sldId id="426" r:id="rId31"/>
    <p:sldId id="428" r:id="rId32"/>
    <p:sldId id="427" r:id="rId33"/>
    <p:sldId id="410" r:id="rId34"/>
    <p:sldId id="429" r:id="rId35"/>
    <p:sldId id="411" r:id="rId36"/>
    <p:sldId id="420" r:id="rId37"/>
    <p:sldId id="417" r:id="rId38"/>
    <p:sldId id="421" r:id="rId39"/>
    <p:sldId id="412" r:id="rId40"/>
    <p:sldId id="41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798" autoAdjust="0"/>
  </p:normalViewPr>
  <p:slideViewPr>
    <p:cSldViewPr>
      <p:cViewPr varScale="1">
        <p:scale>
          <a:sx n="46" d="100"/>
          <a:sy n="46" d="100"/>
        </p:scale>
        <p:origin x="103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CE9FF-0414-405E-9474-6CB26217DB48}" type="datetimeFigureOut">
              <a:rPr lang="en-US" smtClean="0"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4A376-B6F4-42E2-ABE2-255148FB0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5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Published in NSDI (</a:t>
            </a:r>
            <a:r>
              <a:rPr lang="en-US" b="0" dirty="0" smtClean="0"/>
              <a:t>Networked Systems Design and Implementation</a:t>
            </a:r>
            <a:r>
              <a:rPr lang="en-US" dirty="0" smtClean="0"/>
              <a:t>)</a:t>
            </a:r>
            <a:r>
              <a:rPr lang="en-US" baseline="0" dirty="0" smtClean="0"/>
              <a:t>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86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41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58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379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046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82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80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4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5C932-C127-4C34-9D8B-7EBC596AE2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02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13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63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273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17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648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997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8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03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47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26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Layering</a:t>
            </a:r>
            <a:r>
              <a:rPr lang="en-US" baseline="0" dirty="0" smtClean="0"/>
              <a:t> is the way to contain complexity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1BBD7-13C8-45D9-AA45-B4B257BC7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96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4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86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846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54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27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489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886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166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040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64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DCL includes discovery and pairing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One DCL module per device protocol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PTZ = Pan Tilt Zoom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Before </a:t>
            </a:r>
            <a:r>
              <a:rPr lang="en-US" sz="1200" dirty="0" err="1" smtClean="0"/>
              <a:t>HomeOS</a:t>
            </a:r>
            <a:r>
              <a:rPr lang="en-US" sz="1200" dirty="0" smtClean="0"/>
              <a:t> applications talk directly (e.g. to DLNA) and there are many protocols like DLNA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7190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92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81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4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31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1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application layer is where developer-written code runs to use and compose the devices in the home.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feature that HomeOS provides at app layer is the ability to ascertain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 application is compatible with the home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Today, when users bring software home, they have little assurance that it will work in their environment.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HomeOS applications provide a manifest describing what services they need to function.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Helps check compatibility.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If not compatible, HomeOS can also determine what additional devices are needed.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Explain manifests.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manifest descriptions cannot encode complex requirements (e.g., two devices in the same room).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They handle what we deem as the common case.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Can extend later if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4A376-B6F4-42E2-ABE2-255148FB05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3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11" Type="http://schemas.openxmlformats.org/officeDocument/2006/relationships/image" Target="../media/image13.jpeg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87375"/>
            <a:ext cx="8534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An Operating System for the Home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6" y="2789544"/>
            <a:ext cx="4593688" cy="1172856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1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9"/>
    </mc:Choice>
    <mc:Fallback xmlns="">
      <p:transition xmlns:p14="http://schemas.microsoft.com/office/powerpoint/2010/main" spd="slow" advTm="1608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 between Apps and Drivers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953000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953000"/>
            <a:ext cx="120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Drivers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1295400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6172200"/>
            <a:ext cx="432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Device (camera, thermostat)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81600" y="586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00400" y="586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09660" y="4124980"/>
            <a:ext cx="0" cy="828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9200" y="3200400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3365500"/>
            <a:ext cx="220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Core Platform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4168170"/>
            <a:ext cx="3771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Exports </a:t>
            </a:r>
            <a:r>
              <a:rPr lang="en-US" sz="2800" b="1" dirty="0" smtClean="0"/>
              <a:t>Ports with Roles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49616" y="2428220"/>
            <a:ext cx="3845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Exposes </a:t>
            </a:r>
            <a:r>
              <a:rPr lang="en-US" sz="2800" b="1" dirty="0" smtClean="0"/>
              <a:t>Ports with Roles</a:t>
            </a:r>
            <a:endParaRPr lang="en-US" sz="2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038600" y="2209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84055" y="1447800"/>
            <a:ext cx="197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Applications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2209800"/>
            <a:ext cx="0" cy="91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52323" y="2170093"/>
            <a:ext cx="2053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Bind </a:t>
            </a:r>
            <a:r>
              <a:rPr lang="en-US" sz="2800" b="1" dirty="0" smtClean="0"/>
              <a:t>Ports </a:t>
            </a:r>
            <a:endParaRPr lang="en-US" sz="2800" b="1" dirty="0"/>
          </a:p>
          <a:p>
            <a:r>
              <a:rPr lang="en-US" sz="2800" dirty="0" smtClean="0"/>
              <a:t>Invoke</a:t>
            </a:r>
            <a:r>
              <a:rPr lang="en-US" sz="2800" b="1" dirty="0" smtClean="0"/>
              <a:t> Roles</a:t>
            </a:r>
            <a:endParaRPr lang="en-US" sz="28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57600" y="4168170"/>
            <a:ext cx="0" cy="78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1600" y="4038600"/>
            <a:ext cx="1995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implements</a:t>
            </a:r>
          </a:p>
          <a:p>
            <a:r>
              <a:rPr lang="en-US" sz="2800" dirty="0" smtClean="0"/>
              <a:t> roles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891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a camera device work?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4953000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16339" y="5178752"/>
            <a:ext cx="120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Drivers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1295400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6172200"/>
            <a:ext cx="356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Pan/Tilt/Zoom Camera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81600" y="586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00400" y="586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09660" y="4124980"/>
            <a:ext cx="0" cy="828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9200" y="3200400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3365500"/>
            <a:ext cx="220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Core Platform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733800" y="4292025"/>
            <a:ext cx="4764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600" dirty="0" smtClean="0"/>
              <a:t>Port roles 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dirty="0" err="1" smtClean="0"/>
              <a:t>CameraRoles</a:t>
            </a:r>
            <a:r>
              <a:rPr lang="en-US" sz="1600" dirty="0" smtClean="0"/>
              <a:t>: move camera </a:t>
            </a:r>
            <a:r>
              <a:rPr lang="en-US" sz="1600" b="1" dirty="0" smtClean="0"/>
              <a:t>up, </a:t>
            </a:r>
            <a:r>
              <a:rPr lang="en-US" sz="1600" b="1" dirty="0" err="1" smtClean="0"/>
              <a:t>down,Left</a:t>
            </a:r>
            <a:r>
              <a:rPr lang="en-US" sz="1600" b="1" dirty="0" smtClean="0"/>
              <a:t>, right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149616" y="2428220"/>
            <a:ext cx="350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Scan for ports that exports a </a:t>
            </a:r>
            <a:r>
              <a:rPr lang="en-US" sz="1600" dirty="0" err="1" smtClean="0"/>
              <a:t>CamerRole</a:t>
            </a:r>
            <a:endParaRPr lang="en-US" sz="16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038600" y="22098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59560" y="1447800"/>
            <a:ext cx="4130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Camera Viewer Application</a:t>
            </a:r>
            <a:endParaRPr lang="en-US" sz="28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657600" y="2209800"/>
            <a:ext cx="0" cy="916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52323" y="2170093"/>
            <a:ext cx="2053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Bind </a:t>
            </a:r>
            <a:r>
              <a:rPr lang="en-US" sz="2800" b="1" dirty="0" smtClean="0"/>
              <a:t>Ports </a:t>
            </a:r>
            <a:endParaRPr lang="en-US" sz="2800" b="1" dirty="0"/>
          </a:p>
          <a:p>
            <a:r>
              <a:rPr lang="en-US" sz="2800" dirty="0" smtClean="0"/>
              <a:t>Invoke</a:t>
            </a:r>
            <a:r>
              <a:rPr lang="en-US" sz="2800" b="1" dirty="0" smtClean="0"/>
              <a:t> Roles</a:t>
            </a:r>
            <a:endParaRPr lang="en-US" sz="2800" b="1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657600" y="4168170"/>
            <a:ext cx="0" cy="78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71600" y="4038600"/>
            <a:ext cx="19959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implements</a:t>
            </a:r>
          </a:p>
          <a:p>
            <a:r>
              <a:rPr lang="en-US" sz="2800" dirty="0" smtClean="0"/>
              <a:t> roles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4149615" y="2694568"/>
            <a:ext cx="360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Invoke the roles exported by </a:t>
            </a:r>
            <a:r>
              <a:rPr lang="en-US" sz="1600" dirty="0" err="1" smtClean="0"/>
              <a:t>CameraRole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3290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would you implement different components like kernel, drives, and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Design goals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you want isolation between the kernel, drivers, and applications</a:t>
            </a:r>
          </a:p>
          <a:p>
            <a:pPr marL="800100" lvl="2" indent="0">
              <a:buNone/>
            </a:pPr>
            <a:r>
              <a:rPr lang="en-US" dirty="0" smtClean="0"/>
              <a:t>Sandbox execution of different components?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How would you implement something like this?</a:t>
            </a:r>
          </a:p>
        </p:txBody>
      </p:sp>
    </p:spTree>
    <p:extLst>
      <p:ext uri="{BB962C8B-B14F-4D97-AF65-F5344CB8AC3E}">
        <p14:creationId xmlns:p14="http://schemas.microsoft.com/office/powerpoint/2010/main" val="29780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different ways of implementing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Processes</a:t>
            </a:r>
          </a:p>
          <a:p>
            <a:pPr marL="800100" lvl="2" indent="0">
              <a:buNone/>
            </a:pPr>
            <a:r>
              <a:rPr lang="en-US" dirty="0" smtClean="0"/>
              <a:t>High communication overhead</a:t>
            </a:r>
          </a:p>
          <a:p>
            <a:pPr marL="800100" lvl="2" indent="0">
              <a:buNone/>
            </a:pPr>
            <a:r>
              <a:rPr lang="en-US" dirty="0" smtClean="0"/>
              <a:t>High overhead for switching processes on and off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Threads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substantial amount of sharing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minimal isolation</a:t>
            </a:r>
          </a:p>
        </p:txBody>
      </p:sp>
    </p:spTree>
    <p:extLst>
      <p:ext uri="{BB962C8B-B14F-4D97-AF65-F5344CB8AC3E}">
        <p14:creationId xmlns:p14="http://schemas.microsoft.com/office/powerpoint/2010/main" val="74048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.Net</a:t>
            </a:r>
            <a:r>
              <a:rPr lang="en-US" dirty="0" smtClean="0"/>
              <a:t> provides Application domains to implement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Somewhere in between process and threads</a:t>
            </a:r>
          </a:p>
          <a:p>
            <a:pPr marL="800100" lvl="2" indent="0">
              <a:buNone/>
            </a:pPr>
            <a:r>
              <a:rPr lang="en-US" dirty="0" smtClean="0"/>
              <a:t>The common language infrastructure runs as a process and the sub processes or applications runs within the CLI process</a:t>
            </a:r>
          </a:p>
          <a:p>
            <a:pPr marL="800100" lvl="2" indent="0">
              <a:buNone/>
            </a:pPr>
            <a:r>
              <a:rPr lang="en-US" dirty="0" smtClean="0"/>
              <a:t>Each application domain has a separate virtual address space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Provides isolation</a:t>
            </a:r>
          </a:p>
          <a:p>
            <a:pPr marL="800100" lvl="2" indent="0">
              <a:buNone/>
            </a:pPr>
            <a:r>
              <a:rPr lang="en-US" dirty="0" smtClean="0"/>
              <a:t>Exception in one domain does not affect other application domain, each application domain are assigned different access levels, and multiple threads can run in one domain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772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you implement 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435"/>
            <a:ext cx="8229600" cy="2609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Use a framework called </a:t>
            </a:r>
            <a:r>
              <a:rPr lang="en-US" dirty="0" err="1" smtClean="0"/>
              <a:t>.Net</a:t>
            </a:r>
            <a:r>
              <a:rPr lang="en-US" dirty="0" smtClean="0"/>
              <a:t> Remote</a:t>
            </a:r>
          </a:p>
          <a:p>
            <a:pPr marL="800100" lvl="2" indent="0">
              <a:buNone/>
            </a:pPr>
            <a:r>
              <a:rPr lang="en-US" dirty="0" smtClean="0"/>
              <a:t>There are two ways to pass Objects from one process to the other</a:t>
            </a:r>
          </a:p>
          <a:p>
            <a:pPr marL="800100" lvl="2" indent="0">
              <a:buNone/>
            </a:pPr>
            <a:r>
              <a:rPr lang="en-US" dirty="0" smtClean="0"/>
              <a:t>By object copying and passing object references</a:t>
            </a:r>
          </a:p>
          <a:p>
            <a:pPr marL="800100" lvl="2" indent="0">
              <a:buNone/>
            </a:pPr>
            <a:r>
              <a:rPr lang="en-US" dirty="0" err="1" smtClean="0"/>
              <a:t>System.AddIn.AddIn</a:t>
            </a:r>
            <a:r>
              <a:rPr lang="en-US" dirty="0" smtClean="0"/>
              <a:t> Attributes provides a fairly complex way of implementing the communication using a similar idea.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32939" y="4495800"/>
            <a:ext cx="1067921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05600" y="4419600"/>
            <a:ext cx="990601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53000" y="4508500"/>
            <a:ext cx="228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2939" y="4871134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App </a:t>
            </a:r>
          </a:p>
          <a:p>
            <a:r>
              <a:rPr lang="en-US" dirty="0" smtClean="0"/>
              <a:t>domain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43139" y="4858434"/>
            <a:ext cx="1067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App </a:t>
            </a:r>
          </a:p>
          <a:p>
            <a:r>
              <a:rPr lang="en-US" dirty="0" smtClean="0"/>
              <a:t>domain 2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4600" y="5105400"/>
            <a:ext cx="22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57800" y="5092700"/>
            <a:ext cx="1295400" cy="12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24861" y="5206999"/>
            <a:ext cx="8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proxy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619500" y="5842000"/>
            <a:ext cx="271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responsible for marshalling/</a:t>
            </a:r>
            <a:r>
              <a:rPr lang="en-US" dirty="0" err="1" smtClean="0"/>
              <a:t>unmarshalling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Implications to Garbage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514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Object passed across boundaries are garbage collection</a:t>
            </a:r>
          </a:p>
          <a:p>
            <a:pPr marL="800100" lvl="2" indent="0">
              <a:buNone/>
            </a:pPr>
            <a:r>
              <a:rPr lang="en-US" dirty="0" smtClean="0"/>
              <a:t>It is slower than garbage collection inside app domains</a:t>
            </a:r>
          </a:p>
          <a:p>
            <a:pPr marL="800100" lvl="2" indent="0">
              <a:buNone/>
            </a:pPr>
            <a:r>
              <a:rPr lang="en-US" dirty="0" smtClean="0"/>
              <a:t>Each application domain has a separate virtual address space</a:t>
            </a:r>
          </a:p>
          <a:p>
            <a:pPr lvl="2"/>
            <a:endParaRPr lang="en-US" dirty="0"/>
          </a:p>
          <a:p>
            <a:pPr marL="800100" lvl="2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344720"/>
            <a:ext cx="8915400" cy="167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Programming Abstraction for </a:t>
            </a:r>
            <a:r>
              <a:rPr lang="en-US" dirty="0" err="1" smtClean="0"/>
              <a:t>HomeHub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600200"/>
            <a:ext cx="82296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Drivers and Apps are modules</a:t>
            </a:r>
          </a:p>
          <a:p>
            <a:pPr marL="800100" lvl="2" indent="0">
              <a:buNone/>
            </a:pPr>
            <a:r>
              <a:rPr lang="en-US" dirty="0" smtClean="0"/>
              <a:t>Extends </a:t>
            </a:r>
            <a:r>
              <a:rPr lang="en-US" dirty="0" err="1" smtClean="0"/>
              <a:t>ModuleBase</a:t>
            </a:r>
            <a:r>
              <a:rPr lang="en-US" dirty="0" smtClean="0"/>
              <a:t> class </a:t>
            </a:r>
          </a:p>
          <a:p>
            <a:pPr marL="1257300" lvl="3" indent="0">
              <a:buNone/>
            </a:pPr>
            <a:r>
              <a:rPr lang="en-US" dirty="0" smtClean="0"/>
              <a:t>provides four methods (start, stop, </a:t>
            </a:r>
            <a:r>
              <a:rPr lang="en-US" dirty="0" err="1" smtClean="0"/>
              <a:t>portregistered</a:t>
            </a:r>
            <a:r>
              <a:rPr lang="en-US" dirty="0" smtClean="0"/>
              <a:t>, </a:t>
            </a:r>
            <a:r>
              <a:rPr lang="en-US" dirty="0" err="1" smtClean="0"/>
              <a:t>portderegistered</a:t>
            </a:r>
            <a:r>
              <a:rPr lang="en-US" dirty="0"/>
              <a:t>)</a:t>
            </a:r>
            <a:endParaRPr lang="en-US" dirty="0" smtClean="0"/>
          </a:p>
          <a:p>
            <a:pPr marL="800100" lvl="2" indent="0">
              <a:buNone/>
            </a:pPr>
            <a:r>
              <a:rPr lang="en-US" dirty="0" smtClean="0"/>
              <a:t>Uses the </a:t>
            </a:r>
            <a:r>
              <a:rPr lang="en-US" dirty="0" err="1" smtClean="0"/>
              <a:t>System.AddIn.AddIn</a:t>
            </a:r>
            <a:r>
              <a:rPr lang="en-US" dirty="0" smtClean="0"/>
              <a:t>(“</a:t>
            </a:r>
            <a:r>
              <a:rPr lang="en-US" dirty="0" err="1" smtClean="0"/>
              <a:t>Appname</a:t>
            </a:r>
            <a:r>
              <a:rPr lang="en-US" dirty="0" smtClean="0"/>
              <a:t>”) attribute</a:t>
            </a:r>
          </a:p>
          <a:p>
            <a:pPr marL="800100" lvl="2" indent="0">
              <a:buNone/>
            </a:pPr>
            <a:r>
              <a:rPr lang="en-US" dirty="0" smtClean="0"/>
              <a:t>Modules export services and can use service</a:t>
            </a:r>
          </a:p>
          <a:p>
            <a:pPr marL="800100" lvl="2" indent="0">
              <a:buNone/>
            </a:pPr>
            <a:r>
              <a:rPr lang="en-US" dirty="0" smtClean="0"/>
              <a:t>Drivers and Apps therefore theoretically can export and use services</a:t>
            </a:r>
          </a:p>
          <a:p>
            <a:pPr marL="800100" lvl="2" indent="0">
              <a:buNone/>
            </a:pPr>
            <a:r>
              <a:rPr lang="en-US" dirty="0" smtClean="0"/>
              <a:t>Services are operations defined in roles associated with ports</a:t>
            </a:r>
          </a:p>
          <a:p>
            <a:pPr marL="800100" lvl="2" indent="0">
              <a:buNone/>
            </a:pPr>
            <a:r>
              <a:rPr lang="en-US" dirty="0" smtClean="0"/>
              <a:t>Input and output parameters of operations are of </a:t>
            </a:r>
            <a:r>
              <a:rPr lang="en-US" b="1" dirty="0" err="1" smtClean="0"/>
              <a:t>ParamType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0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ParamType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Used for transferring data between modules using </a:t>
            </a:r>
          </a:p>
          <a:p>
            <a:pPr marL="800100" lvl="2" indent="0">
              <a:buNone/>
            </a:pPr>
            <a:r>
              <a:rPr lang="en-US" dirty="0" err="1" smtClean="0"/>
              <a:t>ParamType</a:t>
            </a:r>
            <a:r>
              <a:rPr lang="en-US" dirty="0" smtClean="0"/>
              <a:t> class has two fields </a:t>
            </a:r>
          </a:p>
          <a:p>
            <a:pPr marL="800100" lvl="2" indent="0">
              <a:buNone/>
            </a:pPr>
            <a:r>
              <a:rPr lang="en-US" dirty="0" err="1" smtClean="0"/>
              <a:t>MainType</a:t>
            </a:r>
            <a:r>
              <a:rPr lang="en-US" dirty="0" smtClean="0"/>
              <a:t>: this can be an integer, image, sounds, txt</a:t>
            </a:r>
          </a:p>
          <a:p>
            <a:pPr marL="1257300" lvl="3" indent="0">
              <a:buNone/>
            </a:pPr>
            <a:r>
              <a:rPr lang="en-US" dirty="0" err="1" smtClean="0"/>
              <a:t>MainType</a:t>
            </a:r>
            <a:r>
              <a:rPr lang="en-US" dirty="0" smtClean="0"/>
              <a:t> can be simple of complex object</a:t>
            </a:r>
          </a:p>
          <a:p>
            <a:pPr marL="800100" lvl="2" indent="0">
              <a:buNone/>
            </a:pPr>
            <a:r>
              <a:rPr lang="en-US" dirty="0" smtClean="0"/>
              <a:t>Value: captures the actual object</a:t>
            </a:r>
          </a:p>
          <a:p>
            <a:pPr marL="800100" lvl="2" indent="0">
              <a:buNone/>
            </a:pPr>
            <a:r>
              <a:rPr lang="en-US" dirty="0" smtClean="0"/>
              <a:t>Example </a:t>
            </a:r>
            <a:r>
              <a:rPr lang="en-US" dirty="0" err="1" smtClean="0"/>
              <a:t>ParamType</a:t>
            </a:r>
            <a:r>
              <a:rPr lang="en-US" dirty="0" smtClean="0"/>
              <a:t> (</a:t>
            </a:r>
            <a:r>
              <a:rPr lang="en-US" dirty="0" err="1" smtClean="0"/>
              <a:t>maintype</a:t>
            </a:r>
            <a:r>
              <a:rPr lang="en-US" dirty="0" smtClean="0"/>
              <a:t>=image, value=byte[])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41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Logger class</a:t>
            </a:r>
          </a:p>
          <a:p>
            <a:pPr marL="400050" lvl="1" indent="0">
              <a:buNone/>
            </a:pPr>
            <a:r>
              <a:rPr lang="en-US" dirty="0" smtClean="0"/>
              <a:t>Generate log messages </a:t>
            </a:r>
          </a:p>
          <a:p>
            <a:pPr marL="400050" lvl="1" indent="0">
              <a:buNone/>
            </a:pPr>
            <a:r>
              <a:rPr lang="en-US" dirty="0" smtClean="0"/>
              <a:t>When a module is instantiated, </a:t>
            </a:r>
            <a:r>
              <a:rPr lang="en-US" dirty="0" err="1" smtClean="0"/>
              <a:t>HomeOS</a:t>
            </a:r>
            <a:r>
              <a:rPr lang="en-US" dirty="0" smtClean="0"/>
              <a:t> passes a pointer to the log object</a:t>
            </a:r>
          </a:p>
          <a:p>
            <a:pPr marL="400050" lvl="1" indent="0">
              <a:buNone/>
            </a:pPr>
            <a:r>
              <a:rPr lang="en-US" dirty="0" smtClean="0"/>
              <a:t>Redirect messages to a log or </a:t>
            </a:r>
            <a:r>
              <a:rPr lang="en-US" dirty="0" err="1" smtClean="0"/>
              <a:t>stdout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/>
              <a:t>l</a:t>
            </a:r>
            <a:r>
              <a:rPr lang="en-US" dirty="0" smtClean="0"/>
              <a:t>ogger.log();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SafeThread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Focusses on communication between modules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98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HomeOS: An OS for the home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C:\Users\ratul\AppData\Local\Microsoft\Windows\Temporary Internet Files\Content.IE5\AWFMYCNF\MC90043524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720" y="4506113"/>
            <a:ext cx="418427" cy="827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ratul\AppData\Local\Microsoft\Windows\Temporary Internet Files\Content.IE5\PVR1TTI8\MC900439833[2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756" y="4392653"/>
            <a:ext cx="600684" cy="600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ratul\AppData\Local\Microsoft\Windows\Temporary Internet Files\Content.IE5\PVR1TTI8\MC90043486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913" y="4414664"/>
            <a:ext cx="498127" cy="498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ratul\AppData\Local\Microsoft\Windows\Temporary Internet Files\Content.IE5\AWFMYCNF\MC900433050[1]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6914475" y="4568012"/>
            <a:ext cx="419965" cy="419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57" y="4561120"/>
            <a:ext cx="632483" cy="31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6" descr="http://www.keylessaccesslocks.com/images/Schlage%20BE365-PLY-505_SL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769236" y="4490567"/>
            <a:ext cx="498404" cy="498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http://tompelt.files.wordpress.com/2009/10/thermostat.jp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3989314" y="4509945"/>
            <a:ext cx="525726" cy="40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www.adirondackplaza.com/shop/Adirondack_Plaza/images/homesent-motionsensor.jp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4743640" y="4520410"/>
            <a:ext cx="284776" cy="399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5" descr="http://www.getxbox360.com/wp-content/uploads/2008/01/xbox360elite.jp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360615" y="4493069"/>
            <a:ext cx="392425" cy="536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4976" y="3502469"/>
            <a:ext cx="6655171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HomeOS</a:t>
            </a:r>
            <a:endParaRPr lang="en-US" sz="2400" dirty="0"/>
          </a:p>
        </p:txBody>
      </p:sp>
      <p:sp>
        <p:nvSpPr>
          <p:cNvPr id="17" name="Oval 16"/>
          <p:cNvSpPr/>
          <p:nvPr/>
        </p:nvSpPr>
        <p:spPr>
          <a:xfrm>
            <a:off x="1767840" y="2590800"/>
            <a:ext cx="1737360" cy="685800"/>
          </a:xfrm>
          <a:prstGeom prst="ellipse">
            <a:avLst/>
          </a:prstGeom>
          <a:solidFill>
            <a:srgbClr val="CC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Video </a:t>
            </a:r>
            <a:r>
              <a:rPr lang="en-US" sz="2000" dirty="0">
                <a:solidFill>
                  <a:schemeClr val="tx1"/>
                </a:solidFill>
              </a:rPr>
              <a:t>r</a:t>
            </a:r>
            <a:r>
              <a:rPr lang="en-US" sz="2000" dirty="0" smtClean="0">
                <a:solidFill>
                  <a:schemeClr val="tx1"/>
                </a:solidFill>
              </a:rPr>
              <a:t>ecording</a:t>
            </a:r>
          </a:p>
        </p:txBody>
      </p:sp>
      <p:sp>
        <p:nvSpPr>
          <p:cNvPr id="18" name="Oval 17"/>
          <p:cNvSpPr/>
          <p:nvPr/>
        </p:nvSpPr>
        <p:spPr>
          <a:xfrm>
            <a:off x="3177540" y="2590800"/>
            <a:ext cx="1737360" cy="685800"/>
          </a:xfrm>
          <a:prstGeom prst="ellipse">
            <a:avLst/>
          </a:prstGeom>
          <a:solidFill>
            <a:srgbClr val="CC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Remote unlock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964162" y="4038600"/>
            <a:ext cx="6284677" cy="408341"/>
            <a:chOff x="1964162" y="4038600"/>
            <a:chExt cx="6284677" cy="408341"/>
          </a:xfrm>
        </p:grpSpPr>
        <p:cxnSp>
          <p:nvCxnSpPr>
            <p:cNvPr id="5" name="Straight Arrow Connector 4"/>
            <p:cNvCxnSpPr/>
            <p:nvPr/>
          </p:nvCxnSpPr>
          <p:spPr>
            <a:xfrm flipH="1" flipV="1">
              <a:off x="1964162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2845165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3537943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4230722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 flipV="1">
              <a:off x="4854223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5408446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962669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6516892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7071114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7694615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 flipV="1">
              <a:off x="8248838" y="4038600"/>
              <a:ext cx="1" cy="408341"/>
            </a:xfrm>
            <a:prstGeom prst="straightConnector1">
              <a:avLst/>
            </a:prstGeom>
            <a:ln w="38100">
              <a:solidFill>
                <a:srgbClr val="FFC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4587240" y="2590800"/>
            <a:ext cx="1737360" cy="685800"/>
          </a:xfrm>
          <a:prstGeom prst="ellipse">
            <a:avLst/>
          </a:prstGeom>
          <a:solidFill>
            <a:srgbClr val="CCFFCC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Climate</a:t>
            </a:r>
            <a:r>
              <a:rPr lang="en-US" sz="2000" dirty="0">
                <a:solidFill>
                  <a:schemeClr val="tx1"/>
                </a:solidFill>
              </a:rPr>
              <a:t> c</a:t>
            </a:r>
            <a:r>
              <a:rPr lang="en-US" sz="2000" dirty="0" smtClean="0">
                <a:solidFill>
                  <a:schemeClr val="tx1"/>
                </a:solidFill>
              </a:rPr>
              <a:t>ontrol</a:t>
            </a:r>
          </a:p>
        </p:txBody>
      </p:sp>
      <p:cxnSp>
        <p:nvCxnSpPr>
          <p:cNvPr id="45" name="Straight Arrow Connector 44"/>
          <p:cNvCxnSpPr>
            <a:endCxn id="41" idx="2"/>
          </p:cNvCxnSpPr>
          <p:nvPr/>
        </p:nvCxnSpPr>
        <p:spPr>
          <a:xfrm flipV="1">
            <a:off x="7543800" y="3088135"/>
            <a:ext cx="600985" cy="41706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"/>
          <p:cNvSpPr>
            <a:spLocks noChangeAspect="1" noEditPoints="1" noChangeArrowheads="1"/>
          </p:cNvSpPr>
          <p:nvPr/>
        </p:nvSpPr>
        <p:spPr bwMode="auto">
          <a:xfrm>
            <a:off x="5550598" y="1416989"/>
            <a:ext cx="2698242" cy="86628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 smtClean="0"/>
              <a:t>HomeStore</a:t>
            </a:r>
            <a:endParaRPr lang="en-US" sz="2400" dirty="0"/>
          </a:p>
        </p:txBody>
      </p:sp>
      <p:cxnSp>
        <p:nvCxnSpPr>
          <p:cNvPr id="50" name="Straight Arrow Connector 49"/>
          <p:cNvCxnSpPr>
            <a:endCxn id="41" idx="0"/>
          </p:cNvCxnSpPr>
          <p:nvPr/>
        </p:nvCxnSpPr>
        <p:spPr>
          <a:xfrm>
            <a:off x="7772400" y="2133600"/>
            <a:ext cx="372385" cy="350144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44" idx="1"/>
          </p:cNvCxnSpPr>
          <p:nvPr/>
        </p:nvCxnSpPr>
        <p:spPr>
          <a:xfrm flipV="1">
            <a:off x="6899719" y="2282347"/>
            <a:ext cx="0" cy="1220122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camera-trimmed.png"/>
          <p:cNvPicPr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124640" y="4508541"/>
            <a:ext cx="535377" cy="424034"/>
          </a:xfrm>
          <a:prstGeom prst="rect">
            <a:avLst/>
          </a:prstGeom>
        </p:spPr>
      </p:pic>
      <p:pic>
        <p:nvPicPr>
          <p:cNvPr id="41" name="Picture 40" descr="msn-user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9421" y="2483744"/>
            <a:ext cx="650727" cy="6043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947" y="3999037"/>
            <a:ext cx="17750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Z-Wave, DLNA, UPnP, etc.</a:t>
            </a:r>
            <a:endParaRPr lang="en-US" sz="2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24244" y="5407154"/>
            <a:ext cx="2542756" cy="1222246"/>
          </a:xfrm>
          <a:prstGeom prst="wedgeRoundRectCallout">
            <a:avLst>
              <a:gd name="adj1" fmla="val 37745"/>
              <a:gd name="adj2" fmla="val 2701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HomeOS</a:t>
            </a:r>
            <a:r>
              <a:rPr lang="en-US" sz="2400" dirty="0" smtClean="0">
                <a:solidFill>
                  <a:schemeClr val="tx1"/>
                </a:solidFill>
              </a:rPr>
              <a:t> logically centralizes all devices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2963211" y="5417466"/>
            <a:ext cx="2988978" cy="1211933"/>
          </a:xfrm>
          <a:prstGeom prst="wedgeRoundRectCallout">
            <a:avLst>
              <a:gd name="adj1" fmla="val 37745"/>
              <a:gd name="adj2" fmla="val 2701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Users interact with HomeOS, not individual devices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6248400" y="5417467"/>
            <a:ext cx="2746843" cy="1211932"/>
          </a:xfrm>
          <a:prstGeom prst="wedgeRoundRectCallout">
            <a:avLst>
              <a:gd name="adj1" fmla="val 37745"/>
              <a:gd name="adj2" fmla="val 27011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HomeStore helps find compatible devices and apps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57" y="4507217"/>
            <a:ext cx="230351" cy="4430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30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6060"/>
    </mc:Choice>
    <mc:Fallback xmlns="">
      <p:transition xmlns:p14="http://schemas.microsoft.com/office/powerpoint/2010/main" spd="slow" advClick="0" advTm="66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43" grpId="0" animBg="1"/>
      <p:bldP spid="44" grpId="0" animBg="1"/>
      <p:bldP spid="4" grpId="0"/>
      <p:bldP spid="12" grpId="0" animBg="1"/>
      <p:bldP spid="38" grpId="0" animBg="1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of Using </a:t>
            </a:r>
            <a:r>
              <a:rPr lang="en-US" dirty="0" err="1" smtClean="0"/>
              <a:t>SafeThread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7000"/>
            <a:ext cx="8596525" cy="1078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1752600"/>
            <a:ext cx="231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 inside the thread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415424" y="20574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03313" y="4139290"/>
            <a:ext cx="315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passed to the thread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55462" y="35814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4500" y="4290658"/>
            <a:ext cx="3158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passed to the thread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00200" y="3757258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1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Two main steps for writing applications</a:t>
            </a:r>
          </a:p>
          <a:p>
            <a:pPr marL="400050" lvl="1" indent="0">
              <a:buNone/>
            </a:pPr>
            <a:r>
              <a:rPr lang="en-US" dirty="0" smtClean="0"/>
              <a:t>Discover Interesting ports</a:t>
            </a:r>
          </a:p>
          <a:p>
            <a:pPr marL="400050" lvl="1" indent="0">
              <a:buNone/>
            </a:pPr>
            <a:r>
              <a:rPr lang="en-US" dirty="0" smtClean="0"/>
              <a:t>Building application logic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61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dirty="0" smtClean="0"/>
              <a:t>(discovering and registering ports)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8991600" cy="69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" y="4572000"/>
            <a:ext cx="9004299" cy="1167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1732934"/>
            <a:ext cx="121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 object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43000" y="2135463"/>
            <a:ext cx="0" cy="411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62200" y="1743353"/>
            <a:ext cx="616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Gets all the ports that are registered with the </a:t>
            </a:r>
            <a:r>
              <a:rPr lang="en-US" dirty="0" err="1" smtClean="0"/>
              <a:t>HomeOS</a:t>
            </a:r>
            <a:r>
              <a:rPr lang="en-US" dirty="0" smtClean="0"/>
              <a:t> platform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191000" y="2102266"/>
            <a:ext cx="0" cy="411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850" y="3648670"/>
            <a:ext cx="874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serves a dual purpose: </a:t>
            </a:r>
          </a:p>
          <a:p>
            <a:r>
              <a:rPr lang="en-US" dirty="0" smtClean="0"/>
              <a:t>        </a:t>
            </a:r>
            <a:r>
              <a:rPr lang="en-US" b="1" dirty="0" smtClean="0"/>
              <a:t>(1) callback when a new port is registered (2) determine ports of interest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50602" y="5831813"/>
            <a:ext cx="2505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Finding a port of interest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114800" y="5334000"/>
            <a:ext cx="0" cy="476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2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calls to operations in roles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8" y="1905000"/>
            <a:ext cx="9153001" cy="95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3810000"/>
            <a:ext cx="9102151" cy="1840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3148709"/>
            <a:ext cx="241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Synchronous invocation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2667000"/>
            <a:ext cx="0" cy="533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9599" y="134026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port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8601" y="1021318"/>
            <a:ext cx="59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0451" y="1205984"/>
            <a:ext cx="1189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arguments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02308" y="1661319"/>
            <a:ext cx="0" cy="112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67000" y="1303338"/>
            <a:ext cx="0" cy="1129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82266" y="1346099"/>
            <a:ext cx="122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26201" y="1576728"/>
            <a:ext cx="88900" cy="79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07701" y="1639127"/>
            <a:ext cx="88900" cy="794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3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calls to operations in roles (Asynchronous)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0"/>
            <a:ext cx="9153001" cy="298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all of this together </a:t>
            </a:r>
            <a:br>
              <a:rPr lang="en-US" dirty="0" smtClean="0"/>
            </a:br>
            <a:r>
              <a:rPr lang="en-US" dirty="0" smtClean="0"/>
              <a:t>lets see an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HomeOS</a:t>
            </a:r>
            <a:r>
              <a:rPr lang="en-US" dirty="0" smtClean="0"/>
              <a:t> apps + Web interface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209800"/>
            <a:ext cx="2286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48400" y="2209800"/>
            <a:ext cx="2286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9000" y="2602468"/>
            <a:ext cx="101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.Net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85300" y="2526268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 App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75936" y="1807885"/>
            <a:ext cx="219864" cy="23278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4600" y="4452183"/>
            <a:ext cx="5695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WCF (Windows Communication Foundation)</a:t>
            </a:r>
          </a:p>
          <a:p>
            <a:r>
              <a:rPr lang="en-US" dirty="0"/>
              <a:t> </a:t>
            </a:r>
            <a:r>
              <a:rPr lang="en-US" dirty="0" smtClean="0"/>
              <a:t>  Allows communication between </a:t>
            </a:r>
            <a:r>
              <a:rPr lang="en-US" dirty="0" err="1" smtClean="0"/>
              <a:t>.Net</a:t>
            </a:r>
            <a:r>
              <a:rPr lang="en-US" dirty="0" smtClean="0"/>
              <a:t> and non-</a:t>
            </a:r>
            <a:r>
              <a:rPr lang="en-US" dirty="0" err="1" smtClean="0"/>
              <a:t>.Net</a:t>
            </a:r>
            <a:r>
              <a:rPr lang="en-US" dirty="0" smtClean="0"/>
              <a:t> entity</a:t>
            </a:r>
          </a:p>
          <a:p>
            <a:r>
              <a:rPr lang="en-US" dirty="0"/>
              <a:t> </a:t>
            </a:r>
            <a:r>
              <a:rPr lang="en-US" dirty="0" smtClean="0"/>
              <a:t>  This is unlike </a:t>
            </a:r>
            <a:r>
              <a:rPr lang="en-US" dirty="0" err="1" smtClean="0"/>
              <a:t>.Net</a:t>
            </a:r>
            <a:r>
              <a:rPr lang="en-US" dirty="0" smtClean="0"/>
              <a:t> Remote that is between </a:t>
            </a:r>
            <a:r>
              <a:rPr lang="en-US" dirty="0" err="1" smtClean="0"/>
              <a:t>.Net</a:t>
            </a:r>
            <a:r>
              <a:rPr lang="en-US" dirty="0" smtClean="0"/>
              <a:t> modules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2602468"/>
            <a:ext cx="169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WCF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3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Web app is written in </a:t>
            </a:r>
            <a:r>
              <a:rPr lang="en-US" dirty="0" err="1" smtClean="0"/>
              <a:t>HTML+Javascript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101334"/>
            <a:ext cx="2286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2438400"/>
            <a:ext cx="1869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Web App</a:t>
            </a:r>
          </a:p>
          <a:p>
            <a:r>
              <a:rPr lang="en-US" dirty="0" smtClean="0"/>
              <a:t>(html, index.html)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343400" y="2101334"/>
            <a:ext cx="2286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19600" y="24016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Invokes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Javascript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43400" y="4343400"/>
            <a:ext cx="2286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19600" y="4572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Calls made into</a:t>
            </a:r>
          </a:p>
          <a:p>
            <a:r>
              <a:rPr lang="en-US" dirty="0"/>
              <a:t> </a:t>
            </a:r>
            <a:r>
              <a:rPr lang="en-US" dirty="0" smtClean="0"/>
              <a:t>  .NET  application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52800" y="2710934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486400" y="3505200"/>
            <a:ext cx="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does WCF work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2115234"/>
            <a:ext cx="22860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" y="2526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Javascript</a:t>
            </a:r>
            <a:r>
              <a:rPr lang="en-US" dirty="0" smtClean="0"/>
              <a:t> functions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791200" y="2209800"/>
            <a:ext cx="2590800" cy="1219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1981200"/>
            <a:ext cx="1143000" cy="1752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81400" y="26347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2362200"/>
            <a:ext cx="232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Service class that implements the interface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0" y="4297362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Interfaces define the contracts</a:t>
            </a:r>
          </a:p>
          <a:p>
            <a:r>
              <a:rPr lang="en-US" dirty="0"/>
              <a:t> </a:t>
            </a:r>
            <a:r>
              <a:rPr lang="en-US" dirty="0" smtClean="0"/>
              <a:t>   contracts are the functionality that the server implements and the client uses</a:t>
            </a:r>
          </a:p>
          <a:p>
            <a:r>
              <a:rPr lang="en-US" dirty="0"/>
              <a:t> </a:t>
            </a:r>
            <a:r>
              <a:rPr lang="en-US" dirty="0" smtClean="0"/>
              <a:t>   has two attributes</a:t>
            </a:r>
          </a:p>
          <a:p>
            <a:r>
              <a:rPr lang="en-US" dirty="0"/>
              <a:t> </a:t>
            </a:r>
            <a:r>
              <a:rPr lang="en-US" dirty="0" smtClean="0"/>
              <a:t>      [</a:t>
            </a:r>
            <a:r>
              <a:rPr lang="en-US" dirty="0" err="1" smtClean="0"/>
              <a:t>ServiceContract</a:t>
            </a:r>
            <a:r>
              <a:rPr lang="en-US" dirty="0" smtClean="0"/>
              <a:t>] – interface attribute</a:t>
            </a:r>
          </a:p>
          <a:p>
            <a:r>
              <a:rPr lang="en-US" dirty="0"/>
              <a:t> </a:t>
            </a:r>
            <a:r>
              <a:rPr lang="en-US" dirty="0" smtClean="0"/>
              <a:t>      [</a:t>
            </a:r>
            <a:r>
              <a:rPr lang="en-US" dirty="0" err="1" smtClean="0"/>
              <a:t>OperationContract</a:t>
            </a:r>
            <a:r>
              <a:rPr lang="en-US" dirty="0" smtClean="0"/>
              <a:t>] – function attribute</a:t>
            </a:r>
          </a:p>
          <a:p>
            <a:r>
              <a:rPr lang="en-US" dirty="0"/>
              <a:t> </a:t>
            </a:r>
            <a:r>
              <a:rPr lang="en-US" dirty="0" smtClean="0"/>
              <a:t>      [</a:t>
            </a:r>
            <a:r>
              <a:rPr lang="en-US" dirty="0" err="1" smtClean="0"/>
              <a:t>WebInvoke</a:t>
            </a:r>
            <a:r>
              <a:rPr lang="en-US" dirty="0" smtClean="0"/>
              <a:t>] --- function attribute stating that the function would be invoked through </a:t>
            </a:r>
            <a:r>
              <a:rPr lang="en-US" dirty="0" err="1" smtClean="0"/>
              <a:t>Javascript</a:t>
            </a:r>
            <a:r>
              <a:rPr lang="en-US" dirty="0" smtClean="0"/>
              <a:t>/WCF Rest interface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354913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18250" y="157960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Every </a:t>
            </a:r>
            <a:r>
              <a:rPr lang="en-US" dirty="0" err="1" smtClean="0"/>
              <a:t>HomeOS</a:t>
            </a:r>
            <a:r>
              <a:rPr lang="en-US" dirty="0" smtClean="0"/>
              <a:t> app has a index.html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1676400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&lt;div class="</a:t>
            </a:r>
            <a:r>
              <a:rPr lang="en-US" dirty="0" err="1"/>
              <a:t>dashboard_toolbar</a:t>
            </a:r>
            <a:r>
              <a:rPr lang="en-US" dirty="0"/>
              <a:t>"&gt;</a:t>
            </a:r>
          </a:p>
          <a:p>
            <a:r>
              <a:rPr lang="en-US" dirty="0"/>
              <a:t>            &lt;div class="</a:t>
            </a:r>
            <a:r>
              <a:rPr lang="en-US" dirty="0" err="1"/>
              <a:t>homeID_title</a:t>
            </a:r>
            <a:r>
              <a:rPr lang="en-US" dirty="0"/>
              <a:t>"&gt;&lt;a </a:t>
            </a:r>
            <a:r>
              <a:rPr lang="en-US" dirty="0" err="1"/>
              <a:t>href</a:t>
            </a:r>
            <a:r>
              <a:rPr lang="en-US" dirty="0"/>
              <a:t>="../</a:t>
            </a:r>
            <a:r>
              <a:rPr lang="en-US" dirty="0" err="1"/>
              <a:t>GuiWeb</a:t>
            </a:r>
            <a:r>
              <a:rPr lang="en-US" dirty="0"/>
              <a:t>/index.html"&gt;Dashboard&lt;/a&gt; | Dummy &lt;/div&gt;</a:t>
            </a:r>
          </a:p>
          <a:p>
            <a:r>
              <a:rPr lang="en-US" dirty="0"/>
              <a:t>        &lt;/div&gt;</a:t>
            </a:r>
          </a:p>
          <a:p>
            <a:r>
              <a:rPr lang="en-US" dirty="0"/>
              <a:t>        </a:t>
            </a:r>
          </a:p>
          <a:p>
            <a:r>
              <a:rPr lang="en-US" dirty="0"/>
              <a:t>        &lt;div class="page"&gt;</a:t>
            </a:r>
          </a:p>
          <a:p>
            <a:r>
              <a:rPr lang="en-US" dirty="0"/>
              <a:t>            &lt;div class="row"&gt;</a:t>
            </a:r>
          </a:p>
          <a:p>
            <a:r>
              <a:rPr lang="en-US" dirty="0"/>
              <a:t>                &lt;div class="</a:t>
            </a:r>
            <a:r>
              <a:rPr lang="en-US" dirty="0" err="1"/>
              <a:t>page_title</a:t>
            </a:r>
            <a:r>
              <a:rPr lang="en-US" dirty="0"/>
              <a:t> col"&gt;Dummy Application&lt;/div&gt;</a:t>
            </a:r>
          </a:p>
          <a:p>
            <a:r>
              <a:rPr lang="en-US" dirty="0"/>
              <a:t>            &lt;/div&gt;</a:t>
            </a:r>
          </a:p>
          <a:p>
            <a:endParaRPr lang="en-US" dirty="0"/>
          </a:p>
          <a:p>
            <a:r>
              <a:rPr lang="en-US" dirty="0"/>
              <a:t>         &lt;div&gt;&lt;button class="</a:t>
            </a:r>
            <a:r>
              <a:rPr lang="en-US" dirty="0" err="1"/>
              <a:t>app_button</a:t>
            </a:r>
            <a:r>
              <a:rPr lang="en-US" dirty="0"/>
              <a:t>" id="Button1" </a:t>
            </a:r>
            <a:r>
              <a:rPr lang="en-US" dirty="0" err="1"/>
              <a:t>onclick</a:t>
            </a:r>
            <a:r>
              <a:rPr lang="en-US" dirty="0"/>
              <a:t>="</a:t>
            </a:r>
            <a:r>
              <a:rPr lang="en-US" b="1" dirty="0" err="1"/>
              <a:t>ShowDummyPortsInfo</a:t>
            </a:r>
            <a:r>
              <a:rPr lang="en-US" b="1" dirty="0"/>
              <a:t>()</a:t>
            </a:r>
            <a:r>
              <a:rPr lang="en-US" dirty="0"/>
              <a:t>"&gt;Update&lt;/button&gt;&lt;/div&gt; </a:t>
            </a:r>
          </a:p>
          <a:p>
            <a:r>
              <a:rPr lang="en-US" dirty="0"/>
              <a:t>        &lt;</a:t>
            </a:r>
            <a:r>
              <a:rPr lang="en-US" dirty="0" err="1"/>
              <a:t>textarea</a:t>
            </a:r>
            <a:r>
              <a:rPr lang="en-US" dirty="0"/>
              <a:t> id="</a:t>
            </a:r>
            <a:r>
              <a:rPr lang="en-US" dirty="0" err="1"/>
              <a:t>DummyList</a:t>
            </a:r>
            <a:r>
              <a:rPr lang="en-US" dirty="0"/>
              <a:t>" class="</a:t>
            </a:r>
            <a:r>
              <a:rPr lang="en-US" dirty="0" err="1"/>
              <a:t>app_form</a:t>
            </a:r>
            <a:r>
              <a:rPr lang="en-US" dirty="0"/>
              <a:t>" rows="30" cols="50" wrap="hard"&gt;&lt;/</a:t>
            </a:r>
            <a:r>
              <a:rPr lang="en-US" dirty="0" err="1"/>
              <a:t>textarea</a:t>
            </a:r>
            <a:r>
              <a:rPr lang="en-US" dirty="0"/>
              <a:t>&gt;</a:t>
            </a:r>
          </a:p>
          <a:p>
            <a:r>
              <a:rPr lang="en-US" dirty="0"/>
              <a:t>    &lt;</a:t>
            </a:r>
            <a:r>
              <a:rPr lang="en-US" dirty="0" err="1"/>
              <a:t>br</a:t>
            </a:r>
            <a:r>
              <a:rPr lang="en-US" dirty="0"/>
              <a:t> /&gt;</a:t>
            </a:r>
          </a:p>
        </p:txBody>
      </p:sp>
    </p:spTree>
    <p:extLst>
      <p:ext uri="{BB962C8B-B14F-4D97-AF65-F5344CB8AC3E}">
        <p14:creationId xmlns:p14="http://schemas.microsoft.com/office/powerpoint/2010/main" val="263088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HomeOS</a:t>
            </a:r>
            <a:r>
              <a:rPr lang="en-US" dirty="0" smtClean="0"/>
              <a:t> </a:t>
            </a:r>
            <a:r>
              <a:rPr lang="en-US" dirty="0"/>
              <a:t>a</a:t>
            </a:r>
            <a:r>
              <a:rPr lang="en-US" dirty="0" smtClean="0"/>
              <a:t>rchitecture</a:t>
            </a:r>
            <a:endParaRPr lang="en-US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58254"/>
              </p:ext>
            </p:extLst>
          </p:nvPr>
        </p:nvGraphicFramePr>
        <p:xfrm>
          <a:off x="513237" y="2057399"/>
          <a:ext cx="4778615" cy="33451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78615"/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Application layer</a:t>
                      </a:r>
                      <a:endParaRPr lang="en-US" sz="2800" b="1" dirty="0"/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Management layer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Device</a:t>
                      </a:r>
                      <a:r>
                        <a:rPr lang="en-US" sz="2800" b="1" baseline="0" dirty="0" smtClean="0"/>
                        <a:t> functionality layer (DFL)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Device</a:t>
                      </a:r>
                      <a:r>
                        <a:rPr lang="en-US" sz="2800" b="1" baseline="0" dirty="0" smtClean="0"/>
                        <a:t> connectivity layer (DCL)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6" descr="C:\Users\ratul\AppData\Local\Microsoft\Windows\Temporary Internet Files\Content.IE5\PVR1TTI8\MC900439833[2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52" y="5680004"/>
            <a:ext cx="600684" cy="6006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3" y="5756204"/>
            <a:ext cx="632483" cy="31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6" descr="http://www.keylessaccesslocks.com/images/Schlage%20BE365-PLY-505_SL.jp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365314" y="5638800"/>
            <a:ext cx="498404" cy="498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3" descr="http://tompelt.files.wordpress.com/2009/10/thermostat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2669404" y="5727690"/>
            <a:ext cx="525726" cy="409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www.adirondackplaza.com/shop/Adirondack_Plaza/images/homesent-motionsensor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279004" y="5680004"/>
            <a:ext cx="284776" cy="399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5" descr="http://www.getxbox360.com/wp-content/uploads/2008/01/xbox360elite.jpg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2240361" y="5680004"/>
            <a:ext cx="392425" cy="5361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1002148" y="5257800"/>
            <a:ext cx="1" cy="40834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678987" y="5257800"/>
            <a:ext cx="1" cy="40834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371767" y="5257800"/>
            <a:ext cx="1" cy="40834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931244" y="5257800"/>
            <a:ext cx="1" cy="40834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3421392" y="5257800"/>
            <a:ext cx="1" cy="40834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018867" y="5257800"/>
            <a:ext cx="1" cy="40834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4573089" y="5257800"/>
            <a:ext cx="1" cy="40834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5090089" y="5257800"/>
            <a:ext cx="1" cy="408340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camera-trimmed.png"/>
          <p:cNvPicPr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20718" y="5713170"/>
            <a:ext cx="535377" cy="4240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14" y="5729148"/>
            <a:ext cx="230351" cy="443052"/>
          </a:xfrm>
          <a:prstGeom prst="rect">
            <a:avLst/>
          </a:prstGeom>
        </p:spPr>
      </p:pic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688630"/>
              </p:ext>
            </p:extLst>
          </p:nvPr>
        </p:nvGraphicFramePr>
        <p:xfrm>
          <a:off x="5580472" y="2026920"/>
          <a:ext cx="3198714" cy="3230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98714"/>
              </a:tblGrid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Tasks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smtClean="0"/>
                        <a:t>Control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Device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Topological</a:t>
                      </a:r>
                      <a:endParaRPr lang="en-US" sz="2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66172" y="5257800"/>
            <a:ext cx="3427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Heterogeneity source handled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5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35440"/>
    </mc:Choice>
    <mc:Fallback xmlns="">
      <p:transition xmlns:p14="http://schemas.microsoft.com/office/powerpoint/2010/main" spd="slow" advClick="0" advTm="35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Javascript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1392238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script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ShowDummyPortsInfo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PlatformServiceHelper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MakeServiceCall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webapp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GetReceivedMessages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GetReceivedMessagesCallback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GetReceivedMessagesCallback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(context, result) {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portsInfo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result.GetReceivedMessagesResult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$(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"#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DummyList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).html(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''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0;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&lt;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result.GetReceivedMessagesResult.length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++) {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$(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"#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DummyList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).append(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portsInfo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+ 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"&lt;</a:t>
            </a:r>
            <a:r>
              <a:rPr lang="en-US" sz="16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br</a:t>
            </a:r>
            <a:r>
              <a:rPr lang="en-US" sz="16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/&gt;"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}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}</a:t>
            </a: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&lt;/</a:t>
            </a:r>
            <a:r>
              <a:rPr lang="en-US" sz="1600" dirty="0">
                <a:solidFill>
                  <a:srgbClr val="8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script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97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instantiate the service from the server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981200"/>
            <a:ext cx="8915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600" dirty="0"/>
              <a:t> </a:t>
            </a:r>
            <a:r>
              <a:rPr lang="en-US" sz="1600" b="1" dirty="0" err="1"/>
              <a:t>DummyService</a:t>
            </a:r>
            <a:r>
              <a:rPr lang="en-US" sz="1600" b="1" dirty="0"/>
              <a:t> </a:t>
            </a:r>
            <a:r>
              <a:rPr lang="en-US" sz="1600" b="1" dirty="0" err="1"/>
              <a:t>dummyService</a:t>
            </a:r>
            <a:r>
              <a:rPr lang="en-US" sz="1600" b="1" dirty="0"/>
              <a:t> = new </a:t>
            </a:r>
            <a:r>
              <a:rPr lang="en-US" sz="1600" b="1" dirty="0" err="1"/>
              <a:t>DummyService</a:t>
            </a:r>
            <a:r>
              <a:rPr lang="en-US" sz="1600" b="1" dirty="0"/>
              <a:t>(logger, this);</a:t>
            </a:r>
          </a:p>
          <a:p>
            <a:r>
              <a:rPr lang="en-US" sz="1600" b="1" dirty="0"/>
              <a:t>            </a:t>
            </a:r>
            <a:r>
              <a:rPr lang="en-US" sz="1600" b="1" dirty="0" err="1"/>
              <a:t>serviceHost</a:t>
            </a:r>
            <a:r>
              <a:rPr lang="en-US" sz="1600" b="1" dirty="0"/>
              <a:t> = new </a:t>
            </a:r>
            <a:r>
              <a:rPr lang="en-US" sz="1600" b="1" dirty="0" err="1"/>
              <a:t>SafeServiceHost</a:t>
            </a:r>
            <a:r>
              <a:rPr lang="en-US" sz="1600" b="1" dirty="0"/>
              <a:t>(</a:t>
            </a:r>
            <a:r>
              <a:rPr lang="en-US" sz="1600" b="1" dirty="0" err="1"/>
              <a:t>logger,typeof</a:t>
            </a:r>
            <a:r>
              <a:rPr lang="en-US" sz="1600" b="1" dirty="0"/>
              <a:t>(</a:t>
            </a:r>
            <a:r>
              <a:rPr lang="en-US" sz="1600" b="1" dirty="0" err="1"/>
              <a:t>IDummyContract</a:t>
            </a:r>
            <a:r>
              <a:rPr lang="en-US" sz="1600" b="1" dirty="0"/>
              <a:t>), </a:t>
            </a:r>
            <a:r>
              <a:rPr lang="en-US" sz="1600" b="1" dirty="0" err="1"/>
              <a:t>dummyService</a:t>
            </a:r>
            <a:r>
              <a:rPr lang="en-US" sz="1600" b="1" dirty="0"/>
              <a:t> , this, </a:t>
            </a:r>
            <a:r>
              <a:rPr lang="en-US" sz="1600" b="1" dirty="0" err="1"/>
              <a:t>Constants.AjaxSuffix</a:t>
            </a:r>
            <a:r>
              <a:rPr lang="en-US" sz="1600" b="1" dirty="0"/>
              <a:t>, </a:t>
            </a:r>
            <a:r>
              <a:rPr lang="en-US" sz="1600" b="1" dirty="0" err="1"/>
              <a:t>moduleInfo.BaseURL</a:t>
            </a:r>
            <a:r>
              <a:rPr lang="en-US" sz="1600" b="1" dirty="0"/>
              <a:t>());</a:t>
            </a:r>
          </a:p>
          <a:p>
            <a:r>
              <a:rPr lang="en-US" sz="1600" b="1" dirty="0"/>
              <a:t>            </a:t>
            </a:r>
            <a:r>
              <a:rPr lang="en-US" sz="1600" b="1" dirty="0" err="1"/>
              <a:t>serviceHost.Open</a:t>
            </a:r>
            <a:r>
              <a:rPr lang="en-US" sz="1600" b="1" dirty="0"/>
              <a:t>();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            string </a:t>
            </a:r>
            <a:r>
              <a:rPr lang="en-US" sz="1600" dirty="0" err="1"/>
              <a:t>binarydir</a:t>
            </a:r>
            <a:r>
              <a:rPr lang="en-US" sz="1600" dirty="0"/>
              <a:t> = </a:t>
            </a:r>
            <a:r>
              <a:rPr lang="en-US" sz="1600" dirty="0" err="1"/>
              <a:t>moduleInfo.BinaryDir</a:t>
            </a:r>
            <a:r>
              <a:rPr lang="en-US" sz="1600" dirty="0" smtClean="0"/>
              <a:t>(); //directory of where the </a:t>
            </a:r>
            <a:r>
              <a:rPr lang="en-US" sz="1600" dirty="0" err="1" smtClean="0"/>
              <a:t>dlls</a:t>
            </a:r>
            <a:r>
              <a:rPr lang="en-US" sz="1600" dirty="0" smtClean="0"/>
              <a:t> and libraries are</a:t>
            </a:r>
            <a:endParaRPr lang="en-US" sz="1600" dirty="0"/>
          </a:p>
          <a:p>
            <a:r>
              <a:rPr lang="en-US" sz="1600" dirty="0"/>
              <a:t>            string </a:t>
            </a:r>
            <a:r>
              <a:rPr lang="en-US" sz="1600" dirty="0" err="1"/>
              <a:t>baseurl</a:t>
            </a:r>
            <a:r>
              <a:rPr lang="en-US" sz="1600" dirty="0"/>
              <a:t> = </a:t>
            </a:r>
            <a:r>
              <a:rPr lang="en-US" sz="1600" dirty="0" err="1"/>
              <a:t>moduleInfo.BaseURL</a:t>
            </a:r>
            <a:r>
              <a:rPr lang="en-US" sz="1600" dirty="0" smtClean="0"/>
              <a:t>(); // </a:t>
            </a:r>
            <a:r>
              <a:rPr lang="en-US" sz="1600" dirty="0" err="1" smtClean="0"/>
              <a:t>baseurl</a:t>
            </a:r>
            <a:r>
              <a:rPr lang="en-US" sz="1600" dirty="0" smtClean="0"/>
              <a:t> for </a:t>
            </a:r>
            <a:r>
              <a:rPr lang="en-US" sz="1600" smtClean="0"/>
              <a:t>the application</a:t>
            </a:r>
            <a:endParaRPr lang="en-US" sz="1600" dirty="0"/>
          </a:p>
          <a:p>
            <a:r>
              <a:rPr lang="en-US" sz="1600" dirty="0"/>
              <a:t>            </a:t>
            </a:r>
            <a:r>
              <a:rPr lang="en-US" sz="1600" dirty="0" err="1"/>
              <a:t>appServer</a:t>
            </a:r>
            <a:r>
              <a:rPr lang="en-US" sz="1600" dirty="0"/>
              <a:t> = new </a:t>
            </a:r>
            <a:r>
              <a:rPr lang="en-US" sz="1600" dirty="0" err="1"/>
              <a:t>WebFileServer</a:t>
            </a:r>
            <a:r>
              <a:rPr lang="en-US" sz="1600" dirty="0"/>
              <a:t>(</a:t>
            </a:r>
            <a:r>
              <a:rPr lang="en-US" sz="1600" dirty="0" err="1"/>
              <a:t>moduleInfo.BinaryDir</a:t>
            </a:r>
            <a:r>
              <a:rPr lang="en-US" sz="1600" dirty="0"/>
              <a:t>(), </a:t>
            </a:r>
            <a:r>
              <a:rPr lang="en-US" sz="1600" dirty="0" err="1"/>
              <a:t>moduleInfo.BaseURL</a:t>
            </a:r>
            <a:r>
              <a:rPr lang="en-US" sz="1600" dirty="0"/>
              <a:t>(), logger);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624568"/>
            <a:ext cx="23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the server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Lets take a look at the implementation of the service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Five steps for writing applications</a:t>
            </a:r>
          </a:p>
          <a:p>
            <a:pPr marL="400050" lvl="1" indent="0">
              <a:buNone/>
            </a:pPr>
            <a:r>
              <a:rPr lang="en-US" dirty="0" smtClean="0"/>
              <a:t>Instantiating Roles</a:t>
            </a:r>
          </a:p>
          <a:p>
            <a:pPr marL="400050" lvl="1" indent="0">
              <a:buNone/>
            </a:pPr>
            <a:r>
              <a:rPr lang="en-US" dirty="0" smtClean="0"/>
              <a:t>Instantiating Ports</a:t>
            </a:r>
          </a:p>
          <a:p>
            <a:pPr marL="400050" lvl="1" indent="0">
              <a:buNone/>
            </a:pPr>
            <a:r>
              <a:rPr lang="en-US" dirty="0" smtClean="0"/>
              <a:t>Binding roles to ports</a:t>
            </a:r>
          </a:p>
          <a:p>
            <a:pPr marL="400050" lvl="1" indent="0">
              <a:buNone/>
            </a:pPr>
            <a:r>
              <a:rPr lang="en-US" dirty="0" smtClean="0"/>
              <a:t>Registering the port with the platform</a:t>
            </a:r>
          </a:p>
          <a:p>
            <a:pPr marL="400050" lvl="1" indent="0">
              <a:buNone/>
            </a:pPr>
            <a:r>
              <a:rPr lang="en-US" dirty="0" smtClean="0"/>
              <a:t>Implementing functions for handling operation invocations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94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Roles Data Structure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Base class: Role (Your role will extend Role)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e.g.: </a:t>
            </a:r>
            <a:r>
              <a:rPr lang="en-US" dirty="0" err="1" smtClean="0"/>
              <a:t>DummyRole:Role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	Roles have </a:t>
            </a:r>
            <a:r>
              <a:rPr lang="en-US" b="1" dirty="0" smtClean="0"/>
              <a:t>Operation</a:t>
            </a:r>
            <a:r>
              <a:rPr lang="en-US" dirty="0" smtClean="0"/>
              <a:t>	</a:t>
            </a:r>
          </a:p>
          <a:p>
            <a:pPr marL="400050" lvl="1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Operation (name, arguments, </a:t>
            </a:r>
            <a:r>
              <a:rPr lang="en-US" b="1" dirty="0" err="1" smtClean="0"/>
              <a:t>returnvalue</a:t>
            </a:r>
            <a:r>
              <a:rPr lang="en-US" b="1" dirty="0" smtClean="0"/>
              <a:t>)</a:t>
            </a:r>
            <a:endParaRPr lang="en-US" b="1" dirty="0" smtClean="0"/>
          </a:p>
          <a:p>
            <a:pPr marL="400050" lvl="1" indent="0">
              <a:buNone/>
            </a:pPr>
            <a:r>
              <a:rPr lang="en-US" dirty="0" smtClean="0"/>
              <a:t>	name: :dummy:-&gt;echo (Name, function name)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	arguments, </a:t>
            </a:r>
            <a:r>
              <a:rPr lang="en-US" dirty="0" err="1" smtClean="0"/>
              <a:t>returnvalue</a:t>
            </a:r>
            <a:r>
              <a:rPr lang="en-US" dirty="0" smtClean="0"/>
              <a:t> of type </a:t>
            </a:r>
            <a:r>
              <a:rPr lang="en-US" dirty="0" err="1" smtClean="0"/>
              <a:t>ParamType</a:t>
            </a: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	</a:t>
            </a:r>
            <a:r>
              <a:rPr lang="en-US" b="1" dirty="0"/>
              <a:t> List&lt;</a:t>
            </a:r>
            <a:r>
              <a:rPr lang="en-US" b="1" dirty="0" err="1"/>
              <a:t>VParamType</a:t>
            </a:r>
            <a:r>
              <a:rPr lang="en-US" b="1" dirty="0"/>
              <a:t>&gt; </a:t>
            </a:r>
            <a:r>
              <a:rPr lang="en-US" b="1" dirty="0" err="1"/>
              <a:t>args</a:t>
            </a:r>
            <a:r>
              <a:rPr lang="en-US" b="1" dirty="0"/>
              <a:t> = new List&lt;</a:t>
            </a:r>
            <a:r>
              <a:rPr lang="en-US" b="1" dirty="0" err="1"/>
              <a:t>VParamType</a:t>
            </a:r>
            <a:r>
              <a:rPr lang="en-US" b="1" dirty="0"/>
              <a:t>&gt;() { new </a:t>
            </a:r>
            <a:r>
              <a:rPr lang="en-US" b="1" dirty="0" err="1"/>
              <a:t>ParamType</a:t>
            </a:r>
            <a:r>
              <a:rPr lang="en-US" b="1" dirty="0"/>
              <a:t>(0) };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96791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Drivers (setting up Roles)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9" y="1752600"/>
            <a:ext cx="9153001" cy="41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Drivers (instantiating ports)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400050" lvl="1" indent="0">
              <a:buNone/>
            </a:pPr>
            <a:r>
              <a:rPr lang="en-US" dirty="0" err="1" smtClean="0"/>
              <a:t>portInfo</a:t>
            </a:r>
            <a:r>
              <a:rPr lang="en-US" dirty="0" smtClean="0"/>
              <a:t> = </a:t>
            </a:r>
            <a:r>
              <a:rPr lang="en-US" dirty="0" err="1" smtClean="0"/>
              <a:t>GetPortInfoFromPlatform</a:t>
            </a:r>
            <a:r>
              <a:rPr lang="en-US" dirty="0" smtClean="0"/>
              <a:t>(name)</a:t>
            </a:r>
          </a:p>
          <a:p>
            <a:pPr marL="400050" lvl="1" indent="0">
              <a:buNone/>
            </a:pPr>
            <a:r>
              <a:rPr lang="en-US" dirty="0" err="1" smtClean="0"/>
              <a:t>InitPort</a:t>
            </a:r>
            <a:r>
              <a:rPr lang="en-US" dirty="0" smtClean="0"/>
              <a:t>(</a:t>
            </a:r>
            <a:r>
              <a:rPr lang="en-US" dirty="0" err="1" smtClean="0"/>
              <a:t>portInfo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 err="1" smtClean="0"/>
              <a:t>BindRoles</a:t>
            </a:r>
            <a:r>
              <a:rPr lang="en-US" dirty="0" smtClean="0"/>
              <a:t>(port, </a:t>
            </a:r>
            <a:r>
              <a:rPr lang="en-US" dirty="0" err="1" smtClean="0"/>
              <a:t>RoleList</a:t>
            </a:r>
            <a:r>
              <a:rPr lang="en-US" dirty="0" smtClean="0"/>
              <a:t>)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746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Drivers logic (synchronous)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0"/>
            <a:ext cx="9153001" cy="543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4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all of this together </a:t>
            </a:r>
            <a:br>
              <a:rPr lang="en-US" dirty="0" smtClean="0"/>
            </a:br>
            <a:r>
              <a:rPr lang="en-US" dirty="0" smtClean="0"/>
              <a:t>lets see an example.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52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Scouts are used for discovering devices</a:t>
            </a:r>
          </a:p>
          <a:p>
            <a:pPr marL="400050" lvl="1" indent="0">
              <a:buNone/>
            </a:pPr>
            <a:r>
              <a:rPr lang="en-US" dirty="0" smtClean="0"/>
              <a:t>Discovers devices in the environment</a:t>
            </a:r>
          </a:p>
          <a:p>
            <a:pPr marL="400050" lvl="1" indent="0">
              <a:buNone/>
            </a:pPr>
            <a:r>
              <a:rPr lang="en-US" dirty="0" smtClean="0"/>
              <a:t>Makes the core platform aware of the devices</a:t>
            </a:r>
          </a:p>
          <a:p>
            <a:pPr marL="400050" lvl="1" indent="0">
              <a:buNone/>
            </a:pPr>
            <a:r>
              <a:rPr lang="en-US" dirty="0" smtClean="0"/>
              <a:t>User can query the platform for discovered devices that are not part of the platform</a:t>
            </a:r>
          </a:p>
          <a:p>
            <a:pPr marL="400050" lvl="1" indent="0">
              <a:buNone/>
            </a:pPr>
            <a:r>
              <a:rPr lang="en-US" dirty="0" smtClean="0"/>
              <a:t>Device setup is performed through HTML pages</a:t>
            </a:r>
          </a:p>
          <a:p>
            <a:pPr marL="800100" lvl="2" indent="0">
              <a:buNone/>
            </a:pPr>
            <a:r>
              <a:rPr lang="en-US" dirty="0" smtClean="0"/>
              <a:t>Initial page enables setting up the configurations</a:t>
            </a:r>
          </a:p>
          <a:p>
            <a:pPr marL="8001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6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DCL and DFL (Drivers)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DCL provides basic connectivity to devices</a:t>
            </a:r>
          </a:p>
          <a:p>
            <a:pPr lvl="1"/>
            <a:r>
              <a:rPr lang="en-US" sz="2400" dirty="0" smtClean="0"/>
              <a:t>Discovery</a:t>
            </a:r>
          </a:p>
          <a:p>
            <a:pPr lvl="1"/>
            <a:r>
              <a:rPr lang="en-US" sz="2400" dirty="0" smtClean="0"/>
              <a:t>Abstract differences in protocols</a:t>
            </a:r>
          </a:p>
          <a:p>
            <a:pPr lvl="1"/>
            <a:r>
              <a:rPr lang="en-US" sz="2400" dirty="0" smtClean="0"/>
              <a:t>Connectivity</a:t>
            </a:r>
            <a:endParaRPr lang="en-US" sz="2400" dirty="0"/>
          </a:p>
          <a:p>
            <a:pPr lvl="4"/>
            <a:endParaRPr lang="en-US" sz="100" dirty="0" smtClean="0"/>
          </a:p>
          <a:p>
            <a:pPr marL="0" indent="0">
              <a:buNone/>
            </a:pPr>
            <a:r>
              <a:rPr lang="en-US" sz="2800" dirty="0" smtClean="0"/>
              <a:t>DFL exports device functionality as a service</a:t>
            </a:r>
          </a:p>
          <a:p>
            <a:pPr lvl="1"/>
            <a:r>
              <a:rPr lang="en-US" sz="2400" dirty="0" smtClean="0"/>
              <a:t>Services are protocol-independent</a:t>
            </a:r>
          </a:p>
          <a:p>
            <a:pPr lvl="1"/>
            <a:r>
              <a:rPr lang="en-US" sz="2400" dirty="0" smtClean="0"/>
              <a:t>Exposed as roles and operations</a:t>
            </a:r>
          </a:p>
          <a:p>
            <a:pPr lvl="1"/>
            <a:r>
              <a:rPr lang="en-US" sz="2400" dirty="0" smtClean="0"/>
              <a:t>Kernel does not parse or understand services</a:t>
            </a:r>
          </a:p>
          <a:p>
            <a:pPr lvl="1"/>
            <a:r>
              <a:rPr lang="en-US" sz="2400" dirty="0" smtClean="0"/>
              <a:t>Allows subscriptions (e.g. when light is toggled)</a:t>
            </a:r>
          </a:p>
          <a:p>
            <a:pPr lvl="1"/>
            <a:r>
              <a:rPr lang="en-US" sz="2400" dirty="0" smtClean="0"/>
              <a:t>Applications do not require changes</a:t>
            </a:r>
            <a:endParaRPr lang="en-US" sz="24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381736" y="280288"/>
          <a:ext cx="1457464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7464"/>
              </a:tblGrid>
              <a:tr h="2830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App layer</a:t>
                      </a:r>
                      <a:endParaRPr 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92D050">
                        <a:alpha val="33000"/>
                      </a:srgbClr>
                    </a:solidFill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Mgmt</a:t>
                      </a:r>
                      <a:r>
                        <a:rPr lang="en-US" sz="2000" b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layer</a:t>
                      </a:r>
                      <a:endParaRPr 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33000"/>
                      </a:schemeClr>
                    </a:solidFill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DFL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DCL</a:t>
                      </a:r>
                      <a:endParaRPr lang="en-US" sz="2000" b="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 descr="camera-trim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779" y="1978493"/>
            <a:ext cx="665409" cy="527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5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09"/>
    </mc:Choice>
    <mc:Fallback xmlns="">
      <p:transition spd="slow" advTm="1017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Scouts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Discover devices and report to the platform</a:t>
            </a:r>
          </a:p>
          <a:p>
            <a:pPr marL="400050" lvl="1" indent="0">
              <a:buNone/>
            </a:pPr>
            <a:r>
              <a:rPr lang="en-US" dirty="0" smtClean="0"/>
              <a:t>Host the UI for custom device configuration</a:t>
            </a:r>
          </a:p>
          <a:p>
            <a:pPr marL="400050" lvl="1" indent="0">
              <a:buNone/>
            </a:pPr>
            <a:r>
              <a:rPr lang="en-US" dirty="0" smtClean="0"/>
              <a:t>Hand over control to the platform by pointing to the generic device addition page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82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Apps compose abstract rules from DFL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Management layer interposes on accesses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Manifests help with compatibility testing</a:t>
            </a:r>
          </a:p>
          <a:p>
            <a:pPr lvl="1"/>
            <a:r>
              <a:rPr lang="en-US" dirty="0" smtClean="0"/>
              <a:t>Lists of mandatory and optional features</a:t>
            </a:r>
          </a:p>
          <a:p>
            <a:pPr lvl="1"/>
            <a:r>
              <a:rPr lang="en-US" dirty="0" smtClean="0"/>
              <a:t>E.g., mandatory: </a:t>
            </a:r>
            <a:r>
              <a:rPr lang="en-US" i="1" dirty="0" smtClean="0"/>
              <a:t>{TV, </a:t>
            </a:r>
            <a:r>
              <a:rPr lang="en-US" i="1" dirty="0" err="1" smtClean="0"/>
              <a:t>SonyTV</a:t>
            </a:r>
            <a:r>
              <a:rPr lang="en-US" i="1" dirty="0" smtClean="0"/>
              <a:t>}, {</a:t>
            </a:r>
            <a:r>
              <a:rPr lang="en-US" i="1" dirty="0" err="1" smtClean="0"/>
              <a:t>MediaServer</a:t>
            </a:r>
            <a:r>
              <a:rPr lang="en-US" i="1" dirty="0" smtClean="0"/>
              <a:t>}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optional     : </a:t>
            </a:r>
            <a:r>
              <a:rPr lang="en-US" i="1" dirty="0" smtClean="0"/>
              <a:t>{Bass Speaker}</a:t>
            </a:r>
          </a:p>
          <a:p>
            <a:pPr lvl="4"/>
            <a:endParaRPr lang="en-US" dirty="0"/>
          </a:p>
        </p:txBody>
      </p:sp>
      <p:pic>
        <p:nvPicPr>
          <p:cNvPr id="9" name="Picture 8" descr="camera-trim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79" y="1978493"/>
            <a:ext cx="665409" cy="527023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381736" y="280288"/>
          <a:ext cx="1457464" cy="15849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57464"/>
              </a:tblGrid>
              <a:tr h="2830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App layer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mpd="sng">
                      <a:noFill/>
                    </a:lnT>
                    <a:solidFill>
                      <a:srgbClr val="92D050"/>
                    </a:solidFill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>
                          <a:solidFill>
                            <a:srgbClr val="A6A6A6"/>
                          </a:solidFill>
                        </a:rPr>
                        <a:t>Mgmt</a:t>
                      </a:r>
                      <a:r>
                        <a:rPr lang="en-US" sz="2000" b="0" dirty="0" smtClean="0">
                          <a:solidFill>
                            <a:srgbClr val="A6A6A6"/>
                          </a:solidFill>
                        </a:rPr>
                        <a:t> layer</a:t>
                      </a:r>
                      <a:endParaRPr lang="en-US" sz="2000" b="0" dirty="0">
                        <a:solidFill>
                          <a:srgbClr val="A6A6A6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  <a:alpha val="33000"/>
                      </a:schemeClr>
                    </a:solidFill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DFL</a:t>
                      </a:r>
                      <a:endParaRPr 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>
                        <a:alpha val="33000"/>
                      </a:srgbClr>
                    </a:solidFill>
                  </a:tcPr>
                </a:tc>
              </a:tr>
              <a:tr h="283050"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DCL</a:t>
                      </a:r>
                      <a:endParaRPr lang="en-US" sz="2000" b="0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C00000">
                        <a:alpha val="33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79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Interaction between Apps and Drivers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4800600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953000"/>
            <a:ext cx="1208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Drivers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1625928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6172200"/>
            <a:ext cx="432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Device (camera, thermostat)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181600" y="586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00400" y="5867400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09660" y="4124980"/>
            <a:ext cx="0" cy="59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19200" y="3200400"/>
            <a:ext cx="65532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3365500"/>
            <a:ext cx="2203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Core Platform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267200" y="4168170"/>
            <a:ext cx="21155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Exports </a:t>
            </a:r>
            <a:r>
              <a:rPr lang="en-US" sz="2800" b="1" dirty="0" smtClean="0"/>
              <a:t>Ports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76663" y="2588230"/>
            <a:ext cx="2206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Exposes </a:t>
            </a:r>
            <a:r>
              <a:rPr lang="en-US" sz="2800" b="1" dirty="0" smtClean="0"/>
              <a:t>Ports</a:t>
            </a:r>
            <a:endParaRPr lang="en-US" sz="2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4038600" y="2600980"/>
            <a:ext cx="0" cy="599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21726" y="1739950"/>
            <a:ext cx="1973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Applications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464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ports (classical definition)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Hardware ports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sockets that a device can plug into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e.g., printer ports, mouse ports?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Software ports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locations/addresses that processes run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e.g., Http (port 80), </a:t>
            </a:r>
            <a:r>
              <a:rPr lang="en-US" dirty="0" err="1" smtClean="0"/>
              <a:t>ssh</a:t>
            </a:r>
            <a:r>
              <a:rPr lang="en-US" dirty="0" smtClean="0"/>
              <a:t> (port 22)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processes can read and write from ports</a:t>
            </a:r>
          </a:p>
        </p:txBody>
      </p:sp>
      <p:pic>
        <p:nvPicPr>
          <p:cNvPr id="9" name="Picture 8" descr="camera-trim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79" y="1978493"/>
            <a:ext cx="665409" cy="52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Ports in Home Lab (</a:t>
            </a:r>
            <a:r>
              <a:rPr lang="en-US" dirty="0" err="1" smtClean="0"/>
              <a:t>HomeHub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Ports are uses as a communication abstraction between Drivers</a:t>
            </a:r>
            <a:r>
              <a:rPr lang="en-US" dirty="0" smtClean="0">
                <a:sym typeface="Wingdings" panose="05000000000000000000" pitchFamily="2" charset="2"/>
              </a:rPr>
              <a:t> Platform (kernel)  Applications</a:t>
            </a:r>
          </a:p>
          <a:p>
            <a:pPr marL="800100" lvl="2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All modules (drivers, kernel, applications) can read/write using ports</a:t>
            </a:r>
            <a:endParaRPr lang="en-US" dirty="0" smtClean="0"/>
          </a:p>
          <a:p>
            <a:pPr lvl="2"/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HomeHub</a:t>
            </a:r>
            <a:r>
              <a:rPr lang="en-US" dirty="0" smtClean="0"/>
              <a:t> ports are associated with </a:t>
            </a:r>
            <a:r>
              <a:rPr lang="en-US" b="1" dirty="0" smtClean="0"/>
              <a:t>Roles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" y="38862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0" y="38862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81800" y="3886200"/>
            <a:ext cx="14478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38400" y="41148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410200" y="40640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410200" y="42672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438400" y="4267200"/>
            <a:ext cx="1143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60276" y="4665702"/>
            <a:ext cx="16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4665702"/>
            <a:ext cx="169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Read/write 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25800" y="3930134"/>
            <a:ext cx="75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3974068"/>
            <a:ext cx="996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001084" y="3930134"/>
            <a:ext cx="133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7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Roles?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Roles define service and capabilities that a device offers</a:t>
            </a:r>
          </a:p>
          <a:p>
            <a:pPr marL="800100" lvl="2" indent="0">
              <a:buNone/>
            </a:pPr>
            <a:r>
              <a:rPr lang="en-US" dirty="0" smtClean="0"/>
              <a:t>Example role for a pan-tilt-zoom video camera: </a:t>
            </a:r>
            <a:r>
              <a:rPr lang="en-US" i="1" dirty="0" smtClean="0"/>
              <a:t>up, down, left, right, </a:t>
            </a:r>
            <a:r>
              <a:rPr lang="en-US" i="1" dirty="0" err="1" smtClean="0"/>
              <a:t>getImages</a:t>
            </a:r>
            <a:endParaRPr lang="en-US" i="1" dirty="0" smtClean="0"/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Roles may be shared between devices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same roles can be provided by multiple devices</a:t>
            </a:r>
          </a:p>
          <a:p>
            <a:pPr marL="800100" lvl="2" indent="0">
              <a:buNone/>
            </a:pPr>
            <a:r>
              <a:rPr lang="en-US" dirty="0"/>
              <a:t>	</a:t>
            </a:r>
            <a:r>
              <a:rPr lang="en-US" dirty="0" smtClean="0"/>
              <a:t>e.g. </a:t>
            </a:r>
            <a:r>
              <a:rPr lang="en-US" dirty="0" err="1" smtClean="0"/>
              <a:t>getTemperature</a:t>
            </a:r>
            <a:r>
              <a:rPr lang="en-US" dirty="0" smtClean="0"/>
              <a:t>() is a role that can be provided by a </a:t>
            </a:r>
            <a:r>
              <a:rPr lang="en-US" b="1" dirty="0" smtClean="0"/>
              <a:t>temperature sensor </a:t>
            </a:r>
            <a:r>
              <a:rPr lang="en-US" dirty="0" smtClean="0"/>
              <a:t>and </a:t>
            </a:r>
            <a:r>
              <a:rPr lang="en-US" b="1" dirty="0" smtClean="0"/>
              <a:t>a thermostat</a:t>
            </a:r>
          </a:p>
        </p:txBody>
      </p:sp>
    </p:spTree>
    <p:extLst>
      <p:ext uri="{BB962C8B-B14F-4D97-AF65-F5344CB8AC3E}">
        <p14:creationId xmlns:p14="http://schemas.microsoft.com/office/powerpoint/2010/main" val="220667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1.7|16.9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17914</TotalTime>
  <Words>6438</Words>
  <Application>Microsoft Office PowerPoint</Application>
  <PresentationFormat>On-screen Show (4:3)</PresentationFormat>
  <Paragraphs>856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Consolas</vt:lpstr>
      <vt:lpstr>Wingdings</vt:lpstr>
      <vt:lpstr>Office Theme</vt:lpstr>
      <vt:lpstr>An Operating System for the Home</vt:lpstr>
      <vt:lpstr>HomeOS: An OS for the home</vt:lpstr>
      <vt:lpstr>HomeOS architecture</vt:lpstr>
      <vt:lpstr>DCL and DFL (Drivers)</vt:lpstr>
      <vt:lpstr>Application layer</vt:lpstr>
      <vt:lpstr>Interaction between Apps and Drivers</vt:lpstr>
      <vt:lpstr>What are ports (classical definition)</vt:lpstr>
      <vt:lpstr>Ports in Home Lab (HomeHub)</vt:lpstr>
      <vt:lpstr>What are Roles?</vt:lpstr>
      <vt:lpstr>Interaction between Apps and Drivers</vt:lpstr>
      <vt:lpstr>How would a camera device work?</vt:lpstr>
      <vt:lpstr>How would you implement different components like kernel, drives, and apps</vt:lpstr>
      <vt:lpstr>What are different ways of implementing this?</vt:lpstr>
      <vt:lpstr>.Net provides Application domains to implement this?</vt:lpstr>
      <vt:lpstr>How would you implement ports</vt:lpstr>
      <vt:lpstr>Implications to Garbage collection</vt:lpstr>
      <vt:lpstr>Programming Abstraction for HomeHub</vt:lpstr>
      <vt:lpstr>ParamType</vt:lpstr>
      <vt:lpstr>Helper Functions</vt:lpstr>
      <vt:lpstr>Example of Using SafeThread</vt:lpstr>
      <vt:lpstr>Writing Applications</vt:lpstr>
      <vt:lpstr>Example  (discovering and registering ports)</vt:lpstr>
      <vt:lpstr>Making calls to operations in roles</vt:lpstr>
      <vt:lpstr>Making calls to operations in roles (Asynchronous)</vt:lpstr>
      <vt:lpstr>Putting all of this together  lets see an example.</vt:lpstr>
      <vt:lpstr>HomeOS apps + Web interface</vt:lpstr>
      <vt:lpstr>Web app is written in HTML+Javascript</vt:lpstr>
      <vt:lpstr>How does WCF work</vt:lpstr>
      <vt:lpstr>Every HomeOS app has a index.html</vt:lpstr>
      <vt:lpstr>The Javascript function</vt:lpstr>
      <vt:lpstr>How to instantiate the service from the server</vt:lpstr>
      <vt:lpstr>Lets take a look at the implementation of the service class</vt:lpstr>
      <vt:lpstr>Writing Drivers</vt:lpstr>
      <vt:lpstr>Roles Data Structure</vt:lpstr>
      <vt:lpstr>Writing Drivers (setting up Roles)</vt:lpstr>
      <vt:lpstr>Writing Drivers (instantiating ports)</vt:lpstr>
      <vt:lpstr>Writing Drivers logic (synchronous)</vt:lpstr>
      <vt:lpstr>Putting all of this together  lets see an example.</vt:lpstr>
      <vt:lpstr>Scouts</vt:lpstr>
      <vt:lpstr>What do Scouts 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Ratul Mahajan</dc:creator>
  <cp:lastModifiedBy>nilanb</cp:lastModifiedBy>
  <cp:revision>452</cp:revision>
  <dcterms:created xsi:type="dcterms:W3CDTF">2006-08-16T00:00:00Z</dcterms:created>
  <dcterms:modified xsi:type="dcterms:W3CDTF">2014-03-12T16:08:38Z</dcterms:modified>
</cp:coreProperties>
</file>