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689" r:id="rId2"/>
    <p:sldId id="839" r:id="rId3"/>
    <p:sldId id="840" r:id="rId4"/>
    <p:sldId id="841" r:id="rId5"/>
    <p:sldId id="842" r:id="rId6"/>
    <p:sldId id="843" r:id="rId7"/>
    <p:sldId id="844" r:id="rId8"/>
    <p:sldId id="845" r:id="rId9"/>
    <p:sldId id="846" r:id="rId10"/>
    <p:sldId id="847" r:id="rId11"/>
    <p:sldId id="848" r:id="rId12"/>
    <p:sldId id="849" r:id="rId13"/>
    <p:sldId id="850" r:id="rId14"/>
    <p:sldId id="851" r:id="rId15"/>
    <p:sldId id="852" r:id="rId16"/>
    <p:sldId id="853" r:id="rId17"/>
    <p:sldId id="854" r:id="rId18"/>
    <p:sldId id="855" r:id="rId19"/>
    <p:sldId id="856" r:id="rId20"/>
    <p:sldId id="857" r:id="rId21"/>
    <p:sldId id="858" r:id="rId22"/>
    <p:sldId id="859" r:id="rId23"/>
    <p:sldId id="860" r:id="rId24"/>
    <p:sldId id="861" r:id="rId25"/>
    <p:sldId id="862" r:id="rId26"/>
    <p:sldId id="863" r:id="rId27"/>
    <p:sldId id="864" r:id="rId28"/>
    <p:sldId id="865" r:id="rId29"/>
    <p:sldId id="866" r:id="rId30"/>
    <p:sldId id="869" r:id="rId31"/>
    <p:sldId id="870" r:id="rId32"/>
    <p:sldId id="871" r:id="rId33"/>
    <p:sldId id="872" r:id="rId34"/>
    <p:sldId id="873" r:id="rId35"/>
    <p:sldId id="874" r:id="rId36"/>
    <p:sldId id="875" r:id="rId37"/>
    <p:sldId id="876" r:id="rId38"/>
    <p:sldId id="877" r:id="rId39"/>
    <p:sldId id="878" r:id="rId40"/>
    <p:sldId id="879" r:id="rId41"/>
    <p:sldId id="882" r:id="rId42"/>
    <p:sldId id="807" r:id="rId43"/>
  </p:sldIdLst>
  <p:sldSz cx="9144000" cy="6858000" type="screen4x3"/>
  <p:notesSz cx="6997700" cy="9194800"/>
  <p:defaultTextStyle>
    <a:defPPr>
      <a:defRPr lang="en-US"/>
    </a:defPPr>
    <a:lvl1pPr algn="l" rtl="0" eaLnBrk="0" fontAlgn="base" hangingPunct="0">
      <a:spcBef>
        <a:spcPct val="0"/>
      </a:spcBef>
      <a:spcAft>
        <a:spcPct val="0"/>
      </a:spcAft>
      <a:defRPr sz="3600" kern="1200">
        <a:solidFill>
          <a:schemeClr val="tx1"/>
        </a:solidFill>
        <a:latin typeface="Times New Roman" pitchFamily="-112" charset="0"/>
        <a:ea typeface="+mn-ea"/>
        <a:cs typeface="+mn-cs"/>
      </a:defRPr>
    </a:lvl1pPr>
    <a:lvl2pPr marL="457200" algn="l" rtl="0" eaLnBrk="0" fontAlgn="base" hangingPunct="0">
      <a:spcBef>
        <a:spcPct val="0"/>
      </a:spcBef>
      <a:spcAft>
        <a:spcPct val="0"/>
      </a:spcAft>
      <a:defRPr sz="3600" kern="1200">
        <a:solidFill>
          <a:schemeClr val="tx1"/>
        </a:solidFill>
        <a:latin typeface="Times New Roman" pitchFamily="-112" charset="0"/>
        <a:ea typeface="+mn-ea"/>
        <a:cs typeface="+mn-cs"/>
      </a:defRPr>
    </a:lvl2pPr>
    <a:lvl3pPr marL="914400" algn="l" rtl="0" eaLnBrk="0" fontAlgn="base" hangingPunct="0">
      <a:spcBef>
        <a:spcPct val="0"/>
      </a:spcBef>
      <a:spcAft>
        <a:spcPct val="0"/>
      </a:spcAft>
      <a:defRPr sz="3600" kern="1200">
        <a:solidFill>
          <a:schemeClr val="tx1"/>
        </a:solidFill>
        <a:latin typeface="Times New Roman" pitchFamily="-112" charset="0"/>
        <a:ea typeface="+mn-ea"/>
        <a:cs typeface="+mn-cs"/>
      </a:defRPr>
    </a:lvl3pPr>
    <a:lvl4pPr marL="1371600" algn="l" rtl="0" eaLnBrk="0" fontAlgn="base" hangingPunct="0">
      <a:spcBef>
        <a:spcPct val="0"/>
      </a:spcBef>
      <a:spcAft>
        <a:spcPct val="0"/>
      </a:spcAft>
      <a:defRPr sz="3600" kern="1200">
        <a:solidFill>
          <a:schemeClr val="tx1"/>
        </a:solidFill>
        <a:latin typeface="Times New Roman" pitchFamily="-112" charset="0"/>
        <a:ea typeface="+mn-ea"/>
        <a:cs typeface="+mn-cs"/>
      </a:defRPr>
    </a:lvl4pPr>
    <a:lvl5pPr marL="1828800" algn="l" rtl="0" eaLnBrk="0" fontAlgn="base" hangingPunct="0">
      <a:spcBef>
        <a:spcPct val="0"/>
      </a:spcBef>
      <a:spcAft>
        <a:spcPct val="0"/>
      </a:spcAft>
      <a:defRPr sz="3600" kern="1200">
        <a:solidFill>
          <a:schemeClr val="tx1"/>
        </a:solidFill>
        <a:latin typeface="Times New Roman" pitchFamily="-112" charset="0"/>
        <a:ea typeface="+mn-ea"/>
        <a:cs typeface="+mn-cs"/>
      </a:defRPr>
    </a:lvl5pPr>
    <a:lvl6pPr marL="2286000" algn="l" defTabSz="914400" rtl="0" eaLnBrk="1" latinLnBrk="0" hangingPunct="1">
      <a:defRPr sz="3600" kern="1200">
        <a:solidFill>
          <a:schemeClr val="tx1"/>
        </a:solidFill>
        <a:latin typeface="Times New Roman" pitchFamily="-112" charset="0"/>
        <a:ea typeface="+mn-ea"/>
        <a:cs typeface="+mn-cs"/>
      </a:defRPr>
    </a:lvl6pPr>
    <a:lvl7pPr marL="2743200" algn="l" defTabSz="914400" rtl="0" eaLnBrk="1" latinLnBrk="0" hangingPunct="1">
      <a:defRPr sz="3600" kern="1200">
        <a:solidFill>
          <a:schemeClr val="tx1"/>
        </a:solidFill>
        <a:latin typeface="Times New Roman" pitchFamily="-112" charset="0"/>
        <a:ea typeface="+mn-ea"/>
        <a:cs typeface="+mn-cs"/>
      </a:defRPr>
    </a:lvl7pPr>
    <a:lvl8pPr marL="3200400" algn="l" defTabSz="914400" rtl="0" eaLnBrk="1" latinLnBrk="0" hangingPunct="1">
      <a:defRPr sz="3600" kern="1200">
        <a:solidFill>
          <a:schemeClr val="tx1"/>
        </a:solidFill>
        <a:latin typeface="Times New Roman" pitchFamily="-112" charset="0"/>
        <a:ea typeface="+mn-ea"/>
        <a:cs typeface="+mn-cs"/>
      </a:defRPr>
    </a:lvl8pPr>
    <a:lvl9pPr marL="3657600" algn="l" defTabSz="914400" rtl="0" eaLnBrk="1" latinLnBrk="0" hangingPunct="1">
      <a:defRPr sz="3600" kern="1200">
        <a:solidFill>
          <a:schemeClr val="tx1"/>
        </a:solidFill>
        <a:latin typeface="Times New Roman"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512"/>
    <a:srgbClr val="660066"/>
    <a:srgbClr val="0000FF"/>
    <a:srgbClr val="CC0000"/>
    <a:srgbClr val="FF9900"/>
    <a:srgbClr val="008000"/>
    <a:srgbClr val="00CC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38" autoAdjust="0"/>
    <p:restoredTop sz="94660"/>
  </p:normalViewPr>
  <p:slideViewPr>
    <p:cSldViewPr snapToObjects="1">
      <p:cViewPr>
        <p:scale>
          <a:sx n="85" d="100"/>
          <a:sy n="85" d="100"/>
        </p:scale>
        <p:origin x="-168" y="-22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100" d="100"/>
        <a:sy n="100" d="100"/>
      </p:scale>
      <p:origin x="0" y="0"/>
    </p:cViewPr>
  </p:sorterViewPr>
  <p:notesViewPr>
    <p:cSldViewPr snapToObjects="1">
      <p:cViewPr>
        <p:scale>
          <a:sx n="75" d="100"/>
          <a:sy n="75" d="100"/>
        </p:scale>
        <p:origin x="-2460" y="-258"/>
      </p:cViewPr>
      <p:guideLst>
        <p:guide orient="horz" pos="2896"/>
        <p:guide pos="2204"/>
      </p:guideLst>
    </p:cSldViewPr>
  </p:notesViewPr>
  <p:gridSpacing cx="75895" cy="75895"/>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slide" Target="slides/slide11.xml"/><Relationship Id="rId3"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66915" name="Rectangle 3"/>
          <p:cNvSpPr>
            <a:spLocks noGrp="1" noChangeArrowheads="1"/>
          </p:cNvSpPr>
          <p:nvPr>
            <p:ph type="dt" sz="quarter" idx="1"/>
          </p:nvPr>
        </p:nvSpPr>
        <p:spPr bwMode="auto">
          <a:xfrm>
            <a:off x="3965575"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166916" name="Rectangle 4"/>
          <p:cNvSpPr>
            <a:spLocks noGrp="1" noChangeArrowheads="1"/>
          </p:cNvSpPr>
          <p:nvPr>
            <p:ph type="ftr" sz="quarter" idx="2"/>
          </p:nvPr>
        </p:nvSpPr>
        <p:spPr bwMode="auto">
          <a:xfrm>
            <a:off x="0"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66917" name="Rectangle 5"/>
          <p:cNvSpPr>
            <a:spLocks noGrp="1" noChangeArrowheads="1"/>
          </p:cNvSpPr>
          <p:nvPr>
            <p:ph type="sldNum" sz="quarter" idx="3"/>
          </p:nvPr>
        </p:nvSpPr>
        <p:spPr bwMode="auto">
          <a:xfrm>
            <a:off x="3965575"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algn="r" defTabSz="925513">
              <a:defRPr sz="1200">
                <a:latin typeface="Times New Roman" pitchFamily="18" charset="0"/>
              </a:defRPr>
            </a:lvl1pPr>
          </a:lstStyle>
          <a:p>
            <a:pPr>
              <a:defRPr/>
            </a:pPr>
            <a:fld id="{64D63F66-CC64-4EEB-9E90-434896C62FA3}" type="slidenum">
              <a:rPr lang="en-US"/>
              <a:pPr>
                <a:defRPr/>
              </a:pPr>
              <a:t>‹#›</a:t>
            </a:fld>
            <a:endParaRPr lang="en-US"/>
          </a:p>
        </p:txBody>
      </p:sp>
    </p:spTree>
    <p:extLst>
      <p:ext uri="{BB962C8B-B14F-4D97-AF65-F5344CB8AC3E}">
        <p14:creationId xmlns:p14="http://schemas.microsoft.com/office/powerpoint/2010/main" val="3676922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4339" name="Rectangle 3"/>
          <p:cNvSpPr>
            <a:spLocks noGrp="1" noChangeArrowheads="1"/>
          </p:cNvSpPr>
          <p:nvPr>
            <p:ph type="dt" idx="1"/>
          </p:nvPr>
        </p:nvSpPr>
        <p:spPr bwMode="auto">
          <a:xfrm>
            <a:off x="3965575" y="0"/>
            <a:ext cx="3032125" cy="460375"/>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lvl1pPr algn="r" defTabSz="925513">
              <a:defRPr sz="1200">
                <a:latin typeface="Times New Roman" pitchFamily="18" charset="0"/>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200150" y="688975"/>
            <a:ext cx="4597400" cy="3448050"/>
          </a:xfrm>
          <a:prstGeom prst="rect">
            <a:avLst/>
          </a:prstGeom>
          <a:noFill/>
          <a:ln w="9525">
            <a:solidFill>
              <a:srgbClr val="000000"/>
            </a:solidFill>
            <a:miter lim="800000"/>
            <a:headEnd/>
            <a:tailEnd/>
          </a:ln>
        </p:spPr>
      </p:sp>
      <p:sp>
        <p:nvSpPr>
          <p:cNvPr id="14341" name="Rectangle 5"/>
          <p:cNvSpPr>
            <a:spLocks noGrp="1" noChangeArrowheads="1"/>
          </p:cNvSpPr>
          <p:nvPr>
            <p:ph type="body" sz="quarter" idx="3"/>
          </p:nvPr>
        </p:nvSpPr>
        <p:spPr bwMode="auto">
          <a:xfrm>
            <a:off x="933450" y="4367213"/>
            <a:ext cx="5130800" cy="4138612"/>
          </a:xfrm>
          <a:prstGeom prst="rect">
            <a:avLst/>
          </a:prstGeom>
          <a:noFill/>
          <a:ln w="9525">
            <a:noFill/>
            <a:miter lim="800000"/>
            <a:headEnd/>
            <a:tailEnd/>
          </a:ln>
          <a:effectLst/>
        </p:spPr>
        <p:txBody>
          <a:bodyPr vert="horz" wrap="square" lIns="92515" tIns="46256" rIns="92515" bIns="4625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342" name="Rectangle 6"/>
          <p:cNvSpPr>
            <a:spLocks noGrp="1" noChangeArrowheads="1"/>
          </p:cNvSpPr>
          <p:nvPr>
            <p:ph type="ftr" sz="quarter" idx="4"/>
          </p:nvPr>
        </p:nvSpPr>
        <p:spPr bwMode="auto">
          <a:xfrm>
            <a:off x="0"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defTabSz="925513">
              <a:defRPr sz="1200">
                <a:latin typeface="Times New Roman" pitchFamily="18" charset="0"/>
              </a:defRPr>
            </a:lvl1pPr>
          </a:lstStyle>
          <a:p>
            <a:pPr>
              <a:defRPr/>
            </a:pPr>
            <a:endParaRPr lang="en-US"/>
          </a:p>
        </p:txBody>
      </p:sp>
      <p:sp>
        <p:nvSpPr>
          <p:cNvPr id="14343" name="Rectangle 7"/>
          <p:cNvSpPr>
            <a:spLocks noGrp="1" noChangeArrowheads="1"/>
          </p:cNvSpPr>
          <p:nvPr>
            <p:ph type="sldNum" sz="quarter" idx="5"/>
          </p:nvPr>
        </p:nvSpPr>
        <p:spPr bwMode="auto">
          <a:xfrm>
            <a:off x="3965575" y="8734425"/>
            <a:ext cx="3032125" cy="460375"/>
          </a:xfrm>
          <a:prstGeom prst="rect">
            <a:avLst/>
          </a:prstGeom>
          <a:noFill/>
          <a:ln w="9525">
            <a:noFill/>
            <a:miter lim="800000"/>
            <a:headEnd/>
            <a:tailEnd/>
          </a:ln>
          <a:effectLst/>
        </p:spPr>
        <p:txBody>
          <a:bodyPr vert="horz" wrap="square" lIns="92515" tIns="46256" rIns="92515" bIns="46256" numCol="1" anchor="b" anchorCtr="0" compatLnSpc="1">
            <a:prstTxWarp prst="textNoShape">
              <a:avLst/>
            </a:prstTxWarp>
          </a:bodyPr>
          <a:lstStyle>
            <a:lvl1pPr algn="r" defTabSz="925513">
              <a:defRPr sz="1200">
                <a:latin typeface="Times New Roman" pitchFamily="18" charset="0"/>
              </a:defRPr>
            </a:lvl1pPr>
          </a:lstStyle>
          <a:p>
            <a:pPr>
              <a:defRPr/>
            </a:pPr>
            <a:fld id="{AB76B5A6-36E1-4474-BA79-BCC671141FE2}" type="slidenum">
              <a:rPr lang="en-US"/>
              <a:pPr>
                <a:defRPr/>
              </a:pPr>
              <a:t>‹#›</a:t>
            </a:fld>
            <a:endParaRPr lang="en-US"/>
          </a:p>
        </p:txBody>
      </p:sp>
    </p:spTree>
    <p:extLst>
      <p:ext uri="{BB962C8B-B14F-4D97-AF65-F5344CB8AC3E}">
        <p14:creationId xmlns:p14="http://schemas.microsoft.com/office/powerpoint/2010/main" val="5845226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35844" name="Slide Number Placeholder 3"/>
          <p:cNvSpPr>
            <a:spLocks noGrp="1"/>
          </p:cNvSpPr>
          <p:nvPr>
            <p:ph type="sldNum" sz="quarter" idx="5"/>
          </p:nvPr>
        </p:nvSpPr>
        <p:spPr>
          <a:noFill/>
        </p:spPr>
        <p:txBody>
          <a:bodyPr/>
          <a:lstStyle/>
          <a:p>
            <a:fld id="{2BBCD4FF-721F-4D38-98E2-06441BDB2DC3}" type="slidenum">
              <a:rPr lang="en-US" smtClean="0">
                <a:latin typeface="Times New Roman" pitchFamily="-112" charset="0"/>
              </a:rPr>
              <a:pPr/>
              <a:t>1</a:t>
            </a:fld>
            <a:endParaRPr lang="en-US" smtClean="0">
              <a:latin typeface="Times New Roman" pitchFamily="-112"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BFC7A60-114D-4B44-AD3A-DCA11EB1EA04}" type="slidenum">
              <a:rPr lang="en-US"/>
              <a:pPr>
                <a:defRPr/>
              </a:pPr>
              <a:t>21</a:t>
            </a:fld>
            <a:endParaRPr lang="en-US"/>
          </a:p>
        </p:txBody>
      </p:sp>
      <p:sp>
        <p:nvSpPr>
          <p:cNvPr id="12748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74883" name="Rectangle 3"/>
          <p:cNvSpPr>
            <a:spLocks noGrp="1" noChangeArrowheads="1"/>
          </p:cNvSpPr>
          <p:nvPr>
            <p:ph type="body" idx="1"/>
          </p:nvPr>
        </p:nvSpPr>
        <p:spPr/>
        <p:txBody>
          <a:bodyPr/>
          <a:lstStyle/>
          <a:p>
            <a:pPr>
              <a:defRPr/>
            </a:pPr>
            <a:r>
              <a:rPr lang="en-US" smtClean="0">
                <a:cs typeface="+mn-cs"/>
              </a:rPr>
              <a:t>Compiler directives are supported just like in C++ with a notable exception of Macros. The reason is that macros can change the behavior of the code just by changing a define. It also makes debugger really harder and also makes a lot more difficult to make proper optimizations.</a:t>
            </a:r>
          </a:p>
          <a:p>
            <a:pPr>
              <a:defRPr/>
            </a:pPr>
            <a:r>
              <a:rPr lang="en-US" smtClean="0">
                <a:cs typeface="+mn-cs"/>
              </a:rPr>
              <a:t>However, there is a attribute called Conditional that can be used to suppress methods based on a define. This is how a type-safe Assert is implemented in C# without macros.</a:t>
            </a:r>
          </a:p>
          <a:p>
            <a:pPr>
              <a:defRPr/>
            </a:pPr>
            <a:endParaRPr lang="en-US"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683D851-66FF-D747-8DB6-313BC5ED9F7C}" type="slidenum">
              <a:rPr lang="en-US"/>
              <a:pPr>
                <a:defRPr/>
              </a:pPr>
              <a:t>25</a:t>
            </a:fld>
            <a:endParaRPr lang="en-US"/>
          </a:p>
        </p:txBody>
      </p:sp>
      <p:sp>
        <p:nvSpPr>
          <p:cNvPr id="1277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77955" name="Rectangle 3"/>
          <p:cNvSpPr>
            <a:spLocks noGrp="1" noChangeArrowheads="1"/>
          </p:cNvSpPr>
          <p:nvPr>
            <p:ph type="body" idx="1"/>
          </p:nvPr>
        </p:nvSpPr>
        <p:spPr/>
        <p:txBody>
          <a:bodyPr/>
          <a:lstStyle/>
          <a:p>
            <a:pPr>
              <a:defRPr/>
            </a:pPr>
            <a:endParaRPr lang="en-GB"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D36F44E-DC11-D94B-897B-E8F8CAD5239E}" type="slidenum">
              <a:rPr lang="en-US"/>
              <a:pPr>
                <a:defRPr/>
              </a:pPr>
              <a:t>27</a:t>
            </a:fld>
            <a:endParaRPr lang="en-US"/>
          </a:p>
        </p:txBody>
      </p:sp>
      <p:sp>
        <p:nvSpPr>
          <p:cNvPr id="12830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83075" name="Rectangle 3"/>
          <p:cNvSpPr>
            <a:spLocks noGrp="1" noChangeArrowheads="1"/>
          </p:cNvSpPr>
          <p:nvPr>
            <p:ph type="body" idx="1"/>
          </p:nvPr>
        </p:nvSpPr>
        <p:spPr/>
        <p:txBody>
          <a:bodyPr/>
          <a:lstStyle/>
          <a:p>
            <a:pPr>
              <a:defRPr/>
            </a:pPr>
            <a:r>
              <a:rPr lang="en-GB" smtClean="0">
                <a:cs typeface="+mn-cs"/>
              </a:rPr>
              <a:t>If you need to do some real low level memory manipulation, you can declare a method unsafe and then you have access to full C pointer syntax. You can think of unsafe methods as inline C.</a:t>
            </a:r>
          </a:p>
          <a:p>
            <a:pPr>
              <a:defRPr/>
            </a:pPr>
            <a:endParaRPr lang="en-GB"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A6F8E78-1AFD-6845-BD21-4092ADC379E9}" type="slidenum">
              <a:rPr lang="en-US"/>
              <a:pPr>
                <a:defRPr/>
              </a:pPr>
              <a:t>28</a:t>
            </a:fld>
            <a:endParaRPr lang="en-US"/>
          </a:p>
        </p:txBody>
      </p:sp>
      <p:sp>
        <p:nvSpPr>
          <p:cNvPr id="1285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85123" name="Rectangle 3"/>
          <p:cNvSpPr>
            <a:spLocks noGrp="1" noChangeArrowheads="1"/>
          </p:cNvSpPr>
          <p:nvPr>
            <p:ph type="body" idx="1"/>
          </p:nvPr>
        </p:nvSpPr>
        <p:spPr/>
        <p:txBody>
          <a:bodyPr/>
          <a:lstStyle/>
          <a:p>
            <a:pPr>
              <a:defRPr/>
            </a:pPr>
            <a:r>
              <a:rPr lang="en-GB" smtClean="0">
                <a:cs typeface="+mn-cs"/>
              </a:rPr>
              <a:t>Just declare the unsafe keyword and you can do full memory manipulation</a:t>
            </a:r>
          </a:p>
          <a:p>
            <a:pPr>
              <a:defRPr/>
            </a:pPr>
            <a:endParaRPr lang="en-GB"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p:txBody>
          <a:bodyPr/>
          <a:lstStyle/>
          <a:p>
            <a:pPr>
              <a:defRPr/>
            </a:pPr>
            <a:fld id="{C8F4E009-FB1C-AF42-9457-62172AEA7363}" type="slidenum">
              <a:rPr lang="en-US"/>
              <a:pPr>
                <a:defRPr/>
              </a:pPr>
              <a:t>29</a:t>
            </a:fld>
            <a:endParaRPr lang="en-US"/>
          </a:p>
        </p:txBody>
      </p:sp>
      <p:sp>
        <p:nvSpPr>
          <p:cNvPr id="1287170" name="Rectangle 2"/>
          <p:cNvSpPr>
            <a:spLocks noGrp="1" noRot="1" noChangeAspect="1" noChangeArrowheads="1" noTextEdit="1"/>
          </p:cNvSpPr>
          <p:nvPr>
            <p:ph type="sldImg"/>
          </p:nvPr>
        </p:nvSpPr>
        <p:spPr>
          <a:xfrm>
            <a:off x="1209675" y="696913"/>
            <a:ext cx="4578350" cy="3433762"/>
          </a:xfrm>
          <a:ln/>
          <a:extLst>
            <a:ext uri="{FAA26D3D-D897-4be2-8F04-BA451C77F1D7}">
              <ma14:placeholderFlag xmlns:ma14="http://schemas.microsoft.com/office/mac/drawingml/2011/main" val="1"/>
            </a:ext>
          </a:extLs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9EEE7503-D909-2E44-8206-2B8507994228}" type="slidenum">
              <a:rPr lang="en-US">
                <a:latin typeface="Calibri" charset="0"/>
              </a:rPr>
              <a:pPr/>
              <a:t>30</a:t>
            </a:fld>
            <a:endParaRPr lang="en-US">
              <a:latin typeface="Calibri"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9E0FAB60-5D09-B544-BD89-CFDF81119051}" type="slidenum">
              <a:rPr lang="en-US">
                <a:latin typeface="Calibri" charset="0"/>
              </a:rPr>
              <a:pPr/>
              <a:t>31</a:t>
            </a:fld>
            <a:endParaRPr lang="en-US">
              <a:latin typeface="Calibri"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5CB44682-A090-7640-B1C7-714C387FD690}" type="slidenum">
              <a:rPr lang="en-US">
                <a:latin typeface="Calibri" charset="0"/>
              </a:rPr>
              <a:pPr/>
              <a:t>32</a:t>
            </a:fld>
            <a:endParaRPr lang="en-US">
              <a:latin typeface="Calibri"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F99FA03D-8D77-214D-9A6F-A93E1F2D3B39}" type="slidenum">
              <a:rPr lang="en-US">
                <a:latin typeface="Calibri" charset="0"/>
              </a:rPr>
              <a:pPr/>
              <a:t>33</a:t>
            </a:fld>
            <a:endParaRPr lang="en-US">
              <a:latin typeface="Calibri"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atin typeface="Calibri" charset="0"/>
              </a:rPr>
              <a:t>The parameter of the Thread class is reference to a ThreadStart class. ThreadStart class points to the method that should be executed first when a thread is started.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EE41D4F5-3117-AF4F-A216-BB1F13E7FBA7}" type="slidenum">
              <a:rPr lang="en-US">
                <a:latin typeface="Calibri" charset="0"/>
              </a:rPr>
              <a:pPr/>
              <a:t>34</a:t>
            </a:fld>
            <a:endParaRPr lang="en-US">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51204" name="Slide Number Placeholder 3"/>
          <p:cNvSpPr>
            <a:spLocks noGrp="1"/>
          </p:cNvSpPr>
          <p:nvPr>
            <p:ph type="sldNum" sz="quarter" idx="5"/>
          </p:nvPr>
        </p:nvSpPr>
        <p:spPr>
          <a:noFill/>
        </p:spPr>
        <p:txBody>
          <a:bodyPr/>
          <a:lstStyle/>
          <a:p>
            <a:fld id="{823912CB-0B03-4C0A-806F-02673C58DB86}" type="slidenum">
              <a:rPr lang="en-US" smtClean="0">
                <a:latin typeface="Times New Roman" pitchFamily="-112" charset="0"/>
              </a:rPr>
              <a:pPr/>
              <a:t>2</a:t>
            </a:fld>
            <a:endParaRPr lang="en-US" smtClean="0">
              <a:latin typeface="Times New Roman" pitchFamily="-112"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556687D3-9CB3-AB4D-9DBD-2E4EA918A930}" type="slidenum">
              <a:rPr lang="en-US">
                <a:latin typeface="Calibri" charset="0"/>
              </a:rPr>
              <a:pPr/>
              <a:t>35</a:t>
            </a:fld>
            <a:endParaRPr lang="en-US">
              <a:latin typeface="Calibri"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F8436240-EF34-204A-AF92-3221AB475FC6}" type="slidenum">
              <a:rPr lang="en-US">
                <a:latin typeface="Calibri" charset="0"/>
              </a:rPr>
              <a:pPr/>
              <a:t>36</a:t>
            </a:fld>
            <a:endParaRPr lang="en-US">
              <a:latin typeface="Calibri"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22A91968-F974-4640-B8CA-28927D763DB7}" type="slidenum">
              <a:rPr lang="en-US">
                <a:latin typeface="Calibri" charset="0"/>
              </a:rPr>
              <a:pPr/>
              <a:t>37</a:t>
            </a:fld>
            <a:endParaRPr lang="en-US">
              <a:latin typeface="Calibri"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A8306BB4-466F-6B49-A129-0DC7471688C6}" type="slidenum">
              <a:rPr lang="en-US">
                <a:latin typeface="Calibri" charset="0"/>
              </a:rPr>
              <a:pPr/>
              <a:t>38</a:t>
            </a:fld>
            <a:endParaRPr lang="en-US">
              <a:latin typeface="Calibri"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atin typeface="Calibri" charset="0"/>
              </a:rPr>
              <a:t>Calls to Exit are enclosed in finally blocks to ensure that they</a:t>
            </a:r>
            <a:r>
              <a:rPr lang="ja-JP" altLang="en-US">
                <a:latin typeface="Calibri" charset="0"/>
              </a:rPr>
              <a:t>’</a:t>
            </a:r>
            <a:r>
              <a:rPr lang="en-US">
                <a:latin typeface="Calibri" charset="0"/>
              </a:rPr>
              <a:t>re executed even when an exception arises.</a:t>
            </a:r>
          </a:p>
          <a:p>
            <a:pPr>
              <a:spcBef>
                <a:spcPct val="0"/>
              </a:spcBef>
            </a:pPr>
            <a:endParaRPr lang="en-US">
              <a:latin typeface="Calibri" charset="0"/>
            </a:endParaRPr>
          </a:p>
          <a:p>
            <a:pPr>
              <a:spcBef>
                <a:spcPct val="0"/>
              </a:spcBef>
            </a:pPr>
            <a:r>
              <a:rPr lang="en-US">
                <a:latin typeface="Calibri" charset="0"/>
              </a:rPr>
              <a:t>Otherwise it may lead a thread to acquire lock indefinitely and causes other threads to hang.</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DB0486FF-EA47-BB4C-BE9D-BBB827A399C1}" type="slidenum">
              <a:rPr lang="en-US">
                <a:latin typeface="Calibri" charset="0"/>
              </a:rPr>
              <a:pPr/>
              <a:t>39</a:t>
            </a:fld>
            <a:endParaRPr lang="en-US">
              <a:latin typeface="Calibri"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atin typeface="Calibri" charset="0"/>
              </a:rPr>
              <a:t>Finally block is there but can</a:t>
            </a:r>
            <a:r>
              <a:rPr lang="ja-JP" altLang="en-US">
                <a:latin typeface="Calibri" charset="0"/>
              </a:rPr>
              <a:t>’</a:t>
            </a:r>
            <a:r>
              <a:rPr lang="en-US">
                <a:latin typeface="Calibri" charset="0"/>
              </a:rPr>
              <a:t>t be seen. It is automatically generated in the CIL statements.</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477676A0-C0C5-D749-9092-2CED23DB3068}" type="slidenum">
              <a:rPr lang="en-US">
                <a:latin typeface="Calibri" charset="0"/>
              </a:rPr>
              <a:pPr/>
              <a:t>40</a:t>
            </a:fld>
            <a:endParaRPr lang="en-US">
              <a:latin typeface="Calibri"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a:spcBef>
                <a:spcPct val="0"/>
              </a:spcBef>
            </a:pPr>
            <a:endParaRPr lang="en-US">
              <a:latin typeface="Calibri" charset="0"/>
            </a:endParaRPr>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eorgia" charset="0"/>
                <a:ea typeface="ＭＳ Ｐゴシック" charset="0"/>
              </a:defRPr>
            </a:lvl1pPr>
            <a:lvl2pPr marL="751791" indent="-289150">
              <a:defRPr>
                <a:solidFill>
                  <a:schemeClr val="tx1"/>
                </a:solidFill>
                <a:latin typeface="Georgia" charset="0"/>
                <a:ea typeface="ＭＳ Ｐゴシック" charset="0"/>
              </a:defRPr>
            </a:lvl2pPr>
            <a:lvl3pPr marL="1156602" indent="-231320">
              <a:defRPr>
                <a:solidFill>
                  <a:schemeClr val="tx1"/>
                </a:solidFill>
                <a:latin typeface="Georgia" charset="0"/>
                <a:ea typeface="ＭＳ Ｐゴシック" charset="0"/>
              </a:defRPr>
            </a:lvl3pPr>
            <a:lvl4pPr marL="1619242" indent="-231320">
              <a:defRPr>
                <a:solidFill>
                  <a:schemeClr val="tx1"/>
                </a:solidFill>
                <a:latin typeface="Georgia" charset="0"/>
                <a:ea typeface="ＭＳ Ｐゴシック" charset="0"/>
              </a:defRPr>
            </a:lvl4pPr>
            <a:lvl5pPr marL="2081883" indent="-231320">
              <a:defRPr>
                <a:solidFill>
                  <a:schemeClr val="tx1"/>
                </a:solidFill>
                <a:latin typeface="Georgia" charset="0"/>
                <a:ea typeface="ＭＳ Ｐゴシック" charset="0"/>
              </a:defRPr>
            </a:lvl5pPr>
            <a:lvl6pPr marL="2544524" indent="-231320" fontAlgn="base">
              <a:spcBef>
                <a:spcPct val="0"/>
              </a:spcBef>
              <a:spcAft>
                <a:spcPct val="0"/>
              </a:spcAft>
              <a:defRPr>
                <a:solidFill>
                  <a:schemeClr val="tx1"/>
                </a:solidFill>
                <a:latin typeface="Georgia" charset="0"/>
                <a:ea typeface="ＭＳ Ｐゴシック" charset="0"/>
              </a:defRPr>
            </a:lvl6pPr>
            <a:lvl7pPr marL="3007164" indent="-231320" fontAlgn="base">
              <a:spcBef>
                <a:spcPct val="0"/>
              </a:spcBef>
              <a:spcAft>
                <a:spcPct val="0"/>
              </a:spcAft>
              <a:defRPr>
                <a:solidFill>
                  <a:schemeClr val="tx1"/>
                </a:solidFill>
                <a:latin typeface="Georgia" charset="0"/>
                <a:ea typeface="ＭＳ Ｐゴシック" charset="0"/>
              </a:defRPr>
            </a:lvl7pPr>
            <a:lvl8pPr marL="3469805" indent="-231320" fontAlgn="base">
              <a:spcBef>
                <a:spcPct val="0"/>
              </a:spcBef>
              <a:spcAft>
                <a:spcPct val="0"/>
              </a:spcAft>
              <a:defRPr>
                <a:solidFill>
                  <a:schemeClr val="tx1"/>
                </a:solidFill>
                <a:latin typeface="Georgia" charset="0"/>
                <a:ea typeface="ＭＳ Ｐゴシック" charset="0"/>
              </a:defRPr>
            </a:lvl8pPr>
            <a:lvl9pPr marL="3932446" indent="-231320" fontAlgn="base">
              <a:spcBef>
                <a:spcPct val="0"/>
              </a:spcBef>
              <a:spcAft>
                <a:spcPct val="0"/>
              </a:spcAft>
              <a:defRPr>
                <a:solidFill>
                  <a:schemeClr val="tx1"/>
                </a:solidFill>
                <a:latin typeface="Georgia" charset="0"/>
                <a:ea typeface="ＭＳ Ｐゴシック" charset="0"/>
              </a:defRPr>
            </a:lvl9pPr>
          </a:lstStyle>
          <a:p>
            <a:fld id="{03210CC5-10CD-BB49-83B9-EE4536D7CF5A}" type="slidenum">
              <a:rPr lang="en-US">
                <a:latin typeface="Calibri" charset="0"/>
              </a:rPr>
              <a:pPr/>
              <a:t>41</a:t>
            </a:fld>
            <a:endParaRPr lang="en-US">
              <a:latin typeface="Calibri"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latin typeface="Times New Roman" pitchFamily="-112" charset="0"/>
            </a:endParaRPr>
          </a:p>
        </p:txBody>
      </p:sp>
      <p:sp>
        <p:nvSpPr>
          <p:cNvPr id="51204" name="Slide Number Placeholder 3"/>
          <p:cNvSpPr>
            <a:spLocks noGrp="1"/>
          </p:cNvSpPr>
          <p:nvPr>
            <p:ph type="sldNum" sz="quarter" idx="5"/>
          </p:nvPr>
        </p:nvSpPr>
        <p:spPr>
          <a:noFill/>
        </p:spPr>
        <p:txBody>
          <a:bodyPr/>
          <a:lstStyle/>
          <a:p>
            <a:fld id="{823912CB-0B03-4C0A-806F-02673C58DB86}" type="slidenum">
              <a:rPr lang="en-US" smtClean="0">
                <a:latin typeface="Times New Roman" pitchFamily="-112" charset="0"/>
              </a:rPr>
              <a:pPr/>
              <a:t>42</a:t>
            </a:fld>
            <a:endParaRPr lang="en-US" smtClean="0">
              <a:latin typeface="Times New Roman" pitchFamily="-112"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F4551A3-3369-C042-A70C-99D4501E0B05}" type="slidenum">
              <a:rPr lang="en-US"/>
              <a:pPr>
                <a:defRPr/>
              </a:pPr>
              <a:t>3</a:t>
            </a:fld>
            <a:endParaRPr lang="en-US"/>
          </a:p>
        </p:txBody>
      </p:sp>
      <p:sp>
        <p:nvSpPr>
          <p:cNvPr id="13701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70115" name="Rectangle 3"/>
          <p:cNvSpPr>
            <a:spLocks noGrp="1" noChangeArrowheads="1"/>
          </p:cNvSpPr>
          <p:nvPr>
            <p:ph type="body" idx="1"/>
          </p:nvPr>
        </p:nvSpPr>
        <p:spPr/>
        <p:txBody>
          <a:bodyPr/>
          <a:lstStyle/>
          <a:p>
            <a:pPr>
              <a:defRPr/>
            </a:pPr>
            <a:r>
              <a:rPr lang="en-GB" smtClean="0">
                <a:cs typeface="+mn-cs"/>
              </a:rPr>
              <a:t>Delegates are essentially function pointers. This is the mechanism used to implement event in the frameworks. In the example we first declare a delegate for a function that returns double and receives a double as a parameter.  We then instantiate the delegate, telling it to use Math.Sin as the function.  Finally we invoke the delegate we created.</a:t>
            </a:r>
          </a:p>
          <a:p>
            <a:pPr>
              <a:defRPr/>
            </a:pPr>
            <a:endParaRPr lang="en-GB" smtClean="0">
              <a:cs typeface="+mn-cs"/>
            </a:endParaRPr>
          </a:p>
          <a:p>
            <a:pPr>
              <a:defRPr/>
            </a:pPr>
            <a:r>
              <a:rPr lang="en-GB" smtClean="0">
                <a:cs typeface="+mn-cs"/>
              </a:rPr>
              <a:t>The power is in the fact that once instantiated, a delegate can be passed around and then invoked at some later time.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DCFBD39-8A10-1044-A51B-68C443CBDAF9}" type="slidenum">
              <a:rPr lang="en-US"/>
              <a:pPr>
                <a:defRPr/>
              </a:pPr>
              <a:t>8</a:t>
            </a:fld>
            <a:endParaRPr lang="en-US"/>
          </a:p>
        </p:txBody>
      </p:sp>
      <p:sp>
        <p:nvSpPr>
          <p:cNvPr id="1372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72163"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5708A46-954B-E94F-BE90-FAFA3376C4EB}" type="slidenum">
              <a:rPr lang="en-US"/>
              <a:pPr>
                <a:defRPr/>
              </a:pPr>
              <a:t>11</a:t>
            </a:fld>
            <a:endParaRPr lang="en-US"/>
          </a:p>
        </p:txBody>
      </p:sp>
      <p:sp>
        <p:nvSpPr>
          <p:cNvPr id="12503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0307" name="Rectangle 3"/>
          <p:cNvSpPr>
            <a:spLocks noGrp="1" noChangeArrowheads="1"/>
          </p:cNvSpPr>
          <p:nvPr>
            <p:ph type="body" idx="1"/>
          </p:nvPr>
        </p:nvSpPr>
        <p:spPr/>
        <p:txBody>
          <a:bodyPr/>
          <a:lstStyle/>
          <a:p>
            <a:pPr>
              <a:defRPr/>
            </a:pPr>
            <a:endParaRPr lang="en-US"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B04B08D-5CC1-614B-9B57-9C10E1D0CC90}" type="slidenum">
              <a:rPr lang="en-US"/>
              <a:pPr>
                <a:defRPr/>
              </a:pPr>
              <a:t>12</a:t>
            </a:fld>
            <a:endParaRPr lang="en-US"/>
          </a:p>
        </p:txBody>
      </p:sp>
      <p:sp>
        <p:nvSpPr>
          <p:cNvPr id="12523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2355"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83B3299-653D-F946-8493-E836FF831DD9}" type="slidenum">
              <a:rPr lang="en-US"/>
              <a:pPr>
                <a:defRPr/>
              </a:pPr>
              <a:t>16</a:t>
            </a:fld>
            <a:endParaRPr lang="en-US"/>
          </a:p>
        </p:txBody>
      </p:sp>
      <p:sp>
        <p:nvSpPr>
          <p:cNvPr id="1257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7475"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EBD5B59-8186-3545-B51A-2EA9948E0532}" type="slidenum">
              <a:rPr lang="en-US"/>
              <a:pPr>
                <a:defRPr/>
              </a:pPr>
              <a:t>17</a:t>
            </a:fld>
            <a:endParaRPr lang="en-US"/>
          </a:p>
        </p:txBody>
      </p:sp>
      <p:sp>
        <p:nvSpPr>
          <p:cNvPr id="1259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59523" name="Rectangle 3"/>
          <p:cNvSpPr>
            <a:spLocks noGrp="1" noChangeArrowheads="1"/>
          </p:cNvSpPr>
          <p:nvPr>
            <p:ph type="body" idx="1"/>
          </p:nvPr>
        </p:nvSpPr>
        <p:spPr/>
        <p:txBody>
          <a:bodyPr/>
          <a:lstStyle/>
          <a:p>
            <a:pPr>
              <a:defRPr/>
            </a:pPr>
            <a:r>
              <a:rPr lang="en-GB" sz="1400"/>
              <a:t>Since attribute values are stored with the generated code and can be examined by the code in run-time through a mechanism called reflection, you can infinitely add new attributes that will extend the functionality of your C# code. So just as an example, as a CORBA vendor, instead of having to create CORBA wrappers and utilities to write marshalling code, you can define a set of attributes that will instruct the CORBA broker how to marshal the data, also this could be applied to do add information on how to do object to relational database mapping or XML persistence.</a:t>
            </a:r>
          </a:p>
          <a:p>
            <a:pPr>
              <a:defRPr/>
            </a:pPr>
            <a:endParaRPr lang="en-GB"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FF1BE14-5AE4-8042-AB10-A39C13175D20}" type="slidenum">
              <a:rPr lang="en-US"/>
              <a:pPr>
                <a:defRPr/>
              </a:pPr>
              <a:t>19</a:t>
            </a:fld>
            <a:endParaRPr lang="en-US"/>
          </a:p>
        </p:txBody>
      </p:sp>
      <p:sp>
        <p:nvSpPr>
          <p:cNvPr id="13946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394691" name="Rectangle 3"/>
          <p:cNvSpPr>
            <a:spLocks noGrp="1" noChangeArrowheads="1"/>
          </p:cNvSpPr>
          <p:nvPr>
            <p:ph type="body" idx="1"/>
          </p:nvPr>
        </p:nvSpPr>
        <p:spPr/>
        <p:txBody>
          <a:bodyPr/>
          <a:lstStyle/>
          <a:p>
            <a:pPr>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248400" y="6400800"/>
            <a:ext cx="2895600" cy="457200"/>
          </a:xfrm>
        </p:spPr>
        <p:txBody>
          <a:bodyPr/>
          <a:lstStyle>
            <a:lvl1pPr>
              <a:defRPr sz="2000" baseline="0">
                <a:solidFill>
                  <a:schemeClr val="tx1"/>
                </a:solidFill>
              </a:defRPr>
            </a:lvl1pPr>
          </a:lstStyle>
          <a:p>
            <a:pPr>
              <a:defRPr/>
            </a:pPr>
            <a:fld id="{270BF38C-8783-4CA4-A428-47B8A0FC9D57}"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248400" y="6400800"/>
            <a:ext cx="2895600" cy="457200"/>
          </a:xfrm>
        </p:spPr>
        <p:txBody>
          <a:bodyPr/>
          <a:lstStyle>
            <a:lvl1pPr>
              <a:defRPr sz="2000" baseline="0">
                <a:solidFill>
                  <a:schemeClr val="tx1"/>
                </a:solidFill>
              </a:defRPr>
            </a:lvl1pPr>
          </a:lstStyle>
          <a:p>
            <a:pPr>
              <a:defRPr/>
            </a:pPr>
            <a:fld id="{63E2F3DB-588A-4A4D-8866-1D4B6BA580C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76200"/>
            <a:ext cx="2219325"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9863" y="76200"/>
            <a:ext cx="65087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CBF5090D-164D-4F8B-AA29-DEC29D8E42E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990600"/>
            <a:ext cx="7315200" cy="4876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BDF46EF2-5FF3-4255-A0DE-F18571CC76F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990600"/>
            <a:ext cx="35814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990600"/>
            <a:ext cx="3581400" cy="4876800"/>
          </a:xfrm>
        </p:spPr>
        <p:txBody>
          <a:bodyPr/>
          <a:lstStyle/>
          <a:p>
            <a:pPr lvl="0"/>
            <a:endParaRPr lang="en-US" noProof="0"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93BE44FD-1B3A-4765-989A-16D82A72EA3E}"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69863" y="76200"/>
            <a:ext cx="8880475" cy="914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914400" y="990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990600"/>
            <a:ext cx="35814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914400" y="3505200"/>
            <a:ext cx="7315200"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endParaRPr lang="en-US"/>
          </a:p>
        </p:txBody>
      </p:sp>
      <p:sp>
        <p:nvSpPr>
          <p:cNvPr id="7" name="Rectangle 5"/>
          <p:cNvSpPr>
            <a:spLocks noGrp="1" noChangeArrowheads="1"/>
          </p:cNvSpPr>
          <p:nvPr>
            <p:ph type="ftr" sz="quarter" idx="11"/>
          </p:nvPr>
        </p:nvSpPr>
        <p:spPr/>
        <p:txBody>
          <a:bodyPr/>
          <a:lstStyle>
            <a:lvl1pPr>
              <a:defRPr/>
            </a:lvl1pPr>
          </a:lstStyle>
          <a:p>
            <a:pPr>
              <a:defRPr/>
            </a:pPr>
            <a:endParaRPr lang="en-US"/>
          </a:p>
        </p:txBody>
      </p:sp>
      <p:sp>
        <p:nvSpPr>
          <p:cNvPr id="8"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0403C59E-1C20-48B8-AE48-51F36C88B39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0AEEEE1A-8B5F-4255-8853-16A44B7F957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C99016C1-61C1-4E21-8E93-D1D59603042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9906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906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E5A20463-EDA2-4747-9D3A-770C8A8ACE9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endParaRPr lang="en-US"/>
          </a:p>
        </p:txBody>
      </p:sp>
      <p:sp>
        <p:nvSpPr>
          <p:cNvPr id="8" name="Rectangle 5"/>
          <p:cNvSpPr>
            <a:spLocks noGrp="1" noChangeArrowheads="1"/>
          </p:cNvSpPr>
          <p:nvPr>
            <p:ph type="ftr" sz="quarter" idx="11"/>
          </p:nvPr>
        </p:nvSpPr>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CC4F1A98-4964-45CE-A58F-62643862FF3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6305550" y="6400800"/>
            <a:ext cx="2895600" cy="457200"/>
          </a:xfrm>
        </p:spPr>
        <p:txBody>
          <a:bodyPr/>
          <a:lstStyle>
            <a:lvl1pPr>
              <a:defRPr sz="2000" baseline="0">
                <a:solidFill>
                  <a:schemeClr val="tx1"/>
                </a:solidFill>
              </a:defRPr>
            </a:lvl1pPr>
          </a:lstStyle>
          <a:p>
            <a:pPr>
              <a:defRPr/>
            </a:pPr>
            <a:fld id="{A9E2B3BE-A1F3-40D1-8EEC-8125F51F0911}"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305550" y="6310313"/>
            <a:ext cx="2895600" cy="457200"/>
          </a:xfrm>
        </p:spPr>
        <p:txBody>
          <a:bodyPr/>
          <a:lstStyle>
            <a:lvl1pPr>
              <a:defRPr sz="2000" baseline="0">
                <a:solidFill>
                  <a:schemeClr val="tx1"/>
                </a:solidFill>
              </a:defRPr>
            </a:lvl1pPr>
          </a:lstStyle>
          <a:p>
            <a:pPr>
              <a:defRPr/>
            </a:pPr>
            <a:fld id="{F53EE4F3-45CC-47E8-B989-A71EF1B38C4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477000"/>
            <a:ext cx="2895600" cy="457200"/>
          </a:xfrm>
        </p:spPr>
        <p:txBody>
          <a:bodyPr/>
          <a:lstStyle>
            <a:lvl1pPr>
              <a:defRPr sz="2000" baseline="0">
                <a:solidFill>
                  <a:schemeClr val="tx1"/>
                </a:solidFill>
              </a:defRPr>
            </a:lvl1pPr>
          </a:lstStyle>
          <a:p>
            <a:pPr>
              <a:defRPr/>
            </a:pPr>
            <a:fld id="{C3A5589E-8953-4BEE-BDD7-05D6E153CEE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305550" y="6310313"/>
            <a:ext cx="2895600" cy="457200"/>
          </a:xfrm>
        </p:spPr>
        <p:txBody>
          <a:bodyPr/>
          <a:lstStyle>
            <a:lvl1pPr>
              <a:defRPr sz="2000" baseline="0">
                <a:solidFill>
                  <a:schemeClr val="tx1"/>
                </a:solidFill>
              </a:defRPr>
            </a:lvl1pPr>
          </a:lstStyle>
          <a:p>
            <a:pPr>
              <a:defRPr/>
            </a:pPr>
            <a:fld id="{09C175A7-B27D-4E04-8BD0-3BF0E54F34D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914400" y="990600"/>
            <a:ext cx="7315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2667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800" b="1">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600" b="1">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305550" y="65389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600" b="1">
                <a:solidFill>
                  <a:schemeClr val="folHlink"/>
                </a:solidFill>
                <a:latin typeface="+mn-lt"/>
              </a:defRPr>
            </a:lvl1pPr>
          </a:lstStyle>
          <a:p>
            <a:pPr>
              <a:defRPr/>
            </a:pPr>
            <a:fld id="{E9592585-3565-48DA-B1FA-93911BBCBF78}" type="slidenum">
              <a:rPr lang="en-US"/>
              <a:pPr>
                <a:defRPr/>
              </a:pPr>
              <a:t>‹#›</a:t>
            </a:fld>
            <a:endParaRPr lang="en-US"/>
          </a:p>
        </p:txBody>
      </p:sp>
      <p:sp>
        <p:nvSpPr>
          <p:cNvPr id="2" name="Rectangle 12"/>
          <p:cNvSpPr>
            <a:spLocks noGrp="1" noChangeArrowheads="1"/>
          </p:cNvSpPr>
          <p:nvPr>
            <p:ph type="title"/>
          </p:nvPr>
        </p:nvSpPr>
        <p:spPr bwMode="auto">
          <a:xfrm>
            <a:off x="169863" y="76200"/>
            <a:ext cx="8880475"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2400" b="1">
          <a:solidFill>
            <a:srgbClr val="000066"/>
          </a:solidFill>
          <a:latin typeface="+mj-lt"/>
          <a:ea typeface="+mj-ea"/>
          <a:cs typeface="+mj-cs"/>
        </a:defRPr>
      </a:lvl1pPr>
      <a:lvl2pPr algn="l" rtl="0" eaLnBrk="0" fontAlgn="base" hangingPunct="0">
        <a:spcBef>
          <a:spcPct val="0"/>
        </a:spcBef>
        <a:spcAft>
          <a:spcPct val="0"/>
        </a:spcAft>
        <a:defRPr sz="2400" b="1">
          <a:solidFill>
            <a:srgbClr val="000066"/>
          </a:solidFill>
          <a:latin typeface="Trebuchet MS" pitchFamily="34" charset="0"/>
        </a:defRPr>
      </a:lvl2pPr>
      <a:lvl3pPr algn="l" rtl="0" eaLnBrk="0" fontAlgn="base" hangingPunct="0">
        <a:spcBef>
          <a:spcPct val="0"/>
        </a:spcBef>
        <a:spcAft>
          <a:spcPct val="0"/>
        </a:spcAft>
        <a:defRPr sz="2400" b="1">
          <a:solidFill>
            <a:srgbClr val="000066"/>
          </a:solidFill>
          <a:latin typeface="Trebuchet MS" pitchFamily="34" charset="0"/>
        </a:defRPr>
      </a:lvl3pPr>
      <a:lvl4pPr algn="l" rtl="0" eaLnBrk="0" fontAlgn="base" hangingPunct="0">
        <a:spcBef>
          <a:spcPct val="0"/>
        </a:spcBef>
        <a:spcAft>
          <a:spcPct val="0"/>
        </a:spcAft>
        <a:defRPr sz="2400" b="1">
          <a:solidFill>
            <a:srgbClr val="000066"/>
          </a:solidFill>
          <a:latin typeface="Trebuchet MS" pitchFamily="34" charset="0"/>
        </a:defRPr>
      </a:lvl4pPr>
      <a:lvl5pPr algn="l" rtl="0" eaLnBrk="0" fontAlgn="base" hangingPunct="0">
        <a:spcBef>
          <a:spcPct val="0"/>
        </a:spcBef>
        <a:spcAft>
          <a:spcPct val="0"/>
        </a:spcAft>
        <a:defRPr sz="2400" b="1">
          <a:solidFill>
            <a:srgbClr val="000066"/>
          </a:solidFill>
          <a:latin typeface="Trebuchet MS" pitchFamily="34" charset="0"/>
        </a:defRPr>
      </a:lvl5pPr>
      <a:lvl6pPr marL="457200" algn="l" rtl="0" eaLnBrk="0" fontAlgn="base" hangingPunct="0">
        <a:spcBef>
          <a:spcPct val="0"/>
        </a:spcBef>
        <a:spcAft>
          <a:spcPct val="0"/>
        </a:spcAft>
        <a:defRPr sz="2400" b="1">
          <a:solidFill>
            <a:srgbClr val="000066"/>
          </a:solidFill>
          <a:latin typeface="Trebuchet MS" pitchFamily="34" charset="0"/>
        </a:defRPr>
      </a:lvl6pPr>
      <a:lvl7pPr marL="914400" algn="l" rtl="0" eaLnBrk="0" fontAlgn="base" hangingPunct="0">
        <a:spcBef>
          <a:spcPct val="0"/>
        </a:spcBef>
        <a:spcAft>
          <a:spcPct val="0"/>
        </a:spcAft>
        <a:defRPr sz="2400" b="1">
          <a:solidFill>
            <a:srgbClr val="000066"/>
          </a:solidFill>
          <a:latin typeface="Trebuchet MS" pitchFamily="34" charset="0"/>
        </a:defRPr>
      </a:lvl7pPr>
      <a:lvl8pPr marL="1371600" algn="l" rtl="0" eaLnBrk="0" fontAlgn="base" hangingPunct="0">
        <a:spcBef>
          <a:spcPct val="0"/>
        </a:spcBef>
        <a:spcAft>
          <a:spcPct val="0"/>
        </a:spcAft>
        <a:defRPr sz="2400" b="1">
          <a:solidFill>
            <a:srgbClr val="000066"/>
          </a:solidFill>
          <a:latin typeface="Trebuchet MS" pitchFamily="34" charset="0"/>
        </a:defRPr>
      </a:lvl8pPr>
      <a:lvl9pPr marL="1828800" algn="l" rtl="0" eaLnBrk="0" fontAlgn="base" hangingPunct="0">
        <a:spcBef>
          <a:spcPct val="0"/>
        </a:spcBef>
        <a:spcAft>
          <a:spcPct val="0"/>
        </a:spcAft>
        <a:defRPr sz="2400" b="1">
          <a:solidFill>
            <a:srgbClr val="000066"/>
          </a:solidFill>
          <a:latin typeface="Trebuchet MS"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0" fontAlgn="base" hangingPunct="0">
        <a:spcBef>
          <a:spcPct val="20000"/>
        </a:spcBef>
        <a:spcAft>
          <a:spcPct val="0"/>
        </a:spcAft>
        <a:buChar char="»"/>
        <a:defRPr>
          <a:solidFill>
            <a:schemeClr val="tx1"/>
          </a:solidFill>
          <a:latin typeface="+mn-lt"/>
        </a:defRPr>
      </a:lvl6pPr>
      <a:lvl7pPr marL="2971800" indent="-228600" algn="l" rtl="0" eaLnBrk="0" fontAlgn="base" hangingPunct="0">
        <a:spcBef>
          <a:spcPct val="20000"/>
        </a:spcBef>
        <a:spcAft>
          <a:spcPct val="0"/>
        </a:spcAft>
        <a:buChar char="»"/>
        <a:defRPr>
          <a:solidFill>
            <a:schemeClr val="tx1"/>
          </a:solidFill>
          <a:latin typeface="+mn-lt"/>
        </a:defRPr>
      </a:lvl7pPr>
      <a:lvl8pPr marL="3429000" indent="-228600" algn="l" rtl="0" eaLnBrk="0" fontAlgn="base" hangingPunct="0">
        <a:spcBef>
          <a:spcPct val="20000"/>
        </a:spcBef>
        <a:spcAft>
          <a:spcPct val="0"/>
        </a:spcAft>
        <a:buChar char="»"/>
        <a:defRPr>
          <a:solidFill>
            <a:schemeClr val="tx1"/>
          </a:solidFill>
          <a:latin typeface="+mn-lt"/>
        </a:defRPr>
      </a:lvl8pPr>
      <a:lvl9pPr marL="3886200" indent="-228600" algn="l" rtl="0" eaLnBrk="0" fontAlgn="base" hangingPunct="0">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E09E8D12-E5BE-4689-909E-A7CAFEA4E45E}" type="slidenum">
              <a:rPr lang="en-US"/>
              <a:pPr>
                <a:defRPr/>
              </a:pPr>
              <a:t>1</a:t>
            </a:fld>
            <a:endParaRPr lang="en-US" dirty="0"/>
          </a:p>
        </p:txBody>
      </p:sp>
      <p:sp>
        <p:nvSpPr>
          <p:cNvPr id="16387" name="Text Box 2"/>
          <p:cNvSpPr txBox="1">
            <a:spLocks noChangeArrowheads="1"/>
          </p:cNvSpPr>
          <p:nvPr/>
        </p:nvSpPr>
        <p:spPr bwMode="auto">
          <a:xfrm>
            <a:off x="0" y="1835150"/>
            <a:ext cx="9144000" cy="461665"/>
          </a:xfrm>
          <a:prstGeom prst="rect">
            <a:avLst/>
          </a:prstGeom>
          <a:noFill/>
          <a:ln w="9525">
            <a:noFill/>
            <a:miter lim="800000"/>
            <a:headEnd/>
            <a:tailEnd/>
          </a:ln>
        </p:spPr>
        <p:txBody>
          <a:bodyPr>
            <a:spAutoFit/>
          </a:bodyPr>
          <a:lstStyle/>
          <a:p>
            <a:pPr algn="ctr"/>
            <a:r>
              <a:rPr lang="en-US" sz="2400" b="1" dirty="0" smtClean="0">
                <a:solidFill>
                  <a:srgbClr val="000066"/>
                </a:solidFill>
                <a:latin typeface="Trebuchet MS" pitchFamily="34" charset="0"/>
              </a:rPr>
              <a:t>CMSC 691: Systems for Smart Home Automation</a:t>
            </a:r>
            <a:endParaRPr lang="en-US" sz="1000" b="1" dirty="0">
              <a:solidFill>
                <a:srgbClr val="000066"/>
              </a:solidFill>
              <a:latin typeface="Trebuchet MS" pitchFamily="34" charset="0"/>
            </a:endParaRPr>
          </a:p>
        </p:txBody>
      </p:sp>
      <p:sp>
        <p:nvSpPr>
          <p:cNvPr id="16388" name="Text Box 3"/>
          <p:cNvSpPr txBox="1">
            <a:spLocks noChangeArrowheads="1"/>
          </p:cNvSpPr>
          <p:nvPr/>
        </p:nvSpPr>
        <p:spPr bwMode="auto">
          <a:xfrm>
            <a:off x="2590800" y="3201988"/>
            <a:ext cx="3962400" cy="604837"/>
          </a:xfrm>
          <a:prstGeom prst="rect">
            <a:avLst/>
          </a:prstGeom>
          <a:noFill/>
          <a:ln w="9525">
            <a:noFill/>
            <a:miter lim="800000"/>
            <a:headEnd/>
            <a:tailEnd/>
          </a:ln>
        </p:spPr>
        <p:txBody>
          <a:bodyPr>
            <a:spAutoFit/>
          </a:bodyPr>
          <a:lstStyle/>
          <a:p>
            <a:pPr algn="ctr"/>
            <a:r>
              <a:rPr lang="en-US" sz="2000" b="1">
                <a:latin typeface="Trebuchet MS" pitchFamily="34" charset="0"/>
              </a:rPr>
              <a:t>Nilanjan Banerjee</a:t>
            </a:r>
          </a:p>
          <a:p>
            <a:pPr algn="ctr"/>
            <a:endParaRPr lang="en-US" sz="2000" b="1" baseline="30000"/>
          </a:p>
        </p:txBody>
      </p:sp>
      <p:sp>
        <p:nvSpPr>
          <p:cNvPr id="16389" name="Text Box 6"/>
          <p:cNvSpPr txBox="1">
            <a:spLocks noChangeArrowheads="1"/>
          </p:cNvSpPr>
          <p:nvPr/>
        </p:nvSpPr>
        <p:spPr bwMode="auto">
          <a:xfrm>
            <a:off x="-19050" y="6370638"/>
            <a:ext cx="9144000" cy="336550"/>
          </a:xfrm>
          <a:prstGeom prst="rect">
            <a:avLst/>
          </a:prstGeom>
          <a:noFill/>
          <a:ln w="9525">
            <a:noFill/>
            <a:miter lim="800000"/>
            <a:headEnd/>
            <a:tailEnd/>
          </a:ln>
        </p:spPr>
        <p:txBody>
          <a:bodyPr>
            <a:spAutoFit/>
          </a:bodyPr>
          <a:lstStyle/>
          <a:p>
            <a:pPr algn="ctr"/>
            <a:r>
              <a:rPr lang="en-US" sz="1600" b="1" dirty="0" smtClean="0">
                <a:latin typeface="Trebuchet MS" pitchFamily="34" charset="0"/>
              </a:rPr>
              <a:t>Smart Home Automation</a:t>
            </a:r>
            <a:endParaRPr lang="en-US" sz="700" b="1" dirty="0">
              <a:latin typeface="Trebuchet MS" pitchFamily="34" charset="0"/>
            </a:endParaRPr>
          </a:p>
        </p:txBody>
      </p:sp>
      <p:sp>
        <p:nvSpPr>
          <p:cNvPr id="16390" name="Text Box 7"/>
          <p:cNvSpPr txBox="1">
            <a:spLocks noChangeArrowheads="1"/>
          </p:cNvSpPr>
          <p:nvPr/>
        </p:nvSpPr>
        <p:spPr bwMode="auto">
          <a:xfrm>
            <a:off x="2286000" y="3806825"/>
            <a:ext cx="4648200" cy="954107"/>
          </a:xfrm>
          <a:prstGeom prst="rect">
            <a:avLst/>
          </a:prstGeom>
          <a:noFill/>
          <a:ln w="9525">
            <a:noFill/>
            <a:miter lim="800000"/>
            <a:headEnd/>
            <a:tailEnd/>
          </a:ln>
        </p:spPr>
        <p:txBody>
          <a:bodyPr wrap="square">
            <a:spAutoFit/>
          </a:bodyPr>
          <a:lstStyle/>
          <a:p>
            <a:pPr algn="ctr"/>
            <a:r>
              <a:rPr lang="en-US" sz="1400" i="1" dirty="0">
                <a:latin typeface="Trebuchet MS" pitchFamily="34" charset="0"/>
              </a:rPr>
              <a:t>University of</a:t>
            </a:r>
            <a:r>
              <a:rPr lang="en-US" sz="1400" i="1" dirty="0" smtClean="0">
                <a:latin typeface="Trebuchet MS" pitchFamily="34" charset="0"/>
              </a:rPr>
              <a:t> Maryland</a:t>
            </a:r>
            <a:endParaRPr lang="en-US" sz="1400" b="1" baseline="30000" dirty="0" smtClean="0"/>
          </a:p>
          <a:p>
            <a:pPr algn="ctr"/>
            <a:r>
              <a:rPr lang="en-US" sz="1400" dirty="0" smtClean="0">
                <a:latin typeface="Trebuchet MS" pitchFamily="34" charset="0"/>
              </a:rPr>
              <a:t>Baltimore County</a:t>
            </a:r>
          </a:p>
          <a:p>
            <a:pPr algn="ctr"/>
            <a:r>
              <a:rPr lang="en-US" sz="1400" dirty="0" err="1" smtClean="0">
                <a:latin typeface="Trebuchet MS" pitchFamily="34" charset="0"/>
              </a:rPr>
              <a:t>nilanb@umbc.edu</a:t>
            </a:r>
            <a:endParaRPr lang="en-US" sz="1400" dirty="0" smtClean="0">
              <a:latin typeface="Trebuchet MS" pitchFamily="34" charset="0"/>
            </a:endParaRPr>
          </a:p>
          <a:p>
            <a:pPr algn="ctr"/>
            <a:r>
              <a:rPr lang="en-US" sz="1400" dirty="0" smtClean="0">
                <a:latin typeface="Trebuchet MS" pitchFamily="34" charset="0"/>
              </a:rPr>
              <a:t>http://www.csee.umbc.edu/~nilanb/teaching/691/</a:t>
            </a:r>
            <a:endParaRPr lang="en-US" sz="1400" dirty="0">
              <a:latin typeface="Trebuchet MS"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3186" name="Rectangle 2"/>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p>
        </p:txBody>
      </p:sp>
      <p:sp>
        <p:nvSpPr>
          <p:cNvPr id="1373187" name="Rectangle 3"/>
          <p:cNvSpPr>
            <a:spLocks noGrp="1" noChangeArrowheads="1"/>
          </p:cNvSpPr>
          <p:nvPr>
            <p:ph type="body" idx="1"/>
          </p:nvPr>
        </p:nvSpPr>
        <p:spPr/>
        <p:txBody>
          <a:bodyPr/>
          <a:lstStyle/>
          <a:p>
            <a:pPr eaLnBrk="1" hangingPunct="1">
              <a:defRPr/>
            </a:pPr>
            <a:r>
              <a:rPr lang="en-US" smtClean="0">
                <a:cs typeface="+mn-cs"/>
              </a:rPr>
              <a:t>C# has native support for events</a:t>
            </a:r>
          </a:p>
          <a:p>
            <a:pPr eaLnBrk="1" hangingPunct="1">
              <a:defRPr/>
            </a:pPr>
            <a:r>
              <a:rPr lang="en-US" smtClean="0">
                <a:cs typeface="+mn-cs"/>
              </a:rPr>
              <a:t>Based upon delegates</a:t>
            </a:r>
          </a:p>
          <a:p>
            <a:pPr eaLnBrk="1" hangingPunct="1">
              <a:defRPr/>
            </a:pPr>
            <a:r>
              <a:rPr lang="en-US" smtClean="0">
                <a:cs typeface="+mn-cs"/>
              </a:rPr>
              <a:t>An event is essentially a field holding a delegate</a:t>
            </a:r>
          </a:p>
          <a:p>
            <a:pPr eaLnBrk="1" hangingPunct="1">
              <a:defRPr/>
            </a:pPr>
            <a:r>
              <a:rPr lang="en-US" smtClean="0">
                <a:cs typeface="+mn-cs"/>
              </a:rPr>
              <a:t>However, public users of the class can only register delegates</a:t>
            </a:r>
          </a:p>
          <a:p>
            <a:pPr lvl="1" eaLnBrk="1" hangingPunct="1">
              <a:defRPr/>
            </a:pPr>
            <a:r>
              <a:rPr lang="en-US" smtClean="0"/>
              <a:t>They can only call </a:t>
            </a:r>
            <a:r>
              <a:rPr lang="en-US" smtClean="0">
                <a:latin typeface="Lucida Console" charset="0"/>
              </a:rPr>
              <a:t>+=</a:t>
            </a:r>
            <a:r>
              <a:rPr lang="en-US" smtClean="0"/>
              <a:t> and </a:t>
            </a:r>
            <a:r>
              <a:rPr lang="en-US" smtClean="0">
                <a:latin typeface="Lucida Console" charset="0"/>
              </a:rPr>
              <a:t>-=</a:t>
            </a:r>
          </a:p>
          <a:p>
            <a:pPr lvl="1" eaLnBrk="1" hangingPunct="1">
              <a:defRPr/>
            </a:pPr>
            <a:r>
              <a:rPr lang="en-US" smtClean="0"/>
              <a:t>They can</a:t>
            </a:r>
            <a:r>
              <a:rPr lang="ja-JP" altLang="en-US" smtClean="0">
                <a:latin typeface="Arial"/>
              </a:rPr>
              <a:t>’</a:t>
            </a:r>
            <a:r>
              <a:rPr lang="en-US" smtClean="0"/>
              <a:t>t invoke the event</a:t>
            </a:r>
            <a:r>
              <a:rPr lang="ja-JP" altLang="en-US" smtClean="0">
                <a:latin typeface="Arial"/>
              </a:rPr>
              <a:t>’</a:t>
            </a:r>
            <a:r>
              <a:rPr lang="en-US" smtClean="0"/>
              <a:t>s delegate</a:t>
            </a:r>
          </a:p>
          <a:p>
            <a:pPr eaLnBrk="1" hangingPunct="1">
              <a:defRPr/>
            </a:pPr>
            <a:r>
              <a:rPr lang="en-US" smtClean="0">
                <a:cs typeface="+mn-cs"/>
              </a:rPr>
              <a:t>Multicast delegates allow multiple objects to register with the same event</a:t>
            </a:r>
          </a:p>
        </p:txBody>
      </p:sp>
    </p:spTree>
    <p:extLst>
      <p:ext uri="{BB962C8B-B14F-4D97-AF65-F5344CB8AC3E}">
        <p14:creationId xmlns:p14="http://schemas.microsoft.com/office/powerpoint/2010/main" val="394191421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87" name="Rectangle 7"/>
          <p:cNvSpPr>
            <a:spLocks noGrp="1" noChangeArrowheads="1"/>
          </p:cNvSpPr>
          <p:nvPr>
            <p:ph type="title"/>
          </p:nvPr>
        </p:nvSpPr>
        <p:spPr/>
        <p:txBody>
          <a:bodyPr/>
          <a:lstStyle/>
          <a:p>
            <a:pPr eaLnBrk="1" hangingPunct="1">
              <a:defRPr/>
            </a:pPr>
            <a:r>
              <a:rPr lang="en-US" dirty="0" smtClean="0">
                <a:solidFill>
                  <a:schemeClr val="tx1"/>
                </a:solidFill>
                <a:cs typeface="+mj-cs"/>
              </a:rPr>
              <a:t>Events Example: Component-Side</a:t>
            </a:r>
          </a:p>
        </p:txBody>
      </p:sp>
      <p:sp>
        <p:nvSpPr>
          <p:cNvPr id="1249283" name="Rectangle 3"/>
          <p:cNvSpPr>
            <a:spLocks noGrp="1" noChangeArrowheads="1"/>
          </p:cNvSpPr>
          <p:nvPr>
            <p:ph type="body" idx="1"/>
          </p:nvPr>
        </p:nvSpPr>
        <p:spPr/>
        <p:txBody>
          <a:bodyPr/>
          <a:lstStyle/>
          <a:p>
            <a:pPr marL="346075" indent="-333375" eaLnBrk="1" hangingPunct="1">
              <a:defRPr/>
            </a:pPr>
            <a:r>
              <a:rPr lang="en-US" dirty="0" smtClean="0">
                <a:cs typeface="+mn-cs"/>
              </a:rPr>
              <a:t>Define the event signature as a delegate</a:t>
            </a:r>
          </a:p>
          <a:p>
            <a:pPr marL="346075" indent="-333375" eaLnBrk="1" hangingPunct="1">
              <a:defRPr/>
            </a:pPr>
            <a:endParaRPr lang="en-US" dirty="0" smtClean="0">
              <a:cs typeface="+mn-cs"/>
            </a:endParaRPr>
          </a:p>
          <a:p>
            <a:pPr marL="346075" indent="-333375" eaLnBrk="1" hangingPunct="1">
              <a:defRPr/>
            </a:pPr>
            <a:endParaRPr lang="en-US" dirty="0" smtClean="0">
              <a:cs typeface="+mn-cs"/>
            </a:endParaRPr>
          </a:p>
          <a:p>
            <a:pPr marL="12700" indent="0" eaLnBrk="1" hangingPunct="1">
              <a:buNone/>
              <a:defRPr/>
            </a:pPr>
            <a:endParaRPr lang="en-US" dirty="0"/>
          </a:p>
          <a:p>
            <a:pPr marL="346075" indent="-333375" eaLnBrk="1" hangingPunct="1">
              <a:defRPr/>
            </a:pPr>
            <a:r>
              <a:rPr lang="en-US" dirty="0" smtClean="0">
                <a:cs typeface="+mn-cs"/>
              </a:rPr>
              <a:t>Define the event and firing logic</a:t>
            </a:r>
          </a:p>
        </p:txBody>
      </p:sp>
      <p:sp>
        <p:nvSpPr>
          <p:cNvPr id="1249285" name="Text Box 5"/>
          <p:cNvSpPr txBox="1">
            <a:spLocks noChangeArrowheads="1"/>
          </p:cNvSpPr>
          <p:nvPr/>
        </p:nvSpPr>
        <p:spPr bwMode="auto">
          <a:xfrm>
            <a:off x="245985" y="1531625"/>
            <a:ext cx="8001000" cy="1015663"/>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latin typeface="+mn-lt"/>
                <a:cs typeface="+mn-cs"/>
              </a:rPr>
              <a:t>public delegate void </a:t>
            </a:r>
            <a:r>
              <a:rPr lang="en-US" sz="2400" dirty="0" err="1">
                <a:latin typeface="+mn-lt"/>
                <a:cs typeface="+mn-cs"/>
              </a:rPr>
              <a:t>EventHandler</a:t>
            </a:r>
            <a:r>
              <a:rPr lang="en-US" sz="2400" dirty="0">
                <a:latin typeface="+mn-lt"/>
                <a:cs typeface="+mn-cs"/>
              </a:rPr>
              <a:t>(object sender, </a:t>
            </a:r>
          </a:p>
          <a:p>
            <a:pPr>
              <a:defRPr/>
            </a:pPr>
            <a:r>
              <a:rPr lang="en-US" sz="2400" dirty="0">
                <a:latin typeface="+mn-lt"/>
                <a:cs typeface="+mn-cs"/>
              </a:rPr>
              <a:t>                                  </a:t>
            </a:r>
            <a:r>
              <a:rPr lang="en-US" sz="2400" dirty="0" err="1">
                <a:latin typeface="+mn-lt"/>
                <a:cs typeface="+mn-cs"/>
              </a:rPr>
              <a:t>EventArgs</a:t>
            </a:r>
            <a:r>
              <a:rPr lang="en-US" sz="2400" dirty="0">
                <a:latin typeface="+mn-lt"/>
                <a:cs typeface="+mn-cs"/>
              </a:rPr>
              <a:t> e);</a:t>
            </a:r>
          </a:p>
        </p:txBody>
      </p:sp>
      <p:sp>
        <p:nvSpPr>
          <p:cNvPr id="1249286" name="Text Box 6"/>
          <p:cNvSpPr txBox="1">
            <a:spLocks noChangeArrowheads="1"/>
          </p:cNvSpPr>
          <p:nvPr/>
        </p:nvSpPr>
        <p:spPr bwMode="auto">
          <a:xfrm>
            <a:off x="289855" y="3353105"/>
            <a:ext cx="8001000" cy="3231654"/>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latin typeface="+mn-lt"/>
                <a:cs typeface="+mn-cs"/>
              </a:rPr>
              <a:t>public class Button {</a:t>
            </a:r>
            <a:br>
              <a:rPr lang="en-US" sz="2400" dirty="0">
                <a:latin typeface="+mn-lt"/>
                <a:cs typeface="+mn-cs"/>
              </a:rPr>
            </a:br>
            <a:r>
              <a:rPr lang="en-US" sz="2400" dirty="0">
                <a:latin typeface="+mn-lt"/>
                <a:cs typeface="+mn-cs"/>
              </a:rPr>
              <a:t>  public event </a:t>
            </a:r>
            <a:r>
              <a:rPr lang="en-US" sz="2400" dirty="0" err="1">
                <a:latin typeface="+mn-lt"/>
                <a:cs typeface="+mn-cs"/>
              </a:rPr>
              <a:t>EventHandler</a:t>
            </a:r>
            <a:r>
              <a:rPr lang="en-US" sz="2400" dirty="0">
                <a:latin typeface="+mn-lt"/>
                <a:cs typeface="+mn-cs"/>
              </a:rPr>
              <a:t> Click;</a:t>
            </a:r>
          </a:p>
          <a:p>
            <a:pPr>
              <a:defRPr/>
            </a:pPr>
            <a:endParaRPr lang="en-US" sz="2400" dirty="0">
              <a:latin typeface="+mn-lt"/>
              <a:cs typeface="+mn-cs"/>
            </a:endParaRPr>
          </a:p>
          <a:p>
            <a:pPr>
              <a:defRPr/>
            </a:pPr>
            <a:r>
              <a:rPr lang="en-US" sz="2400" dirty="0">
                <a:latin typeface="+mn-lt"/>
                <a:cs typeface="+mn-cs"/>
              </a:rPr>
              <a:t>  protected void </a:t>
            </a:r>
            <a:r>
              <a:rPr lang="en-US" sz="2400" dirty="0" err="1">
                <a:latin typeface="+mn-lt"/>
                <a:cs typeface="+mn-cs"/>
              </a:rPr>
              <a:t>OnClick</a:t>
            </a:r>
            <a:r>
              <a:rPr lang="en-US" sz="2400" dirty="0">
                <a:latin typeface="+mn-lt"/>
                <a:cs typeface="+mn-cs"/>
              </a:rPr>
              <a:t>(</a:t>
            </a:r>
            <a:r>
              <a:rPr lang="en-US" sz="2400" dirty="0" err="1">
                <a:latin typeface="+mn-lt"/>
                <a:cs typeface="+mn-cs"/>
              </a:rPr>
              <a:t>EventArgs</a:t>
            </a:r>
            <a:r>
              <a:rPr lang="en-US" sz="2400" dirty="0">
                <a:latin typeface="+mn-lt"/>
                <a:cs typeface="+mn-cs"/>
              </a:rPr>
              <a:t> e) {</a:t>
            </a:r>
          </a:p>
          <a:p>
            <a:pPr>
              <a:defRPr/>
            </a:pPr>
            <a:r>
              <a:rPr lang="en-US" sz="2400" dirty="0">
                <a:latin typeface="+mn-lt"/>
                <a:cs typeface="+mn-cs"/>
              </a:rPr>
              <a:t>    // This is called when button is clicked</a:t>
            </a:r>
          </a:p>
          <a:p>
            <a:pPr>
              <a:defRPr/>
            </a:pPr>
            <a:r>
              <a:rPr lang="en-US" sz="2400" dirty="0">
                <a:latin typeface="+mn-lt"/>
                <a:cs typeface="+mn-cs"/>
              </a:rPr>
              <a:t>    if (Click != null) Click(this, e);</a:t>
            </a:r>
            <a:br>
              <a:rPr lang="en-US" sz="2400" dirty="0">
                <a:latin typeface="+mn-lt"/>
                <a:cs typeface="+mn-cs"/>
              </a:rPr>
            </a:br>
            <a:r>
              <a:rPr lang="en-US" sz="2400" dirty="0">
                <a:latin typeface="+mn-lt"/>
                <a:cs typeface="+mn-cs"/>
              </a:rPr>
              <a:t>  }</a:t>
            </a:r>
          </a:p>
          <a:p>
            <a:pPr>
              <a:defRPr/>
            </a:pPr>
            <a:r>
              <a:rPr lang="en-US" sz="2400" dirty="0">
                <a:latin typeface="+mn-lt"/>
                <a:cs typeface="+mn-cs"/>
              </a:rPr>
              <a:t>}</a:t>
            </a:r>
          </a:p>
        </p:txBody>
      </p:sp>
    </p:spTree>
    <p:extLst>
      <p:ext uri="{BB962C8B-B14F-4D97-AF65-F5344CB8AC3E}">
        <p14:creationId xmlns:p14="http://schemas.microsoft.com/office/powerpoint/2010/main" val="3825123874"/>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1334" name="Rectangle 6"/>
          <p:cNvSpPr>
            <a:spLocks noGrp="1" noChangeArrowheads="1"/>
          </p:cNvSpPr>
          <p:nvPr>
            <p:ph type="title"/>
          </p:nvPr>
        </p:nvSpPr>
        <p:spPr/>
        <p:txBody>
          <a:bodyPr/>
          <a:lstStyle/>
          <a:p>
            <a:pPr eaLnBrk="1" hangingPunct="1">
              <a:defRPr/>
            </a:pPr>
            <a:r>
              <a:rPr lang="en-US" dirty="0" smtClean="0">
                <a:cs typeface="+mj-cs"/>
              </a:rPr>
              <a:t>Events </a:t>
            </a:r>
            <a:r>
              <a:rPr lang="en-US" sz="3200" dirty="0" smtClean="0">
                <a:cs typeface="+mj-cs"/>
              </a:rPr>
              <a:t>Example: User-Side</a:t>
            </a:r>
          </a:p>
        </p:txBody>
      </p:sp>
      <p:sp>
        <p:nvSpPr>
          <p:cNvPr id="1251335" name="Rectangle 7"/>
          <p:cNvSpPr>
            <a:spLocks noGrp="1" noChangeArrowheads="1"/>
          </p:cNvSpPr>
          <p:nvPr>
            <p:ph type="body" idx="1"/>
          </p:nvPr>
        </p:nvSpPr>
        <p:spPr/>
        <p:txBody>
          <a:bodyPr/>
          <a:lstStyle/>
          <a:p>
            <a:pPr eaLnBrk="1" hangingPunct="1">
              <a:defRPr/>
            </a:pPr>
            <a:r>
              <a:rPr lang="en-US" dirty="0" smtClean="0">
                <a:cs typeface="+mn-cs"/>
              </a:rPr>
              <a:t>Define and register an event handler</a:t>
            </a:r>
          </a:p>
        </p:txBody>
      </p:sp>
      <p:sp>
        <p:nvSpPr>
          <p:cNvPr id="1251332" name="Text Box 4"/>
          <p:cNvSpPr txBox="1">
            <a:spLocks noChangeArrowheads="1"/>
          </p:cNvSpPr>
          <p:nvPr/>
        </p:nvSpPr>
        <p:spPr bwMode="auto">
          <a:xfrm>
            <a:off x="94195" y="1835205"/>
            <a:ext cx="8610600" cy="436734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smtClean="0">
                <a:latin typeface="+mn-lt"/>
                <a:cs typeface="+mn-cs"/>
              </a:rPr>
              <a:t>public class MyForm: Form {</a:t>
            </a:r>
          </a:p>
          <a:p>
            <a:pPr>
              <a:lnSpc>
                <a:spcPct val="85000"/>
              </a:lnSpc>
              <a:defRPr/>
            </a:pPr>
            <a:r>
              <a:rPr lang="en-US" sz="2400" smtClean="0">
                <a:latin typeface="+mn-lt"/>
                <a:cs typeface="+mn-cs"/>
              </a:rPr>
              <a:t>  Button okButton;</a:t>
            </a:r>
          </a:p>
          <a:p>
            <a:pPr>
              <a:lnSpc>
                <a:spcPct val="85000"/>
              </a:lnSpc>
              <a:defRPr/>
            </a:pPr>
            <a:endParaRPr lang="en-US" sz="2400" smtClean="0">
              <a:latin typeface="+mn-lt"/>
              <a:cs typeface="+mn-cs"/>
            </a:endParaRPr>
          </a:p>
          <a:p>
            <a:pPr>
              <a:lnSpc>
                <a:spcPct val="85000"/>
              </a:lnSpc>
              <a:defRPr/>
            </a:pPr>
            <a:r>
              <a:rPr lang="en-US" sz="2400" smtClean="0">
                <a:latin typeface="+mn-lt"/>
                <a:cs typeface="+mn-cs"/>
              </a:rPr>
              <a:t>  static void OkClicked(object sender, EventArgs e) {</a:t>
            </a:r>
          </a:p>
          <a:p>
            <a:pPr>
              <a:lnSpc>
                <a:spcPct val="85000"/>
              </a:lnSpc>
              <a:defRPr/>
            </a:pPr>
            <a:r>
              <a:rPr lang="en-US" sz="2400" smtClean="0">
                <a:latin typeface="+mn-lt"/>
                <a:cs typeface="+mn-cs"/>
              </a:rPr>
              <a:t>    ShowMessage("You pressed the OK button");</a:t>
            </a:r>
          </a:p>
          <a:p>
            <a:pPr>
              <a:lnSpc>
                <a:spcPct val="85000"/>
              </a:lnSpc>
              <a:defRPr/>
            </a:pPr>
            <a:r>
              <a:rPr lang="en-US" sz="2400" smtClean="0">
                <a:latin typeface="+mn-lt"/>
                <a:cs typeface="+mn-cs"/>
              </a:rPr>
              <a:t>  }</a:t>
            </a:r>
          </a:p>
          <a:p>
            <a:pPr>
              <a:lnSpc>
                <a:spcPct val="85000"/>
              </a:lnSpc>
              <a:defRPr/>
            </a:pPr>
            <a:endParaRPr lang="en-US" sz="2400" smtClean="0">
              <a:latin typeface="+mn-lt"/>
              <a:cs typeface="+mn-cs"/>
            </a:endParaRPr>
          </a:p>
          <a:p>
            <a:pPr>
              <a:lnSpc>
                <a:spcPct val="85000"/>
              </a:lnSpc>
              <a:defRPr/>
            </a:pPr>
            <a:r>
              <a:rPr lang="en-US" sz="2400" smtClean="0">
                <a:latin typeface="+mn-lt"/>
                <a:cs typeface="+mn-cs"/>
              </a:rPr>
              <a:t>  public MyForm() {</a:t>
            </a:r>
          </a:p>
          <a:p>
            <a:pPr>
              <a:lnSpc>
                <a:spcPct val="85000"/>
              </a:lnSpc>
              <a:defRPr/>
            </a:pPr>
            <a:r>
              <a:rPr lang="en-US" sz="2400" smtClean="0">
                <a:latin typeface="+mn-lt"/>
                <a:cs typeface="+mn-cs"/>
              </a:rPr>
              <a:t>    okButton = new Button(...);</a:t>
            </a:r>
          </a:p>
          <a:p>
            <a:pPr>
              <a:lnSpc>
                <a:spcPct val="85000"/>
              </a:lnSpc>
              <a:defRPr/>
            </a:pPr>
            <a:r>
              <a:rPr lang="en-US" sz="2400" smtClean="0">
                <a:latin typeface="+mn-lt"/>
                <a:cs typeface="+mn-cs"/>
              </a:rPr>
              <a:t>    okButton.Caption = "OK";</a:t>
            </a:r>
          </a:p>
          <a:p>
            <a:pPr>
              <a:lnSpc>
                <a:spcPct val="85000"/>
              </a:lnSpc>
              <a:defRPr/>
            </a:pPr>
            <a:r>
              <a:rPr lang="en-US" sz="2400" smtClean="0">
                <a:latin typeface="+mn-lt"/>
                <a:cs typeface="+mn-cs"/>
              </a:rPr>
              <a:t>    okButton.Click += new EventHandler(OkClicked);</a:t>
            </a:r>
          </a:p>
          <a:p>
            <a:pPr>
              <a:lnSpc>
                <a:spcPct val="85000"/>
              </a:lnSpc>
              <a:defRPr/>
            </a:pPr>
            <a:r>
              <a:rPr lang="en-US" sz="2400" smtClean="0">
                <a:latin typeface="+mn-lt"/>
                <a:cs typeface="+mn-cs"/>
              </a:rPr>
              <a:t>  }</a:t>
            </a:r>
          </a:p>
          <a:p>
            <a:pPr>
              <a:lnSpc>
                <a:spcPct val="85000"/>
              </a:lnSpc>
              <a:defRPr/>
            </a:pPr>
            <a:r>
              <a:rPr lang="en-US" sz="2400" smtClean="0">
                <a:latin typeface="+mn-lt"/>
                <a:cs typeface="+mn-cs"/>
              </a:rPr>
              <a:t>}</a:t>
            </a:r>
            <a:endParaRPr lang="en-US" sz="2400" dirty="0">
              <a:latin typeface="+mn-lt"/>
              <a:cs typeface="+mn-cs"/>
            </a:endParaRPr>
          </a:p>
        </p:txBody>
      </p:sp>
    </p:spTree>
    <p:extLst>
      <p:ext uri="{BB962C8B-B14F-4D97-AF65-F5344CB8AC3E}">
        <p14:creationId xmlns:p14="http://schemas.microsoft.com/office/powerpoint/2010/main" val="2452388614"/>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4210" name="Rectangle 2"/>
          <p:cNvSpPr>
            <a:spLocks noGrp="1" noChangeArrowheads="1"/>
          </p:cNvSpPr>
          <p:nvPr>
            <p:ph type="title"/>
          </p:nvPr>
        </p:nvSpPr>
        <p:spPr/>
        <p:txBody>
          <a:bodyPr/>
          <a:lstStyle/>
          <a:p>
            <a:pPr eaLnBrk="1" hangingPunct="1">
              <a:defRPr/>
            </a:pPr>
            <a:r>
              <a:rPr lang="en-US" dirty="0" smtClean="0">
                <a:solidFill>
                  <a:schemeClr val="tx1"/>
                </a:solidFill>
                <a:cs typeface="+mj-cs"/>
              </a:rPr>
              <a:t>Attributes Overview</a:t>
            </a:r>
          </a:p>
        </p:txBody>
      </p:sp>
      <p:sp>
        <p:nvSpPr>
          <p:cNvPr id="1374211" name="Rectangle 3"/>
          <p:cNvSpPr>
            <a:spLocks noGrp="1" noChangeArrowheads="1"/>
          </p:cNvSpPr>
          <p:nvPr>
            <p:ph type="body" idx="1"/>
          </p:nvPr>
        </p:nvSpPr>
        <p:spPr>
          <a:xfrm>
            <a:off x="549565" y="990600"/>
            <a:ext cx="7315200" cy="4876800"/>
          </a:xfrm>
        </p:spPr>
        <p:txBody>
          <a:bodyPr/>
          <a:lstStyle/>
          <a:p>
            <a:pPr eaLnBrk="1" hangingPunct="1">
              <a:defRPr/>
            </a:pPr>
            <a:r>
              <a:rPr lang="en-US" dirty="0" smtClean="0">
                <a:cs typeface="+mn-cs"/>
              </a:rPr>
              <a:t>It</a:t>
            </a:r>
            <a:r>
              <a:rPr lang="ja-JP" altLang="en-US" dirty="0" smtClean="0">
                <a:latin typeface="Arial"/>
                <a:cs typeface="+mn-cs"/>
              </a:rPr>
              <a:t>’</a:t>
            </a:r>
            <a:r>
              <a:rPr lang="en-US" dirty="0" smtClean="0">
                <a:cs typeface="+mn-cs"/>
              </a:rPr>
              <a:t>s often necessary to associate information (metadata) with types and members, e.g.</a:t>
            </a:r>
          </a:p>
          <a:p>
            <a:pPr lvl="1" eaLnBrk="1" hangingPunct="1">
              <a:defRPr/>
            </a:pPr>
            <a:r>
              <a:rPr lang="en-US" dirty="0" smtClean="0"/>
              <a:t>Documentation URL for a class</a:t>
            </a:r>
          </a:p>
          <a:p>
            <a:pPr lvl="1" eaLnBrk="1" hangingPunct="1">
              <a:defRPr/>
            </a:pPr>
            <a:r>
              <a:rPr lang="en-US" dirty="0" smtClean="0"/>
              <a:t>Transaction context for a method</a:t>
            </a:r>
          </a:p>
          <a:p>
            <a:pPr lvl="1" eaLnBrk="1" hangingPunct="1">
              <a:defRPr/>
            </a:pPr>
            <a:r>
              <a:rPr lang="en-US" dirty="0" smtClean="0"/>
              <a:t>XML persistence mapping</a:t>
            </a:r>
          </a:p>
          <a:p>
            <a:pPr lvl="1" eaLnBrk="1" hangingPunct="1">
              <a:defRPr/>
            </a:pPr>
            <a:r>
              <a:rPr lang="en-US" dirty="0" smtClean="0"/>
              <a:t>COM </a:t>
            </a:r>
            <a:r>
              <a:rPr lang="en-US" dirty="0" err="1" smtClean="0"/>
              <a:t>ProgID</a:t>
            </a:r>
            <a:r>
              <a:rPr lang="en-US" dirty="0" smtClean="0"/>
              <a:t> for a class</a:t>
            </a:r>
          </a:p>
          <a:p>
            <a:pPr eaLnBrk="1" hangingPunct="1">
              <a:defRPr/>
            </a:pPr>
            <a:r>
              <a:rPr lang="en-US" dirty="0" smtClean="0">
                <a:cs typeface="+mn-cs"/>
              </a:rPr>
              <a:t>Attributes allow you to decorate a code element (assembly, module, type, member, return value and parameter) with additional information</a:t>
            </a:r>
          </a:p>
        </p:txBody>
      </p:sp>
    </p:spTree>
    <p:extLst>
      <p:ext uri="{BB962C8B-B14F-4D97-AF65-F5344CB8AC3E}">
        <p14:creationId xmlns:p14="http://schemas.microsoft.com/office/powerpoint/2010/main" val="26657464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4450" name="Rectangle 2"/>
          <p:cNvSpPr>
            <a:spLocks noGrp="1" noChangeArrowheads="1"/>
          </p:cNvSpPr>
          <p:nvPr>
            <p:ph type="title"/>
          </p:nvPr>
        </p:nvSpPr>
        <p:spPr/>
        <p:txBody>
          <a:bodyPr/>
          <a:lstStyle/>
          <a:p>
            <a:pPr eaLnBrk="1" hangingPunct="1">
              <a:defRPr/>
            </a:pPr>
            <a:r>
              <a:rPr lang="en-US" dirty="0" smtClean="0">
                <a:solidFill>
                  <a:schemeClr val="tx1"/>
                </a:solidFill>
                <a:cs typeface="+mj-cs"/>
              </a:rPr>
              <a:t>Attributes Overview</a:t>
            </a:r>
          </a:p>
        </p:txBody>
      </p:sp>
      <p:sp>
        <p:nvSpPr>
          <p:cNvPr id="1384452" name="Text Box 4"/>
          <p:cNvSpPr txBox="1">
            <a:spLocks noChangeArrowheads="1"/>
          </p:cNvSpPr>
          <p:nvPr/>
        </p:nvSpPr>
        <p:spPr bwMode="auto">
          <a:xfrm>
            <a:off x="169863" y="1683415"/>
            <a:ext cx="8610600" cy="4339649"/>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latin typeface="+mn-lt"/>
                <a:cs typeface="+mn-cs"/>
              </a:rPr>
              <a:t>[</a:t>
            </a:r>
            <a:r>
              <a:rPr lang="en-US" sz="2400" dirty="0" err="1">
                <a:latin typeface="+mn-lt"/>
                <a:cs typeface="+mn-cs"/>
              </a:rPr>
              <a:t>HelpUrl</a:t>
            </a:r>
            <a:r>
              <a:rPr lang="en-US" sz="2400" dirty="0">
                <a:latin typeface="+mn-lt"/>
                <a:cs typeface="+mn-cs"/>
              </a:rPr>
              <a:t>(</a:t>
            </a:r>
            <a:r>
              <a:rPr lang="ja-JP" altLang="en-US" sz="2400" dirty="0">
                <a:latin typeface="+mn-lt"/>
                <a:cs typeface="+mn-cs"/>
              </a:rPr>
              <a:t>“</a:t>
            </a:r>
            <a:r>
              <a:rPr lang="en-US" sz="2400" dirty="0">
                <a:latin typeface="+mn-lt"/>
                <a:cs typeface="+mn-cs"/>
              </a:rPr>
              <a:t>http://</a:t>
            </a:r>
            <a:r>
              <a:rPr lang="en-US" sz="2400" dirty="0" err="1">
                <a:latin typeface="+mn-lt"/>
                <a:cs typeface="+mn-cs"/>
              </a:rPr>
              <a:t>SomeUrl</a:t>
            </a:r>
            <a:r>
              <a:rPr lang="en-US" sz="2400" dirty="0">
                <a:latin typeface="+mn-lt"/>
                <a:cs typeface="+mn-cs"/>
              </a:rPr>
              <a:t>/</a:t>
            </a:r>
            <a:r>
              <a:rPr lang="en-US" sz="2400" dirty="0" err="1">
                <a:latin typeface="+mn-lt"/>
                <a:cs typeface="+mn-cs"/>
              </a:rPr>
              <a:t>APIDocs</a:t>
            </a:r>
            <a:r>
              <a:rPr lang="en-US" sz="2400" dirty="0">
                <a:latin typeface="+mn-lt"/>
                <a:cs typeface="+mn-cs"/>
              </a:rPr>
              <a:t>/</a:t>
            </a:r>
            <a:r>
              <a:rPr lang="en-US" sz="2400" dirty="0" err="1">
                <a:latin typeface="+mn-lt"/>
                <a:cs typeface="+mn-cs"/>
              </a:rPr>
              <a:t>SomeClass</a:t>
            </a:r>
            <a:r>
              <a:rPr lang="ja-JP" altLang="en-US" sz="2400" dirty="0">
                <a:latin typeface="+mn-lt"/>
                <a:cs typeface="+mn-cs"/>
              </a:rPr>
              <a:t>”</a:t>
            </a:r>
            <a:r>
              <a:rPr lang="en-US" sz="2400" dirty="0">
                <a:latin typeface="+mn-lt"/>
                <a:cs typeface="+mn-cs"/>
              </a:rPr>
              <a:t>)]</a:t>
            </a:r>
          </a:p>
          <a:p>
            <a:pPr>
              <a:defRPr/>
            </a:pPr>
            <a:r>
              <a:rPr lang="en-US" sz="2400" dirty="0">
                <a:latin typeface="+mn-lt"/>
                <a:cs typeface="+mn-cs"/>
              </a:rPr>
              <a:t>class </a:t>
            </a:r>
            <a:r>
              <a:rPr lang="en-US" sz="2400" dirty="0" err="1">
                <a:latin typeface="+mn-lt"/>
                <a:cs typeface="+mn-cs"/>
              </a:rPr>
              <a:t>SomeClass</a:t>
            </a:r>
            <a:r>
              <a:rPr lang="en-US" sz="2400" dirty="0">
                <a:latin typeface="+mn-lt"/>
                <a:cs typeface="+mn-cs"/>
              </a:rPr>
              <a:t> {</a:t>
            </a:r>
          </a:p>
          <a:p>
            <a:pPr>
              <a:defRPr/>
            </a:pPr>
            <a:r>
              <a:rPr lang="en-US" sz="2400" dirty="0">
                <a:latin typeface="+mn-lt"/>
                <a:cs typeface="+mn-cs"/>
              </a:rPr>
              <a:t>  [Obsolete(</a:t>
            </a:r>
            <a:r>
              <a:rPr lang="ja-JP" altLang="en-US" sz="2400" dirty="0">
                <a:latin typeface="+mn-lt"/>
                <a:cs typeface="+mn-cs"/>
              </a:rPr>
              <a:t>“</a:t>
            </a:r>
            <a:r>
              <a:rPr lang="en-US" sz="2400" dirty="0">
                <a:latin typeface="+mn-lt"/>
                <a:cs typeface="+mn-cs"/>
              </a:rPr>
              <a:t>Use </a:t>
            </a:r>
            <a:r>
              <a:rPr lang="en-US" sz="2400" dirty="0" err="1">
                <a:latin typeface="+mn-lt"/>
                <a:cs typeface="+mn-cs"/>
              </a:rPr>
              <a:t>SomeNewMethod</a:t>
            </a:r>
            <a:r>
              <a:rPr lang="en-US" sz="2400" dirty="0">
                <a:latin typeface="+mn-lt"/>
                <a:cs typeface="+mn-cs"/>
              </a:rPr>
              <a:t> instead</a:t>
            </a:r>
            <a:r>
              <a:rPr lang="ja-JP" altLang="en-US" sz="2400" dirty="0">
                <a:latin typeface="+mn-lt"/>
                <a:cs typeface="+mn-cs"/>
              </a:rPr>
              <a:t>”</a:t>
            </a:r>
            <a:r>
              <a:rPr lang="en-US" sz="2400" dirty="0">
                <a:latin typeface="+mn-lt"/>
                <a:cs typeface="+mn-cs"/>
              </a:rPr>
              <a:t>)]</a:t>
            </a:r>
          </a:p>
          <a:p>
            <a:pPr>
              <a:defRPr/>
            </a:pPr>
            <a:r>
              <a:rPr lang="en-US" sz="2400" dirty="0">
                <a:latin typeface="+mn-lt"/>
                <a:cs typeface="+mn-cs"/>
              </a:rPr>
              <a:t>  public void </a:t>
            </a:r>
            <a:r>
              <a:rPr lang="en-US" sz="2400" dirty="0" err="1">
                <a:latin typeface="+mn-lt"/>
                <a:cs typeface="+mn-cs"/>
              </a:rPr>
              <a:t>SomeOldMethod</a:t>
            </a:r>
            <a:r>
              <a:rPr lang="en-US" sz="2400" dirty="0">
                <a:latin typeface="+mn-lt"/>
                <a:cs typeface="+mn-cs"/>
              </a:rPr>
              <a:t>() { </a:t>
            </a:r>
          </a:p>
          <a:p>
            <a:pPr>
              <a:defRPr/>
            </a:pPr>
            <a:r>
              <a:rPr lang="en-US" sz="2400" dirty="0">
                <a:latin typeface="+mn-lt"/>
                <a:cs typeface="+mn-cs"/>
              </a:rPr>
              <a:t>    ...  </a:t>
            </a:r>
          </a:p>
          <a:p>
            <a:pPr>
              <a:defRPr/>
            </a:pPr>
            <a:r>
              <a:rPr lang="en-US" sz="2400" dirty="0">
                <a:latin typeface="+mn-lt"/>
                <a:cs typeface="+mn-cs"/>
              </a:rPr>
              <a:t>  }</a:t>
            </a:r>
          </a:p>
          <a:p>
            <a:pPr>
              <a:defRPr/>
            </a:pPr>
            <a:endParaRPr lang="en-US" sz="2400" dirty="0">
              <a:latin typeface="+mn-lt"/>
              <a:cs typeface="+mn-cs"/>
            </a:endParaRPr>
          </a:p>
          <a:p>
            <a:pPr>
              <a:defRPr/>
            </a:pPr>
            <a:r>
              <a:rPr lang="en-US" sz="2400" dirty="0">
                <a:latin typeface="+mn-lt"/>
                <a:cs typeface="+mn-cs"/>
              </a:rPr>
              <a:t>  public string Test([</a:t>
            </a:r>
            <a:r>
              <a:rPr lang="en-US" sz="2400" dirty="0" err="1">
                <a:latin typeface="+mn-lt"/>
                <a:cs typeface="+mn-cs"/>
              </a:rPr>
              <a:t>SomeAttr</a:t>
            </a:r>
            <a:r>
              <a:rPr lang="en-US" sz="2400" dirty="0">
                <a:latin typeface="+mn-lt"/>
                <a:cs typeface="+mn-cs"/>
              </a:rPr>
              <a:t>()] string param1) {</a:t>
            </a:r>
          </a:p>
          <a:p>
            <a:pPr>
              <a:defRPr/>
            </a:pPr>
            <a:r>
              <a:rPr lang="en-US" sz="2400" dirty="0">
                <a:latin typeface="+mn-lt"/>
                <a:cs typeface="+mn-cs"/>
              </a:rPr>
              <a:t>    ... </a:t>
            </a:r>
          </a:p>
          <a:p>
            <a:pPr>
              <a:defRPr/>
            </a:pPr>
            <a:r>
              <a:rPr lang="en-US" sz="2400" dirty="0">
                <a:latin typeface="+mn-lt"/>
                <a:cs typeface="+mn-cs"/>
              </a:rPr>
              <a:t>  }</a:t>
            </a:r>
          </a:p>
          <a:p>
            <a:pPr>
              <a:defRPr/>
            </a:pPr>
            <a:r>
              <a:rPr lang="en-US" sz="2400" dirty="0">
                <a:latin typeface="+mn-lt"/>
                <a:cs typeface="+mn-cs"/>
              </a:rPr>
              <a:t>}</a:t>
            </a:r>
          </a:p>
        </p:txBody>
      </p:sp>
    </p:spTree>
    <p:extLst>
      <p:ext uri="{BB962C8B-B14F-4D97-AF65-F5344CB8AC3E}">
        <p14:creationId xmlns:p14="http://schemas.microsoft.com/office/powerpoint/2010/main" val="31859538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81" name="Rectangle 5"/>
          <p:cNvSpPr>
            <a:spLocks noGrp="1" noChangeArrowheads="1"/>
          </p:cNvSpPr>
          <p:nvPr>
            <p:ph type="title"/>
          </p:nvPr>
        </p:nvSpPr>
        <p:spPr/>
        <p:txBody>
          <a:bodyPr/>
          <a:lstStyle/>
          <a:p>
            <a:pPr eaLnBrk="1" hangingPunct="1">
              <a:defRPr/>
            </a:pPr>
            <a:r>
              <a:rPr lang="en-US" dirty="0" smtClean="0">
                <a:solidFill>
                  <a:schemeClr val="tx1"/>
                </a:solidFill>
                <a:cs typeface="+mj-cs"/>
              </a:rPr>
              <a:t>Attributes Overview</a:t>
            </a:r>
          </a:p>
        </p:txBody>
      </p:sp>
      <p:sp>
        <p:nvSpPr>
          <p:cNvPr id="1253382" name="Rectangle 6"/>
          <p:cNvSpPr>
            <a:spLocks noGrp="1" noChangeArrowheads="1"/>
          </p:cNvSpPr>
          <p:nvPr>
            <p:ph type="body" idx="1"/>
          </p:nvPr>
        </p:nvSpPr>
        <p:spPr>
          <a:xfrm>
            <a:off x="473670" y="990600"/>
            <a:ext cx="7315200" cy="4876800"/>
          </a:xfrm>
        </p:spPr>
        <p:txBody>
          <a:bodyPr/>
          <a:lstStyle/>
          <a:p>
            <a:pPr eaLnBrk="1" hangingPunct="1">
              <a:lnSpc>
                <a:spcPct val="90000"/>
              </a:lnSpc>
              <a:defRPr/>
            </a:pPr>
            <a:r>
              <a:rPr lang="en-US" dirty="0" smtClean="0">
                <a:cs typeface="+mn-cs"/>
              </a:rPr>
              <a:t>Attributes are superior to the alternatives</a:t>
            </a:r>
          </a:p>
          <a:p>
            <a:pPr lvl="1" eaLnBrk="1" hangingPunct="1">
              <a:lnSpc>
                <a:spcPct val="90000"/>
              </a:lnSpc>
              <a:defRPr/>
            </a:pPr>
            <a:r>
              <a:rPr lang="en-US" dirty="0" smtClean="0"/>
              <a:t>Modifying the source language</a:t>
            </a:r>
          </a:p>
          <a:p>
            <a:pPr lvl="1" eaLnBrk="1" hangingPunct="1">
              <a:lnSpc>
                <a:spcPct val="90000"/>
              </a:lnSpc>
              <a:defRPr/>
            </a:pPr>
            <a:r>
              <a:rPr lang="en-US" dirty="0" smtClean="0"/>
              <a:t>Using external files, e.g., .IDL, .DEF</a:t>
            </a:r>
          </a:p>
          <a:p>
            <a:pPr eaLnBrk="1" hangingPunct="1">
              <a:lnSpc>
                <a:spcPct val="90000"/>
              </a:lnSpc>
              <a:defRPr/>
            </a:pPr>
            <a:r>
              <a:rPr lang="en-US" dirty="0" smtClean="0">
                <a:cs typeface="+mn-cs"/>
              </a:rPr>
              <a:t>Attributes are extensible</a:t>
            </a:r>
          </a:p>
          <a:p>
            <a:pPr lvl="1" eaLnBrk="1" hangingPunct="1">
              <a:lnSpc>
                <a:spcPct val="90000"/>
              </a:lnSpc>
              <a:defRPr/>
            </a:pPr>
            <a:r>
              <a:rPr lang="en-US" dirty="0" smtClean="0"/>
              <a:t>Attributes allow to you add information not supported by C# itself</a:t>
            </a:r>
          </a:p>
          <a:p>
            <a:pPr lvl="1" eaLnBrk="1" hangingPunct="1">
              <a:lnSpc>
                <a:spcPct val="90000"/>
              </a:lnSpc>
              <a:defRPr/>
            </a:pPr>
            <a:r>
              <a:rPr lang="en-US" dirty="0" smtClean="0"/>
              <a:t>Not limited to predefined information</a:t>
            </a:r>
          </a:p>
          <a:p>
            <a:pPr eaLnBrk="1" hangingPunct="1">
              <a:lnSpc>
                <a:spcPct val="90000"/>
              </a:lnSpc>
              <a:defRPr/>
            </a:pPr>
            <a:r>
              <a:rPr lang="en-US" dirty="0" smtClean="0">
                <a:cs typeface="+mn-cs"/>
              </a:rPr>
              <a:t>Built into the .NET Framework, so they work across all .NET languages</a:t>
            </a:r>
          </a:p>
          <a:p>
            <a:pPr lvl="1" eaLnBrk="1" hangingPunct="1">
              <a:lnSpc>
                <a:spcPct val="90000"/>
              </a:lnSpc>
              <a:defRPr/>
            </a:pPr>
            <a:r>
              <a:rPr lang="en-US" dirty="0" smtClean="0"/>
              <a:t>Stored in assembly metadata</a:t>
            </a:r>
          </a:p>
        </p:txBody>
      </p:sp>
    </p:spTree>
    <p:extLst>
      <p:ext uri="{BB962C8B-B14F-4D97-AF65-F5344CB8AC3E}">
        <p14:creationId xmlns:p14="http://schemas.microsoft.com/office/powerpoint/2010/main" val="184337078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6452" name="Rectangle 4"/>
          <p:cNvSpPr>
            <a:spLocks noGrp="1" noChangeArrowheads="1"/>
          </p:cNvSpPr>
          <p:nvPr>
            <p:ph type="title"/>
          </p:nvPr>
        </p:nvSpPr>
        <p:spPr/>
        <p:txBody>
          <a:bodyPr/>
          <a:lstStyle/>
          <a:p>
            <a:pPr eaLnBrk="1" hangingPunct="1">
              <a:defRPr/>
            </a:pPr>
            <a:r>
              <a:rPr lang="en-US" dirty="0" smtClean="0">
                <a:solidFill>
                  <a:schemeClr val="tx1"/>
                </a:solidFill>
                <a:cs typeface="+mj-cs"/>
              </a:rPr>
              <a:t>Attributes Overview</a:t>
            </a:r>
          </a:p>
        </p:txBody>
      </p:sp>
      <p:graphicFrame>
        <p:nvGraphicFramePr>
          <p:cNvPr id="1256477" name="Group 29"/>
          <p:cNvGraphicFramePr>
            <a:graphicFrameLocks noGrp="1"/>
          </p:cNvGraphicFramePr>
          <p:nvPr/>
        </p:nvGraphicFramePr>
        <p:xfrm>
          <a:off x="304800" y="2671763"/>
          <a:ext cx="8534400" cy="3425824"/>
        </p:xfrm>
        <a:graphic>
          <a:graphicData uri="http://schemas.openxmlformats.org/drawingml/2006/table">
            <a:tbl>
              <a:tblPr/>
              <a:tblGrid>
                <a:gridCol w="3352800"/>
                <a:gridCol w="5181600"/>
              </a:tblGrid>
              <a:tr h="5906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Arial" charset="0"/>
                          <a:ea typeface="ＭＳ Ｐゴシック" charset="0"/>
                        </a:rPr>
                        <a:t>Attribute Name</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Arial" charset="0"/>
                          <a:ea typeface="ＭＳ Ｐゴシック" charset="0"/>
                        </a:rPr>
                        <a:t>Description</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70132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Browsable</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Should a property or event be displayed in the property window</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6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Serializable</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Allows a class or struct to be serialized</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6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Obsolete</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Compiler will complain if target is used</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6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ProgId</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COM Prog ID</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6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Transaction</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Transactional characteristics of a class</a:t>
                      </a:r>
                    </a:p>
                  </a:txBody>
                  <a:tcPr marL="91638" marR="91638" marT="45825" marB="458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
        <p:nvSpPr>
          <p:cNvPr id="1256476" name="Rectangle 28"/>
          <p:cNvSpPr>
            <a:spLocks noChangeArrowheads="1"/>
          </p:cNvSpPr>
          <p:nvPr/>
        </p:nvSpPr>
        <p:spPr bwMode="auto">
          <a:xfrm>
            <a:off x="169863" y="145573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342900" indent="-342900" eaLnBrk="1" hangingPunct="1">
              <a:lnSpc>
                <a:spcPct val="90000"/>
              </a:lnSpc>
              <a:spcBef>
                <a:spcPct val="20000"/>
              </a:spcBef>
              <a:buClr>
                <a:schemeClr val="accent2"/>
              </a:buClr>
              <a:buFont typeface="Wingdings" charset="0"/>
              <a:buChar char="w"/>
              <a:defRPr/>
            </a:pPr>
            <a:r>
              <a:rPr lang="en-US" sz="2800" b="0" dirty="0">
                <a:latin typeface="Arial" charset="0"/>
                <a:cs typeface="+mn-cs"/>
              </a:rPr>
              <a:t>Some predefined .NET Framework attributes</a:t>
            </a:r>
          </a:p>
        </p:txBody>
      </p:sp>
    </p:spTree>
    <p:extLst>
      <p:ext uri="{BB962C8B-B14F-4D97-AF65-F5344CB8AC3E}">
        <p14:creationId xmlns:p14="http://schemas.microsoft.com/office/powerpoint/2010/main" val="1164144519"/>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8500" name="Rectangle 4"/>
          <p:cNvSpPr>
            <a:spLocks noGrp="1" noChangeArrowheads="1"/>
          </p:cNvSpPr>
          <p:nvPr>
            <p:ph type="title"/>
          </p:nvPr>
        </p:nvSpPr>
        <p:spPr/>
        <p:txBody>
          <a:bodyPr/>
          <a:lstStyle/>
          <a:p>
            <a:pPr eaLnBrk="1" hangingPunct="1">
              <a:defRPr/>
            </a:pPr>
            <a:r>
              <a:rPr lang="en-US" dirty="0" smtClean="0">
                <a:solidFill>
                  <a:schemeClr val="tx1"/>
                </a:solidFill>
                <a:cs typeface="+mj-cs"/>
              </a:rPr>
              <a:t>Attributes Overview</a:t>
            </a:r>
          </a:p>
        </p:txBody>
      </p:sp>
      <p:sp>
        <p:nvSpPr>
          <p:cNvPr id="1258502" name="Rectangle 6"/>
          <p:cNvSpPr>
            <a:spLocks noGrp="1" noChangeArrowheads="1"/>
          </p:cNvSpPr>
          <p:nvPr>
            <p:ph type="body" idx="1"/>
          </p:nvPr>
        </p:nvSpPr>
        <p:spPr>
          <a:xfrm>
            <a:off x="457200" y="1905000"/>
            <a:ext cx="8382000" cy="4495800"/>
          </a:xfrm>
        </p:spPr>
        <p:txBody>
          <a:bodyPr/>
          <a:lstStyle/>
          <a:p>
            <a:pPr eaLnBrk="1" hangingPunct="1">
              <a:lnSpc>
                <a:spcPct val="85000"/>
              </a:lnSpc>
              <a:defRPr/>
            </a:pPr>
            <a:r>
              <a:rPr lang="en-US" smtClean="0">
                <a:cs typeface="+mn-cs"/>
              </a:rPr>
              <a:t>Attributes can be</a:t>
            </a:r>
          </a:p>
          <a:p>
            <a:pPr lvl="1" eaLnBrk="1" hangingPunct="1">
              <a:lnSpc>
                <a:spcPct val="85000"/>
              </a:lnSpc>
              <a:defRPr/>
            </a:pPr>
            <a:r>
              <a:rPr lang="en-US" smtClean="0"/>
              <a:t>Attached to types and members</a:t>
            </a:r>
          </a:p>
          <a:p>
            <a:pPr lvl="1" eaLnBrk="1" hangingPunct="1">
              <a:lnSpc>
                <a:spcPct val="85000"/>
              </a:lnSpc>
              <a:defRPr/>
            </a:pPr>
            <a:r>
              <a:rPr lang="en-US" smtClean="0"/>
              <a:t>Examined at run-time using reflection</a:t>
            </a:r>
          </a:p>
          <a:p>
            <a:pPr eaLnBrk="1" hangingPunct="1">
              <a:lnSpc>
                <a:spcPct val="85000"/>
              </a:lnSpc>
              <a:defRPr/>
            </a:pPr>
            <a:r>
              <a:rPr lang="en-US" smtClean="0">
                <a:cs typeface="+mn-cs"/>
              </a:rPr>
              <a:t>Completely extensible</a:t>
            </a:r>
          </a:p>
          <a:p>
            <a:pPr lvl="1" eaLnBrk="1" hangingPunct="1">
              <a:lnSpc>
                <a:spcPct val="85000"/>
              </a:lnSpc>
              <a:defRPr/>
            </a:pPr>
            <a:r>
              <a:rPr lang="en-US" smtClean="0"/>
              <a:t>Simply a class that inherits from </a:t>
            </a:r>
            <a:r>
              <a:rPr lang="en-US" smtClean="0">
                <a:latin typeface="Lucida Console" charset="0"/>
              </a:rPr>
              <a:t>System.Attribute</a:t>
            </a:r>
          </a:p>
          <a:p>
            <a:pPr eaLnBrk="1" hangingPunct="1">
              <a:lnSpc>
                <a:spcPct val="85000"/>
              </a:lnSpc>
              <a:defRPr/>
            </a:pPr>
            <a:r>
              <a:rPr lang="en-US" smtClean="0">
                <a:cs typeface="+mn-cs"/>
              </a:rPr>
              <a:t>Type-safe</a:t>
            </a:r>
          </a:p>
          <a:p>
            <a:pPr lvl="1" eaLnBrk="1" hangingPunct="1">
              <a:lnSpc>
                <a:spcPct val="85000"/>
              </a:lnSpc>
              <a:defRPr/>
            </a:pPr>
            <a:r>
              <a:rPr lang="en-US" smtClean="0"/>
              <a:t>Arguments checked at compile-time</a:t>
            </a:r>
          </a:p>
          <a:p>
            <a:pPr eaLnBrk="1" hangingPunct="1">
              <a:lnSpc>
                <a:spcPct val="85000"/>
              </a:lnSpc>
              <a:defRPr/>
            </a:pPr>
            <a:r>
              <a:rPr lang="en-US" smtClean="0">
                <a:cs typeface="+mn-cs"/>
              </a:rPr>
              <a:t>Extensive use in .NET Framework</a:t>
            </a:r>
          </a:p>
          <a:p>
            <a:pPr lvl="1" eaLnBrk="1" hangingPunct="1">
              <a:lnSpc>
                <a:spcPct val="85000"/>
              </a:lnSpc>
              <a:defRPr/>
            </a:pPr>
            <a:r>
              <a:rPr lang="en-US" smtClean="0"/>
              <a:t>XML, Web Services, security, serialization, </a:t>
            </a:r>
            <a:br>
              <a:rPr lang="en-US" smtClean="0"/>
            </a:br>
            <a:r>
              <a:rPr lang="en-US" smtClean="0"/>
              <a:t>component model, COM and P/Invoke interop, </a:t>
            </a:r>
            <a:br>
              <a:rPr lang="en-US" smtClean="0"/>
            </a:br>
            <a:r>
              <a:rPr lang="en-US" smtClean="0"/>
              <a:t>code configuration…</a:t>
            </a:r>
          </a:p>
        </p:txBody>
      </p:sp>
    </p:spTree>
    <p:extLst>
      <p:ext uri="{BB962C8B-B14F-4D97-AF65-F5344CB8AC3E}">
        <p14:creationId xmlns:p14="http://schemas.microsoft.com/office/powerpoint/2010/main" val="3723776190"/>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5474" name="Rectangle 2"/>
          <p:cNvSpPr>
            <a:spLocks noGrp="1" noChangeArrowheads="1"/>
          </p:cNvSpPr>
          <p:nvPr>
            <p:ph type="title"/>
          </p:nvPr>
        </p:nvSpPr>
        <p:spPr/>
        <p:txBody>
          <a:bodyPr/>
          <a:lstStyle/>
          <a:p>
            <a:pPr eaLnBrk="1" hangingPunct="1">
              <a:defRPr/>
            </a:pPr>
            <a:r>
              <a:rPr lang="en-US" dirty="0" smtClean="0">
                <a:solidFill>
                  <a:schemeClr val="tx1"/>
                </a:solidFill>
                <a:cs typeface="+mj-cs"/>
              </a:rPr>
              <a:t>Attributes Querying Attributes</a:t>
            </a:r>
          </a:p>
        </p:txBody>
      </p:sp>
      <p:sp>
        <p:nvSpPr>
          <p:cNvPr id="1385476" name="Text Box 4"/>
          <p:cNvSpPr txBox="1">
            <a:spLocks noChangeArrowheads="1"/>
          </p:cNvSpPr>
          <p:nvPr/>
        </p:nvSpPr>
        <p:spPr bwMode="auto">
          <a:xfrm>
            <a:off x="170090" y="990600"/>
            <a:ext cx="8610600" cy="212365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latin typeface="+mn-lt"/>
                <a:cs typeface="+mn-cs"/>
              </a:rPr>
              <a:t>[</a:t>
            </a:r>
            <a:r>
              <a:rPr lang="en-US" sz="2400" dirty="0" err="1">
                <a:latin typeface="+mn-lt"/>
                <a:cs typeface="+mn-cs"/>
              </a:rPr>
              <a:t>HelpUrl</a:t>
            </a:r>
            <a:r>
              <a:rPr lang="en-US" sz="2400" dirty="0">
                <a:latin typeface="+mn-lt"/>
                <a:cs typeface="+mn-cs"/>
              </a:rPr>
              <a:t>("http://</a:t>
            </a:r>
            <a:r>
              <a:rPr lang="en-US" sz="2400" dirty="0" err="1">
                <a:latin typeface="+mn-lt"/>
                <a:cs typeface="+mn-cs"/>
              </a:rPr>
              <a:t>SomeUrl</a:t>
            </a:r>
            <a:r>
              <a:rPr lang="en-US" sz="2400" dirty="0">
                <a:latin typeface="+mn-lt"/>
                <a:cs typeface="+mn-cs"/>
              </a:rPr>
              <a:t>/</a:t>
            </a:r>
            <a:r>
              <a:rPr lang="en-US" sz="2400" dirty="0" err="1">
                <a:latin typeface="+mn-lt"/>
                <a:cs typeface="+mn-cs"/>
              </a:rPr>
              <a:t>MyClass</a:t>
            </a:r>
            <a:r>
              <a:rPr lang="en-US" sz="2400" dirty="0">
                <a:latin typeface="+mn-lt"/>
                <a:cs typeface="+mn-cs"/>
              </a:rPr>
              <a:t>")] </a:t>
            </a:r>
          </a:p>
          <a:p>
            <a:pPr>
              <a:defRPr/>
            </a:pPr>
            <a:r>
              <a:rPr lang="en-US" sz="2400" dirty="0">
                <a:latin typeface="+mn-lt"/>
                <a:cs typeface="+mn-cs"/>
              </a:rPr>
              <a:t>class Class1 {}</a:t>
            </a:r>
          </a:p>
          <a:p>
            <a:pPr>
              <a:defRPr/>
            </a:pPr>
            <a:r>
              <a:rPr lang="en-US" sz="2400" dirty="0">
                <a:latin typeface="+mn-lt"/>
                <a:cs typeface="+mn-cs"/>
              </a:rPr>
              <a:t>[</a:t>
            </a:r>
            <a:r>
              <a:rPr lang="en-US" sz="2400" dirty="0" err="1">
                <a:latin typeface="+mn-lt"/>
                <a:cs typeface="+mn-cs"/>
              </a:rPr>
              <a:t>HelpUrl</a:t>
            </a:r>
            <a:r>
              <a:rPr lang="en-US" sz="2400" dirty="0">
                <a:latin typeface="+mn-lt"/>
                <a:cs typeface="+mn-cs"/>
              </a:rPr>
              <a:t>("http://</a:t>
            </a:r>
            <a:r>
              <a:rPr lang="en-US" sz="2400" dirty="0" err="1">
                <a:latin typeface="+mn-lt"/>
                <a:cs typeface="+mn-cs"/>
              </a:rPr>
              <a:t>SomeUrl</a:t>
            </a:r>
            <a:r>
              <a:rPr lang="en-US" sz="2400" dirty="0">
                <a:latin typeface="+mn-lt"/>
                <a:cs typeface="+mn-cs"/>
              </a:rPr>
              <a:t>/</a:t>
            </a:r>
            <a:r>
              <a:rPr lang="en-US" sz="2400" dirty="0" err="1">
                <a:latin typeface="+mn-lt"/>
                <a:cs typeface="+mn-cs"/>
              </a:rPr>
              <a:t>MyClass</a:t>
            </a:r>
            <a:r>
              <a:rPr lang="en-US" sz="2400" dirty="0">
                <a:latin typeface="+mn-lt"/>
                <a:cs typeface="+mn-cs"/>
              </a:rPr>
              <a:t>"),</a:t>
            </a:r>
          </a:p>
          <a:p>
            <a:pPr>
              <a:defRPr/>
            </a:pPr>
            <a:r>
              <a:rPr lang="en-US" sz="2400" dirty="0">
                <a:latin typeface="+mn-lt"/>
                <a:cs typeface="+mn-cs"/>
              </a:rPr>
              <a:t> </a:t>
            </a:r>
            <a:r>
              <a:rPr lang="en-US" sz="2400" dirty="0" err="1">
                <a:latin typeface="+mn-lt"/>
                <a:cs typeface="+mn-cs"/>
              </a:rPr>
              <a:t>HelpUrl</a:t>
            </a:r>
            <a:r>
              <a:rPr lang="en-US" sz="2400" dirty="0">
                <a:latin typeface="+mn-lt"/>
                <a:cs typeface="+mn-cs"/>
              </a:rPr>
              <a:t>("http://</a:t>
            </a:r>
            <a:r>
              <a:rPr lang="en-US" sz="2400" dirty="0" err="1">
                <a:latin typeface="+mn-lt"/>
                <a:cs typeface="+mn-cs"/>
              </a:rPr>
              <a:t>SomeUrl</a:t>
            </a:r>
            <a:r>
              <a:rPr lang="en-US" sz="2400" dirty="0">
                <a:latin typeface="+mn-lt"/>
                <a:cs typeface="+mn-cs"/>
              </a:rPr>
              <a:t>/</a:t>
            </a:r>
            <a:r>
              <a:rPr lang="en-US" sz="2400" dirty="0" err="1">
                <a:latin typeface="+mn-lt"/>
                <a:cs typeface="+mn-cs"/>
              </a:rPr>
              <a:t>MyClass</a:t>
            </a:r>
            <a:r>
              <a:rPr lang="ja-JP" altLang="en-US" sz="2400" dirty="0">
                <a:latin typeface="+mn-lt"/>
                <a:cs typeface="+mn-cs"/>
              </a:rPr>
              <a:t>”</a:t>
            </a:r>
            <a:r>
              <a:rPr lang="en-US" sz="2400" dirty="0">
                <a:latin typeface="+mn-lt"/>
                <a:cs typeface="+mn-cs"/>
              </a:rPr>
              <a:t>, Tag=</a:t>
            </a:r>
            <a:r>
              <a:rPr lang="ja-JP" altLang="en-US" sz="2400" dirty="0">
                <a:latin typeface="+mn-lt"/>
                <a:cs typeface="+mn-cs"/>
              </a:rPr>
              <a:t>“</a:t>
            </a:r>
            <a:r>
              <a:rPr lang="en-US" sz="2400" dirty="0" err="1">
                <a:latin typeface="+mn-lt"/>
                <a:cs typeface="+mn-cs"/>
              </a:rPr>
              <a:t>ctor</a:t>
            </a:r>
            <a:r>
              <a:rPr lang="ja-JP" altLang="en-US" sz="2400" dirty="0">
                <a:latin typeface="+mn-lt"/>
                <a:cs typeface="+mn-cs"/>
              </a:rPr>
              <a:t>”</a:t>
            </a:r>
            <a:r>
              <a:rPr lang="en-US" sz="2400" dirty="0">
                <a:latin typeface="+mn-lt"/>
                <a:cs typeface="+mn-cs"/>
              </a:rPr>
              <a:t>)] </a:t>
            </a:r>
          </a:p>
          <a:p>
            <a:pPr>
              <a:defRPr/>
            </a:pPr>
            <a:r>
              <a:rPr lang="en-US" sz="2400" dirty="0">
                <a:latin typeface="+mn-lt"/>
                <a:cs typeface="+mn-cs"/>
              </a:rPr>
              <a:t>class Class2 {}</a:t>
            </a:r>
          </a:p>
        </p:txBody>
      </p:sp>
      <p:sp>
        <p:nvSpPr>
          <p:cNvPr id="1385477" name="Text Box 5"/>
          <p:cNvSpPr txBox="1">
            <a:spLocks noChangeArrowheads="1"/>
          </p:cNvSpPr>
          <p:nvPr/>
        </p:nvSpPr>
        <p:spPr bwMode="auto">
          <a:xfrm>
            <a:off x="170090" y="3353105"/>
            <a:ext cx="8610600" cy="2862322"/>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defRPr/>
            </a:pPr>
            <a:r>
              <a:rPr lang="en-US" sz="2400" dirty="0">
                <a:latin typeface="+mn-lt"/>
                <a:cs typeface="+mn-cs"/>
              </a:rPr>
              <a:t>Type type = </a:t>
            </a:r>
            <a:r>
              <a:rPr lang="en-US" sz="2400" dirty="0" err="1">
                <a:latin typeface="+mn-lt"/>
                <a:cs typeface="+mn-cs"/>
              </a:rPr>
              <a:t>typeof</a:t>
            </a:r>
            <a:r>
              <a:rPr lang="en-US" sz="2400" dirty="0">
                <a:latin typeface="+mn-lt"/>
                <a:cs typeface="+mn-cs"/>
              </a:rPr>
              <a:t>(</a:t>
            </a:r>
            <a:r>
              <a:rPr lang="en-US" sz="2400" dirty="0" err="1">
                <a:latin typeface="+mn-lt"/>
                <a:cs typeface="+mn-cs"/>
              </a:rPr>
              <a:t>MyClass</a:t>
            </a:r>
            <a:r>
              <a:rPr lang="en-US" sz="2400" dirty="0">
                <a:latin typeface="+mn-lt"/>
                <a:cs typeface="+mn-cs"/>
              </a:rPr>
              <a:t>);  </a:t>
            </a:r>
          </a:p>
          <a:p>
            <a:pPr>
              <a:defRPr/>
            </a:pPr>
            <a:r>
              <a:rPr lang="en-US" sz="2400" dirty="0" err="1">
                <a:latin typeface="+mn-lt"/>
                <a:cs typeface="+mn-cs"/>
              </a:rPr>
              <a:t>foreach</a:t>
            </a:r>
            <a:r>
              <a:rPr lang="en-US" sz="2400" dirty="0">
                <a:latin typeface="+mn-lt"/>
                <a:cs typeface="+mn-cs"/>
              </a:rPr>
              <a:t> (object </a:t>
            </a:r>
            <a:r>
              <a:rPr lang="en-US" sz="2400" dirty="0" err="1">
                <a:latin typeface="+mn-lt"/>
                <a:cs typeface="+mn-cs"/>
              </a:rPr>
              <a:t>attr</a:t>
            </a:r>
            <a:r>
              <a:rPr lang="en-US" sz="2400" dirty="0">
                <a:latin typeface="+mn-lt"/>
                <a:cs typeface="+mn-cs"/>
              </a:rPr>
              <a:t> in </a:t>
            </a:r>
            <a:r>
              <a:rPr lang="en-US" sz="2400" dirty="0" err="1">
                <a:latin typeface="+mn-lt"/>
                <a:cs typeface="+mn-cs"/>
              </a:rPr>
              <a:t>type.GetCustomAttributes</a:t>
            </a:r>
            <a:r>
              <a:rPr lang="en-US" sz="2400" dirty="0">
                <a:latin typeface="+mn-lt"/>
                <a:cs typeface="+mn-cs"/>
              </a:rPr>
              <a:t>() ) { </a:t>
            </a:r>
          </a:p>
          <a:p>
            <a:pPr>
              <a:defRPr/>
            </a:pPr>
            <a:r>
              <a:rPr lang="en-US" sz="2400" dirty="0">
                <a:latin typeface="+mn-lt"/>
                <a:cs typeface="+mn-cs"/>
              </a:rPr>
              <a:t>  if ( </a:t>
            </a:r>
            <a:r>
              <a:rPr lang="en-US" sz="2400" dirty="0" err="1">
                <a:latin typeface="+mn-lt"/>
                <a:cs typeface="+mn-cs"/>
              </a:rPr>
              <a:t>attr</a:t>
            </a:r>
            <a:r>
              <a:rPr lang="en-US" sz="2400" dirty="0">
                <a:latin typeface="+mn-lt"/>
                <a:cs typeface="+mn-cs"/>
              </a:rPr>
              <a:t> is </a:t>
            </a:r>
            <a:r>
              <a:rPr lang="en-US" sz="2400" dirty="0" err="1">
                <a:latin typeface="+mn-lt"/>
                <a:cs typeface="+mn-cs"/>
              </a:rPr>
              <a:t>HelpUrlAttribute</a:t>
            </a:r>
            <a:r>
              <a:rPr lang="en-US" sz="2400" dirty="0">
                <a:latin typeface="+mn-lt"/>
                <a:cs typeface="+mn-cs"/>
              </a:rPr>
              <a:t> )  {</a:t>
            </a:r>
          </a:p>
          <a:p>
            <a:pPr>
              <a:defRPr/>
            </a:pPr>
            <a:r>
              <a:rPr lang="en-US" sz="2400" dirty="0">
                <a:latin typeface="+mn-lt"/>
                <a:cs typeface="+mn-cs"/>
              </a:rPr>
              <a:t>    </a:t>
            </a:r>
            <a:r>
              <a:rPr lang="en-US" sz="2400" dirty="0" err="1">
                <a:latin typeface="+mn-lt"/>
                <a:cs typeface="+mn-cs"/>
              </a:rPr>
              <a:t>HelpUrlAttribute</a:t>
            </a:r>
            <a:r>
              <a:rPr lang="en-US" sz="2400" dirty="0">
                <a:latin typeface="+mn-lt"/>
                <a:cs typeface="+mn-cs"/>
              </a:rPr>
              <a:t> ha = (</a:t>
            </a:r>
            <a:r>
              <a:rPr lang="en-US" sz="2400" dirty="0" err="1">
                <a:latin typeface="+mn-lt"/>
                <a:cs typeface="+mn-cs"/>
              </a:rPr>
              <a:t>HelpUrlAttribute</a:t>
            </a:r>
            <a:r>
              <a:rPr lang="en-US" sz="2400" dirty="0">
                <a:latin typeface="+mn-lt"/>
                <a:cs typeface="+mn-cs"/>
              </a:rPr>
              <a:t>) </a:t>
            </a:r>
            <a:r>
              <a:rPr lang="en-US" sz="2400" dirty="0" err="1">
                <a:latin typeface="+mn-lt"/>
                <a:cs typeface="+mn-cs"/>
              </a:rPr>
              <a:t>attr</a:t>
            </a:r>
            <a:r>
              <a:rPr lang="en-US" sz="2400" dirty="0">
                <a:latin typeface="+mn-lt"/>
                <a:cs typeface="+mn-cs"/>
              </a:rPr>
              <a:t>;</a:t>
            </a:r>
          </a:p>
          <a:p>
            <a:pPr>
              <a:defRPr/>
            </a:pPr>
            <a:r>
              <a:rPr lang="en-US" sz="2400" dirty="0">
                <a:latin typeface="+mn-lt"/>
                <a:cs typeface="+mn-cs"/>
              </a:rPr>
              <a:t>    </a:t>
            </a:r>
            <a:r>
              <a:rPr lang="en-US" sz="2400" dirty="0" err="1">
                <a:latin typeface="+mn-lt"/>
                <a:cs typeface="+mn-cs"/>
              </a:rPr>
              <a:t>myBrowser.Navigate</a:t>
            </a:r>
            <a:r>
              <a:rPr lang="en-US" sz="2400" dirty="0">
                <a:latin typeface="+mn-lt"/>
                <a:cs typeface="+mn-cs"/>
              </a:rPr>
              <a:t>( </a:t>
            </a:r>
            <a:r>
              <a:rPr lang="en-US" sz="2400" dirty="0" err="1">
                <a:latin typeface="+mn-lt"/>
                <a:cs typeface="+mn-cs"/>
              </a:rPr>
              <a:t>ha.Url</a:t>
            </a:r>
            <a:r>
              <a:rPr lang="en-US" sz="2400" dirty="0">
                <a:latin typeface="+mn-lt"/>
                <a:cs typeface="+mn-cs"/>
              </a:rPr>
              <a:t> );</a:t>
            </a:r>
          </a:p>
          <a:p>
            <a:pPr>
              <a:defRPr/>
            </a:pPr>
            <a:r>
              <a:rPr lang="en-US" sz="2400" dirty="0">
                <a:latin typeface="+mn-lt"/>
                <a:cs typeface="+mn-cs"/>
              </a:rPr>
              <a:t>  }</a:t>
            </a:r>
          </a:p>
          <a:p>
            <a:pPr>
              <a:defRPr/>
            </a:pPr>
            <a:r>
              <a:rPr lang="en-US" sz="2400" dirty="0">
                <a:latin typeface="+mn-lt"/>
                <a:cs typeface="+mn-cs"/>
              </a:rPr>
              <a:t>}</a:t>
            </a:r>
          </a:p>
        </p:txBody>
      </p:sp>
    </p:spTree>
    <p:extLst>
      <p:ext uri="{BB962C8B-B14F-4D97-AF65-F5344CB8AC3E}">
        <p14:creationId xmlns:p14="http://schemas.microsoft.com/office/powerpoint/2010/main" val="3417377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2837" name="Rectangle 5"/>
          <p:cNvSpPr>
            <a:spLocks noGrp="1" noChangeArrowheads="1"/>
          </p:cNvSpPr>
          <p:nvPr>
            <p:ph type="body" idx="1"/>
          </p:nvPr>
        </p:nvSpPr>
        <p:spPr>
          <a:xfrm>
            <a:off x="473670" y="965200"/>
            <a:ext cx="7315200" cy="4876800"/>
          </a:xfrm>
        </p:spPr>
        <p:txBody>
          <a:bodyPr/>
          <a:lstStyle/>
          <a:p>
            <a:pPr eaLnBrk="1" hangingPunct="1">
              <a:defRPr/>
            </a:pPr>
            <a:r>
              <a:rPr lang="en-US" dirty="0" smtClean="0">
                <a:cs typeface="+mn-cs"/>
              </a:rPr>
              <a:t>C# provides preprocessor directives that serve a number of functions</a:t>
            </a:r>
          </a:p>
          <a:p>
            <a:pPr eaLnBrk="1" hangingPunct="1">
              <a:defRPr/>
            </a:pPr>
            <a:r>
              <a:rPr lang="en-US" dirty="0" smtClean="0">
                <a:cs typeface="+mn-cs"/>
              </a:rPr>
              <a:t>Unlike C++, there is not a separate preprocessor</a:t>
            </a:r>
          </a:p>
          <a:p>
            <a:pPr lvl="1" eaLnBrk="1" hangingPunct="1">
              <a:defRPr/>
            </a:pPr>
            <a:r>
              <a:rPr lang="en-US" dirty="0" smtClean="0"/>
              <a:t>The </a:t>
            </a:r>
            <a:r>
              <a:rPr lang="ja-JP" altLang="en-US" dirty="0" smtClean="0">
                <a:latin typeface="Arial"/>
              </a:rPr>
              <a:t>“</a:t>
            </a:r>
            <a:r>
              <a:rPr lang="en-US" dirty="0" smtClean="0"/>
              <a:t>preprocessor</a:t>
            </a:r>
            <a:r>
              <a:rPr lang="ja-JP" altLang="en-US" dirty="0" smtClean="0">
                <a:latin typeface="Arial"/>
              </a:rPr>
              <a:t>”</a:t>
            </a:r>
            <a:r>
              <a:rPr lang="en-US" dirty="0" smtClean="0"/>
              <a:t> name is preserved only for consistency with C++</a:t>
            </a:r>
          </a:p>
          <a:p>
            <a:pPr eaLnBrk="1" hangingPunct="1">
              <a:defRPr/>
            </a:pPr>
            <a:r>
              <a:rPr lang="en-US" dirty="0" smtClean="0">
                <a:cs typeface="+mn-cs"/>
              </a:rPr>
              <a:t>C++ preprocessor features removed include:</a:t>
            </a:r>
          </a:p>
          <a:p>
            <a:pPr lvl="1" eaLnBrk="1" hangingPunct="1">
              <a:defRPr/>
            </a:pPr>
            <a:r>
              <a:rPr lang="en-US" dirty="0" smtClean="0">
                <a:latin typeface="Lucida Console" charset="0"/>
              </a:rPr>
              <a:t>#include</a:t>
            </a:r>
            <a:r>
              <a:rPr lang="en-US" dirty="0" smtClean="0"/>
              <a:t>: Not really needed with one-stop programming; removal results in faster compilation</a:t>
            </a:r>
          </a:p>
          <a:p>
            <a:pPr lvl="1" eaLnBrk="1" hangingPunct="1">
              <a:defRPr/>
            </a:pPr>
            <a:r>
              <a:rPr lang="en-US" dirty="0" smtClean="0"/>
              <a:t>Macro version of </a:t>
            </a:r>
            <a:r>
              <a:rPr lang="en-US" dirty="0" smtClean="0">
                <a:latin typeface="Lucida Console" charset="0"/>
              </a:rPr>
              <a:t>#define</a:t>
            </a:r>
            <a:r>
              <a:rPr lang="en-US" dirty="0" smtClean="0"/>
              <a:t>: removed for clarity</a:t>
            </a:r>
          </a:p>
          <a:p>
            <a:pPr eaLnBrk="1" hangingPunct="1">
              <a:defRPr/>
            </a:pPr>
            <a:endParaRPr lang="en-US" dirty="0" smtClean="0">
              <a:cs typeface="+mn-cs"/>
            </a:endParaRPr>
          </a:p>
        </p:txBody>
      </p:sp>
      <p:sp>
        <p:nvSpPr>
          <p:cNvPr id="1272838" name="Rectangle 6"/>
          <p:cNvSpPr>
            <a:spLocks noGrp="1" noChangeArrowheads="1"/>
          </p:cNvSpPr>
          <p:nvPr>
            <p:ph type="title"/>
          </p:nvPr>
        </p:nvSpPr>
        <p:spPr/>
        <p:txBody>
          <a:bodyPr/>
          <a:lstStyle/>
          <a:p>
            <a:pPr eaLnBrk="1" hangingPunct="1">
              <a:defRPr/>
            </a:pPr>
            <a:r>
              <a:rPr lang="en-US" dirty="0" smtClean="0">
                <a:solidFill>
                  <a:schemeClr val="tx1"/>
                </a:solidFill>
                <a:cs typeface="+mj-cs"/>
              </a:rPr>
              <a:t>Preprocessor Directives Overview</a:t>
            </a:r>
          </a:p>
        </p:txBody>
      </p:sp>
    </p:spTree>
    <p:extLst>
      <p:ext uri="{BB962C8B-B14F-4D97-AF65-F5344CB8AC3E}">
        <p14:creationId xmlns:p14="http://schemas.microsoft.com/office/powerpoint/2010/main" val="43216209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580B813-FEE5-43C8-B412-A5A5B5D9FD83}" type="slidenum">
              <a:rPr lang="en-US"/>
              <a:pPr>
                <a:defRPr/>
              </a:pPr>
              <a:t>2</a:t>
            </a:fld>
            <a:endParaRPr lang="en-US" dirty="0"/>
          </a:p>
        </p:txBody>
      </p:sp>
      <p:sp>
        <p:nvSpPr>
          <p:cNvPr id="31747" name="Rectangle 2"/>
          <p:cNvSpPr>
            <a:spLocks noGrp="1" noChangeArrowheads="1"/>
          </p:cNvSpPr>
          <p:nvPr>
            <p:ph type="title"/>
          </p:nvPr>
        </p:nvSpPr>
        <p:spPr>
          <a:xfrm>
            <a:off x="169863" y="76200"/>
            <a:ext cx="8880475" cy="685800"/>
          </a:xfrm>
        </p:spPr>
        <p:txBody>
          <a:bodyPr/>
          <a:lstStyle/>
          <a:p>
            <a:r>
              <a:rPr lang="en-US" dirty="0" smtClean="0"/>
              <a:t>Today’s Lecture</a:t>
            </a:r>
            <a:endParaRPr lang="en-US" i="1" dirty="0" smtClean="0"/>
          </a:p>
        </p:txBody>
      </p:sp>
      <p:sp>
        <p:nvSpPr>
          <p:cNvPr id="4" name="Rectangle 3"/>
          <p:cNvSpPr txBox="1">
            <a:spLocks noChangeArrowheads="1"/>
          </p:cNvSpPr>
          <p:nvPr/>
        </p:nvSpPr>
        <p:spPr bwMode="auto">
          <a:xfrm>
            <a:off x="457200" y="1066800"/>
            <a:ext cx="7467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tab pos="3657600" algn="l"/>
              </a:tabLst>
              <a:defRPr/>
            </a:pPr>
            <a:r>
              <a:rPr lang="en-US" sz="2000" kern="0" dirty="0" smtClean="0">
                <a:latin typeface="+mn-lt"/>
              </a:rPr>
              <a:t>Advanced Concepts in C#</a:t>
            </a:r>
          </a:p>
        </p:txBody>
      </p:sp>
    </p:spTree>
    <p:extLst>
      <p:ext uri="{BB962C8B-B14F-4D97-AF65-F5344CB8AC3E}">
        <p14:creationId xmlns:p14="http://schemas.microsoft.com/office/powerpoint/2010/main" val="1586504243"/>
      </p:ext>
    </p:extLst>
  </p:cSld>
  <p:clrMapOvr>
    <a:masterClrMapping/>
  </p:clrMapOvr>
  <p:transition xmlns:p14="http://schemas.microsoft.com/office/powerpoint/2010/main" advTm="250"/>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0834" name="Rectangle 2"/>
          <p:cNvSpPr>
            <a:spLocks noGrp="1" noChangeArrowheads="1"/>
          </p:cNvSpPr>
          <p:nvPr>
            <p:ph type="title"/>
          </p:nvPr>
        </p:nvSpPr>
        <p:spPr/>
        <p:txBody>
          <a:bodyPr/>
          <a:lstStyle/>
          <a:p>
            <a:pPr eaLnBrk="1" hangingPunct="1">
              <a:defRPr/>
            </a:pPr>
            <a:r>
              <a:rPr lang="en-US" dirty="0" smtClean="0">
                <a:solidFill>
                  <a:schemeClr val="tx1"/>
                </a:solidFill>
                <a:cs typeface="+mj-cs"/>
              </a:rPr>
              <a:t>Preprocessor Directives Overview</a:t>
            </a:r>
          </a:p>
        </p:txBody>
      </p:sp>
      <p:sp>
        <p:nvSpPr>
          <p:cNvPr id="1400835" name="Rectangle 3"/>
          <p:cNvSpPr>
            <a:spLocks noGrp="1" noChangeArrowheads="1"/>
          </p:cNvSpPr>
          <p:nvPr>
            <p:ph type="body" idx="1"/>
          </p:nvPr>
        </p:nvSpPr>
        <p:spPr/>
        <p:txBody>
          <a:bodyPr/>
          <a:lstStyle/>
          <a:p>
            <a:pPr eaLnBrk="1" hangingPunct="1">
              <a:defRPr/>
            </a:pPr>
            <a:endParaRPr lang="en-US" smtClean="0">
              <a:cs typeface="+mn-cs"/>
            </a:endParaRPr>
          </a:p>
        </p:txBody>
      </p:sp>
      <p:graphicFrame>
        <p:nvGraphicFramePr>
          <p:cNvPr id="1400836" name="Group 4"/>
          <p:cNvGraphicFramePr>
            <a:graphicFrameLocks noGrp="1"/>
          </p:cNvGraphicFramePr>
          <p:nvPr>
            <p:extLst>
              <p:ext uri="{D42A27DB-BD31-4B8C-83A1-F6EECF244321}">
                <p14:modId xmlns:p14="http://schemas.microsoft.com/office/powerpoint/2010/main" val="1440733173"/>
              </p:ext>
            </p:extLst>
          </p:nvPr>
        </p:nvGraphicFramePr>
        <p:xfrm>
          <a:off x="0" y="1911100"/>
          <a:ext cx="8534400" cy="3276600"/>
        </p:xfrm>
        <a:graphic>
          <a:graphicData uri="http://schemas.openxmlformats.org/drawingml/2006/table">
            <a:tbl>
              <a:tblPr/>
              <a:tblGrid>
                <a:gridCol w="3657600"/>
                <a:gridCol w="4876800"/>
              </a:tblGrid>
              <a:tr h="59055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dirty="0">
                          <a:ln>
                            <a:noFill/>
                          </a:ln>
                          <a:solidFill>
                            <a:schemeClr val="tx1"/>
                          </a:solidFill>
                          <a:effectLst/>
                          <a:latin typeface="Arial" charset="0"/>
                          <a:ea typeface="ＭＳ Ｐゴシック" charset="0"/>
                        </a:rPr>
                        <a:t>Directive</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Arial" charset="0"/>
                          <a:ea typeface="ＭＳ Ｐゴシック" charset="0"/>
                        </a:rPr>
                        <a:t>Description</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524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#define</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#undef</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Define and undefine conditional symbols</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#if,</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#elif</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#else</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#endif</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Conditionally skip sections of code</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#error</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#warning</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Issue errors and warnings</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#region</a:t>
                      </a:r>
                      <a:r>
                        <a:rPr kumimoji="0" lang="en-US" sz="2000" b="0" i="0" u="none" strike="noStrike" cap="none" normalizeH="0" baseline="0">
                          <a:ln>
                            <a:noFill/>
                          </a:ln>
                          <a:solidFill>
                            <a:schemeClr val="tx1"/>
                          </a:solidFill>
                          <a:effectLst/>
                          <a:latin typeface="Arial" charset="0"/>
                          <a:ea typeface="ＭＳ Ｐゴシック" charset="0"/>
                        </a:rPr>
                        <a:t>, </a:t>
                      </a:r>
                      <a:r>
                        <a:rPr kumimoji="0" lang="en-US" sz="2000" b="0" i="0" u="none" strike="noStrike" cap="none" normalizeH="0" baseline="0">
                          <a:ln>
                            <a:noFill/>
                          </a:ln>
                          <a:solidFill>
                            <a:schemeClr val="tx1"/>
                          </a:solidFill>
                          <a:effectLst/>
                          <a:latin typeface="Lucida Console" charset="0"/>
                          <a:ea typeface="ＭＳ Ｐゴシック" charset="0"/>
                        </a:rPr>
                        <a:t>#end</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Arial" charset="0"/>
                          <a:ea typeface="ＭＳ Ｐゴシック" charset="0"/>
                        </a:rPr>
                        <a:t>Delimit outline regions</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533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Lucida Console" charset="0"/>
                          <a:ea typeface="ＭＳ Ｐゴシック" charset="0"/>
                        </a:rPr>
                        <a:t>#line</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dirty="0">
                          <a:ln>
                            <a:noFill/>
                          </a:ln>
                          <a:solidFill>
                            <a:schemeClr val="tx1"/>
                          </a:solidFill>
                          <a:effectLst/>
                          <a:latin typeface="Arial" charset="0"/>
                          <a:ea typeface="ＭＳ Ｐゴシック" charset="0"/>
                        </a:rPr>
                        <a:t>Specify line number</a:t>
                      </a:r>
                    </a:p>
                  </a:txBody>
                  <a:tcPr marL="91638" marR="91638" marT="45819" marB="458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Tree>
    <p:extLst>
      <p:ext uri="{BB962C8B-B14F-4D97-AF65-F5344CB8AC3E}">
        <p14:creationId xmlns:p14="http://schemas.microsoft.com/office/powerpoint/2010/main" val="106784177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3860" name="Text Box 4"/>
          <p:cNvSpPr txBox="1">
            <a:spLocks noChangeArrowheads="1"/>
          </p:cNvSpPr>
          <p:nvPr/>
        </p:nvSpPr>
        <p:spPr bwMode="auto">
          <a:xfrm>
            <a:off x="169863" y="1076255"/>
            <a:ext cx="8267700" cy="5601532"/>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90000"/>
              </a:lnSpc>
              <a:defRPr/>
            </a:pPr>
            <a:r>
              <a:rPr lang="en-US" sz="2400" dirty="0">
                <a:latin typeface="+mn-lt"/>
                <a:cs typeface="+mn-cs"/>
              </a:rPr>
              <a:t>#define Debug</a:t>
            </a:r>
          </a:p>
          <a:p>
            <a:pPr>
              <a:lnSpc>
                <a:spcPct val="90000"/>
              </a:lnSpc>
              <a:defRPr/>
            </a:pPr>
            <a:r>
              <a:rPr lang="en-US" sz="2400" dirty="0">
                <a:latin typeface="+mn-lt"/>
                <a:cs typeface="+mn-cs"/>
              </a:rPr>
              <a:t>public class Debug {</a:t>
            </a:r>
          </a:p>
          <a:p>
            <a:pPr>
              <a:lnSpc>
                <a:spcPct val="90000"/>
              </a:lnSpc>
              <a:defRPr/>
            </a:pPr>
            <a:r>
              <a:rPr lang="en-US" sz="2400" dirty="0">
                <a:latin typeface="+mn-lt"/>
                <a:cs typeface="+mn-cs"/>
              </a:rPr>
              <a:t>  [Conditional("Debug")]</a:t>
            </a:r>
          </a:p>
          <a:p>
            <a:pPr>
              <a:lnSpc>
                <a:spcPct val="90000"/>
              </a:lnSpc>
              <a:defRPr/>
            </a:pPr>
            <a:r>
              <a:rPr lang="en-US" sz="2400" dirty="0">
                <a:latin typeface="+mn-lt"/>
                <a:cs typeface="+mn-cs"/>
              </a:rPr>
              <a:t>  public static void Assert(</a:t>
            </a:r>
            <a:r>
              <a:rPr lang="en-US" sz="2400" dirty="0" err="1">
                <a:latin typeface="+mn-lt"/>
                <a:cs typeface="+mn-cs"/>
              </a:rPr>
              <a:t>bool</a:t>
            </a:r>
            <a:r>
              <a:rPr lang="en-US" sz="2400" dirty="0">
                <a:latin typeface="+mn-lt"/>
                <a:cs typeface="+mn-cs"/>
              </a:rPr>
              <a:t> </a:t>
            </a:r>
            <a:r>
              <a:rPr lang="en-US" sz="2400" dirty="0" err="1">
                <a:latin typeface="+mn-lt"/>
                <a:cs typeface="+mn-cs"/>
              </a:rPr>
              <a:t>cond</a:t>
            </a:r>
            <a:r>
              <a:rPr lang="en-US" sz="2400" dirty="0">
                <a:latin typeface="+mn-lt"/>
                <a:cs typeface="+mn-cs"/>
              </a:rPr>
              <a:t>, String s) {</a:t>
            </a:r>
          </a:p>
          <a:p>
            <a:pPr>
              <a:lnSpc>
                <a:spcPct val="90000"/>
              </a:lnSpc>
              <a:defRPr/>
            </a:pPr>
            <a:r>
              <a:rPr lang="en-US" sz="2400" dirty="0">
                <a:latin typeface="+mn-lt"/>
                <a:cs typeface="+mn-cs"/>
              </a:rPr>
              <a:t>    if (!</a:t>
            </a:r>
            <a:r>
              <a:rPr lang="en-US" sz="2400" dirty="0" err="1">
                <a:latin typeface="+mn-lt"/>
                <a:cs typeface="+mn-cs"/>
              </a:rPr>
              <a:t>cond</a:t>
            </a:r>
            <a:r>
              <a:rPr lang="en-US" sz="2400" dirty="0">
                <a:latin typeface="+mn-lt"/>
                <a:cs typeface="+mn-cs"/>
              </a:rPr>
              <a:t>) {</a:t>
            </a:r>
          </a:p>
          <a:p>
            <a:pPr>
              <a:lnSpc>
                <a:spcPct val="90000"/>
              </a:lnSpc>
              <a:defRPr/>
            </a:pPr>
            <a:r>
              <a:rPr lang="en-US" sz="2400" dirty="0">
                <a:latin typeface="+mn-lt"/>
                <a:cs typeface="+mn-cs"/>
              </a:rPr>
              <a:t>      throw new </a:t>
            </a:r>
            <a:r>
              <a:rPr lang="en-US" sz="2400" dirty="0" err="1">
                <a:latin typeface="+mn-lt"/>
                <a:cs typeface="+mn-cs"/>
              </a:rPr>
              <a:t>AssertionException</a:t>
            </a:r>
            <a:r>
              <a:rPr lang="en-US" sz="2400" dirty="0">
                <a:latin typeface="+mn-lt"/>
                <a:cs typeface="+mn-cs"/>
              </a:rPr>
              <a:t>(s);</a:t>
            </a:r>
          </a:p>
          <a:p>
            <a:pPr>
              <a:lnSpc>
                <a:spcPct val="90000"/>
              </a:lnSpc>
              <a:defRPr/>
            </a:pPr>
            <a:r>
              <a:rPr lang="en-US" sz="2400" dirty="0">
                <a:latin typeface="+mn-lt"/>
                <a:cs typeface="+mn-cs"/>
              </a:rPr>
              <a:t>    }</a:t>
            </a:r>
          </a:p>
          <a:p>
            <a:pPr>
              <a:lnSpc>
                <a:spcPct val="90000"/>
              </a:lnSpc>
              <a:defRPr/>
            </a:pPr>
            <a:r>
              <a:rPr lang="en-US" sz="2400" dirty="0">
                <a:latin typeface="+mn-lt"/>
                <a:cs typeface="+mn-cs"/>
              </a:rPr>
              <a:t>  }</a:t>
            </a:r>
          </a:p>
          <a:p>
            <a:pPr>
              <a:lnSpc>
                <a:spcPct val="90000"/>
              </a:lnSpc>
              <a:defRPr/>
            </a:pPr>
            <a:r>
              <a:rPr lang="en-US" sz="2400" dirty="0">
                <a:latin typeface="+mn-lt"/>
                <a:cs typeface="+mn-cs"/>
              </a:rPr>
              <a:t>  void </a:t>
            </a:r>
            <a:r>
              <a:rPr lang="en-US" sz="2400" dirty="0" err="1">
                <a:latin typeface="+mn-lt"/>
                <a:cs typeface="+mn-cs"/>
              </a:rPr>
              <a:t>DoSomething</a:t>
            </a:r>
            <a:r>
              <a:rPr lang="en-US" sz="2400" dirty="0">
                <a:latin typeface="+mn-lt"/>
                <a:cs typeface="+mn-cs"/>
              </a:rPr>
              <a:t>() {</a:t>
            </a:r>
          </a:p>
          <a:p>
            <a:pPr>
              <a:lnSpc>
                <a:spcPct val="90000"/>
              </a:lnSpc>
              <a:defRPr/>
            </a:pPr>
            <a:r>
              <a:rPr lang="en-US" sz="2400" dirty="0">
                <a:latin typeface="+mn-lt"/>
                <a:cs typeface="+mn-cs"/>
              </a:rPr>
              <a:t>    ...</a:t>
            </a:r>
          </a:p>
          <a:p>
            <a:pPr>
              <a:lnSpc>
                <a:spcPct val="90000"/>
              </a:lnSpc>
              <a:defRPr/>
            </a:pPr>
            <a:r>
              <a:rPr lang="en-US" sz="2400" dirty="0">
                <a:latin typeface="+mn-lt"/>
                <a:cs typeface="+mn-cs"/>
              </a:rPr>
              <a:t>    // If Debug is not defined, the next line is</a:t>
            </a:r>
          </a:p>
          <a:p>
            <a:pPr>
              <a:lnSpc>
                <a:spcPct val="90000"/>
              </a:lnSpc>
              <a:defRPr/>
            </a:pPr>
            <a:r>
              <a:rPr lang="en-US" sz="2400" dirty="0">
                <a:latin typeface="+mn-lt"/>
                <a:cs typeface="+mn-cs"/>
              </a:rPr>
              <a:t>    // not even called</a:t>
            </a:r>
          </a:p>
          <a:p>
            <a:pPr>
              <a:lnSpc>
                <a:spcPct val="90000"/>
              </a:lnSpc>
              <a:defRPr/>
            </a:pPr>
            <a:r>
              <a:rPr lang="en-US" sz="2400" dirty="0">
                <a:latin typeface="+mn-lt"/>
                <a:cs typeface="+mn-cs"/>
              </a:rPr>
              <a:t>    Assert((x == y), </a:t>
            </a:r>
            <a:r>
              <a:rPr lang="ja-JP" altLang="en-US" sz="2400" dirty="0">
                <a:latin typeface="+mn-lt"/>
                <a:cs typeface="+mn-cs"/>
              </a:rPr>
              <a:t>“</a:t>
            </a:r>
            <a:r>
              <a:rPr lang="en-US" sz="2400" dirty="0">
                <a:latin typeface="+mn-lt"/>
                <a:cs typeface="+mn-cs"/>
              </a:rPr>
              <a:t>X should equal Y</a:t>
            </a:r>
            <a:r>
              <a:rPr lang="ja-JP" altLang="en-US" sz="2400" dirty="0">
                <a:latin typeface="+mn-lt"/>
                <a:cs typeface="+mn-cs"/>
              </a:rPr>
              <a:t>”</a:t>
            </a:r>
            <a:r>
              <a:rPr lang="en-US" sz="2400" dirty="0">
                <a:latin typeface="+mn-lt"/>
                <a:cs typeface="+mn-cs"/>
              </a:rPr>
              <a:t>);</a:t>
            </a:r>
          </a:p>
          <a:p>
            <a:pPr>
              <a:lnSpc>
                <a:spcPct val="90000"/>
              </a:lnSpc>
              <a:defRPr/>
            </a:pPr>
            <a:r>
              <a:rPr lang="en-US" sz="2400" dirty="0">
                <a:latin typeface="+mn-lt"/>
                <a:cs typeface="+mn-cs"/>
              </a:rPr>
              <a:t>    ...</a:t>
            </a:r>
          </a:p>
          <a:p>
            <a:pPr>
              <a:lnSpc>
                <a:spcPct val="90000"/>
              </a:lnSpc>
              <a:defRPr/>
            </a:pPr>
            <a:r>
              <a:rPr lang="en-US" sz="2400" dirty="0">
                <a:latin typeface="+mn-lt"/>
                <a:cs typeface="+mn-cs"/>
              </a:rPr>
              <a:t>  }</a:t>
            </a:r>
          </a:p>
          <a:p>
            <a:pPr>
              <a:lnSpc>
                <a:spcPct val="90000"/>
              </a:lnSpc>
              <a:defRPr/>
            </a:pPr>
            <a:r>
              <a:rPr lang="en-US" sz="2400" dirty="0">
                <a:latin typeface="+mn-lt"/>
                <a:cs typeface="+mn-cs"/>
              </a:rPr>
              <a:t>}</a:t>
            </a:r>
          </a:p>
        </p:txBody>
      </p:sp>
      <p:sp>
        <p:nvSpPr>
          <p:cNvPr id="1273863" name="Rectangle 7"/>
          <p:cNvSpPr>
            <a:spLocks noGrp="1" noChangeArrowheads="1"/>
          </p:cNvSpPr>
          <p:nvPr>
            <p:ph type="title"/>
          </p:nvPr>
        </p:nvSpPr>
        <p:spPr/>
        <p:txBody>
          <a:bodyPr/>
          <a:lstStyle/>
          <a:p>
            <a:pPr eaLnBrk="1" hangingPunct="1">
              <a:defRPr/>
            </a:pPr>
            <a:r>
              <a:rPr lang="en-US" dirty="0" smtClean="0">
                <a:solidFill>
                  <a:schemeClr val="tx1"/>
                </a:solidFill>
                <a:cs typeface="+mj-cs"/>
              </a:rPr>
              <a:t>Preprocessor Directives Conditional Compilation</a:t>
            </a:r>
          </a:p>
        </p:txBody>
      </p:sp>
    </p:spTree>
    <p:extLst>
      <p:ext uri="{BB962C8B-B14F-4D97-AF65-F5344CB8AC3E}">
        <p14:creationId xmlns:p14="http://schemas.microsoft.com/office/powerpoint/2010/main" val="2422717308"/>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9570" name="Rectangle 2"/>
          <p:cNvSpPr>
            <a:spLocks noGrp="1" noChangeArrowheads="1"/>
          </p:cNvSpPr>
          <p:nvPr>
            <p:ph type="title"/>
          </p:nvPr>
        </p:nvSpPr>
        <p:spPr/>
        <p:txBody>
          <a:bodyPr/>
          <a:lstStyle/>
          <a:p>
            <a:pPr eaLnBrk="1" hangingPunct="1">
              <a:defRPr/>
            </a:pPr>
            <a:r>
              <a:rPr lang="en-US" dirty="0" smtClean="0">
                <a:solidFill>
                  <a:schemeClr val="tx1"/>
                </a:solidFill>
                <a:cs typeface="+mj-cs"/>
              </a:rPr>
              <a:t>Preprocessor Directives Assertions</a:t>
            </a:r>
          </a:p>
        </p:txBody>
      </p:sp>
      <p:sp>
        <p:nvSpPr>
          <p:cNvPr id="1389571" name="Rectangle 3"/>
          <p:cNvSpPr>
            <a:spLocks noGrp="1" noChangeArrowheads="1"/>
          </p:cNvSpPr>
          <p:nvPr>
            <p:ph type="body" idx="1"/>
          </p:nvPr>
        </p:nvSpPr>
        <p:spPr>
          <a:xfrm>
            <a:off x="397775" y="1054847"/>
            <a:ext cx="7315200" cy="4876800"/>
          </a:xfrm>
        </p:spPr>
        <p:txBody>
          <a:bodyPr/>
          <a:lstStyle/>
          <a:p>
            <a:pPr eaLnBrk="1" hangingPunct="1">
              <a:lnSpc>
                <a:spcPct val="90000"/>
              </a:lnSpc>
              <a:defRPr/>
            </a:pPr>
            <a:r>
              <a:rPr lang="en-US" dirty="0" smtClean="0">
                <a:cs typeface="+mn-cs"/>
              </a:rPr>
              <a:t>By the way, assertions are an incredible way to improve the quality of your code</a:t>
            </a:r>
          </a:p>
          <a:p>
            <a:pPr eaLnBrk="1" hangingPunct="1">
              <a:lnSpc>
                <a:spcPct val="90000"/>
              </a:lnSpc>
              <a:defRPr/>
            </a:pPr>
            <a:r>
              <a:rPr lang="en-US" dirty="0" smtClean="0">
                <a:cs typeface="+mn-cs"/>
              </a:rPr>
              <a:t>An assertion is essentially a unit test built right into your code</a:t>
            </a:r>
          </a:p>
          <a:p>
            <a:pPr eaLnBrk="1" hangingPunct="1">
              <a:lnSpc>
                <a:spcPct val="90000"/>
              </a:lnSpc>
              <a:defRPr/>
            </a:pPr>
            <a:r>
              <a:rPr lang="en-US" dirty="0" smtClean="0">
                <a:cs typeface="+mn-cs"/>
              </a:rPr>
              <a:t>You should have assertions to test preconditions, </a:t>
            </a:r>
            <a:r>
              <a:rPr lang="en-US" dirty="0" err="1" smtClean="0">
                <a:cs typeface="+mn-cs"/>
              </a:rPr>
              <a:t>postconditions</a:t>
            </a:r>
            <a:r>
              <a:rPr lang="en-US" dirty="0" smtClean="0">
                <a:cs typeface="+mn-cs"/>
              </a:rPr>
              <a:t> and invariants</a:t>
            </a:r>
          </a:p>
          <a:p>
            <a:pPr eaLnBrk="1" hangingPunct="1">
              <a:lnSpc>
                <a:spcPct val="90000"/>
              </a:lnSpc>
              <a:defRPr/>
            </a:pPr>
            <a:r>
              <a:rPr lang="en-US" dirty="0" smtClean="0">
                <a:cs typeface="+mn-cs"/>
              </a:rPr>
              <a:t>Assertions are only enabled in debug builds</a:t>
            </a:r>
          </a:p>
          <a:p>
            <a:pPr eaLnBrk="1" hangingPunct="1">
              <a:lnSpc>
                <a:spcPct val="90000"/>
              </a:lnSpc>
              <a:defRPr/>
            </a:pPr>
            <a:r>
              <a:rPr lang="en-US" dirty="0" smtClean="0">
                <a:cs typeface="+mn-cs"/>
              </a:rPr>
              <a:t>Your code is QA</a:t>
            </a:r>
            <a:r>
              <a:rPr lang="ja-JP" altLang="en-US" dirty="0" smtClean="0">
                <a:latin typeface="Arial"/>
                <a:cs typeface="+mn-cs"/>
              </a:rPr>
              <a:t>’</a:t>
            </a:r>
            <a:r>
              <a:rPr lang="en-US" dirty="0" smtClean="0">
                <a:cs typeface="+mn-cs"/>
              </a:rPr>
              <a:t>d every time it runs</a:t>
            </a:r>
          </a:p>
        </p:txBody>
      </p:sp>
    </p:spTree>
    <p:extLst>
      <p:ext uri="{BB962C8B-B14F-4D97-AF65-F5344CB8AC3E}">
        <p14:creationId xmlns:p14="http://schemas.microsoft.com/office/powerpoint/2010/main" val="107794857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5909" name="Rectangle 5"/>
          <p:cNvSpPr>
            <a:spLocks noGrp="1" noChangeArrowheads="1"/>
          </p:cNvSpPr>
          <p:nvPr>
            <p:ph type="title"/>
          </p:nvPr>
        </p:nvSpPr>
        <p:spPr/>
        <p:txBody>
          <a:bodyPr/>
          <a:lstStyle/>
          <a:p>
            <a:pPr eaLnBrk="1" hangingPunct="1">
              <a:defRPr/>
            </a:pPr>
            <a:r>
              <a:rPr lang="en-US" dirty="0" smtClean="0">
                <a:solidFill>
                  <a:schemeClr val="tx1"/>
                </a:solidFill>
                <a:cs typeface="+mj-cs"/>
              </a:rPr>
              <a:t>XML Comments Overview</a:t>
            </a:r>
          </a:p>
        </p:txBody>
      </p:sp>
      <p:sp>
        <p:nvSpPr>
          <p:cNvPr id="1275910" name="Rectangle 6"/>
          <p:cNvSpPr>
            <a:spLocks noGrp="1" noChangeArrowheads="1"/>
          </p:cNvSpPr>
          <p:nvPr>
            <p:ph type="body" idx="1"/>
          </p:nvPr>
        </p:nvSpPr>
        <p:spPr>
          <a:xfrm>
            <a:off x="397775" y="980141"/>
            <a:ext cx="7315200" cy="4876800"/>
          </a:xfrm>
        </p:spPr>
        <p:txBody>
          <a:bodyPr/>
          <a:lstStyle/>
          <a:p>
            <a:pPr eaLnBrk="1" hangingPunct="1">
              <a:defRPr/>
            </a:pPr>
            <a:r>
              <a:rPr lang="en-US" sz="2400" dirty="0" smtClean="0">
                <a:cs typeface="+mn-cs"/>
              </a:rPr>
              <a:t>Programmers don</a:t>
            </a:r>
            <a:r>
              <a:rPr lang="ja-JP" altLang="en-US" sz="2400" dirty="0" smtClean="0">
                <a:latin typeface="Arial"/>
                <a:cs typeface="+mn-cs"/>
              </a:rPr>
              <a:t>’</a:t>
            </a:r>
            <a:r>
              <a:rPr lang="en-US" sz="2400" dirty="0" smtClean="0">
                <a:cs typeface="+mn-cs"/>
              </a:rPr>
              <a:t>t like to document code, so we need a way to make it easy for them to produce quality, </a:t>
            </a:r>
            <a:br>
              <a:rPr lang="en-US" sz="2400" dirty="0" smtClean="0">
                <a:cs typeface="+mn-cs"/>
              </a:rPr>
            </a:br>
            <a:r>
              <a:rPr lang="en-US" sz="2400" dirty="0" smtClean="0">
                <a:cs typeface="+mn-cs"/>
              </a:rPr>
              <a:t>up-to-date documentation</a:t>
            </a:r>
          </a:p>
          <a:p>
            <a:pPr eaLnBrk="1" hangingPunct="1">
              <a:defRPr/>
            </a:pPr>
            <a:r>
              <a:rPr lang="en-US" sz="2400" dirty="0" smtClean="0">
                <a:cs typeface="+mn-cs"/>
              </a:rPr>
              <a:t>C# lets you embed XML comments that document types, members, parameters, etc.</a:t>
            </a:r>
          </a:p>
          <a:p>
            <a:pPr lvl="1" eaLnBrk="1" hangingPunct="1">
              <a:defRPr/>
            </a:pPr>
            <a:r>
              <a:rPr lang="en-US" sz="2000" dirty="0" smtClean="0"/>
              <a:t>Denoted with triple slash: </a:t>
            </a:r>
            <a:r>
              <a:rPr lang="en-US" sz="2000" dirty="0" smtClean="0">
                <a:latin typeface="Lucida Console" charset="0"/>
              </a:rPr>
              <a:t>///</a:t>
            </a:r>
          </a:p>
          <a:p>
            <a:pPr eaLnBrk="1" hangingPunct="1">
              <a:defRPr/>
            </a:pPr>
            <a:r>
              <a:rPr lang="en-US" sz="2400" dirty="0" smtClean="0">
                <a:cs typeface="+mn-cs"/>
              </a:rPr>
              <a:t>XML document is generated when code is compiled with </a:t>
            </a:r>
            <a:r>
              <a:rPr lang="en-US" sz="2400" dirty="0" smtClean="0">
                <a:latin typeface="Lucida Console" charset="0"/>
                <a:cs typeface="+mn-cs"/>
              </a:rPr>
              <a:t>/doc</a:t>
            </a:r>
            <a:r>
              <a:rPr lang="en-US" sz="2400" dirty="0" smtClean="0">
                <a:cs typeface="+mn-cs"/>
              </a:rPr>
              <a:t> argument</a:t>
            </a:r>
          </a:p>
          <a:p>
            <a:pPr eaLnBrk="1" hangingPunct="1">
              <a:defRPr/>
            </a:pPr>
            <a:r>
              <a:rPr lang="en-US" sz="2400" dirty="0" smtClean="0">
                <a:cs typeface="+mn-cs"/>
              </a:rPr>
              <a:t>Comes with predefined XML schema, but you can add your own tags too</a:t>
            </a:r>
          </a:p>
          <a:p>
            <a:pPr lvl="1" eaLnBrk="1" hangingPunct="1">
              <a:defRPr/>
            </a:pPr>
            <a:r>
              <a:rPr lang="en-US" sz="2000" dirty="0" smtClean="0"/>
              <a:t>Some are verified, e.g. parameters, exceptions, types</a:t>
            </a:r>
          </a:p>
        </p:txBody>
      </p:sp>
    </p:spTree>
    <p:extLst>
      <p:ext uri="{BB962C8B-B14F-4D97-AF65-F5344CB8AC3E}">
        <p14:creationId xmlns:p14="http://schemas.microsoft.com/office/powerpoint/2010/main" val="29819750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6498" name="Rectangle 2"/>
          <p:cNvSpPr>
            <a:spLocks noGrp="1" noChangeArrowheads="1"/>
          </p:cNvSpPr>
          <p:nvPr>
            <p:ph type="title"/>
          </p:nvPr>
        </p:nvSpPr>
        <p:spPr/>
        <p:txBody>
          <a:bodyPr/>
          <a:lstStyle/>
          <a:p>
            <a:pPr eaLnBrk="1" hangingPunct="1">
              <a:defRPr/>
            </a:pPr>
            <a:r>
              <a:rPr lang="en-US" dirty="0" smtClean="0">
                <a:solidFill>
                  <a:schemeClr val="tx1"/>
                </a:solidFill>
                <a:cs typeface="+mj-cs"/>
              </a:rPr>
              <a:t>XML Comments Overview</a:t>
            </a:r>
          </a:p>
        </p:txBody>
      </p:sp>
      <p:graphicFrame>
        <p:nvGraphicFramePr>
          <p:cNvPr id="1386539" name="Group 43"/>
          <p:cNvGraphicFramePr>
            <a:graphicFrameLocks noGrp="1"/>
          </p:cNvGraphicFramePr>
          <p:nvPr>
            <p:extLst>
              <p:ext uri="{D42A27DB-BD31-4B8C-83A1-F6EECF244321}">
                <p14:modId xmlns:p14="http://schemas.microsoft.com/office/powerpoint/2010/main" val="2101989514"/>
              </p:ext>
            </p:extLst>
          </p:nvPr>
        </p:nvGraphicFramePr>
        <p:xfrm>
          <a:off x="169863" y="1531625"/>
          <a:ext cx="7848600" cy="4572014"/>
        </p:xfrm>
        <a:graphic>
          <a:graphicData uri="http://schemas.openxmlformats.org/drawingml/2006/table">
            <a:tbl>
              <a:tblPr/>
              <a:tblGrid>
                <a:gridCol w="3657600"/>
                <a:gridCol w="4191000"/>
              </a:tblGrid>
              <a:tr h="45737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dirty="0">
                          <a:ln>
                            <a:noFill/>
                          </a:ln>
                          <a:solidFill>
                            <a:schemeClr val="tx1"/>
                          </a:solidFill>
                          <a:effectLst/>
                          <a:latin typeface="Arial" charset="0"/>
                          <a:ea typeface="ＭＳ Ｐゴシック" charset="0"/>
                        </a:rPr>
                        <a:t>XML Tag</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400" b="1" i="0" u="none" strike="noStrike" cap="none" normalizeH="0" baseline="0">
                          <a:ln>
                            <a:noFill/>
                          </a:ln>
                          <a:solidFill>
                            <a:schemeClr val="tx1"/>
                          </a:solidFill>
                          <a:effectLst/>
                          <a:latin typeface="Arial" charset="0"/>
                          <a:ea typeface="ＭＳ Ｐゴシック" charset="0"/>
                        </a:rPr>
                        <a:t>Description</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25431">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&lt;summary&gt;, &lt;remarks&gt;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Type or member</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&lt;param&gt;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Method parameter</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&lt;returns&gt;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Method return value</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12732">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&lt;exception&gt;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Exceptions thrown from method</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&lt;example&gt;, &lt;c&gt;, &lt;code&gt;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Sample code</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797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&lt;see&gt;, &lt;seealso&gt;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Cross references</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&lt;value&gt;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Property</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1114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&lt;paramref&gt;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Use of a parameter</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&lt;list&gt;, &lt;item&gt;, ...</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Arial" charset="0"/>
                          <a:ea typeface="ＭＳ Ｐゴシック" charset="0"/>
                        </a:rPr>
                        <a:t>Formatting hints</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09557">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a:ln>
                            <a:noFill/>
                          </a:ln>
                          <a:solidFill>
                            <a:schemeClr val="tx1"/>
                          </a:solidFill>
                          <a:effectLst/>
                          <a:latin typeface="Lucida Console" charset="0"/>
                          <a:ea typeface="ＭＳ Ｐゴシック" charset="0"/>
                        </a:rPr>
                        <a:t>&lt;permission&gt;</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1800" b="1" i="0" u="none" strike="noStrike" cap="none" normalizeH="0" baseline="0" dirty="0">
                          <a:ln>
                            <a:noFill/>
                          </a:ln>
                          <a:solidFill>
                            <a:schemeClr val="tx1"/>
                          </a:solidFill>
                          <a:effectLst/>
                          <a:latin typeface="Arial" charset="0"/>
                          <a:ea typeface="ＭＳ Ｐゴシック" charset="0"/>
                        </a:rPr>
                        <a:t>Permission requirements</a:t>
                      </a:r>
                    </a:p>
                  </a:txBody>
                  <a:tcPr marL="91638" marR="91638" marT="45817" marB="458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Tree>
    <p:extLst>
      <p:ext uri="{BB962C8B-B14F-4D97-AF65-F5344CB8AC3E}">
        <p14:creationId xmlns:p14="http://schemas.microsoft.com/office/powerpoint/2010/main" val="29803770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6931" name="Text Box 3"/>
          <p:cNvSpPr txBox="1">
            <a:spLocks noChangeArrowheads="1"/>
          </p:cNvSpPr>
          <p:nvPr/>
        </p:nvSpPr>
        <p:spPr bwMode="auto">
          <a:xfrm>
            <a:off x="457200" y="1981200"/>
            <a:ext cx="8229600" cy="4486275"/>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1800">
                <a:cs typeface="+mn-cs"/>
              </a:rPr>
              <a:t>class XmlElement {</a:t>
            </a:r>
          </a:p>
          <a:p>
            <a:pPr>
              <a:lnSpc>
                <a:spcPct val="85000"/>
              </a:lnSpc>
              <a:defRPr/>
            </a:pPr>
            <a:r>
              <a:rPr lang="en-US" sz="1800">
                <a:cs typeface="+mn-cs"/>
              </a:rPr>
              <a:t>   /// &lt;summary&gt;</a:t>
            </a:r>
          </a:p>
          <a:p>
            <a:pPr>
              <a:lnSpc>
                <a:spcPct val="85000"/>
              </a:lnSpc>
              <a:defRPr/>
            </a:pPr>
            <a:r>
              <a:rPr lang="en-US" sz="1800">
                <a:cs typeface="+mn-cs"/>
              </a:rPr>
              <a:t>   ///    Returns the attribute with the given name and</a:t>
            </a:r>
          </a:p>
          <a:p>
            <a:pPr>
              <a:lnSpc>
                <a:spcPct val="85000"/>
              </a:lnSpc>
              <a:defRPr/>
            </a:pPr>
            <a:r>
              <a:rPr lang="en-US" sz="1800">
                <a:cs typeface="+mn-cs"/>
              </a:rPr>
              <a:t>   ///    namespace&lt;/summary&gt;</a:t>
            </a:r>
          </a:p>
          <a:p>
            <a:pPr>
              <a:lnSpc>
                <a:spcPct val="85000"/>
              </a:lnSpc>
              <a:defRPr/>
            </a:pPr>
            <a:r>
              <a:rPr lang="en-US" sz="1800">
                <a:cs typeface="+mn-cs"/>
              </a:rPr>
              <a:t>   /// &lt;param name="name"&gt;</a:t>
            </a:r>
          </a:p>
          <a:p>
            <a:pPr>
              <a:lnSpc>
                <a:spcPct val="85000"/>
              </a:lnSpc>
              <a:defRPr/>
            </a:pPr>
            <a:r>
              <a:rPr lang="en-US" sz="1800">
                <a:cs typeface="+mn-cs"/>
              </a:rPr>
              <a:t>   ///    The name of the attribute&lt;/param&gt;</a:t>
            </a:r>
          </a:p>
          <a:p>
            <a:pPr>
              <a:lnSpc>
                <a:spcPct val="85000"/>
              </a:lnSpc>
              <a:defRPr/>
            </a:pPr>
            <a:r>
              <a:rPr lang="en-US" sz="1800">
                <a:cs typeface="+mn-cs"/>
              </a:rPr>
              <a:t>   /// &lt;param name="ns"&gt;</a:t>
            </a:r>
          </a:p>
          <a:p>
            <a:pPr>
              <a:lnSpc>
                <a:spcPct val="85000"/>
              </a:lnSpc>
              <a:defRPr/>
            </a:pPr>
            <a:r>
              <a:rPr lang="en-US" sz="1800">
                <a:cs typeface="+mn-cs"/>
              </a:rPr>
              <a:t>   ///    The namespace of the attribute, or null if</a:t>
            </a:r>
          </a:p>
          <a:p>
            <a:pPr>
              <a:lnSpc>
                <a:spcPct val="85000"/>
              </a:lnSpc>
              <a:defRPr/>
            </a:pPr>
            <a:r>
              <a:rPr lang="en-US" sz="1800">
                <a:cs typeface="+mn-cs"/>
              </a:rPr>
              <a:t>   ///    the attribute has no namespace&lt;/param&gt;</a:t>
            </a:r>
          </a:p>
          <a:p>
            <a:pPr>
              <a:lnSpc>
                <a:spcPct val="85000"/>
              </a:lnSpc>
              <a:defRPr/>
            </a:pPr>
            <a:r>
              <a:rPr lang="en-US" sz="1800">
                <a:cs typeface="+mn-cs"/>
              </a:rPr>
              <a:t>   /// &lt;return&gt;</a:t>
            </a:r>
          </a:p>
          <a:p>
            <a:pPr>
              <a:lnSpc>
                <a:spcPct val="85000"/>
              </a:lnSpc>
              <a:defRPr/>
            </a:pPr>
            <a:r>
              <a:rPr lang="en-US" sz="1800">
                <a:cs typeface="+mn-cs"/>
              </a:rPr>
              <a:t>   ///    The attribute value, or null if the attribute</a:t>
            </a:r>
          </a:p>
          <a:p>
            <a:pPr>
              <a:lnSpc>
                <a:spcPct val="85000"/>
              </a:lnSpc>
              <a:defRPr/>
            </a:pPr>
            <a:r>
              <a:rPr lang="en-US" sz="1800">
                <a:cs typeface="+mn-cs"/>
              </a:rPr>
              <a:t>   ///    does not exist&lt;/return&gt;</a:t>
            </a:r>
          </a:p>
          <a:p>
            <a:pPr>
              <a:lnSpc>
                <a:spcPct val="85000"/>
              </a:lnSpc>
              <a:defRPr/>
            </a:pPr>
            <a:r>
              <a:rPr lang="en-US" sz="1800">
                <a:cs typeface="+mn-cs"/>
              </a:rPr>
              <a:t>   /// &lt;seealso cref="GetAttr(string)"/&gt;</a:t>
            </a:r>
          </a:p>
          <a:p>
            <a:pPr>
              <a:lnSpc>
                <a:spcPct val="85000"/>
              </a:lnSpc>
              <a:defRPr/>
            </a:pPr>
            <a:r>
              <a:rPr lang="en-US" sz="1800">
                <a:cs typeface="+mn-cs"/>
              </a:rPr>
              <a:t>   ///</a:t>
            </a:r>
          </a:p>
          <a:p>
            <a:pPr>
              <a:lnSpc>
                <a:spcPct val="85000"/>
              </a:lnSpc>
              <a:defRPr/>
            </a:pPr>
            <a:r>
              <a:rPr lang="en-US" sz="1800">
                <a:cs typeface="+mn-cs"/>
              </a:rPr>
              <a:t>   public string GetAttr(string name, string ns) {</a:t>
            </a:r>
          </a:p>
          <a:p>
            <a:pPr>
              <a:lnSpc>
                <a:spcPct val="85000"/>
              </a:lnSpc>
              <a:defRPr/>
            </a:pPr>
            <a:r>
              <a:rPr lang="en-US" sz="1800">
                <a:cs typeface="+mn-cs"/>
              </a:rPr>
              <a:t>      ...</a:t>
            </a:r>
          </a:p>
          <a:p>
            <a:pPr>
              <a:lnSpc>
                <a:spcPct val="85000"/>
              </a:lnSpc>
              <a:defRPr/>
            </a:pPr>
            <a:r>
              <a:rPr lang="en-US" sz="1800">
                <a:cs typeface="+mn-cs"/>
              </a:rPr>
              <a:t>   }</a:t>
            </a:r>
          </a:p>
          <a:p>
            <a:pPr>
              <a:lnSpc>
                <a:spcPct val="85000"/>
              </a:lnSpc>
              <a:defRPr/>
            </a:pPr>
            <a:r>
              <a:rPr lang="en-US" sz="1800">
                <a:cs typeface="+mn-cs"/>
              </a:rPr>
              <a:t>}</a:t>
            </a:r>
          </a:p>
        </p:txBody>
      </p:sp>
      <p:sp>
        <p:nvSpPr>
          <p:cNvPr id="1276932" name="Rectangle 4"/>
          <p:cNvSpPr>
            <a:spLocks noGrp="1" noChangeArrowheads="1"/>
          </p:cNvSpPr>
          <p:nvPr>
            <p:ph type="title"/>
          </p:nvPr>
        </p:nvSpPr>
        <p:spPr/>
        <p:txBody>
          <a:bodyPr/>
          <a:lstStyle/>
          <a:p>
            <a:pPr eaLnBrk="1" hangingPunct="1">
              <a:defRPr/>
            </a:pPr>
            <a:r>
              <a:rPr lang="en-US" dirty="0" smtClean="0">
                <a:solidFill>
                  <a:schemeClr val="tx1"/>
                </a:solidFill>
                <a:cs typeface="+mj-cs"/>
              </a:rPr>
              <a:t>XML Comments Overview</a:t>
            </a:r>
          </a:p>
        </p:txBody>
      </p:sp>
    </p:spTree>
    <p:extLst>
      <p:ext uri="{BB962C8B-B14F-4D97-AF65-F5344CB8AC3E}">
        <p14:creationId xmlns:p14="http://schemas.microsoft.com/office/powerpoint/2010/main" val="4289954407"/>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1028" name="Rectangle 4"/>
          <p:cNvSpPr>
            <a:spLocks noGrp="1" noChangeArrowheads="1"/>
          </p:cNvSpPr>
          <p:nvPr>
            <p:ph type="title"/>
          </p:nvPr>
        </p:nvSpPr>
        <p:spPr/>
        <p:txBody>
          <a:bodyPr/>
          <a:lstStyle/>
          <a:p>
            <a:pPr eaLnBrk="1" hangingPunct="1">
              <a:defRPr/>
            </a:pPr>
            <a:r>
              <a:rPr lang="en-US" dirty="0" smtClean="0">
                <a:solidFill>
                  <a:schemeClr val="tx1"/>
                </a:solidFill>
                <a:cs typeface="+mj-cs"/>
              </a:rPr>
              <a:t>Unsafe Code Overview</a:t>
            </a:r>
          </a:p>
        </p:txBody>
      </p:sp>
      <p:sp>
        <p:nvSpPr>
          <p:cNvPr id="1281029" name="Rectangle 5"/>
          <p:cNvSpPr>
            <a:spLocks noGrp="1" noChangeArrowheads="1"/>
          </p:cNvSpPr>
          <p:nvPr>
            <p:ph type="body" idx="1"/>
          </p:nvPr>
        </p:nvSpPr>
        <p:spPr>
          <a:xfrm>
            <a:off x="473670" y="990600"/>
            <a:ext cx="7315200" cy="4876800"/>
          </a:xfrm>
        </p:spPr>
        <p:txBody>
          <a:bodyPr/>
          <a:lstStyle/>
          <a:p>
            <a:pPr eaLnBrk="1" hangingPunct="1">
              <a:lnSpc>
                <a:spcPct val="90000"/>
              </a:lnSpc>
              <a:defRPr/>
            </a:pPr>
            <a:r>
              <a:rPr lang="en-US" dirty="0" smtClean="0">
                <a:cs typeface="+mn-cs"/>
              </a:rPr>
              <a:t>Developers sometime need total control</a:t>
            </a:r>
          </a:p>
          <a:p>
            <a:pPr lvl="1" eaLnBrk="1" hangingPunct="1">
              <a:lnSpc>
                <a:spcPct val="90000"/>
              </a:lnSpc>
              <a:defRPr/>
            </a:pPr>
            <a:r>
              <a:rPr lang="en-US" dirty="0" smtClean="0"/>
              <a:t>Performance extremes</a:t>
            </a:r>
          </a:p>
          <a:p>
            <a:pPr lvl="1" eaLnBrk="1" hangingPunct="1">
              <a:lnSpc>
                <a:spcPct val="90000"/>
              </a:lnSpc>
              <a:defRPr/>
            </a:pPr>
            <a:r>
              <a:rPr lang="en-US" dirty="0" smtClean="0"/>
              <a:t>Dealing with existing binary structures</a:t>
            </a:r>
          </a:p>
          <a:p>
            <a:pPr lvl="1" eaLnBrk="1" hangingPunct="1">
              <a:lnSpc>
                <a:spcPct val="90000"/>
              </a:lnSpc>
              <a:defRPr/>
            </a:pPr>
            <a:r>
              <a:rPr lang="en-US" dirty="0" smtClean="0"/>
              <a:t>Existing code</a:t>
            </a:r>
          </a:p>
          <a:p>
            <a:pPr lvl="1" eaLnBrk="1" hangingPunct="1">
              <a:lnSpc>
                <a:spcPct val="90000"/>
              </a:lnSpc>
              <a:defRPr/>
            </a:pPr>
            <a:r>
              <a:rPr lang="en-US" dirty="0" smtClean="0"/>
              <a:t>Advanced COM support, DLL import</a:t>
            </a:r>
          </a:p>
          <a:p>
            <a:pPr eaLnBrk="1" hangingPunct="1">
              <a:lnSpc>
                <a:spcPct val="90000"/>
              </a:lnSpc>
              <a:defRPr/>
            </a:pPr>
            <a:r>
              <a:rPr lang="en-US" dirty="0" smtClean="0">
                <a:cs typeface="+mn-cs"/>
              </a:rPr>
              <a:t>C# allows you to mark code as unsafe, allowing</a:t>
            </a:r>
          </a:p>
          <a:p>
            <a:pPr lvl="1" eaLnBrk="1" hangingPunct="1">
              <a:lnSpc>
                <a:spcPct val="90000"/>
              </a:lnSpc>
              <a:defRPr/>
            </a:pPr>
            <a:r>
              <a:rPr lang="en-US" dirty="0" smtClean="0"/>
              <a:t>Pointer types, pointer arithmetic </a:t>
            </a:r>
          </a:p>
          <a:p>
            <a:pPr lvl="1" eaLnBrk="1" hangingPunct="1">
              <a:lnSpc>
                <a:spcPct val="90000"/>
              </a:lnSpc>
              <a:defRPr/>
            </a:pPr>
            <a:r>
              <a:rPr lang="en-US" dirty="0" smtClean="0">
                <a:latin typeface="Lucida Console" charset="0"/>
              </a:rPr>
              <a:t>-&gt;</a:t>
            </a:r>
            <a:r>
              <a:rPr lang="en-US" dirty="0" smtClean="0"/>
              <a:t>, </a:t>
            </a:r>
            <a:r>
              <a:rPr lang="en-US" dirty="0" smtClean="0">
                <a:latin typeface="Lucida Console" charset="0"/>
              </a:rPr>
              <a:t>*</a:t>
            </a:r>
            <a:r>
              <a:rPr lang="en-US" dirty="0" smtClean="0"/>
              <a:t> operators</a:t>
            </a:r>
          </a:p>
          <a:p>
            <a:pPr lvl="1" eaLnBrk="1" hangingPunct="1">
              <a:lnSpc>
                <a:spcPct val="90000"/>
              </a:lnSpc>
              <a:defRPr/>
            </a:pPr>
            <a:r>
              <a:rPr lang="en-US" dirty="0" smtClean="0"/>
              <a:t>Unsafe casts</a:t>
            </a:r>
          </a:p>
          <a:p>
            <a:pPr lvl="1" eaLnBrk="1" hangingPunct="1">
              <a:lnSpc>
                <a:spcPct val="90000"/>
              </a:lnSpc>
              <a:defRPr/>
            </a:pPr>
            <a:r>
              <a:rPr lang="en-US" dirty="0" smtClean="0"/>
              <a:t>No garbage collection</a:t>
            </a:r>
          </a:p>
        </p:txBody>
      </p:sp>
    </p:spTree>
    <p:extLst>
      <p:ext uri="{BB962C8B-B14F-4D97-AF65-F5344CB8AC3E}">
        <p14:creationId xmlns:p14="http://schemas.microsoft.com/office/powerpoint/2010/main" val="343112757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2052" name="Text Box 4"/>
          <p:cNvSpPr txBox="1">
            <a:spLocks noChangeArrowheads="1"/>
          </p:cNvSpPr>
          <p:nvPr/>
        </p:nvSpPr>
        <p:spPr bwMode="auto">
          <a:xfrm>
            <a:off x="397775" y="4036160"/>
            <a:ext cx="8001000" cy="1855893"/>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latin typeface="+mn-lt"/>
                <a:cs typeface="+mn-cs"/>
              </a:rPr>
              <a:t>unsafe void Foo() {</a:t>
            </a:r>
          </a:p>
          <a:p>
            <a:pPr>
              <a:lnSpc>
                <a:spcPct val="85000"/>
              </a:lnSpc>
              <a:defRPr/>
            </a:pPr>
            <a:r>
              <a:rPr lang="en-US" sz="2400" dirty="0">
                <a:latin typeface="+mn-lt"/>
                <a:cs typeface="+mn-cs"/>
              </a:rPr>
              <a:t>   char* </a:t>
            </a:r>
            <a:r>
              <a:rPr lang="en-US" sz="2400" dirty="0" err="1">
                <a:latin typeface="+mn-lt"/>
                <a:cs typeface="+mn-cs"/>
              </a:rPr>
              <a:t>buf</a:t>
            </a:r>
            <a:r>
              <a:rPr lang="en-US" sz="2400" dirty="0">
                <a:latin typeface="+mn-lt"/>
                <a:cs typeface="+mn-cs"/>
              </a:rPr>
              <a:t> = </a:t>
            </a:r>
            <a:r>
              <a:rPr lang="en-US" sz="2400" dirty="0" err="1">
                <a:latin typeface="+mn-lt"/>
                <a:cs typeface="+mn-cs"/>
              </a:rPr>
              <a:t>stackalloc</a:t>
            </a:r>
            <a:r>
              <a:rPr lang="en-US" sz="2400" dirty="0">
                <a:latin typeface="+mn-lt"/>
                <a:cs typeface="+mn-cs"/>
              </a:rPr>
              <a:t> char[256];</a:t>
            </a:r>
          </a:p>
          <a:p>
            <a:pPr>
              <a:lnSpc>
                <a:spcPct val="85000"/>
              </a:lnSpc>
              <a:defRPr/>
            </a:pPr>
            <a:r>
              <a:rPr lang="en-US" sz="2400" dirty="0">
                <a:latin typeface="+mn-lt"/>
                <a:cs typeface="+mn-cs"/>
              </a:rPr>
              <a:t>   for (char* p = </a:t>
            </a:r>
            <a:r>
              <a:rPr lang="en-US" sz="2400" dirty="0" err="1">
                <a:latin typeface="+mn-lt"/>
                <a:cs typeface="+mn-cs"/>
              </a:rPr>
              <a:t>buf</a:t>
            </a:r>
            <a:r>
              <a:rPr lang="en-US" sz="2400" dirty="0">
                <a:latin typeface="+mn-lt"/>
                <a:cs typeface="+mn-cs"/>
              </a:rPr>
              <a:t>; p &lt; </a:t>
            </a:r>
            <a:r>
              <a:rPr lang="en-US" sz="2400" dirty="0" err="1">
                <a:latin typeface="+mn-lt"/>
                <a:cs typeface="+mn-cs"/>
              </a:rPr>
              <a:t>buf</a:t>
            </a:r>
            <a:r>
              <a:rPr lang="en-US" sz="2400" dirty="0">
                <a:latin typeface="+mn-lt"/>
                <a:cs typeface="+mn-cs"/>
              </a:rPr>
              <a:t> + 256; p++) *p = 0;</a:t>
            </a:r>
          </a:p>
          <a:p>
            <a:pPr>
              <a:lnSpc>
                <a:spcPct val="85000"/>
              </a:lnSpc>
              <a:defRPr/>
            </a:pPr>
            <a:r>
              <a:rPr lang="en-US" sz="2400" dirty="0">
                <a:latin typeface="+mn-lt"/>
                <a:cs typeface="+mn-cs"/>
              </a:rPr>
              <a:t>   ...</a:t>
            </a:r>
          </a:p>
          <a:p>
            <a:pPr>
              <a:lnSpc>
                <a:spcPct val="85000"/>
              </a:lnSpc>
              <a:defRPr/>
            </a:pPr>
            <a:r>
              <a:rPr lang="en-US" sz="2400" dirty="0">
                <a:latin typeface="+mn-lt"/>
                <a:cs typeface="+mn-cs"/>
              </a:rPr>
              <a:t>}</a:t>
            </a:r>
          </a:p>
        </p:txBody>
      </p:sp>
      <p:sp>
        <p:nvSpPr>
          <p:cNvPr id="1282054" name="Rectangle 6"/>
          <p:cNvSpPr>
            <a:spLocks noGrp="1" noChangeArrowheads="1"/>
          </p:cNvSpPr>
          <p:nvPr>
            <p:ph type="title"/>
          </p:nvPr>
        </p:nvSpPr>
        <p:spPr/>
        <p:txBody>
          <a:bodyPr/>
          <a:lstStyle/>
          <a:p>
            <a:pPr eaLnBrk="1" hangingPunct="1">
              <a:defRPr/>
            </a:pPr>
            <a:r>
              <a:rPr lang="en-US" dirty="0" smtClean="0">
                <a:solidFill>
                  <a:schemeClr val="tx1"/>
                </a:solidFill>
                <a:cs typeface="+mj-cs"/>
              </a:rPr>
              <a:t>Unsafe Code Overview</a:t>
            </a:r>
          </a:p>
        </p:txBody>
      </p:sp>
      <p:sp>
        <p:nvSpPr>
          <p:cNvPr id="1282055" name="Rectangle 7"/>
          <p:cNvSpPr>
            <a:spLocks noGrp="1" noChangeArrowheads="1"/>
          </p:cNvSpPr>
          <p:nvPr>
            <p:ph type="body" idx="1"/>
          </p:nvPr>
        </p:nvSpPr>
        <p:spPr>
          <a:xfrm>
            <a:off x="533400" y="848570"/>
            <a:ext cx="7315200" cy="4876800"/>
          </a:xfrm>
        </p:spPr>
        <p:txBody>
          <a:bodyPr/>
          <a:lstStyle/>
          <a:p>
            <a:pPr eaLnBrk="1" hangingPunct="1">
              <a:lnSpc>
                <a:spcPct val="80000"/>
              </a:lnSpc>
              <a:defRPr/>
            </a:pPr>
            <a:r>
              <a:rPr lang="en-US" dirty="0" smtClean="0">
                <a:cs typeface="+mn-cs"/>
              </a:rPr>
              <a:t>Lets you embed native C/C++ code</a:t>
            </a:r>
          </a:p>
          <a:p>
            <a:pPr eaLnBrk="1" hangingPunct="1">
              <a:lnSpc>
                <a:spcPct val="85000"/>
              </a:lnSpc>
              <a:spcBef>
                <a:spcPct val="25000"/>
              </a:spcBef>
              <a:defRPr/>
            </a:pPr>
            <a:r>
              <a:rPr lang="en-US" dirty="0" smtClean="0">
                <a:cs typeface="+mn-cs"/>
              </a:rPr>
              <a:t>Basically </a:t>
            </a:r>
            <a:r>
              <a:rPr lang="ja-JP" altLang="en-US" dirty="0" smtClean="0">
                <a:latin typeface="Arial"/>
                <a:cs typeface="+mn-cs"/>
              </a:rPr>
              <a:t>“</a:t>
            </a:r>
            <a:r>
              <a:rPr lang="en-US" dirty="0" smtClean="0">
                <a:cs typeface="+mn-cs"/>
              </a:rPr>
              <a:t>inline C</a:t>
            </a:r>
            <a:r>
              <a:rPr lang="ja-JP" altLang="en-US" dirty="0" smtClean="0">
                <a:latin typeface="Arial"/>
                <a:cs typeface="+mn-cs"/>
              </a:rPr>
              <a:t>”</a:t>
            </a:r>
            <a:endParaRPr lang="en-US" dirty="0" smtClean="0">
              <a:cs typeface="+mn-cs"/>
            </a:endParaRPr>
          </a:p>
          <a:p>
            <a:pPr eaLnBrk="1" hangingPunct="1">
              <a:lnSpc>
                <a:spcPct val="85000"/>
              </a:lnSpc>
              <a:spcBef>
                <a:spcPct val="25000"/>
              </a:spcBef>
              <a:defRPr/>
            </a:pPr>
            <a:r>
              <a:rPr lang="en-US" dirty="0" smtClean="0">
                <a:cs typeface="+mn-cs"/>
              </a:rPr>
              <a:t>Must ensure the GC </a:t>
            </a:r>
            <a:r>
              <a:rPr lang="en-US" dirty="0" err="1" smtClean="0">
                <a:cs typeface="+mn-cs"/>
              </a:rPr>
              <a:t>doesn</a:t>
            </a:r>
            <a:r>
              <a:rPr lang="ja-JP" altLang="en-US" dirty="0" smtClean="0">
                <a:latin typeface="Arial"/>
                <a:cs typeface="+mn-cs"/>
              </a:rPr>
              <a:t>’</a:t>
            </a:r>
            <a:r>
              <a:rPr lang="en-US" dirty="0" smtClean="0">
                <a:cs typeface="+mn-cs"/>
              </a:rPr>
              <a:t>t move your data</a:t>
            </a:r>
          </a:p>
          <a:p>
            <a:pPr lvl="1" eaLnBrk="1" hangingPunct="1">
              <a:lnSpc>
                <a:spcPct val="85000"/>
              </a:lnSpc>
              <a:spcBef>
                <a:spcPct val="25000"/>
              </a:spcBef>
              <a:defRPr/>
            </a:pPr>
            <a:r>
              <a:rPr lang="en-US" dirty="0" smtClean="0"/>
              <a:t>Use </a:t>
            </a:r>
            <a:r>
              <a:rPr lang="en-US" dirty="0" smtClean="0">
                <a:latin typeface="Lucida Console" charset="0"/>
              </a:rPr>
              <a:t>fixed</a:t>
            </a:r>
            <a:r>
              <a:rPr lang="en-US" dirty="0" smtClean="0"/>
              <a:t> statement to pin data</a:t>
            </a:r>
          </a:p>
          <a:p>
            <a:pPr lvl="1" eaLnBrk="1" hangingPunct="1">
              <a:lnSpc>
                <a:spcPct val="85000"/>
              </a:lnSpc>
              <a:spcBef>
                <a:spcPct val="25000"/>
              </a:spcBef>
              <a:defRPr/>
            </a:pPr>
            <a:r>
              <a:rPr lang="en-US" dirty="0" smtClean="0"/>
              <a:t>Use </a:t>
            </a:r>
            <a:r>
              <a:rPr lang="en-US" dirty="0" err="1" smtClean="0">
                <a:latin typeface="Lucida Console" charset="0"/>
              </a:rPr>
              <a:t>stackalloc</a:t>
            </a:r>
            <a:r>
              <a:rPr lang="en-US" dirty="0" smtClean="0"/>
              <a:t> operator so memory is allocated on stack, and need not be pinned</a:t>
            </a:r>
          </a:p>
        </p:txBody>
      </p:sp>
    </p:spTree>
    <p:extLst>
      <p:ext uri="{BB962C8B-B14F-4D97-AF65-F5344CB8AC3E}">
        <p14:creationId xmlns:p14="http://schemas.microsoft.com/office/powerpoint/2010/main" val="3027328584"/>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4099" name="Text Box 3"/>
          <p:cNvSpPr txBox="1">
            <a:spLocks noChangeArrowheads="1"/>
          </p:cNvSpPr>
          <p:nvPr/>
        </p:nvSpPr>
        <p:spPr bwMode="auto">
          <a:xfrm>
            <a:off x="199900" y="1234924"/>
            <a:ext cx="7848600" cy="5623076"/>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182880" tIns="137160" rIns="182880" bIns="137160">
            <a:spAutoFit/>
          </a:bodyPr>
          <a:lstStyle/>
          <a:p>
            <a:pPr>
              <a:lnSpc>
                <a:spcPct val="85000"/>
              </a:lnSpc>
              <a:defRPr/>
            </a:pPr>
            <a:r>
              <a:rPr lang="en-US" sz="2400" dirty="0">
                <a:latin typeface="+mn-lt"/>
                <a:cs typeface="+mn-cs"/>
              </a:rPr>
              <a:t>class </a:t>
            </a:r>
            <a:r>
              <a:rPr lang="en-US" sz="2400" dirty="0" err="1">
                <a:latin typeface="+mn-lt"/>
                <a:cs typeface="+mn-cs"/>
              </a:rPr>
              <a:t>FileStream</a:t>
            </a:r>
            <a:r>
              <a:rPr lang="en-US" sz="2400" dirty="0">
                <a:latin typeface="+mn-lt"/>
                <a:cs typeface="+mn-cs"/>
              </a:rPr>
              <a:t>: Stream {</a:t>
            </a:r>
          </a:p>
          <a:p>
            <a:pPr>
              <a:lnSpc>
                <a:spcPct val="85000"/>
              </a:lnSpc>
              <a:defRPr/>
            </a:pPr>
            <a:r>
              <a:rPr lang="en-US" sz="2400" dirty="0">
                <a:latin typeface="+mn-lt"/>
                <a:cs typeface="+mn-cs"/>
              </a:rPr>
              <a:t>  </a:t>
            </a:r>
            <a:r>
              <a:rPr lang="en-US" sz="2400" dirty="0" err="1">
                <a:latin typeface="+mn-lt"/>
                <a:cs typeface="+mn-cs"/>
              </a:rPr>
              <a:t>int</a:t>
            </a:r>
            <a:r>
              <a:rPr lang="en-US" sz="2400" dirty="0">
                <a:latin typeface="+mn-lt"/>
                <a:cs typeface="+mn-cs"/>
              </a:rPr>
              <a:t> handle;</a:t>
            </a:r>
          </a:p>
          <a:p>
            <a:pPr>
              <a:lnSpc>
                <a:spcPct val="85000"/>
              </a:lnSpc>
              <a:defRPr/>
            </a:pPr>
            <a:endParaRPr lang="en-US" sz="2400" dirty="0">
              <a:latin typeface="+mn-lt"/>
              <a:cs typeface="+mn-cs"/>
            </a:endParaRPr>
          </a:p>
          <a:p>
            <a:pPr>
              <a:lnSpc>
                <a:spcPct val="85000"/>
              </a:lnSpc>
              <a:defRPr/>
            </a:pPr>
            <a:r>
              <a:rPr lang="en-US" sz="2400" dirty="0">
                <a:latin typeface="+mn-lt"/>
                <a:cs typeface="+mn-cs"/>
              </a:rPr>
              <a:t>  public unsafe </a:t>
            </a:r>
            <a:r>
              <a:rPr lang="en-US" sz="2400" dirty="0" err="1">
                <a:latin typeface="+mn-lt"/>
                <a:cs typeface="+mn-cs"/>
              </a:rPr>
              <a:t>int</a:t>
            </a:r>
            <a:r>
              <a:rPr lang="en-US" sz="2400" dirty="0">
                <a:latin typeface="+mn-lt"/>
                <a:cs typeface="+mn-cs"/>
              </a:rPr>
              <a:t> Read(byte[] buffer, </a:t>
            </a:r>
            <a:r>
              <a:rPr lang="en-US" sz="2400" dirty="0" err="1">
                <a:latin typeface="+mn-lt"/>
                <a:cs typeface="+mn-cs"/>
              </a:rPr>
              <a:t>int</a:t>
            </a:r>
            <a:r>
              <a:rPr lang="en-US" sz="2400" dirty="0">
                <a:latin typeface="+mn-lt"/>
                <a:cs typeface="+mn-cs"/>
              </a:rPr>
              <a:t> index, </a:t>
            </a:r>
          </a:p>
          <a:p>
            <a:pPr>
              <a:lnSpc>
                <a:spcPct val="85000"/>
              </a:lnSpc>
              <a:defRPr/>
            </a:pPr>
            <a:r>
              <a:rPr lang="en-US" sz="2400" dirty="0">
                <a:latin typeface="+mn-lt"/>
                <a:cs typeface="+mn-cs"/>
              </a:rPr>
              <a:t>                         </a:t>
            </a:r>
            <a:r>
              <a:rPr lang="en-US" sz="2400" dirty="0" err="1">
                <a:latin typeface="+mn-lt"/>
                <a:cs typeface="+mn-cs"/>
              </a:rPr>
              <a:t>int</a:t>
            </a:r>
            <a:r>
              <a:rPr lang="en-US" sz="2400" dirty="0">
                <a:latin typeface="+mn-lt"/>
                <a:cs typeface="+mn-cs"/>
              </a:rPr>
              <a:t> count) {</a:t>
            </a:r>
          </a:p>
          <a:p>
            <a:pPr>
              <a:lnSpc>
                <a:spcPct val="85000"/>
              </a:lnSpc>
              <a:defRPr/>
            </a:pPr>
            <a:r>
              <a:rPr lang="en-US" sz="2400" dirty="0">
                <a:latin typeface="+mn-lt"/>
                <a:cs typeface="+mn-cs"/>
              </a:rPr>
              <a:t>    </a:t>
            </a:r>
            <a:r>
              <a:rPr lang="en-US" sz="2400" dirty="0" err="1">
                <a:latin typeface="+mn-lt"/>
                <a:cs typeface="+mn-cs"/>
              </a:rPr>
              <a:t>int</a:t>
            </a:r>
            <a:r>
              <a:rPr lang="en-US" sz="2400" dirty="0">
                <a:latin typeface="+mn-lt"/>
                <a:cs typeface="+mn-cs"/>
              </a:rPr>
              <a:t> n = 0;</a:t>
            </a:r>
          </a:p>
          <a:p>
            <a:pPr>
              <a:lnSpc>
                <a:spcPct val="85000"/>
              </a:lnSpc>
              <a:defRPr/>
            </a:pPr>
            <a:r>
              <a:rPr lang="en-US" sz="2400" dirty="0">
                <a:latin typeface="+mn-lt"/>
                <a:cs typeface="+mn-cs"/>
              </a:rPr>
              <a:t>    fixed (byte* p = buffer) {</a:t>
            </a:r>
          </a:p>
          <a:p>
            <a:pPr>
              <a:lnSpc>
                <a:spcPct val="85000"/>
              </a:lnSpc>
              <a:defRPr/>
            </a:pPr>
            <a:r>
              <a:rPr lang="en-US" sz="2400" dirty="0">
                <a:latin typeface="+mn-lt"/>
                <a:cs typeface="+mn-cs"/>
              </a:rPr>
              <a:t>      </a:t>
            </a:r>
            <a:r>
              <a:rPr lang="en-US" sz="2400" dirty="0" err="1">
                <a:latin typeface="+mn-lt"/>
                <a:cs typeface="+mn-cs"/>
              </a:rPr>
              <a:t>ReadFile</a:t>
            </a:r>
            <a:r>
              <a:rPr lang="en-US" sz="2400" dirty="0">
                <a:latin typeface="+mn-lt"/>
                <a:cs typeface="+mn-cs"/>
              </a:rPr>
              <a:t>(handle, p + index, count, &amp;n, null);</a:t>
            </a:r>
          </a:p>
          <a:p>
            <a:pPr>
              <a:lnSpc>
                <a:spcPct val="85000"/>
              </a:lnSpc>
              <a:defRPr/>
            </a:pPr>
            <a:r>
              <a:rPr lang="en-US" sz="2400" dirty="0">
                <a:latin typeface="+mn-lt"/>
                <a:cs typeface="+mn-cs"/>
              </a:rPr>
              <a:t>    }</a:t>
            </a:r>
          </a:p>
          <a:p>
            <a:pPr>
              <a:lnSpc>
                <a:spcPct val="85000"/>
              </a:lnSpc>
              <a:defRPr/>
            </a:pPr>
            <a:r>
              <a:rPr lang="en-US" sz="2400" dirty="0">
                <a:latin typeface="+mn-lt"/>
                <a:cs typeface="+mn-cs"/>
              </a:rPr>
              <a:t>    return n;</a:t>
            </a:r>
          </a:p>
          <a:p>
            <a:pPr>
              <a:lnSpc>
                <a:spcPct val="85000"/>
              </a:lnSpc>
              <a:defRPr/>
            </a:pPr>
            <a:r>
              <a:rPr lang="en-US" sz="2400" dirty="0">
                <a:latin typeface="+mn-lt"/>
                <a:cs typeface="+mn-cs"/>
              </a:rPr>
              <a:t>  }</a:t>
            </a:r>
          </a:p>
          <a:p>
            <a:pPr>
              <a:lnSpc>
                <a:spcPct val="85000"/>
              </a:lnSpc>
              <a:defRPr/>
            </a:pPr>
            <a:endParaRPr lang="en-US" sz="2400" dirty="0">
              <a:latin typeface="+mn-lt"/>
              <a:cs typeface="+mn-cs"/>
            </a:endParaRPr>
          </a:p>
          <a:p>
            <a:pPr>
              <a:lnSpc>
                <a:spcPct val="85000"/>
              </a:lnSpc>
              <a:defRPr/>
            </a:pPr>
            <a:r>
              <a:rPr lang="en-US" sz="2400" dirty="0">
                <a:latin typeface="+mn-lt"/>
                <a:cs typeface="+mn-cs"/>
              </a:rPr>
              <a:t>  [</a:t>
            </a:r>
            <a:r>
              <a:rPr lang="en-US" sz="2400" dirty="0" err="1">
                <a:latin typeface="+mn-lt"/>
                <a:cs typeface="+mn-cs"/>
              </a:rPr>
              <a:t>dllimport</a:t>
            </a:r>
            <a:r>
              <a:rPr lang="en-US" sz="2400" dirty="0">
                <a:latin typeface="+mn-lt"/>
                <a:cs typeface="+mn-cs"/>
              </a:rPr>
              <a:t>("kernel32", </a:t>
            </a:r>
            <a:r>
              <a:rPr lang="en-US" sz="2400" dirty="0" err="1">
                <a:latin typeface="+mn-lt"/>
                <a:cs typeface="+mn-cs"/>
              </a:rPr>
              <a:t>SetLastError</a:t>
            </a:r>
            <a:r>
              <a:rPr lang="en-US" sz="2400" dirty="0">
                <a:latin typeface="+mn-lt"/>
                <a:cs typeface="+mn-cs"/>
              </a:rPr>
              <a:t>=true)]</a:t>
            </a:r>
          </a:p>
          <a:p>
            <a:pPr>
              <a:lnSpc>
                <a:spcPct val="85000"/>
              </a:lnSpc>
              <a:defRPr/>
            </a:pPr>
            <a:r>
              <a:rPr lang="en-US" sz="2400" dirty="0">
                <a:latin typeface="+mn-lt"/>
                <a:cs typeface="+mn-cs"/>
              </a:rPr>
              <a:t>  static extern unsafe </a:t>
            </a:r>
            <a:r>
              <a:rPr lang="en-US" sz="2400" dirty="0" err="1">
                <a:latin typeface="+mn-lt"/>
                <a:cs typeface="+mn-cs"/>
              </a:rPr>
              <a:t>bool</a:t>
            </a:r>
            <a:r>
              <a:rPr lang="en-US" sz="2400" dirty="0">
                <a:latin typeface="+mn-lt"/>
                <a:cs typeface="+mn-cs"/>
              </a:rPr>
              <a:t> </a:t>
            </a:r>
            <a:r>
              <a:rPr lang="en-US" sz="2400" dirty="0" err="1">
                <a:latin typeface="+mn-lt"/>
                <a:cs typeface="+mn-cs"/>
              </a:rPr>
              <a:t>ReadFile</a:t>
            </a:r>
            <a:r>
              <a:rPr lang="en-US" sz="2400" dirty="0">
                <a:latin typeface="+mn-lt"/>
                <a:cs typeface="+mn-cs"/>
              </a:rPr>
              <a:t>(</a:t>
            </a:r>
            <a:r>
              <a:rPr lang="en-US" sz="2400" dirty="0" err="1">
                <a:latin typeface="+mn-lt"/>
                <a:cs typeface="+mn-cs"/>
              </a:rPr>
              <a:t>int</a:t>
            </a:r>
            <a:r>
              <a:rPr lang="en-US" sz="2400" dirty="0">
                <a:latin typeface="+mn-lt"/>
                <a:cs typeface="+mn-cs"/>
              </a:rPr>
              <a:t> </a:t>
            </a:r>
            <a:r>
              <a:rPr lang="en-US" sz="2400" dirty="0" err="1">
                <a:latin typeface="+mn-lt"/>
                <a:cs typeface="+mn-cs"/>
              </a:rPr>
              <a:t>hFile</a:t>
            </a:r>
            <a:r>
              <a:rPr lang="en-US" sz="2400" dirty="0">
                <a:latin typeface="+mn-lt"/>
                <a:cs typeface="+mn-cs"/>
              </a:rPr>
              <a:t>,</a:t>
            </a:r>
          </a:p>
          <a:p>
            <a:pPr>
              <a:lnSpc>
                <a:spcPct val="85000"/>
              </a:lnSpc>
              <a:defRPr/>
            </a:pPr>
            <a:r>
              <a:rPr lang="en-US" sz="2400" dirty="0">
                <a:latin typeface="+mn-lt"/>
                <a:cs typeface="+mn-cs"/>
              </a:rPr>
              <a:t>    void* </a:t>
            </a:r>
            <a:r>
              <a:rPr lang="en-US" sz="2400" dirty="0" err="1">
                <a:latin typeface="+mn-lt"/>
                <a:cs typeface="+mn-cs"/>
              </a:rPr>
              <a:t>lpBuffer</a:t>
            </a:r>
            <a:r>
              <a:rPr lang="en-US" sz="2400" dirty="0">
                <a:latin typeface="+mn-lt"/>
                <a:cs typeface="+mn-cs"/>
              </a:rPr>
              <a:t>, </a:t>
            </a:r>
            <a:r>
              <a:rPr lang="en-US" sz="2400" dirty="0" err="1">
                <a:latin typeface="+mn-lt"/>
                <a:cs typeface="+mn-cs"/>
              </a:rPr>
              <a:t>int</a:t>
            </a:r>
            <a:r>
              <a:rPr lang="en-US" sz="2400" dirty="0">
                <a:latin typeface="+mn-lt"/>
                <a:cs typeface="+mn-cs"/>
              </a:rPr>
              <a:t> </a:t>
            </a:r>
            <a:r>
              <a:rPr lang="en-US" sz="2400" dirty="0" err="1">
                <a:latin typeface="+mn-lt"/>
                <a:cs typeface="+mn-cs"/>
              </a:rPr>
              <a:t>nBytesToRead</a:t>
            </a:r>
            <a:r>
              <a:rPr lang="en-US" sz="2400" dirty="0">
                <a:latin typeface="+mn-lt"/>
                <a:cs typeface="+mn-cs"/>
              </a:rPr>
              <a:t>,</a:t>
            </a:r>
          </a:p>
          <a:p>
            <a:pPr>
              <a:lnSpc>
                <a:spcPct val="85000"/>
              </a:lnSpc>
              <a:defRPr/>
            </a:pPr>
            <a:r>
              <a:rPr lang="en-US" sz="2400" dirty="0">
                <a:latin typeface="+mn-lt"/>
                <a:cs typeface="+mn-cs"/>
              </a:rPr>
              <a:t>    </a:t>
            </a:r>
            <a:r>
              <a:rPr lang="en-US" sz="2400" dirty="0" err="1">
                <a:latin typeface="+mn-lt"/>
                <a:cs typeface="+mn-cs"/>
              </a:rPr>
              <a:t>int</a:t>
            </a:r>
            <a:r>
              <a:rPr lang="en-US" sz="2400" dirty="0">
                <a:latin typeface="+mn-lt"/>
                <a:cs typeface="+mn-cs"/>
              </a:rPr>
              <a:t>* </a:t>
            </a:r>
            <a:r>
              <a:rPr lang="en-US" sz="2400" dirty="0" err="1">
                <a:latin typeface="+mn-lt"/>
                <a:cs typeface="+mn-cs"/>
              </a:rPr>
              <a:t>nBytesRead</a:t>
            </a:r>
            <a:r>
              <a:rPr lang="en-US" sz="2400" dirty="0">
                <a:latin typeface="+mn-lt"/>
                <a:cs typeface="+mn-cs"/>
              </a:rPr>
              <a:t>, Overlapped* </a:t>
            </a:r>
            <a:r>
              <a:rPr lang="en-US" sz="2400" dirty="0" err="1">
                <a:latin typeface="+mn-lt"/>
                <a:cs typeface="+mn-cs"/>
              </a:rPr>
              <a:t>lpOverlapped</a:t>
            </a:r>
            <a:r>
              <a:rPr lang="en-US" sz="2400" dirty="0">
                <a:latin typeface="+mn-lt"/>
                <a:cs typeface="+mn-cs"/>
              </a:rPr>
              <a:t>);</a:t>
            </a:r>
          </a:p>
          <a:p>
            <a:pPr>
              <a:lnSpc>
                <a:spcPct val="85000"/>
              </a:lnSpc>
              <a:defRPr/>
            </a:pPr>
            <a:r>
              <a:rPr lang="en-US" sz="2400" dirty="0">
                <a:latin typeface="+mn-lt"/>
                <a:cs typeface="+mn-cs"/>
              </a:rPr>
              <a:t>}</a:t>
            </a:r>
          </a:p>
        </p:txBody>
      </p:sp>
      <p:sp>
        <p:nvSpPr>
          <p:cNvPr id="1284100" name="Rectangle 4"/>
          <p:cNvSpPr>
            <a:spLocks noGrp="1" noChangeArrowheads="1"/>
          </p:cNvSpPr>
          <p:nvPr>
            <p:ph type="title"/>
          </p:nvPr>
        </p:nvSpPr>
        <p:spPr/>
        <p:txBody>
          <a:bodyPr/>
          <a:lstStyle/>
          <a:p>
            <a:pPr eaLnBrk="1" hangingPunct="1">
              <a:defRPr/>
            </a:pPr>
            <a:r>
              <a:rPr lang="en-US" dirty="0" smtClean="0">
                <a:solidFill>
                  <a:schemeClr val="tx1"/>
                </a:solidFill>
                <a:cs typeface="+mj-cs"/>
              </a:rPr>
              <a:t>Unsafe Code Overview</a:t>
            </a:r>
          </a:p>
        </p:txBody>
      </p:sp>
    </p:spTree>
    <p:extLst>
      <p:ext uri="{BB962C8B-B14F-4D97-AF65-F5344CB8AC3E}">
        <p14:creationId xmlns:p14="http://schemas.microsoft.com/office/powerpoint/2010/main" val="1348356397"/>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6148" name="Rectangle 4"/>
          <p:cNvSpPr>
            <a:spLocks noGrp="1" noChangeArrowheads="1"/>
          </p:cNvSpPr>
          <p:nvPr>
            <p:ph type="title"/>
          </p:nvPr>
        </p:nvSpPr>
        <p:spPr/>
        <p:txBody>
          <a:bodyPr/>
          <a:lstStyle/>
          <a:p>
            <a:pPr eaLnBrk="1" hangingPunct="1">
              <a:defRPr/>
            </a:pPr>
            <a:r>
              <a:rPr lang="en-US" dirty="0" smtClean="0">
                <a:solidFill>
                  <a:schemeClr val="tx1"/>
                </a:solidFill>
                <a:cs typeface="+mj-cs"/>
              </a:rPr>
              <a:t>Unsafe Code C# and Pointers</a:t>
            </a:r>
          </a:p>
        </p:txBody>
      </p:sp>
      <p:sp>
        <p:nvSpPr>
          <p:cNvPr id="1286149" name="Rectangle 5"/>
          <p:cNvSpPr>
            <a:spLocks noGrp="1" noChangeArrowheads="1"/>
          </p:cNvSpPr>
          <p:nvPr>
            <p:ph type="body" idx="1"/>
          </p:nvPr>
        </p:nvSpPr>
        <p:spPr>
          <a:xfrm>
            <a:off x="549565" y="1379835"/>
            <a:ext cx="7315200" cy="4876800"/>
          </a:xfrm>
        </p:spPr>
        <p:txBody>
          <a:bodyPr/>
          <a:lstStyle/>
          <a:p>
            <a:pPr eaLnBrk="1" hangingPunct="1">
              <a:defRPr/>
            </a:pPr>
            <a:r>
              <a:rPr lang="en-US" dirty="0" smtClean="0">
                <a:cs typeface="+mn-cs"/>
              </a:rPr>
              <a:t>Power comes at a price!</a:t>
            </a:r>
          </a:p>
          <a:p>
            <a:pPr lvl="1" eaLnBrk="1" hangingPunct="1">
              <a:defRPr/>
            </a:pPr>
            <a:r>
              <a:rPr lang="en-US" dirty="0" smtClean="0"/>
              <a:t>Unsafe means unverifiable code</a:t>
            </a:r>
          </a:p>
          <a:p>
            <a:pPr lvl="1" eaLnBrk="1" hangingPunct="1">
              <a:defRPr/>
            </a:pPr>
            <a:r>
              <a:rPr lang="en-US" dirty="0" smtClean="0"/>
              <a:t>Stricter security requirements </a:t>
            </a:r>
          </a:p>
          <a:p>
            <a:pPr lvl="2" eaLnBrk="1" hangingPunct="1">
              <a:defRPr/>
            </a:pPr>
            <a:r>
              <a:rPr lang="en-US" dirty="0" smtClean="0"/>
              <a:t>Before the code can run</a:t>
            </a:r>
          </a:p>
          <a:p>
            <a:pPr lvl="2" eaLnBrk="1" hangingPunct="1">
              <a:defRPr/>
            </a:pPr>
            <a:r>
              <a:rPr lang="en-US" dirty="0" smtClean="0"/>
              <a:t>Downloading code </a:t>
            </a:r>
          </a:p>
          <a:p>
            <a:pPr lvl="2" eaLnBrk="1" hangingPunct="1">
              <a:defRPr/>
            </a:pPr>
            <a:endParaRPr lang="en-US" dirty="0" smtClean="0"/>
          </a:p>
        </p:txBody>
      </p:sp>
    </p:spTree>
    <p:extLst>
      <p:ext uri="{BB962C8B-B14F-4D97-AF65-F5344CB8AC3E}">
        <p14:creationId xmlns:p14="http://schemas.microsoft.com/office/powerpoint/2010/main" val="3601477944"/>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9091" name="Rectangle 3"/>
          <p:cNvSpPr>
            <a:spLocks noGrp="1" noChangeArrowheads="1"/>
          </p:cNvSpPr>
          <p:nvPr>
            <p:ph type="title"/>
          </p:nvPr>
        </p:nvSpPr>
        <p:spPr/>
        <p:txBody>
          <a:bodyPr/>
          <a:lstStyle/>
          <a:p>
            <a:pPr eaLnBrk="1" hangingPunct="1">
              <a:defRPr/>
            </a:pPr>
            <a:r>
              <a:rPr lang="en-US" dirty="0" smtClean="0">
                <a:solidFill>
                  <a:schemeClr val="tx1"/>
                </a:solidFill>
                <a:cs typeface="+mj-cs"/>
              </a:rPr>
              <a:t>Delegates Overview</a:t>
            </a:r>
          </a:p>
        </p:txBody>
      </p:sp>
      <p:sp>
        <p:nvSpPr>
          <p:cNvPr id="1369092" name="Rectangle 4"/>
          <p:cNvSpPr>
            <a:spLocks noGrp="1" noChangeArrowheads="1"/>
          </p:cNvSpPr>
          <p:nvPr>
            <p:ph type="body" idx="1"/>
          </p:nvPr>
        </p:nvSpPr>
        <p:spPr>
          <a:xfrm>
            <a:off x="473670" y="965200"/>
            <a:ext cx="7315200" cy="4876800"/>
          </a:xfrm>
        </p:spPr>
        <p:txBody>
          <a:bodyPr/>
          <a:lstStyle/>
          <a:p>
            <a:pPr marL="333375" indent="-333375" eaLnBrk="1" hangingPunct="1">
              <a:spcBef>
                <a:spcPct val="25000"/>
              </a:spcBef>
              <a:defRPr/>
            </a:pPr>
            <a:r>
              <a:rPr lang="en-US" dirty="0" smtClean="0">
                <a:cs typeface="+mn-cs"/>
              </a:rPr>
              <a:t>A delegate is a reference type that defines a method signature</a:t>
            </a:r>
          </a:p>
          <a:p>
            <a:pPr marL="333375" indent="-333375" eaLnBrk="1" hangingPunct="1">
              <a:spcBef>
                <a:spcPct val="25000"/>
              </a:spcBef>
              <a:defRPr/>
            </a:pPr>
            <a:r>
              <a:rPr lang="en-US" dirty="0" smtClean="0">
                <a:cs typeface="+mn-cs"/>
              </a:rPr>
              <a:t>A delegate instance holds one or more methods</a:t>
            </a:r>
          </a:p>
          <a:p>
            <a:pPr marL="731838" lvl="1" indent="-284163" eaLnBrk="1" hangingPunct="1">
              <a:spcBef>
                <a:spcPct val="25000"/>
              </a:spcBef>
              <a:defRPr/>
            </a:pPr>
            <a:r>
              <a:rPr lang="en-US" dirty="0" smtClean="0"/>
              <a:t>Essentially an </a:t>
            </a:r>
            <a:r>
              <a:rPr lang="ja-JP" altLang="en-US" dirty="0" smtClean="0">
                <a:latin typeface="Arial"/>
              </a:rPr>
              <a:t>“</a:t>
            </a:r>
            <a:r>
              <a:rPr lang="en-US" dirty="0" smtClean="0"/>
              <a:t>object-oriented function pointer</a:t>
            </a:r>
            <a:r>
              <a:rPr lang="ja-JP" altLang="en-US" dirty="0" smtClean="0">
                <a:latin typeface="Arial"/>
              </a:rPr>
              <a:t>”</a:t>
            </a:r>
            <a:endParaRPr lang="en-US" dirty="0" smtClean="0"/>
          </a:p>
          <a:p>
            <a:pPr marL="731838" lvl="1" indent="-284163" eaLnBrk="1" hangingPunct="1">
              <a:spcBef>
                <a:spcPct val="25000"/>
              </a:spcBef>
              <a:defRPr/>
            </a:pPr>
            <a:r>
              <a:rPr lang="en-US" dirty="0" smtClean="0"/>
              <a:t>Methods can be static or non-static</a:t>
            </a:r>
          </a:p>
          <a:p>
            <a:pPr marL="731838" lvl="1" indent="-284163" eaLnBrk="1" hangingPunct="1">
              <a:spcBef>
                <a:spcPct val="25000"/>
              </a:spcBef>
              <a:defRPr/>
            </a:pPr>
            <a:r>
              <a:rPr lang="en-US" dirty="0" smtClean="0"/>
              <a:t>Methods can return a value</a:t>
            </a:r>
          </a:p>
          <a:p>
            <a:pPr marL="333375" indent="-333375" eaLnBrk="1" hangingPunct="1">
              <a:spcBef>
                <a:spcPct val="25000"/>
              </a:spcBef>
              <a:defRPr/>
            </a:pPr>
            <a:r>
              <a:rPr lang="en-US" dirty="0" smtClean="0">
                <a:cs typeface="+mn-cs"/>
              </a:rPr>
              <a:t>Foundation for event handling</a:t>
            </a:r>
          </a:p>
        </p:txBody>
      </p:sp>
    </p:spTree>
    <p:extLst>
      <p:ext uri="{BB962C8B-B14F-4D97-AF65-F5344CB8AC3E}">
        <p14:creationId xmlns:p14="http://schemas.microsoft.com/office/powerpoint/2010/main" val="77183600"/>
      </p:ext>
    </p:extLst>
  </p:cSld>
  <p:clrMapOvr>
    <a:masterClrMapping/>
  </p:clrMapOvr>
  <p:transition xmlns:p14="http://schemas.microsoft.com/office/powerpoint/2010/main">
    <p:strips dir="rd"/>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28600"/>
          </a:xfrm>
        </p:spPr>
        <p:txBody>
          <a:bodyPr>
            <a:normAutofit fontScale="90000"/>
          </a:bodyPr>
          <a:lstStyle/>
          <a:p>
            <a:pPr fontAlgn="auto">
              <a:spcAft>
                <a:spcPts val="0"/>
              </a:spcAft>
              <a:defRPr/>
            </a:pPr>
            <a:r>
              <a:rPr lang="en-US" dirty="0" smtClean="0">
                <a:ea typeface="+mj-ea"/>
              </a:rPr>
              <a:t> </a:t>
            </a:r>
            <a:endParaRPr lang="en-US" dirty="0">
              <a:ea typeface="+mj-ea"/>
            </a:endParaRPr>
          </a:p>
        </p:txBody>
      </p:sp>
      <p:sp>
        <p:nvSpPr>
          <p:cNvPr id="7171" name="Content Placeholder 2"/>
          <p:cNvSpPr>
            <a:spLocks noGrp="1"/>
          </p:cNvSpPr>
          <p:nvPr>
            <p:ph idx="1"/>
          </p:nvPr>
        </p:nvSpPr>
        <p:spPr>
          <a:xfrm>
            <a:off x="245985" y="772675"/>
            <a:ext cx="8229600" cy="5202238"/>
          </a:xfrm>
        </p:spPr>
        <p:txBody>
          <a:bodyPr/>
          <a:lstStyle/>
          <a:p>
            <a:pPr>
              <a:buFont typeface="Georgia" charset="0"/>
              <a:buNone/>
            </a:pPr>
            <a:r>
              <a:rPr lang="en-US" dirty="0"/>
              <a:t>Threads :</a:t>
            </a:r>
          </a:p>
          <a:p>
            <a:r>
              <a:rPr lang="en-US" dirty="0">
                <a:solidFill>
                  <a:schemeClr val="accent2"/>
                </a:solidFill>
              </a:rPr>
              <a:t>Thread is the fundamental unit of execution.</a:t>
            </a:r>
          </a:p>
          <a:p>
            <a:pPr>
              <a:buFont typeface="Georgia" charset="0"/>
              <a:buNone/>
            </a:pPr>
            <a:endParaRPr lang="en-US" dirty="0">
              <a:solidFill>
                <a:schemeClr val="accent2"/>
              </a:solidFill>
            </a:endParaRPr>
          </a:p>
          <a:p>
            <a:r>
              <a:rPr lang="en-US" dirty="0">
                <a:solidFill>
                  <a:schemeClr val="accent2"/>
                </a:solidFill>
              </a:rPr>
              <a:t>More than one thread can be executing code inside the same process (application).</a:t>
            </a:r>
          </a:p>
          <a:p>
            <a:endParaRPr lang="en-US" dirty="0">
              <a:solidFill>
                <a:schemeClr val="accent2"/>
              </a:solidFill>
            </a:endParaRPr>
          </a:p>
          <a:p>
            <a:r>
              <a:rPr lang="en-US" dirty="0">
                <a:solidFill>
                  <a:schemeClr val="accent2"/>
                </a:solidFill>
              </a:rPr>
              <a:t>On a single-processor machine, the operating system is switching rapidly between the threads, giving  the appearance of simultaneous execution.</a:t>
            </a:r>
          </a:p>
          <a:p>
            <a:endParaRPr lang="en-US" dirty="0">
              <a:latin typeface="Georgia" charset="0"/>
            </a:endParaRPr>
          </a:p>
        </p:txBody>
      </p:sp>
      <p:sp>
        <p:nvSpPr>
          <p:cNvPr id="4" name="Title 1"/>
          <p:cNvSpPr txBox="1">
            <a:spLocks/>
          </p:cNvSpPr>
          <p:nvPr/>
        </p:nvSpPr>
        <p:spPr bwMode="auto">
          <a:xfrm>
            <a:off x="23485" y="0"/>
            <a:ext cx="8458200" cy="758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1">
                <a:solidFill>
                  <a:srgbClr val="000066"/>
                </a:solidFill>
                <a:latin typeface="+mj-lt"/>
                <a:ea typeface="+mj-ea"/>
                <a:cs typeface="+mj-cs"/>
              </a:defRPr>
            </a:lvl1pPr>
            <a:lvl2pPr algn="l" rtl="0" eaLnBrk="0" fontAlgn="base" hangingPunct="0">
              <a:spcBef>
                <a:spcPct val="0"/>
              </a:spcBef>
              <a:spcAft>
                <a:spcPct val="0"/>
              </a:spcAft>
              <a:defRPr sz="2400" b="1">
                <a:solidFill>
                  <a:srgbClr val="000066"/>
                </a:solidFill>
                <a:latin typeface="Trebuchet MS" pitchFamily="34" charset="0"/>
              </a:defRPr>
            </a:lvl2pPr>
            <a:lvl3pPr algn="l" rtl="0" eaLnBrk="0" fontAlgn="base" hangingPunct="0">
              <a:spcBef>
                <a:spcPct val="0"/>
              </a:spcBef>
              <a:spcAft>
                <a:spcPct val="0"/>
              </a:spcAft>
              <a:defRPr sz="2400" b="1">
                <a:solidFill>
                  <a:srgbClr val="000066"/>
                </a:solidFill>
                <a:latin typeface="Trebuchet MS" pitchFamily="34" charset="0"/>
              </a:defRPr>
            </a:lvl3pPr>
            <a:lvl4pPr algn="l" rtl="0" eaLnBrk="0" fontAlgn="base" hangingPunct="0">
              <a:spcBef>
                <a:spcPct val="0"/>
              </a:spcBef>
              <a:spcAft>
                <a:spcPct val="0"/>
              </a:spcAft>
              <a:defRPr sz="2400" b="1">
                <a:solidFill>
                  <a:srgbClr val="000066"/>
                </a:solidFill>
                <a:latin typeface="Trebuchet MS" pitchFamily="34" charset="0"/>
              </a:defRPr>
            </a:lvl4pPr>
            <a:lvl5pPr algn="l" rtl="0" eaLnBrk="0" fontAlgn="base" hangingPunct="0">
              <a:spcBef>
                <a:spcPct val="0"/>
              </a:spcBef>
              <a:spcAft>
                <a:spcPct val="0"/>
              </a:spcAft>
              <a:defRPr sz="2400" b="1">
                <a:solidFill>
                  <a:srgbClr val="000066"/>
                </a:solidFill>
                <a:latin typeface="Trebuchet MS" pitchFamily="34" charset="0"/>
              </a:defRPr>
            </a:lvl5pPr>
            <a:lvl6pPr marL="457200" algn="l" rtl="0" eaLnBrk="0" fontAlgn="base" hangingPunct="0">
              <a:spcBef>
                <a:spcPct val="0"/>
              </a:spcBef>
              <a:spcAft>
                <a:spcPct val="0"/>
              </a:spcAft>
              <a:defRPr sz="2400" b="1">
                <a:solidFill>
                  <a:srgbClr val="000066"/>
                </a:solidFill>
                <a:latin typeface="Trebuchet MS" pitchFamily="34" charset="0"/>
              </a:defRPr>
            </a:lvl6pPr>
            <a:lvl7pPr marL="914400" algn="l" rtl="0" eaLnBrk="0" fontAlgn="base" hangingPunct="0">
              <a:spcBef>
                <a:spcPct val="0"/>
              </a:spcBef>
              <a:spcAft>
                <a:spcPct val="0"/>
              </a:spcAft>
              <a:defRPr sz="2400" b="1">
                <a:solidFill>
                  <a:srgbClr val="000066"/>
                </a:solidFill>
                <a:latin typeface="Trebuchet MS" pitchFamily="34" charset="0"/>
              </a:defRPr>
            </a:lvl7pPr>
            <a:lvl8pPr marL="1371600" algn="l" rtl="0" eaLnBrk="0" fontAlgn="base" hangingPunct="0">
              <a:spcBef>
                <a:spcPct val="0"/>
              </a:spcBef>
              <a:spcAft>
                <a:spcPct val="0"/>
              </a:spcAft>
              <a:defRPr sz="2400" b="1">
                <a:solidFill>
                  <a:srgbClr val="000066"/>
                </a:solidFill>
                <a:latin typeface="Trebuchet MS" pitchFamily="34" charset="0"/>
              </a:defRPr>
            </a:lvl8pPr>
            <a:lvl9pPr marL="1828800" algn="l" rtl="0" eaLnBrk="0" fontAlgn="base" hangingPunct="0">
              <a:spcBef>
                <a:spcPct val="0"/>
              </a:spcBef>
              <a:spcAft>
                <a:spcPct val="0"/>
              </a:spcAft>
              <a:defRPr sz="2400" b="1">
                <a:solidFill>
                  <a:srgbClr val="000066"/>
                </a:solidFill>
                <a:latin typeface="Trebuchet MS" pitchFamily="34" charset="0"/>
              </a:defRPr>
            </a:lvl9pPr>
          </a:lstStyle>
          <a:p>
            <a:r>
              <a:rPr lang="en-US" dirty="0" smtClean="0">
                <a:latin typeface="Trebuchet MS" charset="0"/>
              </a:rPr>
              <a:t>Threading using C# and </a:t>
            </a:r>
            <a:r>
              <a:rPr lang="en-US" dirty="0" err="1" smtClean="0">
                <a:latin typeface="Trebuchet MS" charset="0"/>
              </a:rPr>
              <a:t>.Net</a:t>
            </a:r>
            <a:endParaRPr lang="en-US" dirty="0">
              <a:latin typeface="Trebuchet MS" charset="0"/>
            </a:endParaRPr>
          </a:p>
        </p:txBody>
      </p:sp>
    </p:spTree>
    <p:extLst>
      <p:ext uri="{BB962C8B-B14F-4D97-AF65-F5344CB8AC3E}">
        <p14:creationId xmlns:p14="http://schemas.microsoft.com/office/powerpoint/2010/main" val="169533353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atin typeface="Trebuchet MS" charset="0"/>
              </a:rPr>
              <a:t> </a:t>
            </a:r>
          </a:p>
        </p:txBody>
      </p:sp>
      <p:sp>
        <p:nvSpPr>
          <p:cNvPr id="8195" name="Content Placeholder 2"/>
          <p:cNvSpPr>
            <a:spLocks noGrp="1"/>
          </p:cNvSpPr>
          <p:nvPr>
            <p:ph idx="1"/>
          </p:nvPr>
        </p:nvSpPr>
        <p:spPr>
          <a:xfrm>
            <a:off x="449031" y="990600"/>
            <a:ext cx="8305800" cy="5049838"/>
          </a:xfrm>
        </p:spPr>
        <p:txBody>
          <a:bodyPr/>
          <a:lstStyle/>
          <a:p>
            <a:r>
              <a:rPr lang="en-US" dirty="0"/>
              <a:t>With threads you can :</a:t>
            </a:r>
          </a:p>
          <a:p>
            <a:endParaRPr lang="en-US" dirty="0"/>
          </a:p>
          <a:p>
            <a:pPr lvl="1"/>
            <a:r>
              <a:rPr lang="en-US" sz="2400" dirty="0"/>
              <a:t>Maintain a responsive user interface while background tasks are executing</a:t>
            </a:r>
          </a:p>
          <a:p>
            <a:pPr lvl="1"/>
            <a:endParaRPr lang="en-US" sz="2400" dirty="0"/>
          </a:p>
          <a:p>
            <a:pPr lvl="1"/>
            <a:r>
              <a:rPr lang="en-US" sz="2400" dirty="0"/>
              <a:t>Distinguish tasks of varying priority</a:t>
            </a:r>
          </a:p>
          <a:p>
            <a:pPr lvl="1"/>
            <a:endParaRPr lang="en-US" sz="2400" dirty="0"/>
          </a:p>
          <a:p>
            <a:pPr lvl="1"/>
            <a:r>
              <a:rPr lang="en-US" sz="2400" dirty="0"/>
              <a:t>Perform operations that consume a large amount of time without stopping the rest of the application</a:t>
            </a:r>
          </a:p>
          <a:p>
            <a:endParaRPr lang="en-US" dirty="0">
              <a:latin typeface="Georgia" charset="0"/>
            </a:endParaRPr>
          </a:p>
        </p:txBody>
      </p:sp>
    </p:spTree>
    <p:extLst>
      <p:ext uri="{BB962C8B-B14F-4D97-AF65-F5344CB8AC3E}">
        <p14:creationId xmlns:p14="http://schemas.microsoft.com/office/powerpoint/2010/main" val="16208169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atin typeface="Trebuchet MS" charset="0"/>
              </a:rPr>
              <a:t> </a:t>
            </a:r>
          </a:p>
        </p:txBody>
      </p:sp>
      <p:sp>
        <p:nvSpPr>
          <p:cNvPr id="9219" name="Content Placeholder 2"/>
          <p:cNvSpPr>
            <a:spLocks noGrp="1"/>
          </p:cNvSpPr>
          <p:nvPr>
            <p:ph idx="1"/>
          </p:nvPr>
        </p:nvSpPr>
        <p:spPr>
          <a:xfrm>
            <a:off x="437657" y="1152150"/>
            <a:ext cx="8229600" cy="4897438"/>
          </a:xfrm>
        </p:spPr>
        <p:txBody>
          <a:bodyPr/>
          <a:lstStyle/>
          <a:p>
            <a:r>
              <a:rPr lang="en-US" dirty="0" err="1"/>
              <a:t>System.Threading</a:t>
            </a:r>
            <a:r>
              <a:rPr lang="en-US" dirty="0"/>
              <a:t> Namespace</a:t>
            </a:r>
          </a:p>
          <a:p>
            <a:pPr lvl="1"/>
            <a:r>
              <a:rPr lang="en-US" sz="2400" dirty="0"/>
              <a:t>Provides classes and interfaces that enable multithreaded programming.</a:t>
            </a:r>
          </a:p>
          <a:p>
            <a:pPr lvl="1"/>
            <a:endParaRPr lang="en-US" sz="2400" dirty="0"/>
          </a:p>
          <a:p>
            <a:pPr lvl="1"/>
            <a:r>
              <a:rPr lang="en-US" sz="2400" dirty="0"/>
              <a:t>Consists of classes for synchronizing thread activities .</a:t>
            </a:r>
          </a:p>
          <a:p>
            <a:pPr lvl="1"/>
            <a:endParaRPr lang="en-US" sz="2400" dirty="0"/>
          </a:p>
          <a:p>
            <a:pPr lvl="1"/>
            <a:r>
              <a:rPr lang="en-US" sz="2400" dirty="0"/>
              <a:t>Chief among the namespace members  is Thread class</a:t>
            </a:r>
          </a:p>
          <a:p>
            <a:pPr>
              <a:buFont typeface="Georgia" charset="0"/>
              <a:buNone/>
            </a:pPr>
            <a:endParaRPr lang="en-US" dirty="0">
              <a:latin typeface="Georgia" charset="0"/>
            </a:endParaRPr>
          </a:p>
        </p:txBody>
      </p:sp>
    </p:spTree>
    <p:extLst>
      <p:ext uri="{BB962C8B-B14F-4D97-AF65-F5344CB8AC3E}">
        <p14:creationId xmlns:p14="http://schemas.microsoft.com/office/powerpoint/2010/main" val="23321891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atin typeface="Trebuchet MS" charset="0"/>
              </a:rPr>
              <a:t> </a:t>
            </a:r>
          </a:p>
        </p:txBody>
      </p:sp>
      <p:sp>
        <p:nvSpPr>
          <p:cNvPr id="3" name="Content Placeholder 2"/>
          <p:cNvSpPr>
            <a:spLocks noGrp="1"/>
          </p:cNvSpPr>
          <p:nvPr>
            <p:ph idx="1"/>
          </p:nvPr>
        </p:nvSpPr>
        <p:spPr>
          <a:xfrm>
            <a:off x="457200" y="1524000"/>
            <a:ext cx="8229600" cy="5049838"/>
          </a:xfrm>
        </p:spPr>
        <p:txBody>
          <a:bodyPr>
            <a:normAutofit/>
          </a:bodyPr>
          <a:lstStyle/>
          <a:p>
            <a:pPr marL="365760" indent="-256032" fontAlgn="auto">
              <a:spcAft>
                <a:spcPts val="0"/>
              </a:spcAft>
              <a:buClr>
                <a:schemeClr val="accent3"/>
              </a:buClr>
              <a:buFont typeface="Georgia"/>
              <a:buChar char="•"/>
              <a:defRPr/>
            </a:pPr>
            <a:r>
              <a:rPr lang="en-US" dirty="0" smtClean="0">
                <a:ea typeface="+mn-ea"/>
              </a:rPr>
              <a:t>Thread Class</a:t>
            </a:r>
          </a:p>
          <a:p>
            <a:pPr marL="365760" indent="-256032" fontAlgn="auto">
              <a:spcAft>
                <a:spcPts val="0"/>
              </a:spcAft>
              <a:buClr>
                <a:schemeClr val="accent3"/>
              </a:buClr>
              <a:buFontTx/>
              <a:buChar char="-"/>
              <a:defRPr/>
            </a:pPr>
            <a:r>
              <a:rPr lang="en-US" dirty="0" smtClean="0">
                <a:solidFill>
                  <a:schemeClr val="accent2"/>
                </a:solidFill>
                <a:ea typeface="+mn-ea"/>
              </a:rPr>
              <a:t>Implements various methods &amp; properties that allows to  manipulate concurrently running threads.</a:t>
            </a:r>
          </a:p>
          <a:p>
            <a:pPr marL="365760" indent="-256032" fontAlgn="auto">
              <a:spcAft>
                <a:spcPts val="0"/>
              </a:spcAft>
              <a:buClr>
                <a:schemeClr val="accent3"/>
              </a:buClr>
              <a:buFontTx/>
              <a:buChar char="-"/>
              <a:defRPr/>
            </a:pPr>
            <a:endParaRPr lang="en-US" dirty="0" smtClean="0">
              <a:ea typeface="+mn-ea"/>
            </a:endParaRPr>
          </a:p>
          <a:p>
            <a:pPr marL="365760" indent="-256032" fontAlgn="auto">
              <a:spcAft>
                <a:spcPts val="0"/>
              </a:spcAft>
              <a:buClr>
                <a:schemeClr val="accent3"/>
              </a:buClr>
              <a:buFontTx/>
              <a:buChar char="-"/>
              <a:defRPr/>
            </a:pPr>
            <a:r>
              <a:rPr lang="en-US" dirty="0" smtClean="0">
                <a:ea typeface="+mn-ea"/>
              </a:rPr>
              <a:t>Some of them are :</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CurrentThread</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IsAlive</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IsBackground</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Name </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Priority</a:t>
            </a:r>
          </a:p>
          <a:p>
            <a:pPr marL="365760" indent="-256032" fontAlgn="auto">
              <a:spcAft>
                <a:spcPts val="0"/>
              </a:spcAft>
              <a:buClr>
                <a:schemeClr val="accent3"/>
              </a:buClr>
              <a:buFont typeface="Wingdings" pitchFamily="2" charset="2"/>
              <a:buChar char="Ø"/>
              <a:defRPr/>
            </a:pPr>
            <a:r>
              <a:rPr lang="en-US" dirty="0" smtClean="0">
                <a:solidFill>
                  <a:schemeClr val="accent2"/>
                </a:solidFill>
                <a:ea typeface="+mn-ea"/>
              </a:rPr>
              <a:t>ThreadState</a:t>
            </a:r>
            <a:endParaRPr lang="en-US" dirty="0">
              <a:solidFill>
                <a:schemeClr val="accent2"/>
              </a:solidFill>
              <a:ea typeface="+mn-ea"/>
            </a:endParaRPr>
          </a:p>
        </p:txBody>
      </p:sp>
    </p:spTree>
    <p:extLst>
      <p:ext uri="{BB962C8B-B14F-4D97-AF65-F5344CB8AC3E}">
        <p14:creationId xmlns:p14="http://schemas.microsoft.com/office/powerpoint/2010/main" val="280099445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atin typeface="Trebuchet MS" charset="0"/>
              </a:rPr>
              <a:t> </a:t>
            </a:r>
          </a:p>
        </p:txBody>
      </p:sp>
      <p:sp>
        <p:nvSpPr>
          <p:cNvPr id="3" name="Content Placeholder 2"/>
          <p:cNvSpPr>
            <a:spLocks noGrp="1"/>
          </p:cNvSpPr>
          <p:nvPr>
            <p:ph idx="1"/>
          </p:nvPr>
        </p:nvSpPr>
        <p:spPr>
          <a:xfrm>
            <a:off x="432746" y="772675"/>
            <a:ext cx="8229600" cy="5202238"/>
          </a:xfrm>
        </p:spPr>
        <p:txBody>
          <a:bodyPr>
            <a:normAutofit fontScale="70000" lnSpcReduction="20000"/>
          </a:bodyPr>
          <a:lstStyle/>
          <a:p>
            <a:pPr marL="365760" indent="-256032" fontAlgn="auto">
              <a:spcAft>
                <a:spcPts val="0"/>
              </a:spcAft>
              <a:buClr>
                <a:schemeClr val="accent3"/>
              </a:buClr>
              <a:buFont typeface="Georgia"/>
              <a:buChar char="•"/>
              <a:defRPr/>
            </a:pPr>
            <a:r>
              <a:rPr lang="en-US" sz="2600" dirty="0" smtClean="0">
                <a:ea typeface="+mn-ea"/>
              </a:rPr>
              <a:t>Starting a thread :</a:t>
            </a:r>
          </a:p>
          <a:p>
            <a:pPr marL="365760" indent="-256032" fontAlgn="auto">
              <a:spcAft>
                <a:spcPts val="0"/>
              </a:spcAft>
              <a:buClr>
                <a:schemeClr val="accent3"/>
              </a:buClr>
              <a:buFont typeface="Georgia"/>
              <a:buNone/>
              <a:defRPr/>
            </a:pPr>
            <a:endParaRPr lang="en-US" sz="2600" dirty="0" smtClean="0">
              <a:ea typeface="+mn-ea"/>
            </a:endParaRPr>
          </a:p>
          <a:p>
            <a:pPr marL="365760" indent="-256032" fontAlgn="auto">
              <a:spcAft>
                <a:spcPts val="0"/>
              </a:spcAft>
              <a:buClr>
                <a:schemeClr val="accent3"/>
              </a:buClr>
              <a:buFont typeface="Georgia"/>
              <a:buNone/>
              <a:defRPr/>
            </a:pPr>
            <a:r>
              <a:rPr lang="en-US" sz="2600" dirty="0" smtClean="0">
                <a:solidFill>
                  <a:schemeClr val="accent2"/>
                </a:solidFill>
                <a:ea typeface="+mn-ea"/>
              </a:rPr>
              <a:t>Thread </a:t>
            </a:r>
            <a:r>
              <a:rPr lang="en-US" sz="2600" dirty="0" err="1" smtClean="0">
                <a:solidFill>
                  <a:schemeClr val="accent2"/>
                </a:solidFill>
                <a:ea typeface="+mn-ea"/>
              </a:rPr>
              <a:t>thread</a:t>
            </a:r>
            <a:r>
              <a:rPr lang="en-US" sz="2600" dirty="0" smtClean="0">
                <a:solidFill>
                  <a:schemeClr val="accent2"/>
                </a:solidFill>
                <a:ea typeface="+mn-ea"/>
              </a:rPr>
              <a:t> = new Thread(new </a:t>
            </a:r>
            <a:r>
              <a:rPr lang="en-US" sz="2600" dirty="0" err="1" smtClean="0">
                <a:solidFill>
                  <a:schemeClr val="accent2"/>
                </a:solidFill>
                <a:ea typeface="+mn-ea"/>
              </a:rPr>
              <a:t>ThreadStart</a:t>
            </a:r>
            <a:r>
              <a:rPr lang="en-US" sz="2600" dirty="0" smtClean="0">
                <a:solidFill>
                  <a:schemeClr val="accent2"/>
                </a:solidFill>
                <a:ea typeface="+mn-ea"/>
              </a:rPr>
              <a:t> (</a:t>
            </a:r>
            <a:r>
              <a:rPr lang="en-US" sz="2600" dirty="0" err="1" smtClean="0">
                <a:solidFill>
                  <a:schemeClr val="accent2"/>
                </a:solidFill>
                <a:ea typeface="+mn-ea"/>
              </a:rPr>
              <a:t>ThreadFunc</a:t>
            </a:r>
            <a:r>
              <a:rPr lang="en-US" sz="2600" dirty="0" smtClean="0">
                <a:solidFill>
                  <a:schemeClr val="accent2"/>
                </a:solidFill>
                <a:ea typeface="+mn-ea"/>
              </a:rPr>
              <a:t>));</a:t>
            </a:r>
          </a:p>
          <a:p>
            <a:pPr marL="365760" indent="-256032" fontAlgn="auto">
              <a:spcAft>
                <a:spcPts val="0"/>
              </a:spcAft>
              <a:buClr>
                <a:schemeClr val="accent3"/>
              </a:buClr>
              <a:buFont typeface="Georgia"/>
              <a:buNone/>
              <a:defRPr/>
            </a:pPr>
            <a:r>
              <a:rPr lang="en-US" sz="2600" dirty="0" smtClean="0">
                <a:ea typeface="+mn-ea"/>
              </a:rPr>
              <a:t>//Creates a thread object</a:t>
            </a:r>
          </a:p>
          <a:p>
            <a:pPr marL="365760" indent="-256032" fontAlgn="auto">
              <a:spcAft>
                <a:spcPts val="0"/>
              </a:spcAft>
              <a:buClr>
                <a:schemeClr val="accent3"/>
              </a:buClr>
              <a:buFont typeface="Georgia"/>
              <a:buNone/>
              <a:defRPr/>
            </a:pPr>
            <a:r>
              <a:rPr lang="en-US" sz="2600" dirty="0" smtClean="0">
                <a:ea typeface="+mn-ea"/>
              </a:rPr>
              <a:t>// </a:t>
            </a:r>
            <a:r>
              <a:rPr lang="en-US" sz="2600" dirty="0" err="1" smtClean="0">
                <a:ea typeface="+mn-ea"/>
              </a:rPr>
              <a:t>ThreadStart</a:t>
            </a:r>
            <a:r>
              <a:rPr lang="en-US" sz="2600" dirty="0" smtClean="0">
                <a:ea typeface="+mn-ea"/>
              </a:rPr>
              <a:t> identifies the method that the thread executes when it </a:t>
            </a:r>
          </a:p>
          <a:p>
            <a:pPr marL="365760" indent="-256032" fontAlgn="auto">
              <a:spcAft>
                <a:spcPts val="0"/>
              </a:spcAft>
              <a:buClr>
                <a:schemeClr val="accent3"/>
              </a:buClr>
              <a:buFont typeface="Georgia"/>
              <a:buNone/>
              <a:defRPr/>
            </a:pPr>
            <a:r>
              <a:rPr lang="en-US" sz="2600" dirty="0" smtClean="0">
                <a:ea typeface="+mn-ea"/>
              </a:rPr>
              <a:t>//starts</a:t>
            </a:r>
          </a:p>
          <a:p>
            <a:pPr marL="365760" indent="-256032" fontAlgn="auto">
              <a:spcAft>
                <a:spcPts val="0"/>
              </a:spcAft>
              <a:buClr>
                <a:schemeClr val="accent3"/>
              </a:buClr>
              <a:buFont typeface="Georgia"/>
              <a:buNone/>
              <a:defRPr/>
            </a:pPr>
            <a:endParaRPr lang="en-US" sz="2600" dirty="0" smtClean="0">
              <a:ea typeface="+mn-ea"/>
            </a:endParaRP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thread.Start</a:t>
            </a:r>
            <a:r>
              <a:rPr lang="en-US" sz="2600" dirty="0" smtClean="0">
                <a:solidFill>
                  <a:schemeClr val="accent2"/>
                </a:solidFill>
                <a:ea typeface="+mn-ea"/>
              </a:rPr>
              <a:t>();</a:t>
            </a:r>
          </a:p>
          <a:p>
            <a:pPr marL="365760" indent="-256032" fontAlgn="auto">
              <a:spcAft>
                <a:spcPts val="0"/>
              </a:spcAft>
              <a:buClr>
                <a:schemeClr val="accent3"/>
              </a:buClr>
              <a:buFont typeface="Georgia"/>
              <a:buNone/>
              <a:defRPr/>
            </a:pPr>
            <a:r>
              <a:rPr lang="en-US" sz="2600" dirty="0" smtClean="0">
                <a:ea typeface="+mn-ea"/>
              </a:rPr>
              <a:t>//starts the thread running</a:t>
            </a:r>
          </a:p>
          <a:p>
            <a:pPr marL="365760" indent="-256032" fontAlgn="auto">
              <a:spcAft>
                <a:spcPts val="0"/>
              </a:spcAft>
              <a:buClr>
                <a:schemeClr val="accent3"/>
              </a:buClr>
              <a:buFont typeface="Georgia"/>
              <a:buNone/>
              <a:defRPr/>
            </a:pPr>
            <a:endParaRPr lang="en-US" sz="2600" dirty="0" smtClean="0">
              <a:ea typeface="+mn-ea"/>
            </a:endParaRPr>
          </a:p>
          <a:p>
            <a:pPr marL="365760" indent="-256032" fontAlgn="auto">
              <a:spcAft>
                <a:spcPts val="0"/>
              </a:spcAft>
              <a:buClr>
                <a:schemeClr val="accent3"/>
              </a:buClr>
              <a:buFont typeface="Georgia"/>
              <a:buNone/>
              <a:defRPr/>
            </a:pPr>
            <a:r>
              <a:rPr lang="en-US" sz="2600" dirty="0" smtClean="0">
                <a:ea typeface="+mn-ea"/>
              </a:rPr>
              <a:t>Thread Priorities :</a:t>
            </a:r>
          </a:p>
          <a:p>
            <a:pPr marL="365760" indent="-256032" fontAlgn="auto">
              <a:spcAft>
                <a:spcPts val="0"/>
              </a:spcAft>
              <a:buClr>
                <a:schemeClr val="accent3"/>
              </a:buClr>
              <a:buFont typeface="Georgia"/>
              <a:buNone/>
              <a:defRPr/>
            </a:pPr>
            <a:r>
              <a:rPr lang="en-US" sz="2600" dirty="0" smtClean="0">
                <a:ea typeface="+mn-ea"/>
              </a:rPr>
              <a:t>Controls the amount of CPU time that can be allotted to a thread.</a:t>
            </a: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ThreadPriority.Highest</a:t>
            </a:r>
            <a:endParaRPr lang="en-US" sz="2600" dirty="0" smtClean="0">
              <a:solidFill>
                <a:schemeClr val="accent2"/>
              </a:solidFill>
              <a:ea typeface="+mn-ea"/>
            </a:endParaRP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ThreadPriority.AboveNormal</a:t>
            </a:r>
            <a:endParaRPr lang="en-US" sz="2600" dirty="0" smtClean="0">
              <a:solidFill>
                <a:schemeClr val="accent2"/>
              </a:solidFill>
              <a:ea typeface="+mn-ea"/>
            </a:endParaRP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ThreadPriority.Normal</a:t>
            </a:r>
            <a:endParaRPr lang="en-US" sz="2600" dirty="0" smtClean="0">
              <a:solidFill>
                <a:schemeClr val="accent2"/>
              </a:solidFill>
              <a:ea typeface="+mn-ea"/>
            </a:endParaRP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ThreadPriority.BelowNormal</a:t>
            </a:r>
            <a:endParaRPr lang="en-US" sz="2600" dirty="0" smtClean="0">
              <a:solidFill>
                <a:schemeClr val="accent2"/>
              </a:solidFill>
              <a:ea typeface="+mn-ea"/>
            </a:endParaRPr>
          </a:p>
          <a:p>
            <a:pPr marL="365760" indent="-256032" fontAlgn="auto">
              <a:spcAft>
                <a:spcPts val="0"/>
              </a:spcAft>
              <a:buClr>
                <a:schemeClr val="accent3"/>
              </a:buClr>
              <a:buFont typeface="Georgia"/>
              <a:buNone/>
              <a:defRPr/>
            </a:pPr>
            <a:r>
              <a:rPr lang="en-US" sz="2600" dirty="0" err="1" smtClean="0">
                <a:solidFill>
                  <a:schemeClr val="accent2"/>
                </a:solidFill>
                <a:ea typeface="+mn-ea"/>
              </a:rPr>
              <a:t>ThreadPriority.Lowest</a:t>
            </a:r>
            <a:endParaRPr lang="en-US" sz="2600" dirty="0" smtClean="0">
              <a:solidFill>
                <a:schemeClr val="accent2"/>
              </a:solidFill>
              <a:ea typeface="+mn-ea"/>
            </a:endParaRPr>
          </a:p>
          <a:p>
            <a:pPr marL="365760" indent="-256032" fontAlgn="auto">
              <a:spcAft>
                <a:spcPts val="0"/>
              </a:spcAft>
              <a:buClr>
                <a:schemeClr val="accent3"/>
              </a:buClr>
              <a:buFont typeface="Georgia"/>
              <a:buNone/>
              <a:defRPr/>
            </a:pPr>
            <a:endParaRPr lang="en-US" sz="2000" dirty="0" smtClean="0">
              <a:ea typeface="+mn-ea"/>
            </a:endParaRPr>
          </a:p>
          <a:p>
            <a:pPr marL="365760" indent="-256032" fontAlgn="auto">
              <a:spcAft>
                <a:spcPts val="0"/>
              </a:spcAft>
              <a:buClr>
                <a:schemeClr val="accent3"/>
              </a:buClr>
              <a:buFont typeface="Georgia"/>
              <a:buNone/>
              <a:defRPr/>
            </a:pPr>
            <a:endParaRPr lang="en-US" sz="2000" dirty="0" smtClean="0">
              <a:ea typeface="+mn-ea"/>
            </a:endParaRPr>
          </a:p>
        </p:txBody>
      </p:sp>
    </p:spTree>
    <p:extLst>
      <p:ext uri="{BB962C8B-B14F-4D97-AF65-F5344CB8AC3E}">
        <p14:creationId xmlns:p14="http://schemas.microsoft.com/office/powerpoint/2010/main" val="274905964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atin typeface="Trebuchet MS" charset="0"/>
              </a:rPr>
              <a:t> </a:t>
            </a:r>
          </a:p>
        </p:txBody>
      </p:sp>
      <p:sp>
        <p:nvSpPr>
          <p:cNvPr id="12291" name="Content Placeholder 2"/>
          <p:cNvSpPr>
            <a:spLocks noGrp="1"/>
          </p:cNvSpPr>
          <p:nvPr>
            <p:ph idx="1"/>
          </p:nvPr>
        </p:nvSpPr>
        <p:spPr>
          <a:xfrm>
            <a:off x="457200" y="1524000"/>
            <a:ext cx="8229600" cy="5049838"/>
          </a:xfrm>
        </p:spPr>
        <p:txBody>
          <a:bodyPr/>
          <a:lstStyle/>
          <a:p>
            <a:r>
              <a:rPr lang="en-US" dirty="0"/>
              <a:t>Suspending and Resuming Threads</a:t>
            </a:r>
          </a:p>
          <a:p>
            <a:pPr lvl="1"/>
            <a:r>
              <a:rPr lang="en-US" sz="2400" dirty="0" err="1"/>
              <a:t>Thread.Suspend</a:t>
            </a:r>
            <a:r>
              <a:rPr lang="en-US" sz="2400" dirty="0"/>
              <a:t> temporarily suspends a running thread.</a:t>
            </a:r>
          </a:p>
          <a:p>
            <a:pPr lvl="1"/>
            <a:r>
              <a:rPr lang="en-US" sz="2400" dirty="0" err="1"/>
              <a:t>Thread.Resume</a:t>
            </a:r>
            <a:r>
              <a:rPr lang="en-US" sz="2400" dirty="0"/>
              <a:t> will get it running again</a:t>
            </a:r>
          </a:p>
          <a:p>
            <a:pPr lvl="1"/>
            <a:r>
              <a:rPr lang="en-US" sz="2400" dirty="0"/>
              <a:t>Sleep :  A thread can  suspend itself by calling Sleep.</a:t>
            </a:r>
          </a:p>
          <a:p>
            <a:pPr lvl="1"/>
            <a:endParaRPr lang="en-US" sz="2400" dirty="0"/>
          </a:p>
          <a:p>
            <a:pPr lvl="1"/>
            <a:r>
              <a:rPr lang="en-US" sz="2400" dirty="0"/>
              <a:t>Difference between Sleep and Suspend</a:t>
            </a:r>
          </a:p>
          <a:p>
            <a:pPr lvl="1">
              <a:buFont typeface="Georgia" charset="0"/>
              <a:buNone/>
            </a:pPr>
            <a:r>
              <a:rPr lang="en-US" sz="2400" dirty="0"/>
              <a:t>- A thread can call sleep only on itself.</a:t>
            </a:r>
          </a:p>
          <a:p>
            <a:pPr lvl="1">
              <a:buFont typeface="Georgia" charset="0"/>
              <a:buNone/>
            </a:pPr>
            <a:r>
              <a:rPr lang="en-US" sz="2400" dirty="0"/>
              <a:t>-Any thread can call Suspend on another thread.</a:t>
            </a:r>
          </a:p>
        </p:txBody>
      </p:sp>
    </p:spTree>
    <p:extLst>
      <p:ext uri="{BB962C8B-B14F-4D97-AF65-F5344CB8AC3E}">
        <p14:creationId xmlns:p14="http://schemas.microsoft.com/office/powerpoint/2010/main" val="284853646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atin typeface="Trebuchet MS" charset="0"/>
              </a:rPr>
              <a:t> </a:t>
            </a:r>
          </a:p>
        </p:txBody>
      </p:sp>
      <p:sp>
        <p:nvSpPr>
          <p:cNvPr id="3" name="Content Placeholder 2"/>
          <p:cNvSpPr>
            <a:spLocks noGrp="1"/>
          </p:cNvSpPr>
          <p:nvPr>
            <p:ph idx="1"/>
          </p:nvPr>
        </p:nvSpPr>
        <p:spPr>
          <a:xfrm>
            <a:off x="187337" y="544989"/>
            <a:ext cx="8229600" cy="5843915"/>
          </a:xfrm>
        </p:spPr>
        <p:txBody>
          <a:bodyPr>
            <a:noAutofit/>
          </a:bodyPr>
          <a:lstStyle/>
          <a:p>
            <a:pPr>
              <a:lnSpc>
                <a:spcPct val="80000"/>
              </a:lnSpc>
            </a:pPr>
            <a:r>
              <a:rPr lang="en-US" sz="2000" dirty="0"/>
              <a:t>Terminating a thread </a:t>
            </a:r>
          </a:p>
          <a:p>
            <a:pPr lvl="1">
              <a:lnSpc>
                <a:spcPct val="80000"/>
              </a:lnSpc>
            </a:pPr>
            <a:r>
              <a:rPr lang="en-US" dirty="0" err="1"/>
              <a:t>Thread.Abort</a:t>
            </a:r>
            <a:r>
              <a:rPr lang="en-US" dirty="0"/>
              <a:t>() terminates a running thread.</a:t>
            </a:r>
          </a:p>
          <a:p>
            <a:pPr lvl="1">
              <a:lnSpc>
                <a:spcPct val="80000"/>
              </a:lnSpc>
            </a:pPr>
            <a:r>
              <a:rPr lang="en-US" dirty="0"/>
              <a:t>In order to end the thread , Abort() throws a </a:t>
            </a:r>
            <a:r>
              <a:rPr lang="en-US" dirty="0" err="1"/>
              <a:t>ThreadAbortException</a:t>
            </a:r>
            <a:r>
              <a:rPr lang="en-US" dirty="0"/>
              <a:t>.</a:t>
            </a:r>
          </a:p>
          <a:p>
            <a:pPr lvl="1">
              <a:lnSpc>
                <a:spcPct val="80000"/>
              </a:lnSpc>
              <a:buFont typeface="Georgia" charset="0"/>
              <a:buNone/>
            </a:pPr>
            <a:endParaRPr lang="en-US" dirty="0"/>
          </a:p>
          <a:p>
            <a:pPr lvl="1">
              <a:lnSpc>
                <a:spcPct val="80000"/>
              </a:lnSpc>
            </a:pPr>
            <a:r>
              <a:rPr lang="en-US" dirty="0"/>
              <a:t>Suppose a thread using SQL Connection ends prematurely ,  we can close the the SQL connection by placing it in the finally block.</a:t>
            </a:r>
          </a:p>
          <a:p>
            <a:pPr lvl="1">
              <a:lnSpc>
                <a:spcPct val="80000"/>
              </a:lnSpc>
              <a:buFont typeface="Georgia" charset="0"/>
              <a:buNone/>
            </a:pPr>
            <a:r>
              <a:rPr lang="en-US" dirty="0"/>
              <a:t>	</a:t>
            </a:r>
          </a:p>
          <a:p>
            <a:pPr lvl="1">
              <a:lnSpc>
                <a:spcPct val="80000"/>
              </a:lnSpc>
              <a:buFont typeface="Georgia" charset="0"/>
              <a:buNone/>
            </a:pPr>
            <a:r>
              <a:rPr lang="en-US" dirty="0"/>
              <a:t>-    </a:t>
            </a:r>
            <a:r>
              <a:rPr lang="en-US" dirty="0" err="1"/>
              <a:t>SqlConnection</a:t>
            </a:r>
            <a:r>
              <a:rPr lang="en-US" dirty="0"/>
              <a:t> conn ………</a:t>
            </a:r>
          </a:p>
          <a:p>
            <a:pPr lvl="1">
              <a:lnSpc>
                <a:spcPct val="80000"/>
              </a:lnSpc>
              <a:buFont typeface="Georgia" charset="0"/>
              <a:buNone/>
            </a:pPr>
            <a:r>
              <a:rPr lang="en-US" dirty="0"/>
              <a:t>	 try{ </a:t>
            </a:r>
          </a:p>
          <a:p>
            <a:pPr lvl="1">
              <a:lnSpc>
                <a:spcPct val="80000"/>
              </a:lnSpc>
              <a:buFont typeface="Georgia" charset="0"/>
              <a:buNone/>
            </a:pPr>
            <a:r>
              <a:rPr lang="en-US" dirty="0"/>
              <a:t>		   </a:t>
            </a:r>
            <a:r>
              <a:rPr lang="en-US" dirty="0" err="1"/>
              <a:t>conn.open</a:t>
            </a:r>
            <a:r>
              <a:rPr lang="en-US" dirty="0"/>
              <a:t>();</a:t>
            </a:r>
          </a:p>
          <a:p>
            <a:pPr lvl="1">
              <a:lnSpc>
                <a:spcPct val="80000"/>
              </a:lnSpc>
              <a:buFont typeface="Georgia" charset="0"/>
              <a:buNone/>
            </a:pPr>
            <a:r>
              <a:rPr lang="en-US" dirty="0"/>
              <a:t>	  	   ….</a:t>
            </a:r>
          </a:p>
          <a:p>
            <a:pPr lvl="1">
              <a:lnSpc>
                <a:spcPct val="80000"/>
              </a:lnSpc>
              <a:buFont typeface="Georgia" charset="0"/>
              <a:buNone/>
            </a:pPr>
            <a:r>
              <a:rPr lang="en-US" dirty="0"/>
              <a:t>	        .....</a:t>
            </a:r>
          </a:p>
          <a:p>
            <a:pPr lvl="1">
              <a:lnSpc>
                <a:spcPct val="80000"/>
              </a:lnSpc>
              <a:buFont typeface="Georgia" charset="0"/>
              <a:buNone/>
            </a:pPr>
            <a:r>
              <a:rPr lang="en-US" dirty="0"/>
              <a:t>	  }</a:t>
            </a:r>
          </a:p>
          <a:p>
            <a:pPr lvl="1">
              <a:lnSpc>
                <a:spcPct val="80000"/>
              </a:lnSpc>
              <a:buFont typeface="Georgia" charset="0"/>
              <a:buNone/>
            </a:pPr>
            <a:r>
              <a:rPr lang="en-US" dirty="0"/>
              <a:t>	  finally{</a:t>
            </a:r>
          </a:p>
          <a:p>
            <a:pPr lvl="1">
              <a:lnSpc>
                <a:spcPct val="80000"/>
              </a:lnSpc>
              <a:buFont typeface="Georgia" charset="0"/>
              <a:buNone/>
            </a:pPr>
            <a:r>
              <a:rPr lang="en-US" dirty="0"/>
              <a:t>		  </a:t>
            </a:r>
            <a:r>
              <a:rPr lang="en-US" dirty="0" err="1"/>
              <a:t>conn.close</a:t>
            </a:r>
            <a:r>
              <a:rPr lang="en-US" dirty="0"/>
              <a:t>();//this gets executed first before the thread ends.</a:t>
            </a:r>
          </a:p>
          <a:p>
            <a:pPr lvl="1">
              <a:lnSpc>
                <a:spcPct val="80000"/>
              </a:lnSpc>
              <a:buFont typeface="Georgia" charset="0"/>
              <a:buNone/>
            </a:pPr>
            <a:r>
              <a:rPr lang="en-US" dirty="0"/>
              <a:t>	  }</a:t>
            </a:r>
          </a:p>
        </p:txBody>
      </p:sp>
    </p:spTree>
    <p:extLst>
      <p:ext uri="{BB962C8B-B14F-4D97-AF65-F5344CB8AC3E}">
        <p14:creationId xmlns:p14="http://schemas.microsoft.com/office/powerpoint/2010/main" val="229267444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atin typeface="Trebuchet MS" charset="0"/>
              </a:rPr>
              <a:t> </a:t>
            </a:r>
          </a:p>
        </p:txBody>
      </p:sp>
      <p:sp>
        <p:nvSpPr>
          <p:cNvPr id="3" name="Content Placeholder 2"/>
          <p:cNvSpPr>
            <a:spLocks noGrp="1"/>
          </p:cNvSpPr>
          <p:nvPr>
            <p:ph idx="1"/>
          </p:nvPr>
        </p:nvSpPr>
        <p:spPr>
          <a:xfrm>
            <a:off x="431557" y="1020203"/>
            <a:ext cx="8229600" cy="5049838"/>
          </a:xfrm>
        </p:spPr>
        <p:txBody>
          <a:bodyPr>
            <a:normAutofit/>
          </a:bodyPr>
          <a:lstStyle/>
          <a:p>
            <a:pPr>
              <a:lnSpc>
                <a:spcPct val="90000"/>
              </a:lnSpc>
            </a:pPr>
            <a:r>
              <a:rPr lang="en-US" dirty="0"/>
              <a:t>A thread can prevent itself from being terminated with </a:t>
            </a:r>
            <a:r>
              <a:rPr lang="en-US" dirty="0" err="1"/>
              <a:t>Thread.ResetAbort</a:t>
            </a:r>
            <a:r>
              <a:rPr lang="en-US" dirty="0"/>
              <a:t>.</a:t>
            </a:r>
          </a:p>
          <a:p>
            <a:pPr>
              <a:lnSpc>
                <a:spcPct val="90000"/>
              </a:lnSpc>
              <a:buFont typeface="Georgia" charset="0"/>
              <a:buNone/>
            </a:pPr>
            <a:r>
              <a:rPr lang="en-US" dirty="0"/>
              <a:t>  </a:t>
            </a:r>
            <a:r>
              <a:rPr lang="en-US" dirty="0">
                <a:solidFill>
                  <a:schemeClr val="accent2"/>
                </a:solidFill>
              </a:rPr>
              <a:t>- try{</a:t>
            </a:r>
          </a:p>
          <a:p>
            <a:pPr>
              <a:lnSpc>
                <a:spcPct val="90000"/>
              </a:lnSpc>
              <a:buFont typeface="Georgia" charset="0"/>
              <a:buNone/>
            </a:pPr>
            <a:r>
              <a:rPr lang="en-US" dirty="0">
                <a:solidFill>
                  <a:schemeClr val="accent2"/>
                </a:solidFill>
              </a:rPr>
              <a:t>		…</a:t>
            </a:r>
          </a:p>
          <a:p>
            <a:pPr>
              <a:lnSpc>
                <a:spcPct val="90000"/>
              </a:lnSpc>
              <a:buFont typeface="Georgia" charset="0"/>
              <a:buNone/>
            </a:pPr>
            <a:r>
              <a:rPr lang="en-US" dirty="0">
                <a:solidFill>
                  <a:schemeClr val="accent2"/>
                </a:solidFill>
              </a:rPr>
              <a:t>		}</a:t>
            </a:r>
          </a:p>
          <a:p>
            <a:pPr>
              <a:lnSpc>
                <a:spcPct val="90000"/>
              </a:lnSpc>
              <a:buFont typeface="Georgia" charset="0"/>
              <a:buNone/>
            </a:pPr>
            <a:r>
              <a:rPr lang="en-US" dirty="0">
                <a:solidFill>
                  <a:schemeClr val="accent2"/>
                </a:solidFill>
              </a:rPr>
              <a:t>	 catch(</a:t>
            </a:r>
            <a:r>
              <a:rPr lang="en-US" dirty="0" err="1">
                <a:solidFill>
                  <a:schemeClr val="accent2"/>
                </a:solidFill>
              </a:rPr>
              <a:t>ThreadAbortException</a:t>
            </a:r>
            <a:r>
              <a:rPr lang="en-US" dirty="0">
                <a:solidFill>
                  <a:schemeClr val="accent2"/>
                </a:solidFill>
              </a:rPr>
              <a:t>){</a:t>
            </a:r>
          </a:p>
          <a:p>
            <a:pPr>
              <a:lnSpc>
                <a:spcPct val="90000"/>
              </a:lnSpc>
              <a:buFont typeface="Georgia" charset="0"/>
              <a:buNone/>
            </a:pPr>
            <a:r>
              <a:rPr lang="en-US" dirty="0">
                <a:solidFill>
                  <a:schemeClr val="accent2"/>
                </a:solidFill>
              </a:rPr>
              <a:t>		</a:t>
            </a:r>
            <a:r>
              <a:rPr lang="en-US" dirty="0" err="1">
                <a:solidFill>
                  <a:schemeClr val="accent2"/>
                </a:solidFill>
              </a:rPr>
              <a:t>Thread.ResetAbort</a:t>
            </a:r>
            <a:r>
              <a:rPr lang="en-US" dirty="0">
                <a:solidFill>
                  <a:schemeClr val="accent2"/>
                </a:solidFill>
              </a:rPr>
              <a:t>();</a:t>
            </a:r>
          </a:p>
          <a:p>
            <a:pPr>
              <a:lnSpc>
                <a:spcPct val="90000"/>
              </a:lnSpc>
              <a:buFont typeface="Georgia" charset="0"/>
              <a:buNone/>
            </a:pPr>
            <a:r>
              <a:rPr lang="en-US" dirty="0">
                <a:solidFill>
                  <a:schemeClr val="accent2"/>
                </a:solidFill>
              </a:rPr>
              <a:t>	}</a:t>
            </a:r>
          </a:p>
          <a:p>
            <a:pPr>
              <a:lnSpc>
                <a:spcPct val="90000"/>
              </a:lnSpc>
              <a:buFont typeface="Georgia" charset="0"/>
              <a:buNone/>
            </a:pPr>
            <a:endParaRPr lang="en-US" dirty="0"/>
          </a:p>
          <a:p>
            <a:pPr>
              <a:lnSpc>
                <a:spcPct val="90000"/>
              </a:lnSpc>
            </a:pPr>
            <a:r>
              <a:rPr lang="en-US" dirty="0" err="1"/>
              <a:t>Thread.Join</a:t>
            </a:r>
            <a:r>
              <a:rPr lang="en-US" dirty="0"/>
              <a:t>()</a:t>
            </a:r>
          </a:p>
          <a:p>
            <a:pPr lvl="1">
              <a:lnSpc>
                <a:spcPct val="90000"/>
              </a:lnSpc>
            </a:pPr>
            <a:r>
              <a:rPr lang="en-US" sz="2400" dirty="0"/>
              <a:t>When one thread terminates another, wait for the other thread to end.</a:t>
            </a:r>
          </a:p>
          <a:p>
            <a:pPr lvl="1">
              <a:lnSpc>
                <a:spcPct val="90000"/>
              </a:lnSpc>
            </a:pPr>
            <a:endParaRPr lang="en-US" sz="2400" dirty="0">
              <a:latin typeface="Georgia" charset="0"/>
            </a:endParaRPr>
          </a:p>
          <a:p>
            <a:pPr>
              <a:lnSpc>
                <a:spcPct val="90000"/>
              </a:lnSpc>
              <a:buFont typeface="Georgia" charset="0"/>
              <a:buNone/>
            </a:pPr>
            <a:endParaRPr lang="en-US" sz="2600" dirty="0">
              <a:latin typeface="Georgia" charset="0"/>
            </a:endParaRPr>
          </a:p>
        </p:txBody>
      </p:sp>
    </p:spTree>
    <p:extLst>
      <p:ext uri="{BB962C8B-B14F-4D97-AF65-F5344CB8AC3E}">
        <p14:creationId xmlns:p14="http://schemas.microsoft.com/office/powerpoint/2010/main" val="308882662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6200"/>
          </a:xfrm>
        </p:spPr>
        <p:txBody>
          <a:bodyPr>
            <a:normAutofit fontScale="90000"/>
          </a:bodyPr>
          <a:lstStyle/>
          <a:p>
            <a:pPr marL="342900" indent="-342900"/>
            <a:r>
              <a:rPr lang="en-US" sz="1600">
                <a:solidFill>
                  <a:srgbClr val="000000"/>
                </a:solidFill>
                <a:latin typeface="Trebuchet MS" charset="0"/>
              </a:rPr>
              <a:t/>
            </a:r>
            <a:br>
              <a:rPr lang="en-US" sz="1600">
                <a:solidFill>
                  <a:srgbClr val="000000"/>
                </a:solidFill>
                <a:latin typeface="Trebuchet MS" charset="0"/>
              </a:rPr>
            </a:br>
            <a:endParaRPr lang="en-US" sz="1600">
              <a:solidFill>
                <a:srgbClr val="000000"/>
              </a:solidFill>
              <a:latin typeface="Trebuchet MS" charset="0"/>
            </a:endParaRPr>
          </a:p>
        </p:txBody>
      </p:sp>
      <p:sp>
        <p:nvSpPr>
          <p:cNvPr id="3" name="Content Placeholder 2"/>
          <p:cNvSpPr>
            <a:spLocks noGrp="1"/>
          </p:cNvSpPr>
          <p:nvPr>
            <p:ph idx="1"/>
          </p:nvPr>
        </p:nvSpPr>
        <p:spPr>
          <a:xfrm>
            <a:off x="245985" y="544990"/>
            <a:ext cx="8229600" cy="5507038"/>
          </a:xfrm>
        </p:spPr>
        <p:txBody>
          <a:bodyPr>
            <a:noAutofit/>
          </a:bodyPr>
          <a:lstStyle/>
          <a:p>
            <a:pPr marL="365760" indent="-256032" fontAlgn="auto">
              <a:spcAft>
                <a:spcPts val="0"/>
              </a:spcAft>
              <a:buClr>
                <a:schemeClr val="accent3"/>
              </a:buClr>
              <a:buFont typeface="Georgia"/>
              <a:buChar char="•"/>
              <a:defRPr/>
            </a:pPr>
            <a:r>
              <a:rPr lang="en-US" dirty="0" smtClean="0">
                <a:ea typeface="+mn-ea"/>
              </a:rPr>
              <a:t>Thread Synchronization :</a:t>
            </a:r>
          </a:p>
          <a:p>
            <a:pPr marL="658368" lvl="1" indent="-246888" fontAlgn="auto">
              <a:spcAft>
                <a:spcPts val="0"/>
              </a:spcAft>
              <a:buFont typeface="Georgia"/>
              <a:buChar char="▫"/>
              <a:defRPr/>
            </a:pPr>
            <a:r>
              <a:rPr lang="en-US" sz="2400" dirty="0" smtClean="0">
                <a:ea typeface="+mn-ea"/>
              </a:rPr>
              <a:t>Threads must be coordinated to prevent data corruption.</a:t>
            </a:r>
          </a:p>
          <a:p>
            <a:pPr marL="365760" indent="-256032" fontAlgn="auto">
              <a:spcAft>
                <a:spcPts val="0"/>
              </a:spcAft>
              <a:buClr>
                <a:schemeClr val="accent3"/>
              </a:buClr>
              <a:buFont typeface="Georgia"/>
              <a:buChar char="•"/>
              <a:defRPr/>
            </a:pPr>
            <a:endParaRPr lang="en-US" dirty="0" smtClean="0">
              <a:ea typeface="+mn-ea"/>
            </a:endParaRPr>
          </a:p>
          <a:p>
            <a:pPr marL="365760" indent="-256032" fontAlgn="auto">
              <a:spcAft>
                <a:spcPts val="0"/>
              </a:spcAft>
              <a:buClr>
                <a:schemeClr val="accent3"/>
              </a:buClr>
              <a:buFont typeface="Georgia"/>
              <a:buChar char="•"/>
              <a:defRPr/>
            </a:pPr>
            <a:r>
              <a:rPr lang="en-US" dirty="0" smtClean="0">
                <a:ea typeface="+mn-ea"/>
              </a:rPr>
              <a:t>Monitors </a:t>
            </a:r>
          </a:p>
          <a:p>
            <a:pPr marL="658368" lvl="1" indent="-246888" fontAlgn="auto">
              <a:spcAft>
                <a:spcPts val="0"/>
              </a:spcAft>
              <a:buFont typeface="Georgia"/>
              <a:buChar char="▫"/>
              <a:defRPr/>
            </a:pPr>
            <a:r>
              <a:rPr lang="en-US" sz="2400" dirty="0" smtClean="0">
                <a:ea typeface="+mn-ea"/>
              </a:rPr>
              <a:t>Monitors allow us to obtain a lock on a particular object and use that lock to restrict access to critical section of code</a:t>
            </a:r>
            <a:r>
              <a:rPr lang="en-US" sz="2400" dirty="0" smtClean="0">
                <a:ea typeface="+mn-ea"/>
              </a:rPr>
              <a:t>.</a:t>
            </a:r>
            <a:endParaRPr lang="en-US" sz="2400" dirty="0" smtClean="0">
              <a:ea typeface="+mn-ea"/>
            </a:endParaRPr>
          </a:p>
          <a:p>
            <a:pPr marL="658368" lvl="1" indent="-246888" fontAlgn="auto">
              <a:spcAft>
                <a:spcPts val="0"/>
              </a:spcAft>
              <a:buFont typeface="Georgia"/>
              <a:buChar char="▫"/>
              <a:defRPr/>
            </a:pPr>
            <a:r>
              <a:rPr lang="en-US" sz="2400" dirty="0" smtClean="0">
                <a:ea typeface="+mn-ea"/>
              </a:rPr>
              <a:t>While a thread owns a lock for an object, no other thread can acquire that lock</a:t>
            </a:r>
            <a:r>
              <a:rPr lang="en-US" sz="2400" dirty="0" smtClean="0">
                <a:ea typeface="+mn-ea"/>
              </a:rPr>
              <a:t>.</a:t>
            </a:r>
            <a:endParaRPr lang="en-US" sz="2400" dirty="0" smtClean="0">
              <a:ea typeface="+mn-ea"/>
            </a:endParaRPr>
          </a:p>
          <a:p>
            <a:pPr marL="658368" lvl="1" indent="-246888" fontAlgn="auto">
              <a:spcAft>
                <a:spcPts val="0"/>
              </a:spcAft>
              <a:buFont typeface="Georgia"/>
              <a:buChar char="▫"/>
              <a:defRPr/>
            </a:pPr>
            <a:r>
              <a:rPr lang="en-US" sz="2400" dirty="0" err="1" smtClean="0">
                <a:ea typeface="+mn-ea"/>
              </a:rPr>
              <a:t>Monitor.Enter</a:t>
            </a:r>
            <a:r>
              <a:rPr lang="en-US" sz="2400" dirty="0" smtClean="0">
                <a:ea typeface="+mn-ea"/>
              </a:rPr>
              <a:t>(object) claims the lock but blocks if another thread already owns it</a:t>
            </a:r>
            <a:r>
              <a:rPr lang="en-US" sz="2400" dirty="0" smtClean="0">
                <a:ea typeface="+mn-ea"/>
              </a:rPr>
              <a:t>.</a:t>
            </a:r>
            <a:endParaRPr lang="en-US" sz="2400" dirty="0" smtClean="0">
              <a:ea typeface="+mn-ea"/>
            </a:endParaRPr>
          </a:p>
          <a:p>
            <a:pPr marL="658368" lvl="1" indent="-246888" fontAlgn="auto">
              <a:spcAft>
                <a:spcPts val="0"/>
              </a:spcAft>
              <a:buFont typeface="Georgia"/>
              <a:buChar char="▫"/>
              <a:defRPr/>
            </a:pPr>
            <a:r>
              <a:rPr lang="en-US" sz="2400" dirty="0" err="1" smtClean="0">
                <a:ea typeface="+mn-ea"/>
              </a:rPr>
              <a:t>Monitor.Exit</a:t>
            </a:r>
            <a:r>
              <a:rPr lang="en-US" sz="2400" dirty="0" smtClean="0">
                <a:ea typeface="+mn-ea"/>
              </a:rPr>
              <a:t>(object) releases the lock.</a:t>
            </a:r>
          </a:p>
        </p:txBody>
      </p:sp>
    </p:spTree>
    <p:extLst>
      <p:ext uri="{BB962C8B-B14F-4D97-AF65-F5344CB8AC3E}">
        <p14:creationId xmlns:p14="http://schemas.microsoft.com/office/powerpoint/2010/main" val="411888762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atin typeface="Trebuchet MS" charset="0"/>
              </a:rPr>
              <a:t> </a:t>
            </a:r>
          </a:p>
        </p:txBody>
      </p:sp>
      <p:sp>
        <p:nvSpPr>
          <p:cNvPr id="16387" name="Content Placeholder 2"/>
          <p:cNvSpPr>
            <a:spLocks noGrp="1"/>
          </p:cNvSpPr>
          <p:nvPr>
            <p:ph idx="1"/>
          </p:nvPr>
        </p:nvSpPr>
        <p:spPr>
          <a:xfrm>
            <a:off x="625460" y="97118"/>
            <a:ext cx="7772400" cy="6387685"/>
          </a:xfrm>
        </p:spPr>
        <p:txBody>
          <a:bodyPr/>
          <a:lstStyle/>
          <a:p>
            <a:endParaRPr lang="en-US" sz="2000" dirty="0"/>
          </a:p>
          <a:p>
            <a:r>
              <a:rPr lang="en-US" sz="2000" dirty="0"/>
              <a:t>Void Method1()</a:t>
            </a:r>
          </a:p>
          <a:p>
            <a:pPr>
              <a:buFont typeface="Georgia" charset="0"/>
              <a:buNone/>
            </a:pPr>
            <a:r>
              <a:rPr lang="en-US" sz="2000" dirty="0"/>
              <a:t> 	{</a:t>
            </a:r>
          </a:p>
          <a:p>
            <a:pPr>
              <a:buFont typeface="Georgia" charset="0"/>
              <a:buNone/>
            </a:pPr>
            <a:r>
              <a:rPr lang="en-US" sz="2000" dirty="0"/>
              <a:t>		….</a:t>
            </a:r>
          </a:p>
          <a:p>
            <a:pPr>
              <a:buFont typeface="Georgia" charset="0"/>
              <a:buNone/>
            </a:pPr>
            <a:r>
              <a:rPr lang="en-US" sz="2000" dirty="0"/>
              <a:t>		</a:t>
            </a:r>
            <a:r>
              <a:rPr lang="en-US" sz="2000" dirty="0" err="1"/>
              <a:t>Monitor.Enter</a:t>
            </a:r>
            <a:r>
              <a:rPr lang="en-US" sz="2000" dirty="0"/>
              <a:t>(buffer);</a:t>
            </a:r>
          </a:p>
          <a:p>
            <a:pPr>
              <a:buFont typeface="Georgia" charset="0"/>
              <a:buNone/>
            </a:pPr>
            <a:r>
              <a:rPr lang="en-US" sz="2000" dirty="0"/>
              <a:t>		try</a:t>
            </a:r>
          </a:p>
          <a:p>
            <a:pPr>
              <a:buFont typeface="Georgia" charset="0"/>
              <a:buNone/>
            </a:pPr>
            <a:r>
              <a:rPr lang="en-US" sz="2000" dirty="0"/>
              <a:t>		{</a:t>
            </a:r>
          </a:p>
          <a:p>
            <a:pPr>
              <a:buFont typeface="Georgia" charset="0"/>
              <a:buNone/>
            </a:pPr>
            <a:r>
              <a:rPr lang="en-US" sz="2000" dirty="0"/>
              <a:t>			critical section;</a:t>
            </a:r>
          </a:p>
          <a:p>
            <a:pPr>
              <a:buFont typeface="Georgia" charset="0"/>
              <a:buNone/>
            </a:pPr>
            <a:r>
              <a:rPr lang="en-US" sz="2000" dirty="0"/>
              <a:t>		}</a:t>
            </a:r>
          </a:p>
          <a:p>
            <a:pPr>
              <a:buFont typeface="Georgia" charset="0"/>
              <a:buNone/>
            </a:pPr>
            <a:r>
              <a:rPr lang="en-US" sz="2000" dirty="0"/>
              <a:t>		finally</a:t>
            </a:r>
          </a:p>
          <a:p>
            <a:pPr>
              <a:buFont typeface="Georgia" charset="0"/>
              <a:buNone/>
            </a:pPr>
            <a:r>
              <a:rPr lang="en-US" sz="2000" dirty="0"/>
              <a:t>		{</a:t>
            </a:r>
          </a:p>
          <a:p>
            <a:pPr>
              <a:buFont typeface="Georgia" charset="0"/>
              <a:buNone/>
            </a:pPr>
            <a:r>
              <a:rPr lang="en-US" sz="2000" dirty="0"/>
              <a:t>			</a:t>
            </a:r>
            <a:r>
              <a:rPr lang="en-US" sz="2000" dirty="0" err="1"/>
              <a:t>Monitor.Exit</a:t>
            </a:r>
            <a:r>
              <a:rPr lang="en-US" sz="2000" dirty="0"/>
              <a:t>(buffer);</a:t>
            </a:r>
          </a:p>
          <a:p>
            <a:pPr>
              <a:buFont typeface="Georgia" charset="0"/>
              <a:buNone/>
            </a:pPr>
            <a:r>
              <a:rPr lang="en-US" sz="2000" dirty="0"/>
              <a:t>		}</a:t>
            </a:r>
          </a:p>
          <a:p>
            <a:pPr>
              <a:buFont typeface="Georgia" charset="0"/>
              <a:buNone/>
            </a:pPr>
            <a:r>
              <a:rPr lang="en-US" sz="2000" dirty="0"/>
              <a:t>	}</a:t>
            </a:r>
          </a:p>
          <a:p>
            <a:pPr>
              <a:buFont typeface="Georgia" charset="0"/>
              <a:buNone/>
            </a:pPr>
            <a:endParaRPr lang="en-US" sz="2000" dirty="0"/>
          </a:p>
          <a:p>
            <a:pPr>
              <a:buFont typeface="Georgia" charset="0"/>
              <a:buNone/>
            </a:pPr>
            <a:r>
              <a:rPr lang="en-US" sz="2000" dirty="0"/>
              <a:t>	Calls to Exit are enclosed in finally blocks to ensure that they</a:t>
            </a:r>
            <a:r>
              <a:rPr lang="ja-JP" altLang="en-US" sz="2000" dirty="0"/>
              <a:t>’</a:t>
            </a:r>
            <a:r>
              <a:rPr lang="en-US" sz="2000" dirty="0"/>
              <a:t>re executed even when an exception arises.</a:t>
            </a:r>
          </a:p>
          <a:p>
            <a:pPr>
              <a:buFont typeface="Georgia" charset="0"/>
              <a:buNone/>
            </a:pPr>
            <a:endParaRPr lang="en-US" sz="2000" dirty="0"/>
          </a:p>
        </p:txBody>
      </p:sp>
    </p:spTree>
    <p:extLst>
      <p:ext uri="{BB962C8B-B14F-4D97-AF65-F5344CB8AC3E}">
        <p14:creationId xmlns:p14="http://schemas.microsoft.com/office/powerpoint/2010/main" val="16996765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9810" name="Rectangle 2"/>
          <p:cNvSpPr>
            <a:spLocks noGrp="1" noChangeArrowheads="1"/>
          </p:cNvSpPr>
          <p:nvPr>
            <p:ph type="title"/>
          </p:nvPr>
        </p:nvSpPr>
        <p:spPr/>
        <p:txBody>
          <a:bodyPr/>
          <a:lstStyle/>
          <a:p>
            <a:pPr eaLnBrk="1" hangingPunct="1">
              <a:defRPr/>
            </a:pPr>
            <a:r>
              <a:rPr lang="en-US" dirty="0" smtClean="0">
                <a:solidFill>
                  <a:schemeClr val="tx1"/>
                </a:solidFill>
                <a:cs typeface="+mj-cs"/>
              </a:rPr>
              <a:t>Delegates Overview</a:t>
            </a:r>
          </a:p>
        </p:txBody>
      </p:sp>
      <p:sp>
        <p:nvSpPr>
          <p:cNvPr id="1399811" name="Rectangle 3"/>
          <p:cNvSpPr>
            <a:spLocks noGrp="1" noChangeArrowheads="1"/>
          </p:cNvSpPr>
          <p:nvPr>
            <p:ph type="body" idx="1"/>
          </p:nvPr>
        </p:nvSpPr>
        <p:spPr/>
        <p:txBody>
          <a:bodyPr/>
          <a:lstStyle/>
          <a:p>
            <a:pPr eaLnBrk="1" hangingPunct="1">
              <a:defRPr/>
            </a:pPr>
            <a:endParaRPr lang="en-US" smtClean="0">
              <a:cs typeface="+mn-cs"/>
            </a:endParaRPr>
          </a:p>
        </p:txBody>
      </p:sp>
      <p:sp>
        <p:nvSpPr>
          <p:cNvPr id="1399812" name="Text Box 4"/>
          <p:cNvSpPr txBox="1">
            <a:spLocks noChangeArrowheads="1"/>
          </p:cNvSpPr>
          <p:nvPr/>
        </p:nvSpPr>
        <p:spPr bwMode="auto">
          <a:xfrm>
            <a:off x="321880" y="2594155"/>
            <a:ext cx="7848600" cy="193357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defRPr/>
            </a:pPr>
            <a:r>
              <a:rPr lang="en-US" sz="2000" dirty="0">
                <a:latin typeface="+mn-lt"/>
                <a:cs typeface="+mn-cs"/>
              </a:rPr>
              <a:t>delegate double Del(double x);      // Declare</a:t>
            </a:r>
          </a:p>
          <a:p>
            <a:pPr>
              <a:defRPr/>
            </a:pPr>
            <a:endParaRPr lang="en-US" sz="2000" dirty="0">
              <a:latin typeface="+mn-lt"/>
              <a:cs typeface="+mn-cs"/>
            </a:endParaRPr>
          </a:p>
          <a:p>
            <a:pPr>
              <a:defRPr/>
            </a:pPr>
            <a:r>
              <a:rPr lang="en-US" sz="2000" dirty="0">
                <a:latin typeface="+mn-lt"/>
                <a:cs typeface="+mn-cs"/>
              </a:rPr>
              <a:t>static void </a:t>
            </a:r>
            <a:r>
              <a:rPr lang="en-US" sz="2000" dirty="0" err="1">
                <a:latin typeface="+mn-lt"/>
                <a:cs typeface="+mn-cs"/>
              </a:rPr>
              <a:t>DemoDelegates</a:t>
            </a:r>
            <a:r>
              <a:rPr lang="en-US" sz="2000" dirty="0">
                <a:latin typeface="+mn-lt"/>
                <a:cs typeface="+mn-cs"/>
              </a:rPr>
              <a:t>() {</a:t>
            </a:r>
          </a:p>
          <a:p>
            <a:pPr>
              <a:defRPr/>
            </a:pPr>
            <a:r>
              <a:rPr lang="en-US" sz="2000" dirty="0">
                <a:latin typeface="+mn-lt"/>
                <a:cs typeface="+mn-cs"/>
              </a:rPr>
              <a:t>  Del </a:t>
            </a:r>
            <a:r>
              <a:rPr lang="en-US" sz="2000" dirty="0" err="1">
                <a:latin typeface="+mn-lt"/>
                <a:cs typeface="+mn-cs"/>
              </a:rPr>
              <a:t>delInst</a:t>
            </a:r>
            <a:r>
              <a:rPr lang="en-US" sz="2000" dirty="0">
                <a:latin typeface="+mn-lt"/>
                <a:cs typeface="+mn-cs"/>
              </a:rPr>
              <a:t> = new Del(</a:t>
            </a:r>
            <a:r>
              <a:rPr lang="en-US" sz="2000" dirty="0" err="1">
                <a:latin typeface="+mn-lt"/>
                <a:cs typeface="+mn-cs"/>
              </a:rPr>
              <a:t>Math.Sin</a:t>
            </a:r>
            <a:r>
              <a:rPr lang="en-US" sz="2000" dirty="0">
                <a:latin typeface="+mn-lt"/>
                <a:cs typeface="+mn-cs"/>
              </a:rPr>
              <a:t>);  // Instantiate</a:t>
            </a:r>
          </a:p>
          <a:p>
            <a:pPr>
              <a:defRPr/>
            </a:pPr>
            <a:r>
              <a:rPr lang="en-US" sz="2000" dirty="0">
                <a:latin typeface="+mn-lt"/>
                <a:cs typeface="+mn-cs"/>
              </a:rPr>
              <a:t>  double x = </a:t>
            </a:r>
            <a:r>
              <a:rPr lang="en-US" sz="2000" dirty="0" err="1">
                <a:latin typeface="+mn-lt"/>
                <a:cs typeface="+mn-cs"/>
              </a:rPr>
              <a:t>delInst</a:t>
            </a:r>
            <a:r>
              <a:rPr lang="en-US" sz="2000" dirty="0">
                <a:latin typeface="+mn-lt"/>
                <a:cs typeface="+mn-cs"/>
              </a:rPr>
              <a:t>(1.0);          // Invoke</a:t>
            </a:r>
          </a:p>
          <a:p>
            <a:pPr>
              <a:defRPr/>
            </a:pPr>
            <a:r>
              <a:rPr lang="en-US" sz="2000" dirty="0">
                <a:latin typeface="+mn-lt"/>
                <a:cs typeface="+mn-cs"/>
              </a:rPr>
              <a:t>}</a:t>
            </a:r>
          </a:p>
        </p:txBody>
      </p:sp>
    </p:spTree>
    <p:extLst>
      <p:ext uri="{BB962C8B-B14F-4D97-AF65-F5344CB8AC3E}">
        <p14:creationId xmlns:p14="http://schemas.microsoft.com/office/powerpoint/2010/main" val="263742031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atin typeface="Trebuchet MS" charset="0"/>
              </a:rPr>
              <a:t> </a:t>
            </a:r>
          </a:p>
        </p:txBody>
      </p:sp>
      <p:sp>
        <p:nvSpPr>
          <p:cNvPr id="3" name="Content Placeholder 2"/>
          <p:cNvSpPr>
            <a:spLocks noGrp="1"/>
          </p:cNvSpPr>
          <p:nvPr>
            <p:ph idx="1"/>
          </p:nvPr>
        </p:nvSpPr>
        <p:spPr>
          <a:xfrm>
            <a:off x="752487" y="262965"/>
            <a:ext cx="7772400" cy="6429520"/>
          </a:xfrm>
        </p:spPr>
        <p:txBody>
          <a:bodyPr>
            <a:noAutofit/>
          </a:bodyPr>
          <a:lstStyle/>
          <a:p>
            <a:pPr>
              <a:lnSpc>
                <a:spcPct val="80000"/>
              </a:lnSpc>
            </a:pPr>
            <a:endParaRPr lang="en-US" sz="2000" dirty="0"/>
          </a:p>
          <a:p>
            <a:pPr>
              <a:lnSpc>
                <a:spcPct val="80000"/>
              </a:lnSpc>
            </a:pPr>
            <a:r>
              <a:rPr lang="en-US" sz="2000" dirty="0"/>
              <a:t>The C # Lock Keyword :</a:t>
            </a:r>
          </a:p>
          <a:p>
            <a:pPr>
              <a:lnSpc>
                <a:spcPct val="80000"/>
              </a:lnSpc>
              <a:buFont typeface="Georgia" charset="0"/>
              <a:buNone/>
            </a:pPr>
            <a:r>
              <a:rPr lang="en-US" sz="2000" dirty="0"/>
              <a:t>	</a:t>
            </a:r>
          </a:p>
          <a:p>
            <a:pPr>
              <a:lnSpc>
                <a:spcPct val="80000"/>
              </a:lnSpc>
              <a:buFont typeface="Georgia" charset="0"/>
              <a:buNone/>
            </a:pPr>
            <a:r>
              <a:rPr lang="en-US" sz="2000" dirty="0"/>
              <a:t>	</a:t>
            </a:r>
            <a:r>
              <a:rPr lang="en-US" sz="2000" dirty="0">
                <a:solidFill>
                  <a:schemeClr val="accent2"/>
                </a:solidFill>
              </a:rPr>
              <a:t>lock(buffer){</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solidFill>
                  <a:schemeClr val="accent2"/>
                </a:solidFill>
              </a:rPr>
              <a:t>	}  </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solidFill>
                  <a:schemeClr val="accent2"/>
                </a:solidFill>
              </a:rPr>
              <a:t>	</a:t>
            </a:r>
            <a:r>
              <a:rPr lang="en-US" sz="2000" dirty="0"/>
              <a:t> is equivalent to </a:t>
            </a:r>
          </a:p>
          <a:p>
            <a:pPr>
              <a:lnSpc>
                <a:spcPct val="80000"/>
              </a:lnSpc>
              <a:buFont typeface="Georgia" charset="0"/>
              <a:buNone/>
            </a:pPr>
            <a:endParaRPr lang="en-US" sz="2000" dirty="0">
              <a:solidFill>
                <a:schemeClr val="accent2"/>
              </a:solidFill>
            </a:endParaRPr>
          </a:p>
          <a:p>
            <a:pPr>
              <a:lnSpc>
                <a:spcPct val="80000"/>
              </a:lnSpc>
              <a:buFont typeface="Georgia" charset="0"/>
              <a:buNone/>
            </a:pPr>
            <a:r>
              <a:rPr lang="en-US" sz="2000" dirty="0">
                <a:solidFill>
                  <a:schemeClr val="accent2"/>
                </a:solidFill>
              </a:rPr>
              <a:t>	</a:t>
            </a:r>
            <a:r>
              <a:rPr lang="en-US" sz="2000" dirty="0" err="1">
                <a:solidFill>
                  <a:schemeClr val="accent2"/>
                </a:solidFill>
              </a:rPr>
              <a:t>Monitor.Enter</a:t>
            </a:r>
            <a:r>
              <a:rPr lang="en-US" sz="2000" dirty="0">
                <a:solidFill>
                  <a:schemeClr val="accent2"/>
                </a:solidFill>
              </a:rPr>
              <a:t>(buffer);</a:t>
            </a:r>
          </a:p>
          <a:p>
            <a:pPr>
              <a:lnSpc>
                <a:spcPct val="80000"/>
              </a:lnSpc>
              <a:buFont typeface="Georgia" charset="0"/>
              <a:buNone/>
            </a:pPr>
            <a:r>
              <a:rPr lang="en-US" sz="2000" dirty="0">
                <a:solidFill>
                  <a:schemeClr val="accent2"/>
                </a:solidFill>
              </a:rPr>
              <a:t>	try</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solidFill>
                  <a:schemeClr val="accent2"/>
                </a:solidFill>
              </a:rPr>
              <a:t>		critical section;</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solidFill>
                  <a:schemeClr val="accent2"/>
                </a:solidFill>
              </a:rPr>
              <a:t>	finally</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solidFill>
                  <a:schemeClr val="accent2"/>
                </a:solidFill>
              </a:rPr>
              <a:t>		</a:t>
            </a:r>
            <a:r>
              <a:rPr lang="en-US" sz="2000" dirty="0" err="1">
                <a:solidFill>
                  <a:schemeClr val="accent2"/>
                </a:solidFill>
              </a:rPr>
              <a:t>Monitor.Exit</a:t>
            </a:r>
            <a:r>
              <a:rPr lang="en-US" sz="2000" dirty="0">
                <a:solidFill>
                  <a:schemeClr val="accent2"/>
                </a:solidFill>
              </a:rPr>
              <a:t>(buffer);</a:t>
            </a:r>
          </a:p>
          <a:p>
            <a:pPr>
              <a:lnSpc>
                <a:spcPct val="80000"/>
              </a:lnSpc>
              <a:buFont typeface="Georgia" charset="0"/>
              <a:buNone/>
            </a:pPr>
            <a:r>
              <a:rPr lang="en-US" sz="2000" dirty="0">
                <a:solidFill>
                  <a:schemeClr val="accent2"/>
                </a:solidFill>
              </a:rPr>
              <a:t>	}</a:t>
            </a:r>
          </a:p>
          <a:p>
            <a:pPr>
              <a:lnSpc>
                <a:spcPct val="80000"/>
              </a:lnSpc>
              <a:buFont typeface="Georgia" charset="0"/>
              <a:buNone/>
            </a:pPr>
            <a:r>
              <a:rPr lang="en-US" sz="2000" dirty="0"/>
              <a:t>- Makes the code concise.</a:t>
            </a:r>
          </a:p>
          <a:p>
            <a:pPr>
              <a:lnSpc>
                <a:spcPct val="80000"/>
              </a:lnSpc>
              <a:buFont typeface="Georgia" charset="0"/>
              <a:buNone/>
            </a:pPr>
            <a:r>
              <a:rPr lang="en-US" sz="2000" dirty="0"/>
              <a:t>- Also ensures the presence of a finally block to make sure the lock is released.</a:t>
            </a:r>
          </a:p>
          <a:p>
            <a:pPr>
              <a:lnSpc>
                <a:spcPct val="80000"/>
              </a:lnSpc>
              <a:buFont typeface="Georgia" charset="0"/>
              <a:buNone/>
            </a:pPr>
            <a:endParaRPr lang="en-US" sz="2000" dirty="0"/>
          </a:p>
          <a:p>
            <a:pPr>
              <a:lnSpc>
                <a:spcPct val="80000"/>
              </a:lnSpc>
              <a:buFont typeface="Georgia" charset="0"/>
              <a:buNone/>
            </a:pPr>
            <a:endParaRPr lang="en-US" sz="2000" dirty="0"/>
          </a:p>
          <a:p>
            <a:pPr>
              <a:lnSpc>
                <a:spcPct val="80000"/>
              </a:lnSpc>
              <a:buFont typeface="Georgia" charset="0"/>
              <a:buNone/>
            </a:pPr>
            <a:endParaRPr lang="en-US" sz="2000" dirty="0"/>
          </a:p>
          <a:p>
            <a:pPr>
              <a:lnSpc>
                <a:spcPct val="80000"/>
              </a:lnSpc>
              <a:buFont typeface="Georgia" charset="0"/>
              <a:buNone/>
            </a:pPr>
            <a:endParaRPr lang="en-US" sz="2000" dirty="0"/>
          </a:p>
          <a:p>
            <a:pPr>
              <a:lnSpc>
                <a:spcPct val="80000"/>
              </a:lnSpc>
              <a:buFont typeface="Georgia" charset="0"/>
              <a:buNone/>
            </a:pPr>
            <a:endParaRPr lang="en-US" sz="2000" dirty="0"/>
          </a:p>
          <a:p>
            <a:pPr>
              <a:lnSpc>
                <a:spcPct val="80000"/>
              </a:lnSpc>
              <a:buFont typeface="Georgia" charset="0"/>
              <a:buNone/>
            </a:pPr>
            <a:endParaRPr lang="en-US" sz="2000" dirty="0"/>
          </a:p>
          <a:p>
            <a:pPr>
              <a:lnSpc>
                <a:spcPct val="80000"/>
              </a:lnSpc>
              <a:buFont typeface="Georgia" charset="0"/>
              <a:buNone/>
            </a:pPr>
            <a:endParaRPr lang="en-US" sz="2000" dirty="0"/>
          </a:p>
        </p:txBody>
      </p:sp>
    </p:spTree>
    <p:extLst>
      <p:ext uri="{BB962C8B-B14F-4D97-AF65-F5344CB8AC3E}">
        <p14:creationId xmlns:p14="http://schemas.microsoft.com/office/powerpoint/2010/main" val="108662440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atin typeface="Trebuchet MS" charset="0"/>
              </a:rPr>
              <a:t> </a:t>
            </a:r>
          </a:p>
        </p:txBody>
      </p:sp>
      <p:sp>
        <p:nvSpPr>
          <p:cNvPr id="20483" name="Content Placeholder 2"/>
          <p:cNvSpPr>
            <a:spLocks noGrp="1"/>
          </p:cNvSpPr>
          <p:nvPr>
            <p:ph idx="1"/>
          </p:nvPr>
        </p:nvSpPr>
        <p:spPr>
          <a:xfrm>
            <a:off x="321880" y="848570"/>
            <a:ext cx="8229600" cy="4897438"/>
          </a:xfrm>
        </p:spPr>
        <p:txBody>
          <a:bodyPr/>
          <a:lstStyle/>
          <a:p>
            <a:r>
              <a:rPr lang="en-US" dirty="0" err="1"/>
              <a:t>MethodImpl</a:t>
            </a:r>
            <a:r>
              <a:rPr lang="en-US" dirty="0"/>
              <a:t> Attribute </a:t>
            </a:r>
          </a:p>
          <a:p>
            <a:pPr lvl="1"/>
            <a:r>
              <a:rPr lang="en-US" sz="2400" dirty="0"/>
              <a:t>For synchronizing access to entire methods.</a:t>
            </a:r>
          </a:p>
          <a:p>
            <a:pPr lvl="1"/>
            <a:r>
              <a:rPr lang="en-US" sz="2400" dirty="0"/>
              <a:t>To prevent a method from be executed by more than one thread at a time ,</a:t>
            </a:r>
          </a:p>
          <a:p>
            <a:pPr lvl="1">
              <a:buFont typeface="Georgia" charset="0"/>
              <a:buNone/>
            </a:pPr>
            <a:endParaRPr lang="en-US" sz="2400" dirty="0"/>
          </a:p>
          <a:p>
            <a:pPr lvl="1">
              <a:buFont typeface="Georgia" charset="0"/>
              <a:buNone/>
            </a:pPr>
            <a:r>
              <a:rPr lang="en-US" sz="2400" dirty="0">
                <a:solidFill>
                  <a:schemeClr val="tx1"/>
                </a:solidFill>
              </a:rPr>
              <a:t>[</a:t>
            </a:r>
            <a:r>
              <a:rPr lang="en-US" sz="2400" dirty="0" err="1">
                <a:solidFill>
                  <a:schemeClr val="tx1"/>
                </a:solidFill>
              </a:rPr>
              <a:t>MehtodImpl</a:t>
            </a:r>
            <a:r>
              <a:rPr lang="en-US" sz="2400" dirty="0">
                <a:solidFill>
                  <a:schemeClr val="tx1"/>
                </a:solidFill>
              </a:rPr>
              <a:t>] (</a:t>
            </a:r>
            <a:r>
              <a:rPr lang="en-US" sz="2400" dirty="0" err="1">
                <a:solidFill>
                  <a:schemeClr val="tx1"/>
                </a:solidFill>
              </a:rPr>
              <a:t>MethodImplOptions.Synchronized</a:t>
            </a:r>
            <a:r>
              <a:rPr lang="en-US" sz="2400" dirty="0">
                <a:solidFill>
                  <a:schemeClr val="tx1"/>
                </a:solidFill>
              </a:rPr>
              <a:t>)]</a:t>
            </a:r>
          </a:p>
          <a:p>
            <a:pPr lvl="1">
              <a:buFont typeface="Georgia" charset="0"/>
              <a:buNone/>
            </a:pPr>
            <a:r>
              <a:rPr lang="en-US" sz="2400" dirty="0"/>
              <a:t>Byte[] </a:t>
            </a:r>
            <a:r>
              <a:rPr lang="en-US" sz="2400" dirty="0" err="1"/>
              <a:t>TransformData</a:t>
            </a:r>
            <a:r>
              <a:rPr lang="en-US" sz="2400" dirty="0"/>
              <a:t>(byte[] buffer)</a:t>
            </a:r>
          </a:p>
          <a:p>
            <a:pPr lvl="1">
              <a:buFont typeface="Georgia" charset="0"/>
              <a:buNone/>
            </a:pPr>
            <a:r>
              <a:rPr lang="en-US" sz="2400" dirty="0"/>
              <a:t>{</a:t>
            </a:r>
          </a:p>
          <a:p>
            <a:pPr lvl="1">
              <a:buFont typeface="Georgia" charset="0"/>
              <a:buNone/>
            </a:pPr>
            <a:r>
              <a:rPr lang="en-US" sz="2400" dirty="0"/>
              <a:t>……</a:t>
            </a:r>
          </a:p>
          <a:p>
            <a:pPr lvl="1">
              <a:buFont typeface="Georgia" charset="0"/>
              <a:buNone/>
            </a:pPr>
            <a:r>
              <a:rPr lang="en-US" sz="2400" dirty="0"/>
              <a:t>}</a:t>
            </a:r>
          </a:p>
          <a:p>
            <a:pPr lvl="1">
              <a:buFont typeface="Georgia" charset="0"/>
              <a:buNone/>
            </a:pPr>
            <a:r>
              <a:rPr lang="en-US" sz="2400" dirty="0"/>
              <a:t>Only one thread at a time can enter the method.</a:t>
            </a:r>
          </a:p>
          <a:p>
            <a:pPr lvl="1"/>
            <a:endParaRPr lang="en-US" dirty="0">
              <a:latin typeface="Georgia" charset="0"/>
            </a:endParaRPr>
          </a:p>
        </p:txBody>
      </p:sp>
    </p:spTree>
    <p:extLst>
      <p:ext uri="{BB962C8B-B14F-4D97-AF65-F5344CB8AC3E}">
        <p14:creationId xmlns:p14="http://schemas.microsoft.com/office/powerpoint/2010/main" val="998560284"/>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B580B813-FEE5-43C8-B412-A5A5B5D9FD83}" type="slidenum">
              <a:rPr lang="en-US"/>
              <a:pPr>
                <a:defRPr/>
              </a:pPr>
              <a:t>42</a:t>
            </a:fld>
            <a:endParaRPr lang="en-US" dirty="0"/>
          </a:p>
        </p:txBody>
      </p:sp>
      <p:sp>
        <p:nvSpPr>
          <p:cNvPr id="31747" name="Rectangle 2"/>
          <p:cNvSpPr>
            <a:spLocks noGrp="1" noChangeArrowheads="1"/>
          </p:cNvSpPr>
          <p:nvPr>
            <p:ph type="title"/>
          </p:nvPr>
        </p:nvSpPr>
        <p:spPr>
          <a:xfrm>
            <a:off x="169863" y="76200"/>
            <a:ext cx="8880475" cy="685800"/>
          </a:xfrm>
        </p:spPr>
        <p:txBody>
          <a:bodyPr/>
          <a:lstStyle/>
          <a:p>
            <a:r>
              <a:rPr lang="en-US" dirty="0" smtClean="0"/>
              <a:t>Next Lecture</a:t>
            </a:r>
            <a:endParaRPr lang="en-US" i="1" dirty="0" smtClean="0"/>
          </a:p>
        </p:txBody>
      </p:sp>
      <p:sp>
        <p:nvSpPr>
          <p:cNvPr id="4" name="Rectangle 3"/>
          <p:cNvSpPr txBox="1">
            <a:spLocks noChangeArrowheads="1"/>
          </p:cNvSpPr>
          <p:nvPr/>
        </p:nvSpPr>
        <p:spPr bwMode="auto">
          <a:xfrm>
            <a:off x="457200" y="1066800"/>
            <a:ext cx="74676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tab pos="3657600" algn="l"/>
              </a:tabLst>
              <a:defRPr/>
            </a:pPr>
            <a:r>
              <a:rPr lang="en-US" sz="2000" kern="0" dirty="0" smtClean="0">
                <a:latin typeface="+mn-lt"/>
              </a:rPr>
              <a:t>Primer into </a:t>
            </a:r>
            <a:r>
              <a:rPr lang="en-US" sz="2000" kern="0" dirty="0" err="1" smtClean="0">
                <a:latin typeface="+mn-lt"/>
              </a:rPr>
              <a:t>HomeOS</a:t>
            </a:r>
            <a:r>
              <a:rPr lang="en-US" sz="2000" kern="0" dirty="0" smtClean="0">
                <a:latin typeface="+mn-lt"/>
              </a:rPr>
              <a:t> (basis of Lab-of-Things)</a:t>
            </a:r>
          </a:p>
        </p:txBody>
      </p:sp>
    </p:spTree>
  </p:cSld>
  <p:clrMapOvr>
    <a:masterClrMapping/>
  </p:clrMapOvr>
  <p:transition xmlns:p14="http://schemas.microsoft.com/office/powerpoint/2010/main" advTm="250"/>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7239" name="Rectangle 7"/>
          <p:cNvSpPr>
            <a:spLocks noGrp="1" noChangeArrowheads="1"/>
          </p:cNvSpPr>
          <p:nvPr>
            <p:ph type="title"/>
          </p:nvPr>
        </p:nvSpPr>
        <p:spPr/>
        <p:txBody>
          <a:bodyPr/>
          <a:lstStyle/>
          <a:p>
            <a:pPr eaLnBrk="1" hangingPunct="1">
              <a:defRPr/>
            </a:pPr>
            <a:r>
              <a:rPr lang="en-US" dirty="0" smtClean="0">
                <a:solidFill>
                  <a:schemeClr val="tx1"/>
                </a:solidFill>
                <a:cs typeface="+mj-cs"/>
              </a:rPr>
              <a:t>Delegates Multicast Delegates</a:t>
            </a:r>
          </a:p>
        </p:txBody>
      </p:sp>
      <p:sp>
        <p:nvSpPr>
          <p:cNvPr id="1247243" name="Rectangle 11"/>
          <p:cNvSpPr>
            <a:spLocks noGrp="1" noChangeArrowheads="1"/>
          </p:cNvSpPr>
          <p:nvPr>
            <p:ph type="body" idx="1"/>
          </p:nvPr>
        </p:nvSpPr>
        <p:spPr>
          <a:xfrm>
            <a:off x="397775" y="990600"/>
            <a:ext cx="7315200" cy="4876800"/>
          </a:xfrm>
        </p:spPr>
        <p:txBody>
          <a:bodyPr/>
          <a:lstStyle/>
          <a:p>
            <a:pPr marL="333375" indent="-333375" eaLnBrk="1" hangingPunct="1">
              <a:defRPr/>
            </a:pPr>
            <a:r>
              <a:rPr lang="en-US" dirty="0" smtClean="0">
                <a:cs typeface="+mn-cs"/>
              </a:rPr>
              <a:t>A delegate can hold and invoke multiple methods</a:t>
            </a:r>
          </a:p>
          <a:p>
            <a:pPr marL="722313" lvl="1" indent="-274638" eaLnBrk="1" hangingPunct="1">
              <a:defRPr/>
            </a:pPr>
            <a:r>
              <a:rPr lang="en-US" dirty="0" smtClean="0"/>
              <a:t>Multicast delegates must contain only methods that return </a:t>
            </a:r>
            <a:r>
              <a:rPr lang="en-US" dirty="0" smtClean="0">
                <a:latin typeface="Lucida Console" charset="0"/>
              </a:rPr>
              <a:t>void</a:t>
            </a:r>
            <a:r>
              <a:rPr lang="en-US" dirty="0" smtClean="0"/>
              <a:t>, else there is a run-time exception</a:t>
            </a:r>
          </a:p>
          <a:p>
            <a:pPr marL="333375" indent="-333375" eaLnBrk="1" hangingPunct="1">
              <a:defRPr/>
            </a:pPr>
            <a:r>
              <a:rPr lang="en-US" dirty="0" smtClean="0">
                <a:cs typeface="+mn-cs"/>
              </a:rPr>
              <a:t>Each delegate has an invocation list</a:t>
            </a:r>
          </a:p>
          <a:p>
            <a:pPr marL="722313" lvl="1" indent="-274638" eaLnBrk="1" hangingPunct="1">
              <a:defRPr/>
            </a:pPr>
            <a:r>
              <a:rPr lang="en-US" dirty="0" smtClean="0"/>
              <a:t>Methods are invoked sequentially, in the order added</a:t>
            </a:r>
          </a:p>
          <a:p>
            <a:pPr marL="333375" indent="-333375" eaLnBrk="1" hangingPunct="1">
              <a:defRPr/>
            </a:pPr>
            <a:r>
              <a:rPr lang="en-US" dirty="0" smtClean="0">
                <a:cs typeface="+mn-cs"/>
              </a:rPr>
              <a:t>The </a:t>
            </a:r>
            <a:r>
              <a:rPr lang="en-US" dirty="0" smtClean="0">
                <a:latin typeface="Lucida Console" charset="0"/>
                <a:cs typeface="+mn-cs"/>
              </a:rPr>
              <a:t>+=</a:t>
            </a:r>
            <a:r>
              <a:rPr lang="en-US" dirty="0" smtClean="0">
                <a:cs typeface="+mn-cs"/>
              </a:rPr>
              <a:t> and </a:t>
            </a:r>
            <a:r>
              <a:rPr lang="en-US" dirty="0" smtClean="0">
                <a:latin typeface="Lucida Console" charset="0"/>
                <a:cs typeface="+mn-cs"/>
              </a:rPr>
              <a:t>-=</a:t>
            </a:r>
            <a:r>
              <a:rPr lang="en-US" dirty="0" smtClean="0">
                <a:cs typeface="+mn-cs"/>
              </a:rPr>
              <a:t> operators are used to add and remove delegates, respectively</a:t>
            </a:r>
          </a:p>
          <a:p>
            <a:pPr marL="333375" indent="-333375" eaLnBrk="1" hangingPunct="1">
              <a:defRPr/>
            </a:pPr>
            <a:r>
              <a:rPr lang="en-US" dirty="0" smtClean="0">
                <a:latin typeface="Lucida Console" charset="0"/>
                <a:cs typeface="+mn-cs"/>
              </a:rPr>
              <a:t>+=</a:t>
            </a:r>
            <a:r>
              <a:rPr lang="en-US" dirty="0" smtClean="0">
                <a:cs typeface="+mn-cs"/>
              </a:rPr>
              <a:t> and </a:t>
            </a:r>
            <a:r>
              <a:rPr lang="en-US" dirty="0" smtClean="0">
                <a:latin typeface="Lucida Console" charset="0"/>
                <a:cs typeface="+mn-cs"/>
              </a:rPr>
              <a:t>-=</a:t>
            </a:r>
            <a:r>
              <a:rPr lang="en-US" dirty="0" smtClean="0">
                <a:cs typeface="+mn-cs"/>
              </a:rPr>
              <a:t> operators are thread-safe </a:t>
            </a:r>
          </a:p>
        </p:txBody>
      </p:sp>
    </p:spTree>
    <p:extLst>
      <p:ext uri="{BB962C8B-B14F-4D97-AF65-F5344CB8AC3E}">
        <p14:creationId xmlns:p14="http://schemas.microsoft.com/office/powerpoint/2010/main" val="5687727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3426" name="Rectangle 2"/>
          <p:cNvSpPr>
            <a:spLocks noGrp="1" noChangeArrowheads="1"/>
          </p:cNvSpPr>
          <p:nvPr>
            <p:ph type="title"/>
          </p:nvPr>
        </p:nvSpPr>
        <p:spPr/>
        <p:txBody>
          <a:bodyPr/>
          <a:lstStyle/>
          <a:p>
            <a:pPr eaLnBrk="1" hangingPunct="1">
              <a:defRPr/>
            </a:pPr>
            <a:r>
              <a:rPr lang="en-US" dirty="0" smtClean="0">
                <a:solidFill>
                  <a:schemeClr val="tx1"/>
                </a:solidFill>
                <a:cs typeface="+mj-cs"/>
              </a:rPr>
              <a:t>Delegates Multicast Delegates</a:t>
            </a:r>
          </a:p>
        </p:txBody>
      </p:sp>
      <p:sp>
        <p:nvSpPr>
          <p:cNvPr id="1383428" name="Text Box 4"/>
          <p:cNvSpPr txBox="1">
            <a:spLocks noChangeArrowheads="1"/>
          </p:cNvSpPr>
          <p:nvPr/>
        </p:nvSpPr>
        <p:spPr bwMode="auto">
          <a:xfrm>
            <a:off x="473670" y="1076255"/>
            <a:ext cx="7322574" cy="455295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182880" tIns="137160" rIns="182880" bIns="137160">
            <a:spAutoFit/>
          </a:bodyPr>
          <a:lstStyle/>
          <a:p>
            <a:pPr>
              <a:defRPr/>
            </a:pPr>
            <a:r>
              <a:rPr lang="en-US" sz="2000" dirty="0">
                <a:latin typeface="+mn-lt"/>
                <a:cs typeface="+mn-cs"/>
              </a:rPr>
              <a:t>delegate void </a:t>
            </a:r>
            <a:r>
              <a:rPr lang="en-US" sz="2000" dirty="0" err="1">
                <a:latin typeface="+mn-lt"/>
                <a:cs typeface="+mn-cs"/>
              </a:rPr>
              <a:t>SomeEvent</a:t>
            </a:r>
            <a:r>
              <a:rPr lang="en-US" sz="2000" dirty="0">
                <a:latin typeface="+mn-lt"/>
                <a:cs typeface="+mn-cs"/>
              </a:rPr>
              <a:t>(</a:t>
            </a:r>
            <a:r>
              <a:rPr lang="en-US" sz="2000" dirty="0" err="1">
                <a:latin typeface="+mn-lt"/>
                <a:cs typeface="+mn-cs"/>
              </a:rPr>
              <a:t>int</a:t>
            </a:r>
            <a:r>
              <a:rPr lang="en-US" sz="2000" dirty="0">
                <a:latin typeface="+mn-lt"/>
                <a:cs typeface="+mn-cs"/>
              </a:rPr>
              <a:t> x, </a:t>
            </a:r>
            <a:r>
              <a:rPr lang="en-US" sz="2000" dirty="0" err="1">
                <a:latin typeface="+mn-lt"/>
                <a:cs typeface="+mn-cs"/>
              </a:rPr>
              <a:t>int</a:t>
            </a:r>
            <a:r>
              <a:rPr lang="en-US" sz="2000" dirty="0">
                <a:latin typeface="+mn-lt"/>
                <a:cs typeface="+mn-cs"/>
              </a:rPr>
              <a:t> y);</a:t>
            </a:r>
          </a:p>
          <a:p>
            <a:pPr>
              <a:defRPr/>
            </a:pPr>
            <a:r>
              <a:rPr lang="en-US" sz="2000" dirty="0">
                <a:latin typeface="+mn-lt"/>
                <a:cs typeface="+mn-cs"/>
              </a:rPr>
              <a:t>static void Foo1(</a:t>
            </a:r>
            <a:r>
              <a:rPr lang="en-US" sz="2000" dirty="0" err="1">
                <a:latin typeface="+mn-lt"/>
                <a:cs typeface="+mn-cs"/>
              </a:rPr>
              <a:t>int</a:t>
            </a:r>
            <a:r>
              <a:rPr lang="en-US" sz="2000" dirty="0">
                <a:latin typeface="+mn-lt"/>
                <a:cs typeface="+mn-cs"/>
              </a:rPr>
              <a:t> x, </a:t>
            </a:r>
            <a:r>
              <a:rPr lang="en-US" sz="2000" dirty="0" err="1">
                <a:latin typeface="+mn-lt"/>
                <a:cs typeface="+mn-cs"/>
              </a:rPr>
              <a:t>int</a:t>
            </a:r>
            <a:r>
              <a:rPr lang="en-US" sz="2000" dirty="0">
                <a:latin typeface="+mn-lt"/>
                <a:cs typeface="+mn-cs"/>
              </a:rPr>
              <a:t> y) {</a:t>
            </a:r>
          </a:p>
          <a:p>
            <a:pPr>
              <a:defRPr/>
            </a:pPr>
            <a:r>
              <a:rPr lang="en-US" sz="2000" dirty="0">
                <a:latin typeface="+mn-lt"/>
                <a:cs typeface="+mn-cs"/>
              </a:rPr>
              <a:t>  </a:t>
            </a:r>
            <a:r>
              <a:rPr lang="en-US" sz="2000" dirty="0" err="1">
                <a:latin typeface="+mn-lt"/>
                <a:cs typeface="+mn-cs"/>
              </a:rPr>
              <a:t>Console.WriteLine</a:t>
            </a:r>
            <a:r>
              <a:rPr lang="en-US" sz="2000" dirty="0">
                <a:latin typeface="+mn-lt"/>
                <a:cs typeface="+mn-cs"/>
              </a:rPr>
              <a:t>("Foo1");</a:t>
            </a:r>
          </a:p>
          <a:p>
            <a:pPr>
              <a:defRPr/>
            </a:pPr>
            <a:r>
              <a:rPr lang="en-US" sz="2000" dirty="0">
                <a:latin typeface="+mn-lt"/>
                <a:cs typeface="+mn-cs"/>
              </a:rPr>
              <a:t>}</a:t>
            </a:r>
          </a:p>
          <a:p>
            <a:pPr>
              <a:defRPr/>
            </a:pPr>
            <a:r>
              <a:rPr lang="en-US" sz="2000" dirty="0">
                <a:latin typeface="+mn-lt"/>
                <a:cs typeface="+mn-cs"/>
              </a:rPr>
              <a:t>static void Foo2(</a:t>
            </a:r>
            <a:r>
              <a:rPr lang="en-US" sz="2000" dirty="0" err="1">
                <a:latin typeface="+mn-lt"/>
                <a:cs typeface="+mn-cs"/>
              </a:rPr>
              <a:t>int</a:t>
            </a:r>
            <a:r>
              <a:rPr lang="en-US" sz="2000" dirty="0">
                <a:latin typeface="+mn-lt"/>
                <a:cs typeface="+mn-cs"/>
              </a:rPr>
              <a:t> x, </a:t>
            </a:r>
            <a:r>
              <a:rPr lang="en-US" sz="2000" dirty="0" err="1">
                <a:latin typeface="+mn-lt"/>
                <a:cs typeface="+mn-cs"/>
              </a:rPr>
              <a:t>int</a:t>
            </a:r>
            <a:r>
              <a:rPr lang="en-US" sz="2000" dirty="0">
                <a:latin typeface="+mn-lt"/>
                <a:cs typeface="+mn-cs"/>
              </a:rPr>
              <a:t> y) {</a:t>
            </a:r>
          </a:p>
          <a:p>
            <a:pPr>
              <a:defRPr/>
            </a:pPr>
            <a:r>
              <a:rPr lang="en-US" sz="2000" dirty="0">
                <a:latin typeface="+mn-lt"/>
                <a:cs typeface="+mn-cs"/>
              </a:rPr>
              <a:t>  </a:t>
            </a:r>
            <a:r>
              <a:rPr lang="en-US" sz="2000" dirty="0" err="1">
                <a:latin typeface="+mn-lt"/>
                <a:cs typeface="+mn-cs"/>
              </a:rPr>
              <a:t>Console.WriteLine</a:t>
            </a:r>
            <a:r>
              <a:rPr lang="en-US" sz="2000" dirty="0">
                <a:latin typeface="+mn-lt"/>
                <a:cs typeface="+mn-cs"/>
              </a:rPr>
              <a:t>("Foo2");</a:t>
            </a:r>
          </a:p>
          <a:p>
            <a:pPr>
              <a:defRPr/>
            </a:pPr>
            <a:r>
              <a:rPr lang="en-US" sz="2000" dirty="0">
                <a:latin typeface="+mn-lt"/>
                <a:cs typeface="+mn-cs"/>
              </a:rPr>
              <a:t>}</a:t>
            </a:r>
          </a:p>
          <a:p>
            <a:pPr>
              <a:defRPr/>
            </a:pPr>
            <a:r>
              <a:rPr lang="en-US" sz="2000" dirty="0">
                <a:latin typeface="+mn-lt"/>
                <a:cs typeface="+mn-cs"/>
              </a:rPr>
              <a:t>public static void Main() {</a:t>
            </a:r>
          </a:p>
          <a:p>
            <a:pPr>
              <a:defRPr/>
            </a:pPr>
            <a:r>
              <a:rPr lang="en-US" sz="2000" dirty="0">
                <a:latin typeface="+mn-lt"/>
                <a:cs typeface="+mn-cs"/>
              </a:rPr>
              <a:t>  </a:t>
            </a:r>
            <a:r>
              <a:rPr lang="en-US" sz="2000" dirty="0" err="1">
                <a:latin typeface="+mn-lt"/>
                <a:cs typeface="+mn-cs"/>
              </a:rPr>
              <a:t>SomeEvent</a:t>
            </a:r>
            <a:r>
              <a:rPr lang="en-US" sz="2000" dirty="0">
                <a:latin typeface="+mn-lt"/>
                <a:cs typeface="+mn-cs"/>
              </a:rPr>
              <a:t> </a:t>
            </a:r>
            <a:r>
              <a:rPr lang="en-US" sz="2000" dirty="0" err="1">
                <a:latin typeface="+mn-lt"/>
                <a:cs typeface="+mn-cs"/>
              </a:rPr>
              <a:t>func</a:t>
            </a:r>
            <a:r>
              <a:rPr lang="en-US" sz="2000" dirty="0">
                <a:latin typeface="+mn-lt"/>
                <a:cs typeface="+mn-cs"/>
              </a:rPr>
              <a:t> = new </a:t>
            </a:r>
            <a:r>
              <a:rPr lang="en-US" sz="2000" dirty="0" err="1">
                <a:latin typeface="+mn-lt"/>
                <a:cs typeface="+mn-cs"/>
              </a:rPr>
              <a:t>SomeEvent</a:t>
            </a:r>
            <a:r>
              <a:rPr lang="en-US" sz="2000" dirty="0">
                <a:latin typeface="+mn-lt"/>
                <a:cs typeface="+mn-cs"/>
              </a:rPr>
              <a:t>(Foo1);</a:t>
            </a:r>
          </a:p>
          <a:p>
            <a:pPr>
              <a:defRPr/>
            </a:pPr>
            <a:r>
              <a:rPr lang="en-US" sz="2000" dirty="0">
                <a:latin typeface="+mn-lt"/>
                <a:cs typeface="+mn-cs"/>
              </a:rPr>
              <a:t>  </a:t>
            </a:r>
            <a:r>
              <a:rPr lang="en-US" sz="2000" dirty="0" err="1">
                <a:latin typeface="+mn-lt"/>
                <a:cs typeface="+mn-cs"/>
              </a:rPr>
              <a:t>func</a:t>
            </a:r>
            <a:r>
              <a:rPr lang="en-US" sz="2000" dirty="0">
                <a:latin typeface="+mn-lt"/>
                <a:cs typeface="+mn-cs"/>
              </a:rPr>
              <a:t> += new </a:t>
            </a:r>
            <a:r>
              <a:rPr lang="en-US" sz="2000" dirty="0" err="1">
                <a:latin typeface="+mn-lt"/>
                <a:cs typeface="+mn-cs"/>
              </a:rPr>
              <a:t>SomeEvent</a:t>
            </a:r>
            <a:r>
              <a:rPr lang="en-US" sz="2000" dirty="0">
                <a:latin typeface="+mn-lt"/>
                <a:cs typeface="+mn-cs"/>
              </a:rPr>
              <a:t>(Foo2);</a:t>
            </a:r>
          </a:p>
          <a:p>
            <a:pPr>
              <a:defRPr/>
            </a:pPr>
            <a:r>
              <a:rPr lang="en-US" sz="2000" dirty="0">
                <a:latin typeface="+mn-lt"/>
                <a:cs typeface="+mn-cs"/>
              </a:rPr>
              <a:t>  </a:t>
            </a:r>
            <a:r>
              <a:rPr lang="en-US" sz="2000" dirty="0" err="1">
                <a:latin typeface="+mn-lt"/>
                <a:cs typeface="+mn-cs"/>
              </a:rPr>
              <a:t>func</a:t>
            </a:r>
            <a:r>
              <a:rPr lang="en-US" sz="2000" dirty="0">
                <a:latin typeface="+mn-lt"/>
                <a:cs typeface="+mn-cs"/>
              </a:rPr>
              <a:t>(1,2);             // Foo1 and Foo2 are called</a:t>
            </a:r>
          </a:p>
          <a:p>
            <a:pPr>
              <a:defRPr/>
            </a:pPr>
            <a:r>
              <a:rPr lang="en-US" sz="2000" dirty="0">
                <a:latin typeface="+mn-lt"/>
                <a:cs typeface="+mn-cs"/>
              </a:rPr>
              <a:t>  </a:t>
            </a:r>
            <a:r>
              <a:rPr lang="en-US" sz="2000" dirty="0" err="1">
                <a:latin typeface="+mn-lt"/>
                <a:cs typeface="+mn-cs"/>
              </a:rPr>
              <a:t>func</a:t>
            </a:r>
            <a:r>
              <a:rPr lang="en-US" sz="2000" dirty="0">
                <a:latin typeface="+mn-lt"/>
                <a:cs typeface="+mn-cs"/>
              </a:rPr>
              <a:t> -= new </a:t>
            </a:r>
            <a:r>
              <a:rPr lang="en-US" sz="2000" dirty="0" err="1">
                <a:latin typeface="+mn-lt"/>
                <a:cs typeface="+mn-cs"/>
              </a:rPr>
              <a:t>SomeEvent</a:t>
            </a:r>
            <a:r>
              <a:rPr lang="en-US" sz="2000" dirty="0">
                <a:latin typeface="+mn-lt"/>
                <a:cs typeface="+mn-cs"/>
              </a:rPr>
              <a:t>(Foo1);</a:t>
            </a:r>
          </a:p>
          <a:p>
            <a:pPr>
              <a:defRPr/>
            </a:pPr>
            <a:r>
              <a:rPr lang="en-US" sz="2000" dirty="0">
                <a:latin typeface="+mn-lt"/>
                <a:cs typeface="+mn-cs"/>
              </a:rPr>
              <a:t>  </a:t>
            </a:r>
            <a:r>
              <a:rPr lang="en-US" sz="2000" dirty="0" err="1">
                <a:latin typeface="+mn-lt"/>
                <a:cs typeface="+mn-cs"/>
              </a:rPr>
              <a:t>func</a:t>
            </a:r>
            <a:r>
              <a:rPr lang="en-US" sz="2000" dirty="0">
                <a:latin typeface="+mn-lt"/>
                <a:cs typeface="+mn-cs"/>
              </a:rPr>
              <a:t>(2,3);             // Only Foo2 is called</a:t>
            </a:r>
          </a:p>
          <a:p>
            <a:pPr>
              <a:defRPr/>
            </a:pPr>
            <a:r>
              <a:rPr lang="en-US" sz="2000" dirty="0">
                <a:latin typeface="+mn-lt"/>
                <a:cs typeface="+mn-cs"/>
              </a:rPr>
              <a:t>}</a:t>
            </a:r>
          </a:p>
        </p:txBody>
      </p:sp>
    </p:spTree>
    <p:extLst>
      <p:ext uri="{BB962C8B-B14F-4D97-AF65-F5344CB8AC3E}">
        <p14:creationId xmlns:p14="http://schemas.microsoft.com/office/powerpoint/2010/main" val="9969088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38" name="Rectangle 2"/>
          <p:cNvSpPr>
            <a:spLocks noGrp="1" noChangeArrowheads="1"/>
          </p:cNvSpPr>
          <p:nvPr>
            <p:ph type="title"/>
          </p:nvPr>
        </p:nvSpPr>
        <p:spPr/>
        <p:txBody>
          <a:bodyPr/>
          <a:lstStyle/>
          <a:p>
            <a:pPr eaLnBrk="1" hangingPunct="1">
              <a:defRPr/>
            </a:pPr>
            <a:r>
              <a:rPr lang="en-US" dirty="0" smtClean="0">
                <a:solidFill>
                  <a:schemeClr val="tx1"/>
                </a:solidFill>
                <a:cs typeface="+mj-cs"/>
              </a:rPr>
              <a:t>Delegates and Interfaces</a:t>
            </a:r>
          </a:p>
        </p:txBody>
      </p:sp>
      <p:sp>
        <p:nvSpPr>
          <p:cNvPr id="1371139" name="Rectangle 3"/>
          <p:cNvSpPr>
            <a:spLocks noGrp="1" noChangeArrowheads="1"/>
          </p:cNvSpPr>
          <p:nvPr>
            <p:ph type="body" idx="1"/>
          </p:nvPr>
        </p:nvSpPr>
        <p:spPr>
          <a:xfrm>
            <a:off x="169863" y="1683415"/>
            <a:ext cx="8382000" cy="4495800"/>
          </a:xfrm>
        </p:spPr>
        <p:txBody>
          <a:bodyPr/>
          <a:lstStyle/>
          <a:p>
            <a:pPr marL="333375" indent="-333375" eaLnBrk="1" hangingPunct="1">
              <a:defRPr/>
            </a:pPr>
            <a:r>
              <a:rPr lang="en-US" dirty="0" smtClean="0">
                <a:cs typeface="+mn-cs"/>
              </a:rPr>
              <a:t>Could always use interfaces instead of delegates</a:t>
            </a:r>
          </a:p>
          <a:p>
            <a:pPr marL="333375" indent="-333375" eaLnBrk="1" hangingPunct="1">
              <a:defRPr/>
            </a:pPr>
            <a:r>
              <a:rPr lang="en-US" dirty="0" smtClean="0">
                <a:cs typeface="+mn-cs"/>
              </a:rPr>
              <a:t>Interfaces are more powerful</a:t>
            </a:r>
          </a:p>
          <a:p>
            <a:pPr marL="722313" lvl="1" indent="-274638" eaLnBrk="1" hangingPunct="1">
              <a:defRPr/>
            </a:pPr>
            <a:r>
              <a:rPr lang="en-US" dirty="0" smtClean="0"/>
              <a:t>Multiple methods</a:t>
            </a:r>
          </a:p>
          <a:p>
            <a:pPr marL="722313" lvl="1" indent="-274638" eaLnBrk="1" hangingPunct="1">
              <a:defRPr/>
            </a:pPr>
            <a:r>
              <a:rPr lang="en-US" dirty="0" smtClean="0"/>
              <a:t>Inheritance</a:t>
            </a:r>
          </a:p>
          <a:p>
            <a:pPr marL="333375" indent="-333375" eaLnBrk="1" hangingPunct="1">
              <a:defRPr/>
            </a:pPr>
            <a:r>
              <a:rPr lang="en-US" dirty="0" smtClean="0">
                <a:cs typeface="+mn-cs"/>
              </a:rPr>
              <a:t>Delegates are more elegant for event handlers</a:t>
            </a:r>
          </a:p>
          <a:p>
            <a:pPr marL="722313" lvl="1" indent="-274638" eaLnBrk="1" hangingPunct="1">
              <a:defRPr/>
            </a:pPr>
            <a:r>
              <a:rPr lang="en-US" dirty="0" smtClean="0"/>
              <a:t>Less code</a:t>
            </a:r>
          </a:p>
          <a:p>
            <a:pPr marL="722313" lvl="1" indent="-274638" eaLnBrk="1" hangingPunct="1">
              <a:defRPr/>
            </a:pPr>
            <a:r>
              <a:rPr lang="en-US" dirty="0" smtClean="0"/>
              <a:t>Can easily implement multiple event handlers on one class/</a:t>
            </a:r>
            <a:r>
              <a:rPr lang="en-US" dirty="0" err="1" smtClean="0"/>
              <a:t>struct</a:t>
            </a:r>
            <a:endParaRPr lang="en-US" dirty="0" smtClean="0"/>
          </a:p>
        </p:txBody>
      </p:sp>
    </p:spTree>
    <p:extLst>
      <p:ext uri="{BB962C8B-B14F-4D97-AF65-F5344CB8AC3E}">
        <p14:creationId xmlns:p14="http://schemas.microsoft.com/office/powerpoint/2010/main" val="27227296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8261" name="Rectangle 5"/>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p>
        </p:txBody>
      </p:sp>
      <p:sp>
        <p:nvSpPr>
          <p:cNvPr id="1248262" name="Rectangle 6"/>
          <p:cNvSpPr>
            <a:spLocks noGrp="1" noChangeArrowheads="1"/>
          </p:cNvSpPr>
          <p:nvPr>
            <p:ph type="body" idx="1"/>
          </p:nvPr>
        </p:nvSpPr>
        <p:spPr>
          <a:xfrm>
            <a:off x="625460" y="990600"/>
            <a:ext cx="7315200" cy="4876800"/>
          </a:xfrm>
        </p:spPr>
        <p:txBody>
          <a:bodyPr/>
          <a:lstStyle/>
          <a:p>
            <a:pPr eaLnBrk="1" hangingPunct="1">
              <a:defRPr/>
            </a:pPr>
            <a:r>
              <a:rPr lang="en-US" dirty="0" smtClean="0">
                <a:cs typeface="+mn-cs"/>
              </a:rPr>
              <a:t>Event handling is a style of programming where one object notifies another that something of interest has occurred</a:t>
            </a:r>
          </a:p>
          <a:p>
            <a:pPr lvl="1" eaLnBrk="1" hangingPunct="1">
              <a:defRPr/>
            </a:pPr>
            <a:r>
              <a:rPr lang="en-US" dirty="0" smtClean="0"/>
              <a:t>A publish-subscribe programming model</a:t>
            </a:r>
          </a:p>
          <a:p>
            <a:pPr eaLnBrk="1" hangingPunct="1">
              <a:defRPr/>
            </a:pPr>
            <a:r>
              <a:rPr lang="en-US" dirty="0" smtClean="0">
                <a:cs typeface="+mn-cs"/>
              </a:rPr>
              <a:t>Events allow you to tie your own code into the functioning of an independently created component</a:t>
            </a:r>
          </a:p>
          <a:p>
            <a:pPr eaLnBrk="1" hangingPunct="1">
              <a:defRPr/>
            </a:pPr>
            <a:r>
              <a:rPr lang="en-US" dirty="0" smtClean="0">
                <a:cs typeface="+mn-cs"/>
              </a:rPr>
              <a:t>Events are a type of </a:t>
            </a:r>
            <a:r>
              <a:rPr lang="ja-JP" altLang="en-US" dirty="0" smtClean="0">
                <a:latin typeface="Arial"/>
                <a:cs typeface="+mn-cs"/>
              </a:rPr>
              <a:t>“</a:t>
            </a:r>
            <a:r>
              <a:rPr lang="en-US" dirty="0" smtClean="0">
                <a:cs typeface="+mn-cs"/>
              </a:rPr>
              <a:t>callback</a:t>
            </a:r>
            <a:r>
              <a:rPr lang="ja-JP" altLang="en-US" dirty="0" smtClean="0">
                <a:latin typeface="Arial"/>
                <a:cs typeface="+mn-cs"/>
              </a:rPr>
              <a:t>”</a:t>
            </a:r>
            <a:r>
              <a:rPr lang="en-US" dirty="0" smtClean="0">
                <a:cs typeface="+mn-cs"/>
              </a:rPr>
              <a:t> mechanism</a:t>
            </a:r>
          </a:p>
        </p:txBody>
      </p:sp>
    </p:spTree>
    <p:extLst>
      <p:ext uri="{BB962C8B-B14F-4D97-AF65-F5344CB8AC3E}">
        <p14:creationId xmlns:p14="http://schemas.microsoft.com/office/powerpoint/2010/main" val="27519307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6" name="Rectangle 2"/>
          <p:cNvSpPr>
            <a:spLocks noGrp="1" noChangeArrowheads="1"/>
          </p:cNvSpPr>
          <p:nvPr>
            <p:ph type="title"/>
          </p:nvPr>
        </p:nvSpPr>
        <p:spPr/>
        <p:txBody>
          <a:bodyPr/>
          <a:lstStyle/>
          <a:p>
            <a:pPr eaLnBrk="1" hangingPunct="1">
              <a:defRPr/>
            </a:pPr>
            <a:r>
              <a:rPr lang="en-US" dirty="0" smtClean="0">
                <a:solidFill>
                  <a:schemeClr val="tx1"/>
                </a:solidFill>
                <a:cs typeface="+mj-cs"/>
              </a:rPr>
              <a:t>Events Overview</a:t>
            </a:r>
          </a:p>
        </p:txBody>
      </p:sp>
      <p:sp>
        <p:nvSpPr>
          <p:cNvPr id="1388547" name="Rectangle 3"/>
          <p:cNvSpPr>
            <a:spLocks noGrp="1" noChangeArrowheads="1"/>
          </p:cNvSpPr>
          <p:nvPr>
            <p:ph type="body" idx="1"/>
          </p:nvPr>
        </p:nvSpPr>
        <p:spPr>
          <a:xfrm>
            <a:off x="549565" y="1039906"/>
            <a:ext cx="7315200" cy="4876800"/>
          </a:xfrm>
        </p:spPr>
        <p:txBody>
          <a:bodyPr/>
          <a:lstStyle/>
          <a:p>
            <a:pPr eaLnBrk="1" hangingPunct="1">
              <a:defRPr/>
            </a:pPr>
            <a:r>
              <a:rPr lang="en-US" dirty="0" smtClean="0">
                <a:cs typeface="+mn-cs"/>
              </a:rPr>
              <a:t>Events are well suited for user-interfaces</a:t>
            </a:r>
          </a:p>
          <a:p>
            <a:pPr lvl="1" eaLnBrk="1" hangingPunct="1">
              <a:defRPr/>
            </a:pPr>
            <a:r>
              <a:rPr lang="en-US" dirty="0" smtClean="0"/>
              <a:t>The user does something (clicks a button, moves a mouse, changes a value, etc.) and the program reacts in response</a:t>
            </a:r>
          </a:p>
          <a:p>
            <a:pPr eaLnBrk="1" hangingPunct="1">
              <a:defRPr/>
            </a:pPr>
            <a:r>
              <a:rPr lang="en-US" dirty="0" smtClean="0">
                <a:cs typeface="+mn-cs"/>
              </a:rPr>
              <a:t>Many other uses, e.g.</a:t>
            </a:r>
          </a:p>
          <a:p>
            <a:pPr lvl="1" eaLnBrk="1" hangingPunct="1">
              <a:defRPr/>
            </a:pPr>
            <a:r>
              <a:rPr lang="en-US" dirty="0" smtClean="0"/>
              <a:t>Time-based events</a:t>
            </a:r>
          </a:p>
          <a:p>
            <a:pPr lvl="1" eaLnBrk="1" hangingPunct="1">
              <a:defRPr/>
            </a:pPr>
            <a:r>
              <a:rPr lang="en-US" dirty="0" smtClean="0"/>
              <a:t>Asynchronous operation completed</a:t>
            </a:r>
          </a:p>
          <a:p>
            <a:pPr lvl="1" eaLnBrk="1" hangingPunct="1">
              <a:defRPr/>
            </a:pPr>
            <a:r>
              <a:rPr lang="en-US" dirty="0" smtClean="0"/>
              <a:t>Email message has arrived</a:t>
            </a:r>
          </a:p>
          <a:p>
            <a:pPr lvl="1" eaLnBrk="1" hangingPunct="1">
              <a:defRPr/>
            </a:pPr>
            <a:r>
              <a:rPr lang="en-US" dirty="0" smtClean="0"/>
              <a:t>A web session has begun</a:t>
            </a:r>
          </a:p>
          <a:p>
            <a:pPr eaLnBrk="1" hangingPunct="1">
              <a:defRPr/>
            </a:pPr>
            <a:endParaRPr lang="en-US" dirty="0" smtClean="0">
              <a:cs typeface="+mn-cs"/>
            </a:endParaRPr>
          </a:p>
        </p:txBody>
      </p:sp>
    </p:spTree>
    <p:extLst>
      <p:ext uri="{BB962C8B-B14F-4D97-AF65-F5344CB8AC3E}">
        <p14:creationId xmlns:p14="http://schemas.microsoft.com/office/powerpoint/2010/main" val="1307434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61480</TotalTime>
  <Words>2841</Words>
  <Application>Microsoft Macintosh PowerPoint</Application>
  <PresentationFormat>On-screen Show (4:3)</PresentationFormat>
  <Paragraphs>502</Paragraphs>
  <Slides>42</Slides>
  <Notes>27</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Blank Presentation</vt:lpstr>
      <vt:lpstr>PowerPoint Presentation</vt:lpstr>
      <vt:lpstr>Today’s Lecture</vt:lpstr>
      <vt:lpstr>Delegates Overview</vt:lpstr>
      <vt:lpstr>Delegates Overview</vt:lpstr>
      <vt:lpstr>Delegates Multicast Delegates</vt:lpstr>
      <vt:lpstr>Delegates Multicast Delegates</vt:lpstr>
      <vt:lpstr>Delegates and Interfaces</vt:lpstr>
      <vt:lpstr>Events Overview</vt:lpstr>
      <vt:lpstr>Events Overview</vt:lpstr>
      <vt:lpstr>Events Overview</vt:lpstr>
      <vt:lpstr>Events Example: Component-Side</vt:lpstr>
      <vt:lpstr>Events Example: User-Side</vt:lpstr>
      <vt:lpstr>Attributes Overview</vt:lpstr>
      <vt:lpstr>Attributes Overview</vt:lpstr>
      <vt:lpstr>Attributes Overview</vt:lpstr>
      <vt:lpstr>Attributes Overview</vt:lpstr>
      <vt:lpstr>Attributes Overview</vt:lpstr>
      <vt:lpstr>Attributes Querying Attributes</vt:lpstr>
      <vt:lpstr>Preprocessor Directives Overview</vt:lpstr>
      <vt:lpstr>Preprocessor Directives Overview</vt:lpstr>
      <vt:lpstr>Preprocessor Directives Conditional Compilation</vt:lpstr>
      <vt:lpstr>Preprocessor Directives Assertions</vt:lpstr>
      <vt:lpstr>XML Comments Overview</vt:lpstr>
      <vt:lpstr>XML Comments Overview</vt:lpstr>
      <vt:lpstr>XML Comments Overview</vt:lpstr>
      <vt:lpstr>Unsafe Code Overview</vt:lpstr>
      <vt:lpstr>Unsafe Code Overview</vt:lpstr>
      <vt:lpstr>Unsafe Code Overview</vt:lpstr>
      <vt:lpstr>Unsafe Code C# and Pointers</vt:lpstr>
      <vt:lpstr> </vt:lpstr>
      <vt:lpstr> </vt:lpstr>
      <vt:lpstr> </vt:lpstr>
      <vt:lpstr> </vt:lpstr>
      <vt:lpstr> </vt:lpstr>
      <vt:lpstr> </vt:lpstr>
      <vt:lpstr> </vt:lpstr>
      <vt:lpstr> </vt:lpstr>
      <vt:lpstr> </vt:lpstr>
      <vt:lpstr> </vt:lpstr>
      <vt:lpstr> </vt:lpstr>
      <vt:lpstr> </vt:lpstr>
      <vt:lpstr>Next Lecture</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
  <cp:lastModifiedBy>Nilanjan</cp:lastModifiedBy>
  <cp:revision>9164</cp:revision>
  <cp:lastPrinted>2000-06-29T13:25:05Z</cp:lastPrinted>
  <dcterms:created xsi:type="dcterms:W3CDTF">2014-01-26T13:58:41Z</dcterms:created>
  <dcterms:modified xsi:type="dcterms:W3CDTF">2014-02-03T11:34:34Z</dcterms:modified>
</cp:coreProperties>
</file>