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689" r:id="rId2"/>
    <p:sldId id="839" r:id="rId3"/>
    <p:sldId id="808" r:id="rId4"/>
    <p:sldId id="809" r:id="rId5"/>
    <p:sldId id="810" r:id="rId6"/>
    <p:sldId id="812" r:id="rId7"/>
    <p:sldId id="813" r:id="rId8"/>
    <p:sldId id="814" r:id="rId9"/>
    <p:sldId id="815" r:id="rId10"/>
    <p:sldId id="816" r:id="rId11"/>
    <p:sldId id="817" r:id="rId12"/>
    <p:sldId id="818" r:id="rId13"/>
    <p:sldId id="819" r:id="rId14"/>
    <p:sldId id="820" r:id="rId15"/>
    <p:sldId id="821" r:id="rId16"/>
    <p:sldId id="822" r:id="rId17"/>
    <p:sldId id="823" r:id="rId18"/>
    <p:sldId id="824" r:id="rId19"/>
    <p:sldId id="825" r:id="rId20"/>
    <p:sldId id="826" r:id="rId21"/>
    <p:sldId id="827" r:id="rId22"/>
    <p:sldId id="828" r:id="rId23"/>
    <p:sldId id="829" r:id="rId24"/>
    <p:sldId id="830" r:id="rId25"/>
    <p:sldId id="831" r:id="rId26"/>
    <p:sldId id="840" r:id="rId27"/>
    <p:sldId id="841" r:id="rId28"/>
    <p:sldId id="842" r:id="rId29"/>
    <p:sldId id="843" r:id="rId30"/>
    <p:sldId id="844" r:id="rId31"/>
    <p:sldId id="845" r:id="rId32"/>
    <p:sldId id="846" r:id="rId33"/>
    <p:sldId id="847" r:id="rId34"/>
    <p:sldId id="848" r:id="rId35"/>
    <p:sldId id="832" r:id="rId36"/>
    <p:sldId id="833" r:id="rId37"/>
    <p:sldId id="836" r:id="rId38"/>
    <p:sldId id="837" r:id="rId39"/>
    <p:sldId id="838" r:id="rId40"/>
    <p:sldId id="849" r:id="rId41"/>
    <p:sldId id="850" r:id="rId42"/>
    <p:sldId id="851" r:id="rId43"/>
    <p:sldId id="852" r:id="rId44"/>
    <p:sldId id="853" r:id="rId45"/>
    <p:sldId id="807" r:id="rId46"/>
  </p:sldIdLst>
  <p:sldSz cx="9144000" cy="6858000" type="screen4x3"/>
  <p:notesSz cx="6997700" cy="9194800"/>
  <p:defaultTextStyle>
    <a:defPPr>
      <a:defRPr lang="en-US"/>
    </a:defPPr>
    <a:lvl1pPr algn="l" rtl="0" eaLnBrk="0" fontAlgn="base" hangingPunct="0">
      <a:spcBef>
        <a:spcPct val="0"/>
      </a:spcBef>
      <a:spcAft>
        <a:spcPct val="0"/>
      </a:spcAft>
      <a:defRPr sz="3600" kern="1200">
        <a:solidFill>
          <a:schemeClr val="tx1"/>
        </a:solidFill>
        <a:latin typeface="Times New Roman" pitchFamily="-112"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12"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12"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12"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12" charset="0"/>
        <a:ea typeface="+mn-ea"/>
        <a:cs typeface="+mn-cs"/>
      </a:defRPr>
    </a:lvl5pPr>
    <a:lvl6pPr marL="2286000" algn="l" defTabSz="914400" rtl="0" eaLnBrk="1" latinLnBrk="0" hangingPunct="1">
      <a:defRPr sz="3600" kern="1200">
        <a:solidFill>
          <a:schemeClr val="tx1"/>
        </a:solidFill>
        <a:latin typeface="Times New Roman" pitchFamily="-112" charset="0"/>
        <a:ea typeface="+mn-ea"/>
        <a:cs typeface="+mn-cs"/>
      </a:defRPr>
    </a:lvl6pPr>
    <a:lvl7pPr marL="2743200" algn="l" defTabSz="914400" rtl="0" eaLnBrk="1" latinLnBrk="0" hangingPunct="1">
      <a:defRPr sz="3600" kern="1200">
        <a:solidFill>
          <a:schemeClr val="tx1"/>
        </a:solidFill>
        <a:latin typeface="Times New Roman" pitchFamily="-112" charset="0"/>
        <a:ea typeface="+mn-ea"/>
        <a:cs typeface="+mn-cs"/>
      </a:defRPr>
    </a:lvl7pPr>
    <a:lvl8pPr marL="3200400" algn="l" defTabSz="914400" rtl="0" eaLnBrk="1" latinLnBrk="0" hangingPunct="1">
      <a:defRPr sz="3600" kern="1200">
        <a:solidFill>
          <a:schemeClr val="tx1"/>
        </a:solidFill>
        <a:latin typeface="Times New Roman" pitchFamily="-112" charset="0"/>
        <a:ea typeface="+mn-ea"/>
        <a:cs typeface="+mn-cs"/>
      </a:defRPr>
    </a:lvl8pPr>
    <a:lvl9pPr marL="3657600" algn="l" defTabSz="914400" rtl="0" eaLnBrk="1" latinLnBrk="0" hangingPunct="1">
      <a:defRPr sz="3600" kern="1200">
        <a:solidFill>
          <a:schemeClr val="tx1"/>
        </a:solidFill>
        <a:latin typeface="Times New Roman"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512"/>
    <a:srgbClr val="660066"/>
    <a:srgbClr val="0000FF"/>
    <a:srgbClr val="CC0000"/>
    <a:srgbClr val="FF9900"/>
    <a:srgbClr val="008000"/>
    <a:srgbClr val="00CC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8" autoAdjust="0"/>
    <p:restoredTop sz="94660"/>
  </p:normalViewPr>
  <p:slideViewPr>
    <p:cSldViewPr snapToObjects="1">
      <p:cViewPr>
        <p:scale>
          <a:sx n="85" d="100"/>
          <a:sy n="85" d="100"/>
        </p:scale>
        <p:origin x="-176" y="-16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2460" y="-258"/>
      </p:cViewPr>
      <p:guideLst>
        <p:guide orient="horz" pos="2896"/>
        <p:guide pos="2204"/>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slide" Target="slides/slide43.xml"/><Relationship Id="rId3" Type="http://schemas.openxmlformats.org/officeDocument/2006/relationships/slide" Target="slides/slide4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66915" name="Rectangle 3"/>
          <p:cNvSpPr>
            <a:spLocks noGrp="1" noChangeArrowheads="1"/>
          </p:cNvSpPr>
          <p:nvPr>
            <p:ph type="dt" sz="quarter" idx="1"/>
          </p:nvPr>
        </p:nvSpPr>
        <p:spPr bwMode="auto">
          <a:xfrm>
            <a:off x="3965575"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166916" name="Rectangle 4"/>
          <p:cNvSpPr>
            <a:spLocks noGrp="1" noChangeArrowheads="1"/>
          </p:cNvSpPr>
          <p:nvPr>
            <p:ph type="ftr" sz="quarter" idx="2"/>
          </p:nvPr>
        </p:nvSpPr>
        <p:spPr bwMode="auto">
          <a:xfrm>
            <a:off x="0"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66917" name="Rectangle 5"/>
          <p:cNvSpPr>
            <a:spLocks noGrp="1" noChangeArrowheads="1"/>
          </p:cNvSpPr>
          <p:nvPr>
            <p:ph type="sldNum" sz="quarter" idx="3"/>
          </p:nvPr>
        </p:nvSpPr>
        <p:spPr bwMode="auto">
          <a:xfrm>
            <a:off x="3965575"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algn="r" defTabSz="925513">
              <a:defRPr sz="1200">
                <a:latin typeface="Times New Roman" pitchFamily="18" charset="0"/>
              </a:defRPr>
            </a:lvl1pPr>
          </a:lstStyle>
          <a:p>
            <a:pPr>
              <a:defRPr/>
            </a:pPr>
            <a:fld id="{64D63F66-CC64-4EEB-9E90-434896C62FA3}" type="slidenum">
              <a:rPr lang="en-US"/>
              <a:pPr>
                <a:defRPr/>
              </a:pPr>
              <a:t>‹#›</a:t>
            </a:fld>
            <a:endParaRPr lang="en-US"/>
          </a:p>
        </p:txBody>
      </p:sp>
    </p:spTree>
    <p:extLst>
      <p:ext uri="{BB962C8B-B14F-4D97-AF65-F5344CB8AC3E}">
        <p14:creationId xmlns:p14="http://schemas.microsoft.com/office/powerpoint/2010/main" val="3676922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4339" name="Rectangle 3"/>
          <p:cNvSpPr>
            <a:spLocks noGrp="1" noChangeArrowheads="1"/>
          </p:cNvSpPr>
          <p:nvPr>
            <p:ph type="dt" idx="1"/>
          </p:nvPr>
        </p:nvSpPr>
        <p:spPr bwMode="auto">
          <a:xfrm>
            <a:off x="3965575"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200150" y="688975"/>
            <a:ext cx="4597400" cy="34480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33450" y="4367213"/>
            <a:ext cx="5130800" cy="4138612"/>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4343" name="Rectangle 7"/>
          <p:cNvSpPr>
            <a:spLocks noGrp="1" noChangeArrowheads="1"/>
          </p:cNvSpPr>
          <p:nvPr>
            <p:ph type="sldNum" sz="quarter" idx="5"/>
          </p:nvPr>
        </p:nvSpPr>
        <p:spPr bwMode="auto">
          <a:xfrm>
            <a:off x="3965575"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algn="r" defTabSz="925513">
              <a:defRPr sz="1200">
                <a:latin typeface="Times New Roman" pitchFamily="18" charset="0"/>
              </a:defRPr>
            </a:lvl1pPr>
          </a:lstStyle>
          <a:p>
            <a:pPr>
              <a:defRPr/>
            </a:pPr>
            <a:fld id="{AB76B5A6-36E1-4474-BA79-BCC671141FE2}" type="slidenum">
              <a:rPr lang="en-US"/>
              <a:pPr>
                <a:defRPr/>
              </a:pPr>
              <a:t>‹#›</a:t>
            </a:fld>
            <a:endParaRPr lang="en-US"/>
          </a:p>
        </p:txBody>
      </p:sp>
    </p:spTree>
    <p:extLst>
      <p:ext uri="{BB962C8B-B14F-4D97-AF65-F5344CB8AC3E}">
        <p14:creationId xmlns:p14="http://schemas.microsoft.com/office/powerpoint/2010/main" val="584522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35844" name="Slide Number Placeholder 3"/>
          <p:cNvSpPr>
            <a:spLocks noGrp="1"/>
          </p:cNvSpPr>
          <p:nvPr>
            <p:ph type="sldNum" sz="quarter" idx="5"/>
          </p:nvPr>
        </p:nvSpPr>
        <p:spPr>
          <a:noFill/>
        </p:spPr>
        <p:txBody>
          <a:bodyPr/>
          <a:lstStyle/>
          <a:p>
            <a:fld id="{2BBCD4FF-721F-4D38-98E2-06441BDB2DC3}" type="slidenum">
              <a:rPr lang="en-US" smtClean="0">
                <a:latin typeface="Times New Roman" pitchFamily="-112" charset="0"/>
              </a:rPr>
              <a:pPr/>
              <a:t>1</a:t>
            </a:fld>
            <a:endParaRPr lang="en-US" smtClean="0">
              <a:latin typeface="Times New Roman" pitchFamily="-11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51204" name="Slide Number Placeholder 3"/>
          <p:cNvSpPr>
            <a:spLocks noGrp="1"/>
          </p:cNvSpPr>
          <p:nvPr>
            <p:ph type="sldNum" sz="quarter" idx="5"/>
          </p:nvPr>
        </p:nvSpPr>
        <p:spPr>
          <a:noFill/>
        </p:spPr>
        <p:txBody>
          <a:bodyPr/>
          <a:lstStyle/>
          <a:p>
            <a:fld id="{823912CB-0B03-4C0A-806F-02673C58DB86}" type="slidenum">
              <a:rPr lang="en-US" smtClean="0">
                <a:latin typeface="Times New Roman" pitchFamily="-112" charset="0"/>
              </a:rPr>
              <a:pPr/>
              <a:t>2</a:t>
            </a:fld>
            <a:endParaRPr lang="en-US" smtClean="0">
              <a:latin typeface="Times New Roman" pitchFamily="-11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CB9C924-32BE-E444-9149-BC720FD3A06F}" type="slidenum">
              <a:rPr lang="en-US"/>
              <a:pPr>
                <a:defRPr/>
              </a:pPr>
              <a:t>40</a:t>
            </a:fld>
            <a:endParaRPr lang="en-US"/>
          </a:p>
        </p:txBody>
      </p:sp>
      <p:sp>
        <p:nvSpPr>
          <p:cNvPr id="1372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72163"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F60C15-6046-4446-A842-C547432972DD}" type="slidenum">
              <a:rPr lang="en-US"/>
              <a:pPr>
                <a:defRPr/>
              </a:pPr>
              <a:t>43</a:t>
            </a:fld>
            <a:endParaRPr lang="en-US"/>
          </a:p>
        </p:txBody>
      </p:sp>
      <p:sp>
        <p:nvSpPr>
          <p:cNvPr id="12503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0307" name="Rectangle 3"/>
          <p:cNvSpPr>
            <a:spLocks noGrp="1" noChangeArrowheads="1"/>
          </p:cNvSpPr>
          <p:nvPr>
            <p:ph type="body" idx="1"/>
          </p:nvPr>
        </p:nvSpPr>
        <p:spPr/>
        <p:txBody>
          <a:bodyPr/>
          <a:lstStyle/>
          <a:p>
            <a:pPr>
              <a:defRPr/>
            </a:pPr>
            <a:endParaRPr lang="en-US"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3B82500-316A-9E47-ACF3-F1BD9EB6A648}" type="slidenum">
              <a:rPr lang="en-US"/>
              <a:pPr>
                <a:defRPr/>
              </a:pPr>
              <a:t>44</a:t>
            </a:fld>
            <a:endParaRPr lang="en-US"/>
          </a:p>
        </p:txBody>
      </p:sp>
      <p:sp>
        <p:nvSpPr>
          <p:cNvPr id="12523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2355"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51204" name="Slide Number Placeholder 3"/>
          <p:cNvSpPr>
            <a:spLocks noGrp="1"/>
          </p:cNvSpPr>
          <p:nvPr>
            <p:ph type="sldNum" sz="quarter" idx="5"/>
          </p:nvPr>
        </p:nvSpPr>
        <p:spPr>
          <a:noFill/>
        </p:spPr>
        <p:txBody>
          <a:bodyPr/>
          <a:lstStyle/>
          <a:p>
            <a:fld id="{823912CB-0B03-4C0A-806F-02673C58DB86}" type="slidenum">
              <a:rPr lang="en-US" smtClean="0">
                <a:latin typeface="Times New Roman" pitchFamily="-112" charset="0"/>
              </a:rPr>
              <a:pPr/>
              <a:t>45</a:t>
            </a:fld>
            <a:endParaRPr lang="en-US" smtClean="0">
              <a:latin typeface="Times New Roman"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248400" y="6400800"/>
            <a:ext cx="2895600" cy="457200"/>
          </a:xfrm>
        </p:spPr>
        <p:txBody>
          <a:bodyPr/>
          <a:lstStyle>
            <a:lvl1pPr>
              <a:defRPr sz="2000" baseline="0">
                <a:solidFill>
                  <a:schemeClr val="tx1"/>
                </a:solidFill>
              </a:defRPr>
            </a:lvl1pPr>
          </a:lstStyle>
          <a:p>
            <a:pPr>
              <a:defRPr/>
            </a:pPr>
            <a:fld id="{270BF38C-8783-4CA4-A428-47B8A0FC9D5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248400" y="6400800"/>
            <a:ext cx="2895600" cy="457200"/>
          </a:xfrm>
        </p:spPr>
        <p:txBody>
          <a:bodyPr/>
          <a:lstStyle>
            <a:lvl1pPr>
              <a:defRPr sz="2000" baseline="0">
                <a:solidFill>
                  <a:schemeClr val="tx1"/>
                </a:solidFill>
              </a:defRPr>
            </a:lvl1pPr>
          </a:lstStyle>
          <a:p>
            <a:pPr>
              <a:defRPr/>
            </a:pPr>
            <a:fld id="{63E2F3DB-588A-4A4D-8866-1D4B6BA580C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76200"/>
            <a:ext cx="2219325"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9863" y="76200"/>
            <a:ext cx="65087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CBF5090D-164D-4F8B-AA29-DEC29D8E42E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990600"/>
            <a:ext cx="7315200" cy="4876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BDF46EF2-5FF3-4255-A0DE-F18571CC76F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990600"/>
            <a:ext cx="35814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990600"/>
            <a:ext cx="3581400" cy="4876800"/>
          </a:xfrm>
        </p:spPr>
        <p:txBody>
          <a:bodyPr/>
          <a:lstStyle/>
          <a:p>
            <a:pPr lvl="0"/>
            <a:endParaRPr lang="en-US" noProof="0"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93BE44FD-1B3A-4765-989A-16D82A72EA3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990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914400" y="3505200"/>
            <a:ext cx="73152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0403C59E-1C20-48B8-AE48-51F36C88B39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0AEEEE1A-8B5F-4255-8853-16A44B7F957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C99016C1-61C1-4E21-8E93-D1D59603042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9906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E5A20463-EDA2-4747-9D3A-770C8A8ACE9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CC4F1A98-4964-45CE-A58F-62643862FF3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A9E2B3BE-A1F3-40D1-8EEC-8125F51F091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305550" y="6310313"/>
            <a:ext cx="2895600" cy="457200"/>
          </a:xfrm>
        </p:spPr>
        <p:txBody>
          <a:bodyPr/>
          <a:lstStyle>
            <a:lvl1pPr>
              <a:defRPr sz="2000" baseline="0">
                <a:solidFill>
                  <a:schemeClr val="tx1"/>
                </a:solidFill>
              </a:defRPr>
            </a:lvl1pPr>
          </a:lstStyle>
          <a:p>
            <a:pPr>
              <a:defRPr/>
            </a:pPr>
            <a:fld id="{F53EE4F3-45CC-47E8-B989-A71EF1B38C4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C3A5589E-8953-4BEE-BDD7-05D6E153CEE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310313"/>
            <a:ext cx="2895600" cy="457200"/>
          </a:xfrm>
        </p:spPr>
        <p:txBody>
          <a:bodyPr/>
          <a:lstStyle>
            <a:lvl1pPr>
              <a:defRPr sz="2000" baseline="0">
                <a:solidFill>
                  <a:schemeClr val="tx1"/>
                </a:solidFill>
              </a:defRPr>
            </a:lvl1pPr>
          </a:lstStyle>
          <a:p>
            <a:pPr>
              <a:defRPr/>
            </a:pPr>
            <a:fld id="{09C175A7-B27D-4E04-8BD0-3BF0E54F34D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14400" y="990600"/>
            <a:ext cx="7315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2667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b="1">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305550" y="65389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b="1">
                <a:solidFill>
                  <a:schemeClr val="folHlink"/>
                </a:solidFill>
                <a:latin typeface="+mn-lt"/>
              </a:defRPr>
            </a:lvl1pPr>
          </a:lstStyle>
          <a:p>
            <a:pPr>
              <a:defRPr/>
            </a:pPr>
            <a:fld id="{E9592585-3565-48DA-B1FA-93911BBCBF78}" type="slidenum">
              <a:rPr lang="en-US"/>
              <a:pPr>
                <a:defRPr/>
              </a:pPr>
              <a:t>‹#›</a:t>
            </a:fld>
            <a:endParaRPr lang="en-US"/>
          </a:p>
        </p:txBody>
      </p:sp>
      <p:sp>
        <p:nvSpPr>
          <p:cNvPr id="2" name="Rectangle 12"/>
          <p:cNvSpPr>
            <a:spLocks noGrp="1" noChangeArrowheads="1"/>
          </p:cNvSpPr>
          <p:nvPr>
            <p:ph type="title"/>
          </p:nvPr>
        </p:nvSpPr>
        <p:spPr bwMode="auto">
          <a:xfrm>
            <a:off x="169863" y="76200"/>
            <a:ext cx="8880475"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2400" b="1">
          <a:solidFill>
            <a:srgbClr val="000066"/>
          </a:solidFill>
          <a:latin typeface="+mj-lt"/>
          <a:ea typeface="+mj-ea"/>
          <a:cs typeface="+mj-cs"/>
        </a:defRPr>
      </a:lvl1pPr>
      <a:lvl2pPr algn="l" rtl="0" eaLnBrk="0" fontAlgn="base" hangingPunct="0">
        <a:spcBef>
          <a:spcPct val="0"/>
        </a:spcBef>
        <a:spcAft>
          <a:spcPct val="0"/>
        </a:spcAft>
        <a:defRPr sz="2400" b="1">
          <a:solidFill>
            <a:srgbClr val="000066"/>
          </a:solidFill>
          <a:latin typeface="Trebuchet MS" pitchFamily="34" charset="0"/>
        </a:defRPr>
      </a:lvl2pPr>
      <a:lvl3pPr algn="l" rtl="0" eaLnBrk="0" fontAlgn="base" hangingPunct="0">
        <a:spcBef>
          <a:spcPct val="0"/>
        </a:spcBef>
        <a:spcAft>
          <a:spcPct val="0"/>
        </a:spcAft>
        <a:defRPr sz="2400" b="1">
          <a:solidFill>
            <a:srgbClr val="000066"/>
          </a:solidFill>
          <a:latin typeface="Trebuchet MS" pitchFamily="34" charset="0"/>
        </a:defRPr>
      </a:lvl3pPr>
      <a:lvl4pPr algn="l" rtl="0" eaLnBrk="0" fontAlgn="base" hangingPunct="0">
        <a:spcBef>
          <a:spcPct val="0"/>
        </a:spcBef>
        <a:spcAft>
          <a:spcPct val="0"/>
        </a:spcAft>
        <a:defRPr sz="2400" b="1">
          <a:solidFill>
            <a:srgbClr val="000066"/>
          </a:solidFill>
          <a:latin typeface="Trebuchet MS" pitchFamily="34" charset="0"/>
        </a:defRPr>
      </a:lvl4pPr>
      <a:lvl5pPr algn="l" rtl="0" eaLnBrk="0" fontAlgn="base" hangingPunct="0">
        <a:spcBef>
          <a:spcPct val="0"/>
        </a:spcBef>
        <a:spcAft>
          <a:spcPct val="0"/>
        </a:spcAft>
        <a:defRPr sz="2400" b="1">
          <a:solidFill>
            <a:srgbClr val="000066"/>
          </a:solidFill>
          <a:latin typeface="Trebuchet MS" pitchFamily="34" charset="0"/>
        </a:defRPr>
      </a:lvl5pPr>
      <a:lvl6pPr marL="457200" algn="l" rtl="0" eaLnBrk="0" fontAlgn="base" hangingPunct="0">
        <a:spcBef>
          <a:spcPct val="0"/>
        </a:spcBef>
        <a:spcAft>
          <a:spcPct val="0"/>
        </a:spcAft>
        <a:defRPr sz="2400" b="1">
          <a:solidFill>
            <a:srgbClr val="000066"/>
          </a:solidFill>
          <a:latin typeface="Trebuchet MS" pitchFamily="34" charset="0"/>
        </a:defRPr>
      </a:lvl6pPr>
      <a:lvl7pPr marL="914400" algn="l" rtl="0" eaLnBrk="0" fontAlgn="base" hangingPunct="0">
        <a:spcBef>
          <a:spcPct val="0"/>
        </a:spcBef>
        <a:spcAft>
          <a:spcPct val="0"/>
        </a:spcAft>
        <a:defRPr sz="2400" b="1">
          <a:solidFill>
            <a:srgbClr val="000066"/>
          </a:solidFill>
          <a:latin typeface="Trebuchet MS" pitchFamily="34" charset="0"/>
        </a:defRPr>
      </a:lvl7pPr>
      <a:lvl8pPr marL="1371600" algn="l" rtl="0" eaLnBrk="0" fontAlgn="base" hangingPunct="0">
        <a:spcBef>
          <a:spcPct val="0"/>
        </a:spcBef>
        <a:spcAft>
          <a:spcPct val="0"/>
        </a:spcAft>
        <a:defRPr sz="2400" b="1">
          <a:solidFill>
            <a:srgbClr val="000066"/>
          </a:solidFill>
          <a:latin typeface="Trebuchet MS" pitchFamily="34" charset="0"/>
        </a:defRPr>
      </a:lvl8pPr>
      <a:lvl9pPr marL="1828800" algn="l" rtl="0" eaLnBrk="0" fontAlgn="base" hangingPunct="0">
        <a:spcBef>
          <a:spcPct val="0"/>
        </a:spcBef>
        <a:spcAft>
          <a:spcPct val="0"/>
        </a:spcAft>
        <a:defRPr sz="2400" b="1">
          <a:solidFill>
            <a:srgbClr val="000066"/>
          </a:solidFill>
          <a:latin typeface="Trebuchet MS"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39.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E09E8D12-E5BE-4689-909E-A7CAFEA4E45E}" type="slidenum">
              <a:rPr lang="en-US"/>
              <a:pPr>
                <a:defRPr/>
              </a:pPr>
              <a:t>1</a:t>
            </a:fld>
            <a:endParaRPr lang="en-US" dirty="0"/>
          </a:p>
        </p:txBody>
      </p:sp>
      <p:sp>
        <p:nvSpPr>
          <p:cNvPr id="16387" name="Text Box 2"/>
          <p:cNvSpPr txBox="1">
            <a:spLocks noChangeArrowheads="1"/>
          </p:cNvSpPr>
          <p:nvPr/>
        </p:nvSpPr>
        <p:spPr bwMode="auto">
          <a:xfrm>
            <a:off x="0" y="1835150"/>
            <a:ext cx="9144000" cy="461665"/>
          </a:xfrm>
          <a:prstGeom prst="rect">
            <a:avLst/>
          </a:prstGeom>
          <a:noFill/>
          <a:ln w="9525">
            <a:noFill/>
            <a:miter lim="800000"/>
            <a:headEnd/>
            <a:tailEnd/>
          </a:ln>
        </p:spPr>
        <p:txBody>
          <a:bodyPr>
            <a:spAutoFit/>
          </a:bodyPr>
          <a:lstStyle/>
          <a:p>
            <a:pPr algn="ctr"/>
            <a:r>
              <a:rPr lang="en-US" sz="2400" b="1" dirty="0" smtClean="0">
                <a:solidFill>
                  <a:srgbClr val="000066"/>
                </a:solidFill>
                <a:latin typeface="Trebuchet MS" pitchFamily="34" charset="0"/>
              </a:rPr>
              <a:t>CMSC 691: Systems for Smart Home Automation</a:t>
            </a:r>
            <a:endParaRPr lang="en-US" sz="1000" b="1" dirty="0">
              <a:solidFill>
                <a:srgbClr val="000066"/>
              </a:solidFill>
              <a:latin typeface="Trebuchet MS" pitchFamily="34" charset="0"/>
            </a:endParaRPr>
          </a:p>
        </p:txBody>
      </p:sp>
      <p:sp>
        <p:nvSpPr>
          <p:cNvPr id="16388" name="Text Box 3"/>
          <p:cNvSpPr txBox="1">
            <a:spLocks noChangeArrowheads="1"/>
          </p:cNvSpPr>
          <p:nvPr/>
        </p:nvSpPr>
        <p:spPr bwMode="auto">
          <a:xfrm>
            <a:off x="2590800" y="3201988"/>
            <a:ext cx="3962400" cy="604837"/>
          </a:xfrm>
          <a:prstGeom prst="rect">
            <a:avLst/>
          </a:prstGeom>
          <a:noFill/>
          <a:ln w="9525">
            <a:noFill/>
            <a:miter lim="800000"/>
            <a:headEnd/>
            <a:tailEnd/>
          </a:ln>
        </p:spPr>
        <p:txBody>
          <a:bodyPr>
            <a:spAutoFit/>
          </a:bodyPr>
          <a:lstStyle/>
          <a:p>
            <a:pPr algn="ctr"/>
            <a:r>
              <a:rPr lang="en-US" sz="2000" b="1">
                <a:latin typeface="Trebuchet MS" pitchFamily="34" charset="0"/>
              </a:rPr>
              <a:t>Nilanjan Banerjee</a:t>
            </a:r>
          </a:p>
          <a:p>
            <a:pPr algn="ctr"/>
            <a:endParaRPr lang="en-US" sz="2000" b="1" baseline="30000"/>
          </a:p>
        </p:txBody>
      </p:sp>
      <p:sp>
        <p:nvSpPr>
          <p:cNvPr id="16389" name="Text Box 6"/>
          <p:cNvSpPr txBox="1">
            <a:spLocks noChangeArrowheads="1"/>
          </p:cNvSpPr>
          <p:nvPr/>
        </p:nvSpPr>
        <p:spPr bwMode="auto">
          <a:xfrm>
            <a:off x="-19050" y="6370638"/>
            <a:ext cx="9144000" cy="336550"/>
          </a:xfrm>
          <a:prstGeom prst="rect">
            <a:avLst/>
          </a:prstGeom>
          <a:noFill/>
          <a:ln w="9525">
            <a:noFill/>
            <a:miter lim="800000"/>
            <a:headEnd/>
            <a:tailEnd/>
          </a:ln>
        </p:spPr>
        <p:txBody>
          <a:bodyPr>
            <a:spAutoFit/>
          </a:bodyPr>
          <a:lstStyle/>
          <a:p>
            <a:pPr algn="ctr"/>
            <a:r>
              <a:rPr lang="en-US" sz="1600" b="1" dirty="0" smtClean="0">
                <a:latin typeface="Trebuchet MS" pitchFamily="34" charset="0"/>
              </a:rPr>
              <a:t>Smart Home Automation</a:t>
            </a:r>
            <a:endParaRPr lang="en-US" sz="700" b="1" dirty="0">
              <a:latin typeface="Trebuchet MS" pitchFamily="34" charset="0"/>
            </a:endParaRPr>
          </a:p>
        </p:txBody>
      </p:sp>
      <p:sp>
        <p:nvSpPr>
          <p:cNvPr id="16390" name="Text Box 7"/>
          <p:cNvSpPr txBox="1">
            <a:spLocks noChangeArrowheads="1"/>
          </p:cNvSpPr>
          <p:nvPr/>
        </p:nvSpPr>
        <p:spPr bwMode="auto">
          <a:xfrm>
            <a:off x="2286000" y="3806825"/>
            <a:ext cx="4648200" cy="954107"/>
          </a:xfrm>
          <a:prstGeom prst="rect">
            <a:avLst/>
          </a:prstGeom>
          <a:noFill/>
          <a:ln w="9525">
            <a:noFill/>
            <a:miter lim="800000"/>
            <a:headEnd/>
            <a:tailEnd/>
          </a:ln>
        </p:spPr>
        <p:txBody>
          <a:bodyPr wrap="square">
            <a:spAutoFit/>
          </a:bodyPr>
          <a:lstStyle/>
          <a:p>
            <a:pPr algn="ctr"/>
            <a:r>
              <a:rPr lang="en-US" sz="1400" i="1" dirty="0">
                <a:latin typeface="Trebuchet MS" pitchFamily="34" charset="0"/>
              </a:rPr>
              <a:t>University of</a:t>
            </a:r>
            <a:r>
              <a:rPr lang="en-US" sz="1400" i="1" dirty="0" smtClean="0">
                <a:latin typeface="Trebuchet MS" pitchFamily="34" charset="0"/>
              </a:rPr>
              <a:t> Maryland</a:t>
            </a:r>
            <a:endParaRPr lang="en-US" sz="1400" b="1" baseline="30000" dirty="0" smtClean="0"/>
          </a:p>
          <a:p>
            <a:pPr algn="ctr"/>
            <a:r>
              <a:rPr lang="en-US" sz="1400" dirty="0" smtClean="0">
                <a:latin typeface="Trebuchet MS" pitchFamily="34" charset="0"/>
              </a:rPr>
              <a:t>Baltimore County</a:t>
            </a:r>
          </a:p>
          <a:p>
            <a:pPr algn="ctr"/>
            <a:r>
              <a:rPr lang="en-US" sz="1400" dirty="0" err="1" smtClean="0">
                <a:latin typeface="Trebuchet MS" pitchFamily="34" charset="0"/>
              </a:rPr>
              <a:t>nilanb@umbc.edu</a:t>
            </a:r>
            <a:endParaRPr lang="en-US" sz="1400" dirty="0" smtClean="0">
              <a:latin typeface="Trebuchet MS" pitchFamily="34" charset="0"/>
            </a:endParaRPr>
          </a:p>
          <a:p>
            <a:pPr algn="ctr"/>
            <a:r>
              <a:rPr lang="en-US" sz="1400" dirty="0" smtClean="0">
                <a:latin typeface="Trebuchet MS" pitchFamily="34" charset="0"/>
              </a:rPr>
              <a:t>http://www.csee.umbc.edu/~nilanb/teaching/691/</a:t>
            </a:r>
            <a:endParaRPr lang="en-US" sz="1400" dirty="0">
              <a:latin typeface="Trebuchet MS"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4194" y="73683"/>
            <a:ext cx="8727925" cy="774887"/>
          </a:xfrm>
        </p:spPr>
        <p:txBody>
          <a:bodyPr/>
          <a:lstStyle/>
          <a:p>
            <a:r>
              <a:rPr lang="en-US" dirty="0"/>
              <a:t>Structures</a:t>
            </a:r>
          </a:p>
        </p:txBody>
      </p:sp>
      <p:sp>
        <p:nvSpPr>
          <p:cNvPr id="13315" name="Rectangle 3"/>
          <p:cNvSpPr>
            <a:spLocks noGrp="1" noChangeArrowheads="1"/>
          </p:cNvSpPr>
          <p:nvPr>
            <p:ph type="body" idx="1"/>
          </p:nvPr>
        </p:nvSpPr>
        <p:spPr>
          <a:xfrm>
            <a:off x="304800" y="924465"/>
            <a:ext cx="8686800" cy="5410200"/>
          </a:xfrm>
        </p:spPr>
        <p:txBody>
          <a:bodyPr/>
          <a:lstStyle/>
          <a:p>
            <a:pPr>
              <a:lnSpc>
                <a:spcPct val="80000"/>
              </a:lnSpc>
            </a:pPr>
            <a:r>
              <a:rPr lang="en-US" sz="2800" dirty="0" err="1"/>
              <a:t>struct</a:t>
            </a:r>
            <a:r>
              <a:rPr lang="en-US" sz="2800" dirty="0"/>
              <a:t> is another value type</a:t>
            </a:r>
          </a:p>
          <a:p>
            <a:pPr lvl="1">
              <a:lnSpc>
                <a:spcPct val="80000"/>
              </a:lnSpc>
            </a:pPr>
            <a:r>
              <a:rPr lang="en-US" sz="2400" dirty="0"/>
              <a:t>A </a:t>
            </a:r>
            <a:r>
              <a:rPr lang="en-US" sz="2400" dirty="0" err="1"/>
              <a:t>struct</a:t>
            </a:r>
            <a:r>
              <a:rPr lang="en-US" sz="2400" dirty="0"/>
              <a:t> can contain constructors, constants, fields, methods, properties, indexers, operators, and nested types. </a:t>
            </a:r>
          </a:p>
          <a:p>
            <a:pPr lvl="1">
              <a:lnSpc>
                <a:spcPct val="80000"/>
              </a:lnSpc>
            </a:pPr>
            <a:r>
              <a:rPr lang="en-US" sz="2400" dirty="0"/>
              <a:t>Declaration of a </a:t>
            </a:r>
            <a:r>
              <a:rPr lang="en-US" sz="2400" dirty="0" err="1"/>
              <a:t>struct</a:t>
            </a:r>
            <a:r>
              <a:rPr lang="en-US" sz="2400" dirty="0"/>
              <a:t> looks just like a declaration of a class, except we use the keyword </a:t>
            </a:r>
            <a:r>
              <a:rPr lang="en-US" sz="2400" dirty="0" err="1"/>
              <a:t>struct</a:t>
            </a:r>
            <a:r>
              <a:rPr lang="en-US" sz="2400" dirty="0"/>
              <a:t> instead of class.  For example:</a:t>
            </a:r>
          </a:p>
          <a:p>
            <a:pPr lvl="2">
              <a:lnSpc>
                <a:spcPct val="80000"/>
              </a:lnSpc>
              <a:buFontTx/>
              <a:buNone/>
            </a:pPr>
            <a:r>
              <a:rPr lang="en-US" sz="2000" dirty="0"/>
              <a:t>public </a:t>
            </a:r>
            <a:r>
              <a:rPr lang="en-US" sz="2000" dirty="0" err="1"/>
              <a:t>struct</a:t>
            </a:r>
            <a:r>
              <a:rPr lang="en-US" sz="2000" dirty="0"/>
              <a:t> Point {   </a:t>
            </a:r>
          </a:p>
          <a:p>
            <a:pPr lvl="2">
              <a:lnSpc>
                <a:spcPct val="80000"/>
              </a:lnSpc>
              <a:buFontTx/>
              <a:buNone/>
            </a:pPr>
            <a:r>
              <a:rPr lang="en-US" sz="2000" dirty="0"/>
              <a:t>	public </a:t>
            </a:r>
            <a:r>
              <a:rPr lang="en-US" sz="2000" dirty="0" err="1"/>
              <a:t>int</a:t>
            </a:r>
            <a:r>
              <a:rPr lang="en-US" sz="2000" dirty="0"/>
              <a:t> x, y;   </a:t>
            </a:r>
          </a:p>
          <a:p>
            <a:pPr lvl="2">
              <a:lnSpc>
                <a:spcPct val="80000"/>
              </a:lnSpc>
              <a:buFontTx/>
              <a:buNone/>
            </a:pPr>
            <a:r>
              <a:rPr lang="en-US" sz="2000" dirty="0"/>
              <a:t>	public Point(</a:t>
            </a:r>
            <a:r>
              <a:rPr lang="en-US" sz="2000" dirty="0" err="1"/>
              <a:t>int</a:t>
            </a:r>
            <a:r>
              <a:rPr lang="en-US" sz="2000" dirty="0"/>
              <a:t> p1, </a:t>
            </a:r>
            <a:r>
              <a:rPr lang="en-US" sz="2000" dirty="0" err="1"/>
              <a:t>int</a:t>
            </a:r>
            <a:r>
              <a:rPr lang="en-US" sz="2000" dirty="0"/>
              <a:t> p2)    {      x = p1;      y = p2;       }</a:t>
            </a:r>
          </a:p>
          <a:p>
            <a:pPr lvl="2">
              <a:lnSpc>
                <a:spcPct val="80000"/>
              </a:lnSpc>
              <a:buFontTx/>
              <a:buNone/>
            </a:pPr>
            <a:r>
              <a:rPr lang="en-US" sz="2000" dirty="0"/>
              <a:t>} </a:t>
            </a:r>
          </a:p>
          <a:p>
            <a:pPr>
              <a:lnSpc>
                <a:spcPct val="80000"/>
              </a:lnSpc>
            </a:pPr>
            <a:r>
              <a:rPr lang="en-US" sz="2800" dirty="0"/>
              <a:t>So what is the difference between a class and </a:t>
            </a:r>
            <a:r>
              <a:rPr lang="en-US" sz="2800" dirty="0" err="1"/>
              <a:t>struct</a:t>
            </a:r>
            <a:r>
              <a:rPr lang="en-US" sz="2800" dirty="0"/>
              <a:t>?  Unlike classes, </a:t>
            </a:r>
            <a:r>
              <a:rPr lang="en-US" sz="2800" dirty="0" err="1"/>
              <a:t>structs</a:t>
            </a:r>
            <a:r>
              <a:rPr lang="en-US" sz="2800" dirty="0"/>
              <a:t> can be created on the stack without using the keyword new, e.g.:</a:t>
            </a:r>
          </a:p>
          <a:p>
            <a:pPr lvl="2">
              <a:lnSpc>
                <a:spcPct val="80000"/>
              </a:lnSpc>
              <a:buFontTx/>
              <a:buNone/>
            </a:pPr>
            <a:r>
              <a:rPr lang="en-US" sz="2000" dirty="0"/>
              <a:t>Point p1, p2;</a:t>
            </a:r>
          </a:p>
          <a:p>
            <a:pPr lvl="2">
              <a:lnSpc>
                <a:spcPct val="80000"/>
              </a:lnSpc>
              <a:buFontTx/>
              <a:buNone/>
            </a:pPr>
            <a:r>
              <a:rPr lang="en-US" sz="2000" dirty="0"/>
              <a:t>p1.x = 3; p1.y = 5;</a:t>
            </a:r>
          </a:p>
          <a:p>
            <a:pPr>
              <a:lnSpc>
                <a:spcPct val="80000"/>
              </a:lnSpc>
            </a:pPr>
            <a:r>
              <a:rPr lang="en-US" sz="2800" dirty="0"/>
              <a:t>We also cannot use inheritance with </a:t>
            </a:r>
            <a:r>
              <a:rPr lang="en-US" sz="2800" dirty="0" err="1"/>
              <a:t>structs</a:t>
            </a:r>
            <a:r>
              <a:rPr lang="en-US" sz="2800" dirty="0"/>
              <a:t>.</a:t>
            </a:r>
          </a:p>
        </p:txBody>
      </p:sp>
    </p:spTree>
    <p:extLst>
      <p:ext uri="{BB962C8B-B14F-4D97-AF65-F5344CB8AC3E}">
        <p14:creationId xmlns:p14="http://schemas.microsoft.com/office/powerpoint/2010/main" val="33382832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Enumeration Type</a:t>
            </a:r>
          </a:p>
        </p:txBody>
      </p:sp>
      <p:sp>
        <p:nvSpPr>
          <p:cNvPr id="14339" name="Rectangle 3"/>
          <p:cNvSpPr>
            <a:spLocks noGrp="1" noChangeArrowheads="1"/>
          </p:cNvSpPr>
          <p:nvPr>
            <p:ph type="body" idx="1"/>
          </p:nvPr>
        </p:nvSpPr>
        <p:spPr>
          <a:xfrm>
            <a:off x="685800" y="996244"/>
            <a:ext cx="7772400" cy="4114800"/>
          </a:xfrm>
        </p:spPr>
        <p:txBody>
          <a:bodyPr/>
          <a:lstStyle/>
          <a:p>
            <a:r>
              <a:rPr lang="en-US" dirty="0"/>
              <a:t>Example:</a:t>
            </a:r>
          </a:p>
        </p:txBody>
      </p:sp>
      <p:sp>
        <p:nvSpPr>
          <p:cNvPr id="14340" name="Text Box 4"/>
          <p:cNvSpPr txBox="1">
            <a:spLocks noChangeArrowheads="1"/>
          </p:cNvSpPr>
          <p:nvPr/>
        </p:nvSpPr>
        <p:spPr bwMode="auto">
          <a:xfrm>
            <a:off x="1489817" y="1759310"/>
            <a:ext cx="4746625"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dirty="0"/>
              <a:t>// </a:t>
            </a:r>
            <a:r>
              <a:rPr lang="en-US" sz="1800" dirty="0" err="1"/>
              <a:t>Enum</a:t>
            </a:r>
            <a:r>
              <a:rPr lang="en-US" sz="1800" dirty="0"/>
              <a:t> goes outside in the class definition</a:t>
            </a:r>
          </a:p>
          <a:p>
            <a:r>
              <a:rPr lang="en-US" sz="1800" dirty="0" err="1"/>
              <a:t>enum</a:t>
            </a:r>
            <a:r>
              <a:rPr lang="en-US" sz="1800" dirty="0"/>
              <a:t> Days {Sat, Sun, Mon, Tue, Wed, Thu, Fri};</a:t>
            </a:r>
          </a:p>
          <a:p>
            <a:r>
              <a:rPr lang="en-US" sz="1800" dirty="0"/>
              <a:t>// Inside some method</a:t>
            </a:r>
          </a:p>
          <a:p>
            <a:r>
              <a:rPr lang="en-US" sz="1800" dirty="0"/>
              <a:t>Days day1, day2;</a:t>
            </a:r>
          </a:p>
          <a:p>
            <a:r>
              <a:rPr lang="en-US" sz="1800" dirty="0" err="1"/>
              <a:t>int</a:t>
            </a:r>
            <a:r>
              <a:rPr lang="en-US" sz="1800" dirty="0"/>
              <a:t> day3;</a:t>
            </a:r>
          </a:p>
          <a:p>
            <a:r>
              <a:rPr lang="en-US" sz="1800" dirty="0"/>
              <a:t>day1 = </a:t>
            </a:r>
            <a:r>
              <a:rPr lang="en-US" sz="1800" dirty="0" err="1"/>
              <a:t>Days.Sat</a:t>
            </a:r>
            <a:r>
              <a:rPr lang="en-US" sz="1800" dirty="0"/>
              <a:t>;</a:t>
            </a:r>
          </a:p>
          <a:p>
            <a:r>
              <a:rPr lang="en-US" sz="1800" dirty="0"/>
              <a:t>day2 = </a:t>
            </a:r>
            <a:r>
              <a:rPr lang="en-US" sz="1800" dirty="0" err="1"/>
              <a:t>Days.Tue</a:t>
            </a:r>
            <a:r>
              <a:rPr lang="en-US" sz="1800" dirty="0"/>
              <a:t>;</a:t>
            </a:r>
          </a:p>
          <a:p>
            <a:r>
              <a:rPr lang="en-US" sz="1800" dirty="0"/>
              <a:t>day3 = (</a:t>
            </a:r>
            <a:r>
              <a:rPr lang="en-US" sz="1800" dirty="0" err="1"/>
              <a:t>int</a:t>
            </a:r>
            <a:r>
              <a:rPr lang="en-US" sz="1800" dirty="0"/>
              <a:t>) </a:t>
            </a:r>
            <a:r>
              <a:rPr lang="en-US" sz="1800" dirty="0" err="1"/>
              <a:t>Days.Fri</a:t>
            </a:r>
            <a:r>
              <a:rPr lang="en-US" sz="1800" dirty="0"/>
              <a:t>;</a:t>
            </a:r>
          </a:p>
          <a:p>
            <a:r>
              <a:rPr lang="en-US" sz="1800" dirty="0" err="1"/>
              <a:t>Console.WriteLine</a:t>
            </a:r>
            <a:r>
              <a:rPr lang="en-US" sz="1800" dirty="0"/>
              <a:t>(day1);</a:t>
            </a:r>
          </a:p>
          <a:p>
            <a:r>
              <a:rPr lang="en-US" sz="1800" dirty="0" err="1"/>
              <a:t>Console.WriteLine</a:t>
            </a:r>
            <a:r>
              <a:rPr lang="en-US" sz="1800" dirty="0"/>
              <a:t>(day2);</a:t>
            </a:r>
          </a:p>
          <a:p>
            <a:r>
              <a:rPr lang="en-US" sz="1800" dirty="0" err="1"/>
              <a:t>Console.WriteLine</a:t>
            </a:r>
            <a:r>
              <a:rPr lang="en-US" sz="1800" dirty="0"/>
              <a:t>(day3);</a:t>
            </a:r>
          </a:p>
        </p:txBody>
      </p:sp>
      <p:sp>
        <p:nvSpPr>
          <p:cNvPr id="14341" name="Text Box 5"/>
          <p:cNvSpPr txBox="1">
            <a:spLocks noChangeArrowheads="1"/>
          </p:cNvSpPr>
          <p:nvPr/>
        </p:nvSpPr>
        <p:spPr bwMode="auto">
          <a:xfrm>
            <a:off x="929040" y="5111044"/>
            <a:ext cx="2954655"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t>Output: </a:t>
            </a:r>
            <a:r>
              <a:rPr lang="en-US" dirty="0"/>
              <a:t>	</a:t>
            </a:r>
            <a:r>
              <a:rPr lang="en-US" sz="2000" dirty="0"/>
              <a:t>Sat</a:t>
            </a:r>
          </a:p>
          <a:p>
            <a:r>
              <a:rPr lang="en-US" sz="2000" dirty="0"/>
              <a:t>		Tue</a:t>
            </a:r>
          </a:p>
          <a:p>
            <a:r>
              <a:rPr lang="en-US" sz="2000" dirty="0"/>
              <a:t>		6</a:t>
            </a:r>
            <a:r>
              <a:rPr lang="en-US" dirty="0"/>
              <a:t>	</a:t>
            </a:r>
          </a:p>
        </p:txBody>
      </p:sp>
      <p:sp>
        <p:nvSpPr>
          <p:cNvPr id="14342" name="Rectangle 6"/>
          <p:cNvSpPr>
            <a:spLocks noChangeArrowheads="1"/>
          </p:cNvSpPr>
          <p:nvPr/>
        </p:nvSpPr>
        <p:spPr bwMode="auto">
          <a:xfrm>
            <a:off x="5562600" y="4572000"/>
            <a:ext cx="2895600" cy="1752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Enumeration really</a:t>
            </a:r>
          </a:p>
          <a:p>
            <a:pPr algn="ctr"/>
            <a:r>
              <a:rPr lang="en-US" sz="2000" dirty="0"/>
              <a:t>maps to </a:t>
            </a:r>
            <a:r>
              <a:rPr lang="en-US" sz="2000" dirty="0" err="1"/>
              <a:t>Int</a:t>
            </a:r>
            <a:r>
              <a:rPr lang="en-US" sz="2000" dirty="0"/>
              <a:t> as the</a:t>
            </a:r>
          </a:p>
          <a:p>
            <a:pPr algn="ctr"/>
            <a:r>
              <a:rPr lang="en-US" sz="2000" dirty="0"/>
              <a:t>underlying data type</a:t>
            </a:r>
          </a:p>
        </p:txBody>
      </p:sp>
    </p:spTree>
    <p:extLst>
      <p:ext uri="{BB962C8B-B14F-4D97-AF65-F5344CB8AC3E}">
        <p14:creationId xmlns:p14="http://schemas.microsoft.com/office/powerpoint/2010/main" val="27359500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Strings</a:t>
            </a:r>
          </a:p>
        </p:txBody>
      </p:sp>
      <p:sp>
        <p:nvSpPr>
          <p:cNvPr id="15363" name="Rectangle 3"/>
          <p:cNvSpPr>
            <a:spLocks noGrp="1" noChangeArrowheads="1"/>
          </p:cNvSpPr>
          <p:nvPr>
            <p:ph type="body" idx="1"/>
          </p:nvPr>
        </p:nvSpPr>
        <p:spPr/>
        <p:txBody>
          <a:bodyPr/>
          <a:lstStyle/>
          <a:p>
            <a:pPr>
              <a:lnSpc>
                <a:spcPct val="80000"/>
              </a:lnSpc>
            </a:pPr>
            <a:r>
              <a:rPr lang="en-US" sz="2800" dirty="0"/>
              <a:t>The built-in string type is much like Java</a:t>
            </a:r>
            <a:r>
              <a:rPr lang="ja-JP" altLang="en-US" sz="2800" dirty="0">
                <a:latin typeface="Arial"/>
              </a:rPr>
              <a:t>’</a:t>
            </a:r>
            <a:r>
              <a:rPr lang="en-US" sz="2800" dirty="0"/>
              <a:t>s string type.   </a:t>
            </a:r>
          </a:p>
          <a:p>
            <a:pPr lvl="1">
              <a:lnSpc>
                <a:spcPct val="80000"/>
              </a:lnSpc>
            </a:pPr>
            <a:r>
              <a:rPr lang="en-US" sz="2400" dirty="0"/>
              <a:t>Note lowercase string, not String</a:t>
            </a:r>
          </a:p>
          <a:p>
            <a:pPr lvl="1">
              <a:lnSpc>
                <a:spcPct val="80000"/>
              </a:lnSpc>
            </a:pPr>
            <a:r>
              <a:rPr lang="en-US" sz="2400" dirty="0"/>
              <a:t>Concatenate using the + operator</a:t>
            </a:r>
          </a:p>
          <a:p>
            <a:pPr lvl="1">
              <a:lnSpc>
                <a:spcPct val="80000"/>
              </a:lnSpc>
            </a:pPr>
            <a:r>
              <a:rPr lang="en-US" sz="2400" dirty="0"/>
              <a:t>Just like Java, there are a variety of methods available to:</a:t>
            </a:r>
          </a:p>
          <a:p>
            <a:pPr lvl="2">
              <a:lnSpc>
                <a:spcPct val="80000"/>
              </a:lnSpc>
            </a:pPr>
            <a:r>
              <a:rPr lang="en-US" sz="2000" dirty="0"/>
              <a:t>find the index Of matching strings or characters</a:t>
            </a:r>
          </a:p>
          <a:p>
            <a:pPr lvl="2">
              <a:lnSpc>
                <a:spcPct val="80000"/>
              </a:lnSpc>
            </a:pPr>
            <a:r>
              <a:rPr lang="en-US" sz="2000" dirty="0"/>
              <a:t>generate substrings</a:t>
            </a:r>
          </a:p>
          <a:p>
            <a:pPr lvl="2">
              <a:lnSpc>
                <a:spcPct val="80000"/>
              </a:lnSpc>
            </a:pPr>
            <a:r>
              <a:rPr lang="en-US" sz="2000" dirty="0"/>
              <a:t>compare for equality (if we use == on strings we are comparing if the references are equal, just like Java)</a:t>
            </a:r>
          </a:p>
          <a:p>
            <a:pPr lvl="2">
              <a:lnSpc>
                <a:spcPct val="80000"/>
              </a:lnSpc>
            </a:pPr>
            <a:r>
              <a:rPr lang="en-US" sz="2000" dirty="0"/>
              <a:t>generate clones, trim, etc.  </a:t>
            </a:r>
          </a:p>
        </p:txBody>
      </p:sp>
    </p:spTree>
    <p:extLst>
      <p:ext uri="{BB962C8B-B14F-4D97-AF65-F5344CB8AC3E}">
        <p14:creationId xmlns:p14="http://schemas.microsoft.com/office/powerpoint/2010/main" val="376868891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Classes</a:t>
            </a:r>
          </a:p>
        </p:txBody>
      </p:sp>
      <p:sp>
        <p:nvSpPr>
          <p:cNvPr id="16387" name="Rectangle 3"/>
          <p:cNvSpPr>
            <a:spLocks noGrp="1" noChangeArrowheads="1"/>
          </p:cNvSpPr>
          <p:nvPr>
            <p:ph type="body" idx="1"/>
          </p:nvPr>
        </p:nvSpPr>
        <p:spPr/>
        <p:txBody>
          <a:bodyPr/>
          <a:lstStyle/>
          <a:p>
            <a:r>
              <a:rPr lang="en-US" dirty="0" smtClean="0"/>
              <a:t>To </a:t>
            </a:r>
            <a:r>
              <a:rPr lang="en-US" dirty="0"/>
              <a:t>specify inheritance use a colon after the class name and then the base class.  </a:t>
            </a:r>
          </a:p>
          <a:p>
            <a:pPr lvl="1"/>
            <a:r>
              <a:rPr lang="en-US" dirty="0"/>
              <a:t>To invoke the constructor for the base class in a derived class, we must use the keyword </a:t>
            </a:r>
            <a:r>
              <a:rPr lang="ja-JP" altLang="en-US" dirty="0">
                <a:latin typeface="Arial"/>
              </a:rPr>
              <a:t>“</a:t>
            </a:r>
            <a:r>
              <a:rPr lang="en-US" dirty="0"/>
              <a:t>base</a:t>
            </a:r>
            <a:r>
              <a:rPr lang="ja-JP" altLang="en-US" dirty="0">
                <a:latin typeface="Arial"/>
              </a:rPr>
              <a:t>”</a:t>
            </a:r>
            <a:r>
              <a:rPr lang="en-US" dirty="0"/>
              <a:t> after the constructor in the derived class.  </a:t>
            </a:r>
          </a:p>
          <a:p>
            <a:pPr lvl="1"/>
            <a:r>
              <a:rPr lang="en-US" dirty="0"/>
              <a:t>We must also be explicit with virtual methods, methods are not virtual by default as with Java</a:t>
            </a:r>
          </a:p>
        </p:txBody>
      </p:sp>
    </p:spTree>
    <p:extLst>
      <p:ext uri="{BB962C8B-B14F-4D97-AF65-F5344CB8AC3E}">
        <p14:creationId xmlns:p14="http://schemas.microsoft.com/office/powerpoint/2010/main" val="8008946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241690" y="152400"/>
            <a:ext cx="2576770" cy="696170"/>
          </a:xfrm>
        </p:spPr>
        <p:txBody>
          <a:bodyPr/>
          <a:lstStyle/>
          <a:p>
            <a:r>
              <a:rPr lang="en-US" dirty="0"/>
              <a:t>Class Example</a:t>
            </a:r>
          </a:p>
        </p:txBody>
      </p:sp>
      <p:sp>
        <p:nvSpPr>
          <p:cNvPr id="17412" name="Rectangle 4"/>
          <p:cNvSpPr>
            <a:spLocks noChangeArrowheads="1"/>
          </p:cNvSpPr>
          <p:nvPr/>
        </p:nvSpPr>
        <p:spPr bwMode="auto">
          <a:xfrm>
            <a:off x="228600" y="-133994"/>
            <a:ext cx="5709510" cy="784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indent="457200"/>
            <a:r>
              <a:rPr lang="en-US" sz="1800" b="1" dirty="0"/>
              <a:t>public class </a:t>
            </a:r>
            <a:r>
              <a:rPr lang="en-US" sz="1800" b="1" dirty="0" err="1"/>
              <a:t>BankAccount</a:t>
            </a:r>
            <a:endParaRPr lang="en-US" sz="1800" b="1" dirty="0"/>
          </a:p>
          <a:p>
            <a:pPr indent="457200"/>
            <a:r>
              <a:rPr lang="en-US" sz="1800" b="1" dirty="0"/>
              <a:t>{</a:t>
            </a:r>
          </a:p>
          <a:p>
            <a:pPr indent="457200"/>
            <a:r>
              <a:rPr lang="en-US" sz="1800" b="1" dirty="0"/>
              <a:t>	public double </a:t>
            </a:r>
            <a:r>
              <a:rPr lang="en-US" sz="1800" b="1" dirty="0" err="1"/>
              <a:t>m_amount</a:t>
            </a:r>
            <a:r>
              <a:rPr lang="en-US" sz="1800" b="1" dirty="0"/>
              <a:t>;</a:t>
            </a:r>
          </a:p>
          <a:p>
            <a:pPr indent="457200"/>
            <a:r>
              <a:rPr lang="en-US" sz="1800" b="1" dirty="0"/>
              <a:t>	</a:t>
            </a:r>
            <a:r>
              <a:rPr lang="en-US" sz="1800" b="1" dirty="0" err="1"/>
              <a:t>BankAccount</a:t>
            </a:r>
            <a:r>
              <a:rPr lang="en-US" sz="1800" b="1" dirty="0"/>
              <a:t>(double d) {</a:t>
            </a:r>
          </a:p>
          <a:p>
            <a:pPr indent="457200"/>
            <a:r>
              <a:rPr lang="en-US" sz="1800" b="1" dirty="0"/>
              <a:t>		</a:t>
            </a:r>
            <a:r>
              <a:rPr lang="en-US" sz="1800" b="1" dirty="0" err="1"/>
              <a:t>m_amount</a:t>
            </a:r>
            <a:r>
              <a:rPr lang="en-US" sz="1800" b="1" dirty="0"/>
              <a:t> = d;</a:t>
            </a:r>
          </a:p>
          <a:p>
            <a:pPr indent="457200"/>
            <a:r>
              <a:rPr lang="en-US" sz="1800" b="1" dirty="0"/>
              <a:t>	}</a:t>
            </a:r>
          </a:p>
          <a:p>
            <a:pPr indent="457200"/>
            <a:r>
              <a:rPr lang="en-US" sz="1800" b="1" dirty="0"/>
              <a:t>	public virtual string </a:t>
            </a:r>
            <a:r>
              <a:rPr lang="en-US" sz="1800" b="1" dirty="0" err="1"/>
              <a:t>GetInfo</a:t>
            </a:r>
            <a:r>
              <a:rPr lang="en-US" sz="1800" b="1" dirty="0"/>
              <a:t>() {</a:t>
            </a:r>
          </a:p>
          <a:p>
            <a:pPr indent="457200"/>
            <a:r>
              <a:rPr lang="en-US" sz="1800" b="1" dirty="0"/>
              <a:t>		return </a:t>
            </a:r>
            <a:r>
              <a:rPr lang="ja-JP" altLang="en-US" sz="1800" b="1" dirty="0">
                <a:latin typeface="Arial"/>
              </a:rPr>
              <a:t>“</a:t>
            </a:r>
            <a:r>
              <a:rPr lang="en-US" sz="1800" b="1" dirty="0"/>
              <a:t>Basic Account</a:t>
            </a:r>
            <a:r>
              <a:rPr lang="ja-JP" altLang="en-US" sz="1800" b="1" dirty="0">
                <a:latin typeface="Arial"/>
              </a:rPr>
              <a:t>”</a:t>
            </a:r>
            <a:r>
              <a:rPr lang="en-US" sz="1800" b="1" dirty="0"/>
              <a:t>;</a:t>
            </a:r>
          </a:p>
          <a:p>
            <a:pPr indent="457200"/>
            <a:r>
              <a:rPr lang="en-US" sz="1800" b="1" dirty="0"/>
              <a:t>	}</a:t>
            </a:r>
          </a:p>
          <a:p>
            <a:pPr indent="457200"/>
            <a:r>
              <a:rPr lang="en-US" sz="1800" b="1" dirty="0"/>
              <a:t>}</a:t>
            </a:r>
          </a:p>
          <a:p>
            <a:pPr indent="457200"/>
            <a:endParaRPr lang="en-US" sz="1800" b="1" dirty="0"/>
          </a:p>
          <a:p>
            <a:pPr indent="457200"/>
            <a:r>
              <a:rPr lang="en-US" sz="1800" b="1" dirty="0"/>
              <a:t>public class </a:t>
            </a:r>
            <a:r>
              <a:rPr lang="en-US" sz="1800" b="1" dirty="0" err="1"/>
              <a:t>SavingsAccount</a:t>
            </a:r>
            <a:r>
              <a:rPr lang="en-US" sz="1800" b="1" dirty="0"/>
              <a:t> : </a:t>
            </a:r>
            <a:r>
              <a:rPr lang="en-US" sz="1800" b="1" dirty="0" err="1"/>
              <a:t>BankAccount</a:t>
            </a:r>
            <a:endParaRPr lang="en-US" sz="1800" b="1" dirty="0"/>
          </a:p>
          <a:p>
            <a:pPr indent="457200"/>
            <a:r>
              <a:rPr lang="en-US" sz="1800" b="1" dirty="0"/>
              <a:t>{</a:t>
            </a:r>
          </a:p>
          <a:p>
            <a:pPr indent="457200"/>
            <a:r>
              <a:rPr lang="en-US" sz="1800" b="1" dirty="0"/>
              <a:t>	// Savings Account derived from Bank Account</a:t>
            </a:r>
          </a:p>
          <a:p>
            <a:pPr indent="457200"/>
            <a:r>
              <a:rPr lang="en-US" sz="1800" b="1" dirty="0"/>
              <a:t>	// usual inheritance of methods, variables</a:t>
            </a:r>
          </a:p>
          <a:p>
            <a:pPr indent="457200"/>
            <a:r>
              <a:rPr lang="en-US" sz="1800" b="1" dirty="0"/>
              <a:t>	public double </a:t>
            </a:r>
            <a:r>
              <a:rPr lang="en-US" sz="1800" b="1" dirty="0" err="1"/>
              <a:t>m_interest_rate</a:t>
            </a:r>
            <a:r>
              <a:rPr lang="en-US" sz="1800" b="1" dirty="0"/>
              <a:t>;</a:t>
            </a:r>
          </a:p>
          <a:p>
            <a:pPr indent="457200"/>
            <a:r>
              <a:rPr lang="en-US" sz="1800" b="1" dirty="0"/>
              <a:t>	</a:t>
            </a:r>
            <a:r>
              <a:rPr lang="en-US" sz="1800" b="1" dirty="0" err="1"/>
              <a:t>SavingsAccount</a:t>
            </a:r>
            <a:r>
              <a:rPr lang="en-US" sz="1800" b="1" dirty="0"/>
              <a:t>(double d) : base(100) {	// $100 bonus for signup</a:t>
            </a:r>
          </a:p>
          <a:p>
            <a:pPr indent="457200"/>
            <a:r>
              <a:rPr lang="en-US" sz="1800" b="1" dirty="0"/>
              <a:t>		</a:t>
            </a:r>
            <a:r>
              <a:rPr lang="en-US" sz="1800" b="1" dirty="0" err="1"/>
              <a:t>m_interest_rate</a:t>
            </a:r>
            <a:r>
              <a:rPr lang="en-US" sz="1800" b="1" dirty="0"/>
              <a:t> = 0.025;</a:t>
            </a:r>
          </a:p>
          <a:p>
            <a:pPr indent="457200"/>
            <a:r>
              <a:rPr lang="en-US" sz="1800" b="1" dirty="0"/>
              <a:t>	}</a:t>
            </a:r>
          </a:p>
          <a:p>
            <a:pPr indent="457200"/>
            <a:r>
              <a:rPr lang="en-US" sz="1800" b="1" dirty="0"/>
              <a:t>	public override string </a:t>
            </a:r>
            <a:r>
              <a:rPr lang="en-US" sz="1800" b="1" dirty="0" err="1"/>
              <a:t>GetInfo</a:t>
            </a:r>
            <a:r>
              <a:rPr lang="en-US" sz="1800" b="1" dirty="0"/>
              <a:t>() {</a:t>
            </a:r>
          </a:p>
          <a:p>
            <a:pPr indent="457200"/>
            <a:r>
              <a:rPr lang="en-US" sz="1800" b="1" dirty="0"/>
              <a:t>		string s = </a:t>
            </a:r>
            <a:r>
              <a:rPr lang="en-US" sz="1800" b="1" dirty="0" err="1"/>
              <a:t>base.GetInfo</a:t>
            </a:r>
            <a:r>
              <a:rPr lang="en-US" sz="1800" b="1" dirty="0"/>
              <a:t>();</a:t>
            </a:r>
          </a:p>
          <a:p>
            <a:pPr indent="457200"/>
            <a:r>
              <a:rPr lang="en-US" sz="1800" b="1" dirty="0"/>
              <a:t>		return s + </a:t>
            </a:r>
            <a:r>
              <a:rPr lang="ja-JP" altLang="en-US" sz="1800" b="1" dirty="0">
                <a:latin typeface="Arial"/>
              </a:rPr>
              <a:t>“</a:t>
            </a:r>
            <a:r>
              <a:rPr lang="en-US" sz="1800" b="1" dirty="0"/>
              <a:t> and Savings Account</a:t>
            </a:r>
            <a:r>
              <a:rPr lang="ja-JP" altLang="en-US" sz="1800" b="1" dirty="0">
                <a:latin typeface="Arial"/>
              </a:rPr>
              <a:t>”</a:t>
            </a:r>
            <a:r>
              <a:rPr lang="en-US" sz="1800" b="1" dirty="0"/>
              <a:t>;</a:t>
            </a:r>
          </a:p>
          <a:p>
            <a:pPr indent="457200"/>
            <a:r>
              <a:rPr lang="en-US" sz="1800" b="1" dirty="0"/>
              <a:t>	}</a:t>
            </a:r>
          </a:p>
          <a:p>
            <a:pPr indent="457200"/>
            <a:r>
              <a:rPr lang="en-US" sz="1800" b="1" dirty="0"/>
              <a:t>}</a:t>
            </a:r>
          </a:p>
          <a:p>
            <a:pPr indent="457200"/>
            <a:endParaRPr lang="en-US" sz="1800" dirty="0"/>
          </a:p>
          <a:p>
            <a:pPr indent="457200"/>
            <a:endParaRPr lang="en-US" sz="1800" dirty="0"/>
          </a:p>
          <a:p>
            <a:pPr indent="457200"/>
            <a:endParaRPr lang="en-US" sz="1800" dirty="0"/>
          </a:p>
        </p:txBody>
      </p:sp>
    </p:spTree>
    <p:extLst>
      <p:ext uri="{BB962C8B-B14F-4D97-AF65-F5344CB8AC3E}">
        <p14:creationId xmlns:p14="http://schemas.microsoft.com/office/powerpoint/2010/main" val="27599851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Sample Class Usage</a:t>
            </a:r>
          </a:p>
        </p:txBody>
      </p:sp>
      <p:sp>
        <p:nvSpPr>
          <p:cNvPr id="18435" name="Rectangle 3"/>
          <p:cNvSpPr>
            <a:spLocks noGrp="1" noChangeArrowheads="1"/>
          </p:cNvSpPr>
          <p:nvPr>
            <p:ph type="body" idx="1"/>
          </p:nvPr>
        </p:nvSpPr>
        <p:spPr>
          <a:xfrm>
            <a:off x="914400" y="1029883"/>
            <a:ext cx="7315200" cy="3197350"/>
          </a:xfrm>
        </p:spPr>
        <p:txBody>
          <a:bodyPr/>
          <a:lstStyle/>
          <a:p>
            <a:pPr>
              <a:lnSpc>
                <a:spcPct val="80000"/>
              </a:lnSpc>
              <a:buFontTx/>
              <a:buNone/>
            </a:pPr>
            <a:r>
              <a:rPr lang="en-US" sz="2000" dirty="0" err="1"/>
              <a:t>SavingsAccount</a:t>
            </a:r>
            <a:r>
              <a:rPr lang="en-US" sz="2000" dirty="0"/>
              <a:t> a = new </a:t>
            </a:r>
            <a:r>
              <a:rPr lang="en-US" sz="2000" dirty="0" err="1"/>
              <a:t>SavingsAccount</a:t>
            </a:r>
            <a:r>
              <a:rPr lang="en-US" sz="2000" dirty="0"/>
              <a:t>(0.05);</a:t>
            </a:r>
          </a:p>
          <a:p>
            <a:pPr>
              <a:lnSpc>
                <a:spcPct val="80000"/>
              </a:lnSpc>
              <a:buFontTx/>
              <a:buNone/>
            </a:pPr>
            <a:r>
              <a:rPr lang="en-US" sz="2000" dirty="0" err="1"/>
              <a:t>Console.WriteLine</a:t>
            </a:r>
            <a:r>
              <a:rPr lang="en-US" sz="2000" dirty="0"/>
              <a:t>(</a:t>
            </a:r>
            <a:r>
              <a:rPr lang="en-US" sz="2000" dirty="0" err="1"/>
              <a:t>a.m_amount</a:t>
            </a:r>
            <a:r>
              <a:rPr lang="en-US" sz="2000" dirty="0"/>
              <a:t>);</a:t>
            </a:r>
          </a:p>
          <a:p>
            <a:pPr>
              <a:lnSpc>
                <a:spcPct val="80000"/>
              </a:lnSpc>
              <a:buFontTx/>
              <a:buNone/>
            </a:pPr>
            <a:r>
              <a:rPr lang="en-US" sz="2000" dirty="0" err="1"/>
              <a:t>Console.WriteLine</a:t>
            </a:r>
            <a:r>
              <a:rPr lang="en-US" sz="2000" dirty="0"/>
              <a:t>(</a:t>
            </a:r>
            <a:r>
              <a:rPr lang="en-US" sz="2000" dirty="0" err="1"/>
              <a:t>a.m_interest_rate</a:t>
            </a:r>
            <a:r>
              <a:rPr lang="en-US" sz="2000" dirty="0"/>
              <a:t>);</a:t>
            </a:r>
          </a:p>
          <a:p>
            <a:pPr>
              <a:lnSpc>
                <a:spcPct val="80000"/>
              </a:lnSpc>
              <a:buFontTx/>
              <a:buNone/>
            </a:pPr>
            <a:r>
              <a:rPr lang="en-US" sz="2000" dirty="0" err="1"/>
              <a:t>Console.WriteLine</a:t>
            </a:r>
            <a:r>
              <a:rPr lang="en-US" sz="2000" dirty="0"/>
              <a:t>(</a:t>
            </a:r>
            <a:r>
              <a:rPr lang="en-US" sz="2000" dirty="0" err="1"/>
              <a:t>a.GetInfo</a:t>
            </a:r>
            <a:r>
              <a:rPr lang="en-US" sz="2000" dirty="0"/>
              <a:t>());</a:t>
            </a:r>
          </a:p>
          <a:p>
            <a:pPr>
              <a:lnSpc>
                <a:spcPct val="80000"/>
              </a:lnSpc>
              <a:buFontTx/>
              <a:buNone/>
            </a:pPr>
            <a:endParaRPr lang="en-US" sz="2000" dirty="0"/>
          </a:p>
          <a:p>
            <a:pPr>
              <a:lnSpc>
                <a:spcPct val="80000"/>
              </a:lnSpc>
              <a:buFontTx/>
              <a:buNone/>
            </a:pPr>
            <a:r>
              <a:rPr lang="en-US" sz="2000" dirty="0"/>
              <a:t>Then the output is:</a:t>
            </a:r>
          </a:p>
          <a:p>
            <a:pPr>
              <a:lnSpc>
                <a:spcPct val="80000"/>
              </a:lnSpc>
              <a:buFontTx/>
              <a:buNone/>
            </a:pPr>
            <a:r>
              <a:rPr lang="en-US" sz="2000" dirty="0"/>
              <a:t>		100</a:t>
            </a:r>
          </a:p>
          <a:p>
            <a:pPr>
              <a:lnSpc>
                <a:spcPct val="80000"/>
              </a:lnSpc>
              <a:buFontTx/>
              <a:buNone/>
            </a:pPr>
            <a:r>
              <a:rPr lang="en-US" sz="2000" dirty="0"/>
              <a:t>		0.05</a:t>
            </a:r>
          </a:p>
          <a:p>
            <a:pPr>
              <a:lnSpc>
                <a:spcPct val="80000"/>
              </a:lnSpc>
              <a:buFontTx/>
              <a:buNone/>
            </a:pPr>
            <a:r>
              <a:rPr lang="en-US" sz="2000" dirty="0"/>
              <a:t>		Basic Account and Savings Account</a:t>
            </a:r>
          </a:p>
        </p:txBody>
      </p:sp>
    </p:spTree>
    <p:extLst>
      <p:ext uri="{BB962C8B-B14F-4D97-AF65-F5344CB8AC3E}">
        <p14:creationId xmlns:p14="http://schemas.microsoft.com/office/powerpoint/2010/main" val="303297705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Class Notes</a:t>
            </a:r>
          </a:p>
        </p:txBody>
      </p:sp>
      <p:sp>
        <p:nvSpPr>
          <p:cNvPr id="19459" name="Rectangle 3"/>
          <p:cNvSpPr>
            <a:spLocks noGrp="1" noChangeArrowheads="1"/>
          </p:cNvSpPr>
          <p:nvPr>
            <p:ph type="body" idx="1"/>
          </p:nvPr>
        </p:nvSpPr>
        <p:spPr/>
        <p:txBody>
          <a:bodyPr/>
          <a:lstStyle/>
          <a:p>
            <a:r>
              <a:rPr lang="en-US" sz="2800" dirty="0"/>
              <a:t>We must explicitly state that a method is virtual if we want to override it</a:t>
            </a:r>
          </a:p>
          <a:p>
            <a:pPr lvl="1"/>
            <a:r>
              <a:rPr lang="en-US" sz="2400" dirty="0"/>
              <a:t>By default, non-virtual methods cannot be overridden</a:t>
            </a:r>
          </a:p>
          <a:p>
            <a:r>
              <a:rPr lang="en-US" sz="2800" dirty="0"/>
              <a:t>We also have to explicitly state that we are overriding a method with the override keyword</a:t>
            </a:r>
          </a:p>
          <a:p>
            <a:r>
              <a:rPr lang="en-US" sz="2800" dirty="0"/>
              <a:t>To invoke a base method, use </a:t>
            </a:r>
            <a:r>
              <a:rPr lang="en-US" sz="2800" dirty="0" err="1"/>
              <a:t>base.methodName</a:t>
            </a:r>
            <a:r>
              <a:rPr lang="en-US" sz="2800" dirty="0"/>
              <a:t>().</a:t>
            </a:r>
          </a:p>
        </p:txBody>
      </p:sp>
    </p:spTree>
    <p:extLst>
      <p:ext uri="{BB962C8B-B14F-4D97-AF65-F5344CB8AC3E}">
        <p14:creationId xmlns:p14="http://schemas.microsoft.com/office/powerpoint/2010/main" val="152160158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Interfaces</a:t>
            </a:r>
          </a:p>
        </p:txBody>
      </p:sp>
      <p:sp>
        <p:nvSpPr>
          <p:cNvPr id="20483" name="Rectangle 3"/>
          <p:cNvSpPr>
            <a:spLocks noGrp="1" noChangeArrowheads="1"/>
          </p:cNvSpPr>
          <p:nvPr>
            <p:ph type="body" idx="1"/>
          </p:nvPr>
        </p:nvSpPr>
        <p:spPr/>
        <p:txBody>
          <a:bodyPr/>
          <a:lstStyle/>
          <a:p>
            <a:r>
              <a:rPr lang="en-US"/>
              <a:t>An interface in C# is much like an interface in Java</a:t>
            </a:r>
          </a:p>
          <a:p>
            <a:r>
              <a:rPr lang="en-US"/>
              <a:t>An interface states what an object can do, but not how it is done.  </a:t>
            </a:r>
          </a:p>
          <a:p>
            <a:pPr lvl="1"/>
            <a:r>
              <a:rPr lang="en-US"/>
              <a:t>It looks like a class definition but we cannot implement any methods in the interface nor include any variables.  </a:t>
            </a:r>
          </a:p>
          <a:p>
            <a:r>
              <a:rPr lang="en-US"/>
              <a:t>Here is a sample interface:</a:t>
            </a:r>
          </a:p>
        </p:txBody>
      </p:sp>
    </p:spTree>
    <p:extLst>
      <p:ext uri="{BB962C8B-B14F-4D97-AF65-F5344CB8AC3E}">
        <p14:creationId xmlns:p14="http://schemas.microsoft.com/office/powerpoint/2010/main" val="16231536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52400"/>
            <a:ext cx="7772400" cy="1143000"/>
          </a:xfrm>
        </p:spPr>
        <p:txBody>
          <a:bodyPr/>
          <a:lstStyle/>
          <a:p>
            <a:r>
              <a:rPr lang="en-US"/>
              <a:t>Sample Interface</a:t>
            </a:r>
          </a:p>
        </p:txBody>
      </p:sp>
      <p:sp>
        <p:nvSpPr>
          <p:cNvPr id="21508" name="Rectangle 4"/>
          <p:cNvSpPr>
            <a:spLocks noChangeArrowheads="1"/>
          </p:cNvSpPr>
          <p:nvPr/>
        </p:nvSpPr>
        <p:spPr bwMode="auto">
          <a:xfrm>
            <a:off x="228600" y="1224385"/>
            <a:ext cx="4647426"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2000" b="1" dirty="0"/>
              <a:t>public interface </a:t>
            </a:r>
            <a:r>
              <a:rPr lang="en-US" sz="2000" b="1" dirty="0" err="1"/>
              <a:t>IDrivable</a:t>
            </a:r>
            <a:r>
              <a:rPr lang="en-US" sz="2000" b="1" dirty="0"/>
              <a:t> {</a:t>
            </a:r>
          </a:p>
          <a:p>
            <a:r>
              <a:rPr lang="en-US" sz="2000" b="1" dirty="0"/>
              <a:t>	void Start();</a:t>
            </a:r>
          </a:p>
          <a:p>
            <a:r>
              <a:rPr lang="en-US" sz="2000" b="1" dirty="0"/>
              <a:t>	void Stop();</a:t>
            </a:r>
          </a:p>
          <a:p>
            <a:r>
              <a:rPr lang="en-US" sz="2000" b="1" dirty="0"/>
              <a:t>	void Turn();</a:t>
            </a:r>
          </a:p>
          <a:p>
            <a:r>
              <a:rPr lang="en-US" sz="2000" b="1" dirty="0"/>
              <a:t>}</a:t>
            </a:r>
          </a:p>
          <a:p>
            <a:endParaRPr lang="en-US" sz="2000" b="1" dirty="0"/>
          </a:p>
          <a:p>
            <a:r>
              <a:rPr lang="en-US" sz="2000" b="1" dirty="0"/>
              <a:t>public class </a:t>
            </a:r>
            <a:r>
              <a:rPr lang="en-US" sz="2000" b="1" dirty="0" err="1"/>
              <a:t>SportsCar</a:t>
            </a:r>
            <a:r>
              <a:rPr lang="en-US" sz="2000" b="1" dirty="0"/>
              <a:t> : </a:t>
            </a:r>
            <a:r>
              <a:rPr lang="en-US" sz="2000" b="1" dirty="0" err="1"/>
              <a:t>IDriveable</a:t>
            </a:r>
            <a:r>
              <a:rPr lang="en-US" sz="2000" b="1" dirty="0"/>
              <a:t> {</a:t>
            </a:r>
          </a:p>
          <a:p>
            <a:r>
              <a:rPr lang="en-US" sz="2000" b="1" dirty="0"/>
              <a:t>	void Start() {</a:t>
            </a:r>
          </a:p>
          <a:p>
            <a:r>
              <a:rPr lang="en-US" sz="2000" b="1" dirty="0"/>
              <a:t>	  // Code here to implement start</a:t>
            </a:r>
          </a:p>
          <a:p>
            <a:r>
              <a:rPr lang="en-US" sz="2000" b="1" dirty="0"/>
              <a:t>	}</a:t>
            </a:r>
          </a:p>
          <a:p>
            <a:r>
              <a:rPr lang="en-US" sz="2000" b="1" dirty="0"/>
              <a:t>	void Stop() {</a:t>
            </a:r>
          </a:p>
          <a:p>
            <a:r>
              <a:rPr lang="en-US" sz="2000" b="1" dirty="0"/>
              <a:t>	  // Code here to implement stop</a:t>
            </a:r>
          </a:p>
          <a:p>
            <a:r>
              <a:rPr lang="en-US" sz="2000" b="1" dirty="0"/>
              <a:t>	}</a:t>
            </a:r>
          </a:p>
          <a:p>
            <a:r>
              <a:rPr lang="en-US" sz="2000" b="1" dirty="0"/>
              <a:t>	void Turn() {</a:t>
            </a:r>
          </a:p>
          <a:p>
            <a:r>
              <a:rPr lang="en-US" sz="2000" b="1" dirty="0"/>
              <a:t>	  // Code here to implement turn</a:t>
            </a:r>
          </a:p>
          <a:p>
            <a:r>
              <a:rPr lang="en-US" sz="2000" b="1" dirty="0"/>
              <a:t>	}</a:t>
            </a:r>
          </a:p>
          <a:p>
            <a:r>
              <a:rPr lang="en-US" sz="2000" b="1" dirty="0"/>
              <a:t>}</a:t>
            </a:r>
          </a:p>
          <a:p>
            <a:endParaRPr lang="en-US" sz="2000" dirty="0"/>
          </a:p>
        </p:txBody>
      </p:sp>
      <p:sp>
        <p:nvSpPr>
          <p:cNvPr id="21510" name="Rectangle 6"/>
          <p:cNvSpPr>
            <a:spLocks noChangeArrowheads="1"/>
          </p:cNvSpPr>
          <p:nvPr/>
        </p:nvSpPr>
        <p:spPr bwMode="auto">
          <a:xfrm>
            <a:off x="4953000" y="1964244"/>
            <a:ext cx="430463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2400" b="1" dirty="0"/>
              <a:t>Method that uses the Interface:</a:t>
            </a:r>
          </a:p>
          <a:p>
            <a:endParaRPr lang="en-US" sz="2400" b="1" dirty="0"/>
          </a:p>
          <a:p>
            <a:r>
              <a:rPr lang="en-US" sz="2400" b="1" dirty="0"/>
              <a:t>void </a:t>
            </a:r>
            <a:r>
              <a:rPr lang="en-US" sz="2400" b="1" dirty="0" err="1"/>
              <a:t>GoForward</a:t>
            </a:r>
            <a:r>
              <a:rPr lang="en-US" sz="2400" b="1" dirty="0"/>
              <a:t>(</a:t>
            </a:r>
            <a:r>
              <a:rPr lang="en-US" sz="2400" b="1" dirty="0" err="1"/>
              <a:t>IDrivable</a:t>
            </a:r>
            <a:r>
              <a:rPr lang="en-US" sz="2400" b="1" dirty="0"/>
              <a:t> d)</a:t>
            </a:r>
          </a:p>
          <a:p>
            <a:r>
              <a:rPr lang="en-US" sz="2400" b="1" dirty="0"/>
              <a:t>{</a:t>
            </a:r>
          </a:p>
          <a:p>
            <a:r>
              <a:rPr lang="en-US" sz="2400" b="1" dirty="0"/>
              <a:t>	</a:t>
            </a:r>
            <a:r>
              <a:rPr lang="en-US" sz="2400" b="1" dirty="0" err="1"/>
              <a:t>d.Start</a:t>
            </a:r>
            <a:r>
              <a:rPr lang="en-US" sz="2400" b="1" dirty="0"/>
              <a:t>();</a:t>
            </a:r>
          </a:p>
          <a:p>
            <a:r>
              <a:rPr lang="en-US" sz="2400" b="1" dirty="0"/>
              <a:t>	// wait</a:t>
            </a:r>
          </a:p>
          <a:p>
            <a:r>
              <a:rPr lang="en-US" sz="2400" b="1" dirty="0"/>
              <a:t>	</a:t>
            </a:r>
            <a:r>
              <a:rPr lang="en-US" sz="2400" b="1" dirty="0" err="1"/>
              <a:t>d.Stop</a:t>
            </a:r>
            <a:r>
              <a:rPr lang="en-US" sz="2400" b="1" dirty="0"/>
              <a:t>();</a:t>
            </a:r>
          </a:p>
          <a:p>
            <a:r>
              <a:rPr lang="en-US" sz="2400" b="1" dirty="0"/>
              <a:t>}</a:t>
            </a:r>
          </a:p>
        </p:txBody>
      </p:sp>
      <p:sp>
        <p:nvSpPr>
          <p:cNvPr id="21511" name="Line 7"/>
          <p:cNvSpPr>
            <a:spLocks noChangeShapeType="1"/>
          </p:cNvSpPr>
          <p:nvPr/>
        </p:nvSpPr>
        <p:spPr bwMode="auto">
          <a:xfrm>
            <a:off x="152400" y="3124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1512" name="Line 8"/>
          <p:cNvSpPr>
            <a:spLocks noChangeShapeType="1"/>
          </p:cNvSpPr>
          <p:nvPr/>
        </p:nvSpPr>
        <p:spPr bwMode="auto">
          <a:xfrm>
            <a:off x="4648200" y="1371600"/>
            <a:ext cx="0" cy="502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extLst>
      <p:ext uri="{BB962C8B-B14F-4D97-AF65-F5344CB8AC3E}">
        <p14:creationId xmlns:p14="http://schemas.microsoft.com/office/powerpoint/2010/main" val="26822102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7772400" cy="696475"/>
          </a:xfrm>
        </p:spPr>
        <p:txBody>
          <a:bodyPr/>
          <a:lstStyle/>
          <a:p>
            <a:r>
              <a:rPr lang="en-US" dirty="0"/>
              <a:t>Reading Input</a:t>
            </a:r>
          </a:p>
        </p:txBody>
      </p:sp>
      <p:sp>
        <p:nvSpPr>
          <p:cNvPr id="22531" name="Rectangle 3"/>
          <p:cNvSpPr>
            <a:spLocks noGrp="1" noChangeArrowheads="1"/>
          </p:cNvSpPr>
          <p:nvPr>
            <p:ph type="body" idx="1"/>
          </p:nvPr>
        </p:nvSpPr>
        <p:spPr>
          <a:xfrm>
            <a:off x="228600" y="1219200"/>
            <a:ext cx="8686800" cy="5334000"/>
          </a:xfrm>
        </p:spPr>
        <p:txBody>
          <a:bodyPr/>
          <a:lstStyle/>
          <a:p>
            <a:pPr>
              <a:lnSpc>
                <a:spcPct val="80000"/>
              </a:lnSpc>
            </a:pPr>
            <a:r>
              <a:rPr lang="en-US" dirty="0"/>
              <a:t>To input data, we must read it as a string and then convert it to the desired type.</a:t>
            </a:r>
          </a:p>
          <a:p>
            <a:pPr lvl="1">
              <a:lnSpc>
                <a:spcPct val="80000"/>
              </a:lnSpc>
            </a:pPr>
            <a:r>
              <a:rPr lang="en-US" sz="2400" dirty="0" err="1"/>
              <a:t>Console.ReadLine</a:t>
            </a:r>
            <a:r>
              <a:rPr lang="en-US" sz="2400" dirty="0"/>
              <a:t>() will return a line of input text as a string. </a:t>
            </a:r>
          </a:p>
          <a:p>
            <a:pPr>
              <a:lnSpc>
                <a:spcPct val="80000"/>
              </a:lnSpc>
            </a:pPr>
            <a:r>
              <a:rPr lang="en-US" dirty="0"/>
              <a:t>We can then use </a:t>
            </a:r>
            <a:r>
              <a:rPr lang="en-US" dirty="0" err="1"/>
              <a:t>type.Parse</a:t>
            </a:r>
            <a:r>
              <a:rPr lang="en-US" dirty="0"/>
              <a:t>(string) to convert the string to the desired type.  For example:</a:t>
            </a:r>
          </a:p>
          <a:p>
            <a:pPr lvl="1">
              <a:lnSpc>
                <a:spcPct val="80000"/>
              </a:lnSpc>
              <a:buFontTx/>
              <a:buNone/>
            </a:pPr>
            <a:r>
              <a:rPr lang="en-US" sz="2400" dirty="0"/>
              <a:t>	string s;</a:t>
            </a:r>
          </a:p>
          <a:p>
            <a:pPr lvl="1">
              <a:lnSpc>
                <a:spcPct val="80000"/>
              </a:lnSpc>
              <a:buFontTx/>
              <a:buNone/>
            </a:pPr>
            <a:r>
              <a:rPr lang="en-US" sz="2400" dirty="0"/>
              <a:t>	</a:t>
            </a:r>
            <a:r>
              <a:rPr lang="en-US" sz="2400" dirty="0" err="1"/>
              <a:t>int</a:t>
            </a:r>
            <a:r>
              <a:rPr lang="en-US" sz="2400" dirty="0"/>
              <a:t> </a:t>
            </a:r>
            <a:r>
              <a:rPr lang="en-US" sz="2400" dirty="0" err="1"/>
              <a:t>i</a:t>
            </a:r>
            <a:r>
              <a:rPr lang="en-US" sz="2400" dirty="0"/>
              <a:t>;</a:t>
            </a:r>
          </a:p>
          <a:p>
            <a:pPr lvl="1">
              <a:lnSpc>
                <a:spcPct val="80000"/>
              </a:lnSpc>
              <a:buFontTx/>
              <a:buNone/>
            </a:pPr>
            <a:r>
              <a:rPr lang="en-US" sz="2400" dirty="0"/>
              <a:t>	s = </a:t>
            </a:r>
            <a:r>
              <a:rPr lang="en-US" sz="2400" dirty="0" err="1"/>
              <a:t>Console.ReadLine</a:t>
            </a:r>
            <a:r>
              <a:rPr lang="en-US" sz="2400" dirty="0"/>
              <a:t>();</a:t>
            </a:r>
          </a:p>
          <a:p>
            <a:pPr lvl="1">
              <a:lnSpc>
                <a:spcPct val="80000"/>
              </a:lnSpc>
              <a:buFontTx/>
              <a:buNone/>
            </a:pPr>
            <a:r>
              <a:rPr lang="en-US" sz="2400" dirty="0"/>
              <a:t>	</a:t>
            </a:r>
            <a:r>
              <a:rPr lang="en-US" sz="2400" dirty="0" err="1"/>
              <a:t>i</a:t>
            </a:r>
            <a:r>
              <a:rPr lang="en-US" sz="2400" dirty="0"/>
              <a:t> = </a:t>
            </a:r>
            <a:r>
              <a:rPr lang="en-US" sz="2400" dirty="0" err="1"/>
              <a:t>int.Parse</a:t>
            </a:r>
            <a:r>
              <a:rPr lang="en-US" sz="2400" dirty="0"/>
              <a:t>(s);	</a:t>
            </a:r>
          </a:p>
          <a:p>
            <a:pPr>
              <a:lnSpc>
                <a:spcPct val="80000"/>
              </a:lnSpc>
            </a:pPr>
            <a:r>
              <a:rPr lang="en-US" dirty="0"/>
              <a:t>W</a:t>
            </a:r>
            <a:r>
              <a:rPr lang="en-US" dirty="0" smtClean="0"/>
              <a:t>e </a:t>
            </a:r>
            <a:r>
              <a:rPr lang="en-US" dirty="0"/>
              <a:t>can also use </a:t>
            </a:r>
            <a:r>
              <a:rPr lang="en-US" dirty="0" err="1"/>
              <a:t>double.Parse</a:t>
            </a:r>
            <a:r>
              <a:rPr lang="en-US" dirty="0"/>
              <a:t>(s);     </a:t>
            </a:r>
            <a:r>
              <a:rPr lang="en-US" dirty="0" err="1"/>
              <a:t>float.Parse</a:t>
            </a:r>
            <a:r>
              <a:rPr lang="en-US" dirty="0"/>
              <a:t>(s);    etc.</a:t>
            </a:r>
          </a:p>
          <a:p>
            <a:pPr>
              <a:lnSpc>
                <a:spcPct val="80000"/>
              </a:lnSpc>
            </a:pPr>
            <a:r>
              <a:rPr lang="en-US" dirty="0"/>
              <a:t>There is also a useful Convert class, with methods such as </a:t>
            </a:r>
            <a:r>
              <a:rPr lang="en-US" dirty="0" err="1"/>
              <a:t>Convert.ToDouble</a:t>
            </a:r>
            <a:r>
              <a:rPr lang="en-US" dirty="0"/>
              <a:t>(</a:t>
            </a:r>
            <a:r>
              <a:rPr lang="en-US" dirty="0" err="1"/>
              <a:t>val</a:t>
            </a:r>
            <a:r>
              <a:rPr lang="en-US" dirty="0"/>
              <a:t>);  </a:t>
            </a:r>
            <a:r>
              <a:rPr lang="en-US" dirty="0" err="1"/>
              <a:t>Convert.ToBoolean</a:t>
            </a:r>
            <a:r>
              <a:rPr lang="en-US" dirty="0"/>
              <a:t>(</a:t>
            </a:r>
            <a:r>
              <a:rPr lang="en-US" dirty="0" err="1"/>
              <a:t>val</a:t>
            </a:r>
            <a:r>
              <a:rPr lang="en-US" dirty="0"/>
              <a:t>);  </a:t>
            </a:r>
            <a:r>
              <a:rPr lang="en-US" dirty="0" err="1"/>
              <a:t>Convert.ToDateTime</a:t>
            </a:r>
            <a:r>
              <a:rPr lang="en-US" dirty="0"/>
              <a:t>(</a:t>
            </a:r>
            <a:r>
              <a:rPr lang="en-US" dirty="0" err="1"/>
              <a:t>val</a:t>
            </a:r>
            <a:r>
              <a:rPr lang="en-US" dirty="0"/>
              <a:t>); etc.</a:t>
            </a:r>
          </a:p>
        </p:txBody>
      </p:sp>
    </p:spTree>
    <p:extLst>
      <p:ext uri="{BB962C8B-B14F-4D97-AF65-F5344CB8AC3E}">
        <p14:creationId xmlns:p14="http://schemas.microsoft.com/office/powerpoint/2010/main" val="7881113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580B813-FEE5-43C8-B412-A5A5B5D9FD83}" type="slidenum">
              <a:rPr lang="en-US"/>
              <a:pPr>
                <a:defRPr/>
              </a:pPr>
              <a:t>2</a:t>
            </a:fld>
            <a:endParaRPr lang="en-US" dirty="0"/>
          </a:p>
        </p:txBody>
      </p:sp>
      <p:sp>
        <p:nvSpPr>
          <p:cNvPr id="31747" name="Rectangle 2"/>
          <p:cNvSpPr>
            <a:spLocks noGrp="1" noChangeArrowheads="1"/>
          </p:cNvSpPr>
          <p:nvPr>
            <p:ph type="title"/>
          </p:nvPr>
        </p:nvSpPr>
        <p:spPr>
          <a:xfrm>
            <a:off x="169863" y="76200"/>
            <a:ext cx="8880475" cy="685800"/>
          </a:xfrm>
        </p:spPr>
        <p:txBody>
          <a:bodyPr/>
          <a:lstStyle/>
          <a:p>
            <a:r>
              <a:rPr lang="en-US" dirty="0" smtClean="0"/>
              <a:t>Today’s Lecture</a:t>
            </a:r>
            <a:endParaRPr lang="en-US" i="1" dirty="0" smtClean="0"/>
          </a:p>
        </p:txBody>
      </p:sp>
      <p:sp>
        <p:nvSpPr>
          <p:cNvPr id="4" name="Rectangle 3"/>
          <p:cNvSpPr txBox="1">
            <a:spLocks noChangeArrowheads="1"/>
          </p:cNvSpPr>
          <p:nvPr/>
        </p:nvSpPr>
        <p:spPr bwMode="auto">
          <a:xfrm>
            <a:off x="457200" y="1066800"/>
            <a:ext cx="7467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tab pos="3657600" algn="l"/>
              </a:tabLst>
              <a:defRPr/>
            </a:pPr>
            <a:r>
              <a:rPr lang="en-US" sz="2000" kern="0" dirty="0" smtClean="0">
                <a:latin typeface="+mn-lt"/>
              </a:rPr>
              <a:t>Basics of C#</a:t>
            </a:r>
            <a:endParaRPr lang="en-US" sz="2000" kern="0" dirty="0" smtClean="0">
              <a:latin typeface="+mn-lt"/>
            </a:endParaRPr>
          </a:p>
        </p:txBody>
      </p:sp>
    </p:spTree>
    <p:extLst>
      <p:ext uri="{BB962C8B-B14F-4D97-AF65-F5344CB8AC3E}">
        <p14:creationId xmlns:p14="http://schemas.microsoft.com/office/powerpoint/2010/main" val="1586504243"/>
      </p:ext>
    </p:extLst>
  </p:cSld>
  <p:clrMapOvr>
    <a:masterClrMapping/>
  </p:clrMapOvr>
  <p:transition xmlns:p14="http://schemas.microsoft.com/office/powerpoint/2010/main" advTm="250"/>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Procedural Stuff</a:t>
            </a:r>
          </a:p>
        </p:txBody>
      </p:sp>
      <p:sp>
        <p:nvSpPr>
          <p:cNvPr id="23555" name="Rectangle 3"/>
          <p:cNvSpPr>
            <a:spLocks noGrp="1" noChangeArrowheads="1"/>
          </p:cNvSpPr>
          <p:nvPr>
            <p:ph type="body" idx="1"/>
          </p:nvPr>
        </p:nvSpPr>
        <p:spPr>
          <a:xfrm>
            <a:off x="625460" y="990600"/>
            <a:ext cx="7315200" cy="4876800"/>
          </a:xfrm>
        </p:spPr>
        <p:txBody>
          <a:bodyPr/>
          <a:lstStyle/>
          <a:p>
            <a:pPr>
              <a:lnSpc>
                <a:spcPct val="90000"/>
              </a:lnSpc>
            </a:pPr>
            <a:r>
              <a:rPr lang="en-US" sz="2400" dirty="0"/>
              <a:t>We also have our familiar procedural constructs:</a:t>
            </a:r>
          </a:p>
          <a:p>
            <a:pPr lvl="1">
              <a:lnSpc>
                <a:spcPct val="90000"/>
              </a:lnSpc>
            </a:pPr>
            <a:r>
              <a:rPr lang="en-US" sz="2000" dirty="0"/>
              <a:t>Arithmetic, relational, Boolean operators:  all the same as Java/C++</a:t>
            </a:r>
          </a:p>
          <a:p>
            <a:pPr lvl="1">
              <a:lnSpc>
                <a:spcPct val="90000"/>
              </a:lnSpc>
            </a:pPr>
            <a:r>
              <a:rPr lang="en-US" sz="2000" dirty="0"/>
              <a:t>For, While, Do, If : all the same as Java/C++</a:t>
            </a:r>
          </a:p>
          <a:p>
            <a:pPr lvl="1">
              <a:lnSpc>
                <a:spcPct val="90000"/>
              </a:lnSpc>
            </a:pPr>
            <a:r>
              <a:rPr lang="en-US" sz="2000" dirty="0"/>
              <a:t>Switch statements:  Like Java, except forces a break after a case.  Code is not allowed to </a:t>
            </a:r>
            <a:r>
              <a:rPr lang="ja-JP" altLang="en-US" sz="2000" dirty="0">
                <a:latin typeface="Arial"/>
              </a:rPr>
              <a:t>“</a:t>
            </a:r>
            <a:r>
              <a:rPr lang="en-US" sz="2000" dirty="0"/>
              <a:t>fall through</a:t>
            </a:r>
            <a:r>
              <a:rPr lang="ja-JP" altLang="en-US" sz="2000" dirty="0">
                <a:latin typeface="Arial"/>
              </a:rPr>
              <a:t>”</a:t>
            </a:r>
            <a:r>
              <a:rPr lang="en-US" sz="2000" dirty="0"/>
              <a:t> to the next case, but several case labels may mark the same location.</a:t>
            </a:r>
          </a:p>
          <a:p>
            <a:pPr lvl="1">
              <a:lnSpc>
                <a:spcPct val="90000"/>
              </a:lnSpc>
            </a:pPr>
            <a:r>
              <a:rPr lang="en-US" sz="2000" dirty="0"/>
              <a:t>Math class:  </a:t>
            </a:r>
            <a:r>
              <a:rPr lang="en-US" sz="2000" dirty="0" err="1"/>
              <a:t>Math.Sin</a:t>
            </a:r>
            <a:r>
              <a:rPr lang="en-US" sz="2000" dirty="0"/>
              <a:t>(), </a:t>
            </a:r>
            <a:r>
              <a:rPr lang="en-US" sz="2000" dirty="0" err="1"/>
              <a:t>Math.Cos</a:t>
            </a:r>
            <a:r>
              <a:rPr lang="en-US" sz="2000" dirty="0"/>
              <a:t>(), etc.</a:t>
            </a:r>
          </a:p>
          <a:p>
            <a:pPr>
              <a:lnSpc>
                <a:spcPct val="90000"/>
              </a:lnSpc>
            </a:pPr>
            <a:r>
              <a:rPr lang="en-US" sz="2400" dirty="0"/>
              <a:t>Random class:</a:t>
            </a:r>
          </a:p>
          <a:p>
            <a:pPr lvl="1">
              <a:lnSpc>
                <a:spcPct val="90000"/>
              </a:lnSpc>
              <a:buFontTx/>
              <a:buNone/>
            </a:pPr>
            <a:r>
              <a:rPr lang="en-US" sz="2000" dirty="0"/>
              <a:t>	Random r = new Random();</a:t>
            </a:r>
          </a:p>
          <a:p>
            <a:pPr lvl="1">
              <a:lnSpc>
                <a:spcPct val="90000"/>
              </a:lnSpc>
              <a:buFontTx/>
              <a:buNone/>
            </a:pPr>
            <a:r>
              <a:rPr lang="en-US" sz="2000" dirty="0"/>
              <a:t>	</a:t>
            </a:r>
            <a:r>
              <a:rPr lang="en-US" sz="2000" dirty="0" err="1"/>
              <a:t>r.NextDouble</a:t>
            </a:r>
            <a:r>
              <a:rPr lang="en-US" sz="2000" dirty="0"/>
              <a:t>();		// Returns random double between 0-1</a:t>
            </a:r>
          </a:p>
          <a:p>
            <a:pPr lvl="1">
              <a:lnSpc>
                <a:spcPct val="90000"/>
              </a:lnSpc>
              <a:buFontTx/>
              <a:buNone/>
            </a:pPr>
            <a:r>
              <a:rPr lang="en-US" sz="2000" dirty="0"/>
              <a:t>	</a:t>
            </a:r>
            <a:r>
              <a:rPr lang="en-US" sz="2000" dirty="0" err="1"/>
              <a:t>r.Next</a:t>
            </a:r>
            <a:r>
              <a:rPr lang="en-US" sz="2000" dirty="0"/>
              <a:t>(10,20);		// Random </a:t>
            </a:r>
            <a:r>
              <a:rPr lang="en-US" sz="2000" dirty="0" err="1"/>
              <a:t>int</a:t>
            </a:r>
            <a:r>
              <a:rPr lang="en-US" sz="2000" dirty="0"/>
              <a:t>, 10 </a:t>
            </a:r>
            <a:r>
              <a:rPr lang="en-US" sz="2000" dirty="0">
                <a:sym typeface="Symbol" charset="0"/>
              </a:rPr>
              <a:t></a:t>
            </a:r>
            <a:r>
              <a:rPr lang="en-US" sz="2000" dirty="0"/>
              <a:t> </a:t>
            </a:r>
            <a:r>
              <a:rPr lang="en-US" sz="2000" dirty="0" err="1"/>
              <a:t>int</a:t>
            </a:r>
            <a:r>
              <a:rPr lang="en-US" sz="2000" dirty="0"/>
              <a:t> &lt; 20</a:t>
            </a:r>
          </a:p>
        </p:txBody>
      </p:sp>
    </p:spTree>
    <p:extLst>
      <p:ext uri="{BB962C8B-B14F-4D97-AF65-F5344CB8AC3E}">
        <p14:creationId xmlns:p14="http://schemas.microsoft.com/office/powerpoint/2010/main" val="34975731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7772400" cy="1143000"/>
          </a:xfrm>
        </p:spPr>
        <p:txBody>
          <a:bodyPr/>
          <a:lstStyle/>
          <a:p>
            <a:r>
              <a:rPr lang="en-US"/>
              <a:t>Passing Parameters</a:t>
            </a:r>
          </a:p>
        </p:txBody>
      </p:sp>
      <p:sp>
        <p:nvSpPr>
          <p:cNvPr id="24579" name="Rectangle 3"/>
          <p:cNvSpPr>
            <a:spLocks noGrp="1" noChangeArrowheads="1"/>
          </p:cNvSpPr>
          <p:nvPr>
            <p:ph type="body" idx="1"/>
          </p:nvPr>
        </p:nvSpPr>
        <p:spPr>
          <a:xfrm>
            <a:off x="502124" y="946503"/>
            <a:ext cx="7772400" cy="4114800"/>
          </a:xfrm>
        </p:spPr>
        <p:txBody>
          <a:bodyPr/>
          <a:lstStyle/>
          <a:p>
            <a:r>
              <a:rPr lang="en-US" dirty="0"/>
              <a:t>Passing a value variable by default refers to the Pass by Value behavior as in Java</a:t>
            </a:r>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24" y="2290575"/>
            <a:ext cx="8229600" cy="24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4582" name="Text Box 6"/>
          <p:cNvSpPr txBox="1">
            <a:spLocks noChangeArrowheads="1"/>
          </p:cNvSpPr>
          <p:nvPr/>
        </p:nvSpPr>
        <p:spPr bwMode="auto">
          <a:xfrm>
            <a:off x="564290" y="5326375"/>
            <a:ext cx="794067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2800" dirty="0"/>
              <a:t>This outputs the value of 3 because x is passed by value to method foo, which gets a copy of x</a:t>
            </a:r>
            <a:r>
              <a:rPr lang="ja-JP" altLang="en-US" sz="2800" dirty="0">
                <a:latin typeface="Arial"/>
              </a:rPr>
              <a:t>’</a:t>
            </a:r>
            <a:r>
              <a:rPr lang="en-US" sz="2800" dirty="0"/>
              <a:t>s value under the variable name of a.</a:t>
            </a:r>
          </a:p>
        </p:txBody>
      </p:sp>
    </p:spTree>
    <p:extLst>
      <p:ext uri="{BB962C8B-B14F-4D97-AF65-F5344CB8AC3E}">
        <p14:creationId xmlns:p14="http://schemas.microsoft.com/office/powerpoint/2010/main" val="340632357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143000"/>
          </a:xfrm>
        </p:spPr>
        <p:txBody>
          <a:bodyPr/>
          <a:lstStyle/>
          <a:p>
            <a:r>
              <a:rPr lang="en-US"/>
              <a:t>Passing by Reference</a:t>
            </a:r>
          </a:p>
        </p:txBody>
      </p:sp>
      <p:sp>
        <p:nvSpPr>
          <p:cNvPr id="25603" name="Rectangle 3"/>
          <p:cNvSpPr>
            <a:spLocks noGrp="1" noChangeArrowheads="1"/>
          </p:cNvSpPr>
          <p:nvPr>
            <p:ph type="body" idx="1"/>
          </p:nvPr>
        </p:nvSpPr>
        <p:spPr>
          <a:xfrm>
            <a:off x="493878" y="741186"/>
            <a:ext cx="7772400" cy="4114800"/>
          </a:xfrm>
        </p:spPr>
        <p:txBody>
          <a:bodyPr/>
          <a:lstStyle/>
          <a:p>
            <a:r>
              <a:rPr lang="en-US" dirty="0"/>
              <a:t>C# allows a ref keyword to pass value types by reference: </a:t>
            </a:r>
          </a:p>
        </p:txBody>
      </p:sp>
      <p:pic>
        <p:nvPicPr>
          <p:cNvPr id="256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835205"/>
            <a:ext cx="8153400" cy="239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5606" name="Text Box 6"/>
          <p:cNvSpPr txBox="1">
            <a:spLocks noChangeArrowheads="1"/>
          </p:cNvSpPr>
          <p:nvPr/>
        </p:nvSpPr>
        <p:spPr bwMode="auto">
          <a:xfrm>
            <a:off x="517525" y="4719215"/>
            <a:ext cx="81692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2400" dirty="0"/>
              <a:t>The </a:t>
            </a:r>
            <a:r>
              <a:rPr lang="en-US" sz="2400" b="1" dirty="0"/>
              <a:t>ref</a:t>
            </a:r>
            <a:r>
              <a:rPr lang="en-US" sz="2400" dirty="0"/>
              <a:t> keyword must be used in both the parameter declaration of the method and also when invoked, so it is clear what parameters are passed by reference and may be changed.  </a:t>
            </a:r>
          </a:p>
          <a:p>
            <a:r>
              <a:rPr lang="en-US" sz="2400" dirty="0"/>
              <a:t>Outputs the value of 1 since variable a in foo is really a reference to where x is stored in Main.</a:t>
            </a:r>
          </a:p>
        </p:txBody>
      </p:sp>
    </p:spTree>
    <p:extLst>
      <p:ext uri="{BB962C8B-B14F-4D97-AF65-F5344CB8AC3E}">
        <p14:creationId xmlns:p14="http://schemas.microsoft.com/office/powerpoint/2010/main" val="238188004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Passing Reference Variables</a:t>
            </a:r>
          </a:p>
        </p:txBody>
      </p:sp>
      <p:sp>
        <p:nvSpPr>
          <p:cNvPr id="26627" name="Rectangle 3"/>
          <p:cNvSpPr>
            <a:spLocks noGrp="1" noChangeArrowheads="1"/>
          </p:cNvSpPr>
          <p:nvPr>
            <p:ph type="body" idx="1"/>
          </p:nvPr>
        </p:nvSpPr>
        <p:spPr/>
        <p:txBody>
          <a:bodyPr/>
          <a:lstStyle/>
          <a:p>
            <a:r>
              <a:rPr lang="en-US"/>
              <a:t>If we pass a reference variable (Objects, strings, etc. ) to a method, we get the same behavior as in Java.  </a:t>
            </a:r>
          </a:p>
          <a:p>
            <a:r>
              <a:rPr lang="en-US"/>
              <a:t>Changes to the contents of the object are reflected in the caller, since there is only one copy of the actual object in memory and merely multiple references to that object.</a:t>
            </a:r>
          </a:p>
        </p:txBody>
      </p:sp>
    </p:spTree>
    <p:extLst>
      <p:ext uri="{BB962C8B-B14F-4D97-AF65-F5344CB8AC3E}">
        <p14:creationId xmlns:p14="http://schemas.microsoft.com/office/powerpoint/2010/main" val="10557535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a:t>Passing a Reference Variable</a:t>
            </a:r>
          </a:p>
        </p:txBody>
      </p:sp>
      <p:sp>
        <p:nvSpPr>
          <p:cNvPr id="27651" name="Rectangle 3"/>
          <p:cNvSpPr>
            <a:spLocks noGrp="1" noChangeArrowheads="1"/>
          </p:cNvSpPr>
          <p:nvPr>
            <p:ph type="body" idx="1"/>
          </p:nvPr>
        </p:nvSpPr>
        <p:spPr>
          <a:xfrm>
            <a:off x="381000" y="1152150"/>
            <a:ext cx="8077200" cy="4572000"/>
          </a:xfrm>
        </p:spPr>
        <p:txBody>
          <a:bodyPr/>
          <a:lstStyle/>
          <a:p>
            <a:pPr>
              <a:lnSpc>
                <a:spcPct val="90000"/>
              </a:lnSpc>
            </a:pPr>
            <a:r>
              <a:rPr lang="en-US" sz="2800" dirty="0"/>
              <a:t>Consider the following:</a:t>
            </a:r>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r>
              <a:rPr lang="en-US" sz="2800" dirty="0"/>
              <a:t>Output is </a:t>
            </a:r>
            <a:r>
              <a:rPr lang="ja-JP" altLang="en-US" sz="2800" dirty="0">
                <a:latin typeface="Arial"/>
              </a:rPr>
              <a:t>“</a:t>
            </a:r>
            <a:r>
              <a:rPr lang="en-US" sz="2800" dirty="0"/>
              <a:t>moo</a:t>
            </a:r>
            <a:r>
              <a:rPr lang="ja-JP" altLang="en-US" sz="2800" dirty="0">
                <a:latin typeface="Arial"/>
              </a:rPr>
              <a:t>”</a:t>
            </a:r>
            <a:r>
              <a:rPr lang="en-US" sz="2800" dirty="0"/>
              <a:t> since inside method foo, the local reference parameter s is set to a new object in memory with the value </a:t>
            </a:r>
            <a:r>
              <a:rPr lang="ja-JP" altLang="en-US" sz="2800" dirty="0">
                <a:latin typeface="Arial"/>
              </a:rPr>
              <a:t>“</a:t>
            </a:r>
            <a:r>
              <a:rPr lang="en-US" sz="2800" dirty="0"/>
              <a:t>cow</a:t>
            </a:r>
            <a:r>
              <a:rPr lang="ja-JP" altLang="en-US" sz="2800" dirty="0">
                <a:latin typeface="Arial"/>
              </a:rPr>
              <a:t>”</a:t>
            </a:r>
            <a:r>
              <a:rPr lang="en-US" sz="2800" dirty="0"/>
              <a:t>.  The original reference in </a:t>
            </a:r>
            <a:r>
              <a:rPr lang="en-US" sz="2800" dirty="0" err="1"/>
              <a:t>str</a:t>
            </a:r>
            <a:r>
              <a:rPr lang="en-US" sz="2800" dirty="0"/>
              <a:t> remains untouched.</a:t>
            </a:r>
          </a:p>
        </p:txBody>
      </p:sp>
      <p:pic>
        <p:nvPicPr>
          <p:cNvPr id="276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040" y="1683415"/>
            <a:ext cx="80010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1261447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a:t>Passing Reference </a:t>
            </a:r>
            <a:r>
              <a:rPr lang="en-US" dirty="0" err="1"/>
              <a:t>Var</a:t>
            </a:r>
            <a:r>
              <a:rPr lang="en-US" dirty="0"/>
              <a:t> by Reference</a:t>
            </a:r>
          </a:p>
        </p:txBody>
      </p:sp>
      <p:sp>
        <p:nvSpPr>
          <p:cNvPr id="28675" name="Rectangle 3"/>
          <p:cNvSpPr>
            <a:spLocks noGrp="1" noChangeArrowheads="1"/>
          </p:cNvSpPr>
          <p:nvPr>
            <p:ph type="body" idx="1"/>
          </p:nvPr>
        </p:nvSpPr>
        <p:spPr>
          <a:xfrm>
            <a:off x="381000" y="1981200"/>
            <a:ext cx="8610600" cy="4114800"/>
          </a:xfrm>
        </p:spPr>
        <p:txBody>
          <a:bodyPr/>
          <a:lstStyle/>
          <a:p>
            <a:r>
              <a:rPr lang="en-US" sz="2800"/>
              <a:t>The following will change the string in the caller</a:t>
            </a:r>
          </a:p>
          <a:p>
            <a:endParaRPr lang="en-US" sz="2800"/>
          </a:p>
          <a:p>
            <a:endParaRPr lang="en-US" sz="2800"/>
          </a:p>
          <a:p>
            <a:endParaRPr lang="en-US" sz="2800"/>
          </a:p>
          <a:p>
            <a:endParaRPr lang="en-US" sz="2800"/>
          </a:p>
          <a:p>
            <a:endParaRPr lang="en-US" sz="2800"/>
          </a:p>
          <a:p>
            <a:endParaRPr lang="en-US" sz="2800"/>
          </a:p>
          <a:p>
            <a:r>
              <a:rPr lang="en-US" sz="2800"/>
              <a:t>Output = </a:t>
            </a:r>
            <a:r>
              <a:rPr lang="ja-JP" altLang="en-US" sz="2800">
                <a:latin typeface="Arial"/>
              </a:rPr>
              <a:t>“</a:t>
            </a:r>
            <a:r>
              <a:rPr lang="en-US" sz="2800"/>
              <a:t>cow</a:t>
            </a:r>
            <a:r>
              <a:rPr lang="ja-JP" altLang="en-US" sz="2800">
                <a:latin typeface="Arial"/>
              </a:rPr>
              <a:t>”</a:t>
            </a:r>
            <a:r>
              <a:rPr lang="en-US" sz="2800"/>
              <a:t> since foo is passed a reference to str</a:t>
            </a:r>
          </a:p>
        </p:txBody>
      </p:sp>
      <p:pic>
        <p:nvPicPr>
          <p:cNvPr id="286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743200"/>
            <a:ext cx="8077200"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4572571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1396" name="Text Box 4"/>
          <p:cNvSpPr txBox="1">
            <a:spLocks noChangeArrowheads="1"/>
          </p:cNvSpPr>
          <p:nvPr/>
        </p:nvSpPr>
        <p:spPr bwMode="auto">
          <a:xfrm>
            <a:off x="381000" y="3200400"/>
            <a:ext cx="5791200" cy="2797689"/>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cs typeface="+mn-cs"/>
              </a:rPr>
              <a:t>public class Button: Control {</a:t>
            </a:r>
          </a:p>
          <a:p>
            <a:pPr>
              <a:lnSpc>
                <a:spcPct val="85000"/>
              </a:lnSpc>
              <a:defRPr/>
            </a:pPr>
            <a:r>
              <a:rPr lang="en-US" sz="2400" dirty="0">
                <a:cs typeface="+mn-cs"/>
              </a:rPr>
              <a:t>   private string caption;</a:t>
            </a:r>
          </a:p>
          <a:p>
            <a:pPr>
              <a:lnSpc>
                <a:spcPct val="85000"/>
              </a:lnSpc>
              <a:defRPr/>
            </a:pPr>
            <a:r>
              <a:rPr lang="en-US" sz="2400" dirty="0">
                <a:cs typeface="+mn-cs"/>
              </a:rPr>
              <a:t>   public string Caption {</a:t>
            </a:r>
          </a:p>
          <a:p>
            <a:pPr>
              <a:lnSpc>
                <a:spcPct val="85000"/>
              </a:lnSpc>
              <a:defRPr/>
            </a:pPr>
            <a:r>
              <a:rPr lang="en-US" sz="2400" dirty="0">
                <a:cs typeface="+mn-cs"/>
              </a:rPr>
              <a:t>      get { return caption; }</a:t>
            </a:r>
          </a:p>
          <a:p>
            <a:pPr>
              <a:lnSpc>
                <a:spcPct val="85000"/>
              </a:lnSpc>
              <a:defRPr/>
            </a:pPr>
            <a:r>
              <a:rPr lang="en-US" sz="2400" dirty="0">
                <a:cs typeface="+mn-cs"/>
              </a:rPr>
              <a:t>      set { caption = value;</a:t>
            </a:r>
          </a:p>
          <a:p>
            <a:pPr>
              <a:lnSpc>
                <a:spcPct val="85000"/>
              </a:lnSpc>
              <a:defRPr/>
            </a:pPr>
            <a:r>
              <a:rPr lang="en-US" sz="2400" dirty="0">
                <a:cs typeface="+mn-cs"/>
              </a:rPr>
              <a:t>            Repaint(); }</a:t>
            </a:r>
          </a:p>
          <a:p>
            <a:pPr>
              <a:lnSpc>
                <a:spcPct val="85000"/>
              </a:lnSpc>
              <a:defRPr/>
            </a:pPr>
            <a:r>
              <a:rPr lang="en-US" sz="2400" dirty="0">
                <a:cs typeface="+mn-cs"/>
              </a:rPr>
              <a:t>   }</a:t>
            </a:r>
          </a:p>
          <a:p>
            <a:pPr>
              <a:lnSpc>
                <a:spcPct val="85000"/>
              </a:lnSpc>
              <a:defRPr/>
            </a:pPr>
            <a:r>
              <a:rPr lang="en-US" sz="2400" dirty="0">
                <a:cs typeface="+mn-cs"/>
              </a:rPr>
              <a:t>}</a:t>
            </a:r>
          </a:p>
        </p:txBody>
      </p:sp>
      <p:sp>
        <p:nvSpPr>
          <p:cNvPr id="1211397" name="Text Box 5"/>
          <p:cNvSpPr txBox="1">
            <a:spLocks noChangeArrowheads="1"/>
          </p:cNvSpPr>
          <p:nvPr/>
        </p:nvSpPr>
        <p:spPr bwMode="auto">
          <a:xfrm>
            <a:off x="4572000" y="5033963"/>
            <a:ext cx="4114800" cy="122802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cs typeface="+mn-cs"/>
              </a:rPr>
              <a:t>Button b = new Button();</a:t>
            </a:r>
          </a:p>
          <a:p>
            <a:pPr>
              <a:lnSpc>
                <a:spcPct val="85000"/>
              </a:lnSpc>
              <a:defRPr/>
            </a:pPr>
            <a:r>
              <a:rPr lang="en-US" sz="2400" dirty="0" err="1">
                <a:cs typeface="+mn-cs"/>
              </a:rPr>
              <a:t>b.Caption</a:t>
            </a:r>
            <a:r>
              <a:rPr lang="en-US" sz="2400" dirty="0">
                <a:cs typeface="+mn-cs"/>
              </a:rPr>
              <a:t> = "OK";</a:t>
            </a:r>
          </a:p>
          <a:p>
            <a:pPr>
              <a:lnSpc>
                <a:spcPct val="85000"/>
              </a:lnSpc>
              <a:defRPr/>
            </a:pPr>
            <a:r>
              <a:rPr lang="en-US" sz="2400" dirty="0">
                <a:cs typeface="+mn-cs"/>
              </a:rPr>
              <a:t>String s = </a:t>
            </a:r>
            <a:r>
              <a:rPr lang="en-US" sz="2400" dirty="0" err="1">
                <a:cs typeface="+mn-cs"/>
              </a:rPr>
              <a:t>b.Caption</a:t>
            </a:r>
            <a:r>
              <a:rPr lang="en-US" sz="2400" dirty="0">
                <a:cs typeface="+mn-cs"/>
              </a:rPr>
              <a:t>;</a:t>
            </a:r>
          </a:p>
        </p:txBody>
      </p:sp>
      <p:sp>
        <p:nvSpPr>
          <p:cNvPr id="1211398" name="Rectangle 6"/>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rPr>
              <a:t>Properties</a:t>
            </a:r>
            <a:endParaRPr lang="en-US" dirty="0" smtClean="0">
              <a:solidFill>
                <a:schemeClr val="tx1"/>
              </a:solidFill>
            </a:endParaRPr>
          </a:p>
        </p:txBody>
      </p:sp>
      <p:sp>
        <p:nvSpPr>
          <p:cNvPr id="1211399" name="Rectangle 7"/>
          <p:cNvSpPr>
            <a:spLocks noGrp="1" noChangeArrowheads="1"/>
          </p:cNvSpPr>
          <p:nvPr>
            <p:ph type="body" idx="1"/>
          </p:nvPr>
        </p:nvSpPr>
        <p:spPr/>
        <p:txBody>
          <a:bodyPr/>
          <a:lstStyle/>
          <a:p>
            <a:pPr eaLnBrk="1" hangingPunct="1">
              <a:defRPr/>
            </a:pPr>
            <a:r>
              <a:rPr lang="en-US" dirty="0" smtClean="0">
                <a:cs typeface="+mn-cs"/>
              </a:rPr>
              <a:t>A property is a virtual field</a:t>
            </a:r>
          </a:p>
          <a:p>
            <a:pPr eaLnBrk="1" hangingPunct="1">
              <a:defRPr/>
            </a:pPr>
            <a:r>
              <a:rPr lang="en-US" dirty="0" smtClean="0">
                <a:cs typeface="+mn-cs"/>
              </a:rPr>
              <a:t>Looks like a field, but is implemented with code</a:t>
            </a:r>
          </a:p>
        </p:txBody>
      </p:sp>
      <p:sp>
        <p:nvSpPr>
          <p:cNvPr id="1211400" name="Rectangle 8"/>
          <p:cNvSpPr>
            <a:spLocks noChangeArrowheads="1"/>
          </p:cNvSpPr>
          <p:nvPr/>
        </p:nvSpPr>
        <p:spPr bwMode="auto">
          <a:xfrm>
            <a:off x="6324600" y="2971800"/>
            <a:ext cx="2667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buClr>
                <a:schemeClr val="accent2"/>
              </a:buClr>
              <a:buFont typeface="Wingdings" charset="0"/>
              <a:buChar char="w"/>
              <a:defRPr/>
            </a:pPr>
            <a:r>
              <a:rPr lang="en-US" sz="2800" b="0" dirty="0">
                <a:latin typeface="Arial" charset="0"/>
                <a:cs typeface="+mn-cs"/>
              </a:rPr>
              <a:t>Can be </a:t>
            </a:r>
            <a:br>
              <a:rPr lang="en-US" sz="2800" b="0" dirty="0">
                <a:latin typeface="Arial" charset="0"/>
                <a:cs typeface="+mn-cs"/>
              </a:rPr>
            </a:br>
            <a:r>
              <a:rPr lang="en-US" sz="2800" b="0" dirty="0">
                <a:latin typeface="Arial" charset="0"/>
                <a:cs typeface="+mn-cs"/>
              </a:rPr>
              <a:t>read-only,  write-only, </a:t>
            </a:r>
            <a:br>
              <a:rPr lang="en-US" sz="2800" b="0" dirty="0">
                <a:latin typeface="Arial" charset="0"/>
                <a:cs typeface="+mn-cs"/>
              </a:rPr>
            </a:br>
            <a:r>
              <a:rPr lang="en-US" sz="2800" b="0" dirty="0">
                <a:latin typeface="Arial" charset="0"/>
                <a:cs typeface="+mn-cs"/>
              </a:rPr>
              <a:t>or read/write</a:t>
            </a:r>
          </a:p>
        </p:txBody>
      </p:sp>
    </p:spTree>
    <p:extLst>
      <p:ext uri="{BB962C8B-B14F-4D97-AF65-F5344CB8AC3E}">
        <p14:creationId xmlns:p14="http://schemas.microsoft.com/office/powerpoint/2010/main" val="19691433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2420" name="Text Box 4"/>
          <p:cNvSpPr txBox="1">
            <a:spLocks noChangeArrowheads="1"/>
          </p:cNvSpPr>
          <p:nvPr/>
        </p:nvSpPr>
        <p:spPr bwMode="auto">
          <a:xfrm>
            <a:off x="533400" y="3429000"/>
            <a:ext cx="5715000" cy="2797689"/>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cs typeface="+mn-cs"/>
              </a:rPr>
              <a:t>public class </a:t>
            </a:r>
            <a:r>
              <a:rPr lang="en-US" sz="2400" dirty="0" err="1">
                <a:cs typeface="+mn-cs"/>
              </a:rPr>
              <a:t>ListBox</a:t>
            </a:r>
            <a:r>
              <a:rPr lang="en-US" sz="2400" dirty="0">
                <a:cs typeface="+mn-cs"/>
              </a:rPr>
              <a:t>: Control {</a:t>
            </a:r>
          </a:p>
          <a:p>
            <a:pPr>
              <a:lnSpc>
                <a:spcPct val="85000"/>
              </a:lnSpc>
              <a:defRPr/>
            </a:pPr>
            <a:r>
              <a:rPr lang="en-US" sz="2400" dirty="0">
                <a:cs typeface="+mn-cs"/>
              </a:rPr>
              <a:t>   private string[] items;</a:t>
            </a:r>
          </a:p>
          <a:p>
            <a:pPr>
              <a:lnSpc>
                <a:spcPct val="85000"/>
              </a:lnSpc>
              <a:defRPr/>
            </a:pPr>
            <a:r>
              <a:rPr lang="en-US" sz="2400" dirty="0">
                <a:cs typeface="+mn-cs"/>
              </a:rPr>
              <a:t>   public string this[</a:t>
            </a:r>
            <a:r>
              <a:rPr lang="en-US" sz="2400" dirty="0" err="1">
                <a:cs typeface="+mn-cs"/>
              </a:rPr>
              <a:t>int</a:t>
            </a:r>
            <a:r>
              <a:rPr lang="en-US" sz="2400" dirty="0">
                <a:cs typeface="+mn-cs"/>
              </a:rPr>
              <a:t> index] {</a:t>
            </a:r>
          </a:p>
          <a:p>
            <a:pPr>
              <a:lnSpc>
                <a:spcPct val="85000"/>
              </a:lnSpc>
              <a:defRPr/>
            </a:pPr>
            <a:r>
              <a:rPr lang="en-US" sz="2400" dirty="0">
                <a:cs typeface="+mn-cs"/>
              </a:rPr>
              <a:t>      get { return items[index]; }</a:t>
            </a:r>
          </a:p>
          <a:p>
            <a:pPr>
              <a:lnSpc>
                <a:spcPct val="85000"/>
              </a:lnSpc>
              <a:defRPr/>
            </a:pPr>
            <a:r>
              <a:rPr lang="en-US" sz="2400" dirty="0">
                <a:cs typeface="+mn-cs"/>
              </a:rPr>
              <a:t>      set { items[index] = value;</a:t>
            </a:r>
          </a:p>
          <a:p>
            <a:pPr>
              <a:lnSpc>
                <a:spcPct val="85000"/>
              </a:lnSpc>
              <a:defRPr/>
            </a:pPr>
            <a:r>
              <a:rPr lang="en-US" sz="2400" dirty="0">
                <a:cs typeface="+mn-cs"/>
              </a:rPr>
              <a:t>            Repaint(); }</a:t>
            </a:r>
          </a:p>
          <a:p>
            <a:pPr>
              <a:lnSpc>
                <a:spcPct val="85000"/>
              </a:lnSpc>
              <a:defRPr/>
            </a:pPr>
            <a:r>
              <a:rPr lang="en-US" sz="2400" dirty="0">
                <a:cs typeface="+mn-cs"/>
              </a:rPr>
              <a:t>   }</a:t>
            </a:r>
          </a:p>
          <a:p>
            <a:pPr>
              <a:lnSpc>
                <a:spcPct val="85000"/>
              </a:lnSpc>
              <a:defRPr/>
            </a:pPr>
            <a:r>
              <a:rPr lang="en-US" sz="2400" dirty="0">
                <a:cs typeface="+mn-cs"/>
              </a:rPr>
              <a:t>}</a:t>
            </a:r>
          </a:p>
        </p:txBody>
      </p:sp>
      <p:sp>
        <p:nvSpPr>
          <p:cNvPr id="1212421" name="Text Box 5"/>
          <p:cNvSpPr txBox="1">
            <a:spLocks noChangeArrowheads="1"/>
          </p:cNvSpPr>
          <p:nvPr/>
        </p:nvSpPr>
        <p:spPr bwMode="auto">
          <a:xfrm>
            <a:off x="3429000" y="5334000"/>
            <a:ext cx="5334000" cy="122802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err="1">
                <a:cs typeface="+mn-cs"/>
              </a:rPr>
              <a:t>ListBox</a:t>
            </a:r>
            <a:r>
              <a:rPr lang="en-US" sz="2400" dirty="0">
                <a:cs typeface="+mn-cs"/>
              </a:rPr>
              <a:t> </a:t>
            </a:r>
            <a:r>
              <a:rPr lang="en-US" sz="2400" dirty="0" err="1">
                <a:cs typeface="+mn-cs"/>
              </a:rPr>
              <a:t>listBox</a:t>
            </a:r>
            <a:r>
              <a:rPr lang="en-US" sz="2400" dirty="0">
                <a:cs typeface="+mn-cs"/>
              </a:rPr>
              <a:t> = new </a:t>
            </a:r>
            <a:r>
              <a:rPr lang="en-US" sz="2400" dirty="0" err="1">
                <a:cs typeface="+mn-cs"/>
              </a:rPr>
              <a:t>ListBox</a:t>
            </a:r>
            <a:r>
              <a:rPr lang="en-US" sz="2400" dirty="0">
                <a:cs typeface="+mn-cs"/>
              </a:rPr>
              <a:t>();</a:t>
            </a:r>
          </a:p>
          <a:p>
            <a:pPr>
              <a:lnSpc>
                <a:spcPct val="85000"/>
              </a:lnSpc>
              <a:defRPr/>
            </a:pPr>
            <a:r>
              <a:rPr lang="en-US" sz="2400" dirty="0" err="1">
                <a:cs typeface="+mn-cs"/>
              </a:rPr>
              <a:t>listBox</a:t>
            </a:r>
            <a:r>
              <a:rPr lang="en-US" sz="2400" dirty="0">
                <a:cs typeface="+mn-cs"/>
              </a:rPr>
              <a:t>[0] = "hello";</a:t>
            </a:r>
          </a:p>
          <a:p>
            <a:pPr>
              <a:lnSpc>
                <a:spcPct val="85000"/>
              </a:lnSpc>
              <a:defRPr/>
            </a:pPr>
            <a:r>
              <a:rPr lang="en-US" sz="2400" dirty="0" err="1">
                <a:cs typeface="+mn-cs"/>
              </a:rPr>
              <a:t>Console.WriteLine</a:t>
            </a:r>
            <a:r>
              <a:rPr lang="en-US" sz="2400" dirty="0">
                <a:cs typeface="+mn-cs"/>
              </a:rPr>
              <a:t>(</a:t>
            </a:r>
            <a:r>
              <a:rPr lang="en-US" sz="2400" dirty="0" err="1">
                <a:cs typeface="+mn-cs"/>
              </a:rPr>
              <a:t>listBox</a:t>
            </a:r>
            <a:r>
              <a:rPr lang="en-US" sz="2400" dirty="0">
                <a:cs typeface="+mn-cs"/>
              </a:rPr>
              <a:t>[0]);</a:t>
            </a:r>
          </a:p>
        </p:txBody>
      </p:sp>
      <p:sp>
        <p:nvSpPr>
          <p:cNvPr id="1212424" name="Rectangle 8"/>
          <p:cNvSpPr>
            <a:spLocks noGrp="1" noChangeArrowheads="1"/>
          </p:cNvSpPr>
          <p:nvPr>
            <p:ph type="title"/>
          </p:nvPr>
        </p:nvSpPr>
        <p:spPr/>
        <p:txBody>
          <a:bodyPr/>
          <a:lstStyle/>
          <a:p>
            <a:pPr eaLnBrk="1" hangingPunct="1">
              <a:defRPr/>
            </a:pPr>
            <a:r>
              <a:rPr lang="en-US" dirty="0" smtClean="0"/>
              <a:t>Classes and </a:t>
            </a:r>
            <a:r>
              <a:rPr lang="en-US" dirty="0" err="1" smtClean="0"/>
              <a:t>Structs</a:t>
            </a:r>
            <a:r>
              <a:rPr lang="en-US" dirty="0"/>
              <a:t> </a:t>
            </a:r>
            <a:r>
              <a:rPr lang="en-US" dirty="0" smtClean="0"/>
              <a:t>Indexers</a:t>
            </a:r>
            <a:endParaRPr lang="en-US" dirty="0" smtClean="0"/>
          </a:p>
        </p:txBody>
      </p:sp>
      <p:sp>
        <p:nvSpPr>
          <p:cNvPr id="1212425" name="Rectangle 9"/>
          <p:cNvSpPr>
            <a:spLocks noGrp="1" noChangeArrowheads="1"/>
          </p:cNvSpPr>
          <p:nvPr>
            <p:ph type="body" idx="1"/>
          </p:nvPr>
        </p:nvSpPr>
        <p:spPr>
          <a:xfrm>
            <a:off x="363538" y="952226"/>
            <a:ext cx="8686800" cy="4495800"/>
          </a:xfrm>
        </p:spPr>
        <p:txBody>
          <a:bodyPr/>
          <a:lstStyle/>
          <a:p>
            <a:pPr eaLnBrk="1" hangingPunct="1">
              <a:defRPr/>
            </a:pPr>
            <a:r>
              <a:rPr lang="en-US" dirty="0" smtClean="0">
                <a:cs typeface="+mn-cs"/>
              </a:rPr>
              <a:t>An indexer lets an instance behave as a </a:t>
            </a:r>
            <a:r>
              <a:rPr lang="en-US" dirty="0" smtClean="0">
                <a:cs typeface="+mn-cs"/>
              </a:rPr>
              <a:t>virtual </a:t>
            </a:r>
            <a:r>
              <a:rPr lang="en-US" dirty="0" smtClean="0">
                <a:cs typeface="+mn-cs"/>
              </a:rPr>
              <a:t>array</a:t>
            </a:r>
          </a:p>
          <a:p>
            <a:pPr eaLnBrk="1" hangingPunct="1">
              <a:defRPr/>
            </a:pPr>
            <a:r>
              <a:rPr lang="en-US" dirty="0" smtClean="0">
                <a:cs typeface="+mn-cs"/>
              </a:rPr>
              <a:t>Can be overloaded </a:t>
            </a:r>
            <a:r>
              <a:rPr lang="en-US" sz="2400" dirty="0" smtClean="0">
                <a:cs typeface="+mn-cs"/>
              </a:rPr>
              <a:t>(e.g. index by </a:t>
            </a:r>
            <a:r>
              <a:rPr lang="en-US" sz="2400" dirty="0" err="1" smtClean="0">
                <a:latin typeface="Lucida Console" charset="0"/>
                <a:cs typeface="+mn-cs"/>
              </a:rPr>
              <a:t>int</a:t>
            </a:r>
            <a:r>
              <a:rPr lang="en-US" sz="2400" dirty="0" smtClean="0">
                <a:cs typeface="+mn-cs"/>
              </a:rPr>
              <a:t> and by </a:t>
            </a:r>
            <a:r>
              <a:rPr lang="en-US" sz="2400" dirty="0" smtClean="0">
                <a:latin typeface="Lucida Console" charset="0"/>
                <a:cs typeface="+mn-cs"/>
              </a:rPr>
              <a:t>string</a:t>
            </a:r>
            <a:r>
              <a:rPr lang="en-US" sz="2400" dirty="0" smtClean="0">
                <a:cs typeface="+mn-cs"/>
              </a:rPr>
              <a:t>)</a:t>
            </a:r>
          </a:p>
        </p:txBody>
      </p:sp>
      <p:sp>
        <p:nvSpPr>
          <p:cNvPr id="1212427" name="Rectangle 11"/>
          <p:cNvSpPr>
            <a:spLocks noChangeArrowheads="1"/>
          </p:cNvSpPr>
          <p:nvPr/>
        </p:nvSpPr>
        <p:spPr bwMode="auto">
          <a:xfrm>
            <a:off x="6324600" y="3352800"/>
            <a:ext cx="26670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buClr>
                <a:schemeClr val="accent2"/>
              </a:buClr>
              <a:buFont typeface="Wingdings" charset="0"/>
              <a:buChar char="w"/>
              <a:defRPr/>
            </a:pPr>
            <a:r>
              <a:rPr lang="en-US" sz="2800" b="0">
                <a:latin typeface="Arial" charset="0"/>
                <a:cs typeface="+mn-cs"/>
              </a:rPr>
              <a:t>Can be </a:t>
            </a:r>
            <a:br>
              <a:rPr lang="en-US" sz="2800" b="0">
                <a:latin typeface="Arial" charset="0"/>
                <a:cs typeface="+mn-cs"/>
              </a:rPr>
            </a:br>
            <a:r>
              <a:rPr lang="en-US" sz="2800" b="0">
                <a:latin typeface="Arial" charset="0"/>
                <a:cs typeface="+mn-cs"/>
              </a:rPr>
              <a:t>read-only,  write-only, </a:t>
            </a:r>
            <a:br>
              <a:rPr lang="en-US" sz="2800" b="0">
                <a:latin typeface="Arial" charset="0"/>
                <a:cs typeface="+mn-cs"/>
              </a:rPr>
            </a:br>
            <a:r>
              <a:rPr lang="en-US" sz="2800" b="0">
                <a:latin typeface="Arial" charset="0"/>
                <a:cs typeface="+mn-cs"/>
              </a:rPr>
              <a:t>or read/write</a:t>
            </a:r>
          </a:p>
        </p:txBody>
      </p:sp>
    </p:spTree>
    <p:extLst>
      <p:ext uri="{BB962C8B-B14F-4D97-AF65-F5344CB8AC3E}">
        <p14:creationId xmlns:p14="http://schemas.microsoft.com/office/powerpoint/2010/main" val="4045638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4948" name="Text Box 4"/>
          <p:cNvSpPr txBox="1">
            <a:spLocks noChangeArrowheads="1"/>
          </p:cNvSpPr>
          <p:nvPr/>
        </p:nvSpPr>
        <p:spPr bwMode="auto">
          <a:xfrm>
            <a:off x="762000" y="4438650"/>
            <a:ext cx="7696200" cy="212365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cs typeface="+mn-cs"/>
              </a:rPr>
              <a:t>class Foo {</a:t>
            </a:r>
          </a:p>
          <a:p>
            <a:pPr>
              <a:defRPr/>
            </a:pPr>
            <a:r>
              <a:rPr lang="en-US" sz="2400" dirty="0">
                <a:cs typeface="+mn-cs"/>
              </a:rPr>
              <a:t>  ~Foo() { </a:t>
            </a:r>
          </a:p>
          <a:p>
            <a:pPr>
              <a:defRPr/>
            </a:pPr>
            <a:r>
              <a:rPr lang="en-US" sz="2400" dirty="0">
                <a:cs typeface="+mn-cs"/>
              </a:rPr>
              <a:t>     </a:t>
            </a:r>
            <a:r>
              <a:rPr lang="en-US" sz="2400" dirty="0" err="1">
                <a:cs typeface="+mn-cs"/>
              </a:rPr>
              <a:t>Console.WriteLine</a:t>
            </a:r>
            <a:r>
              <a:rPr lang="en-US" sz="2400" dirty="0">
                <a:cs typeface="+mn-cs"/>
              </a:rPr>
              <a:t>(</a:t>
            </a:r>
            <a:r>
              <a:rPr lang="ja-JP" altLang="en-US" sz="2400" dirty="0">
                <a:latin typeface="Arial"/>
                <a:cs typeface="+mn-cs"/>
              </a:rPr>
              <a:t>“</a:t>
            </a:r>
            <a:r>
              <a:rPr lang="en-US" sz="2400" dirty="0">
                <a:cs typeface="+mn-cs"/>
              </a:rPr>
              <a:t>Destroyed {0}</a:t>
            </a:r>
            <a:r>
              <a:rPr lang="ja-JP" altLang="en-US" sz="2400" dirty="0">
                <a:latin typeface="Arial"/>
                <a:cs typeface="+mn-cs"/>
              </a:rPr>
              <a:t>”</a:t>
            </a:r>
            <a:r>
              <a:rPr lang="en-US" sz="2400" dirty="0">
                <a:cs typeface="+mn-cs"/>
              </a:rPr>
              <a:t>, this); </a:t>
            </a:r>
          </a:p>
          <a:p>
            <a:pPr>
              <a:defRPr/>
            </a:pPr>
            <a:r>
              <a:rPr lang="en-US" sz="2400" dirty="0">
                <a:cs typeface="+mn-cs"/>
              </a:rPr>
              <a:t>  }</a:t>
            </a:r>
          </a:p>
          <a:p>
            <a:pPr>
              <a:defRPr/>
            </a:pPr>
            <a:r>
              <a:rPr lang="en-US" sz="2400" dirty="0">
                <a:cs typeface="+mn-cs"/>
              </a:rPr>
              <a:t>}</a:t>
            </a:r>
          </a:p>
        </p:txBody>
      </p:sp>
      <p:sp>
        <p:nvSpPr>
          <p:cNvPr id="1234950" name="Rectangle 6"/>
          <p:cNvSpPr>
            <a:spLocks noGrp="1" noChangeArrowheads="1"/>
          </p:cNvSpPr>
          <p:nvPr>
            <p:ph type="title"/>
          </p:nvPr>
        </p:nvSpPr>
        <p:spPr/>
        <p:txBody>
          <a:bodyPr/>
          <a:lstStyle/>
          <a:p>
            <a:pPr eaLnBrk="1" hangingPunct="1">
              <a:defRPr/>
            </a:pPr>
            <a:r>
              <a:rPr lang="en-US" dirty="0" smtClean="0"/>
              <a:t>Classes and </a:t>
            </a:r>
            <a:r>
              <a:rPr lang="en-US" dirty="0" err="1" smtClean="0"/>
              <a:t>Structs</a:t>
            </a:r>
            <a:r>
              <a:rPr lang="en-US" dirty="0"/>
              <a:t> </a:t>
            </a:r>
            <a:r>
              <a:rPr lang="en-US" dirty="0" smtClean="0">
                <a:solidFill>
                  <a:schemeClr val="tx1"/>
                </a:solidFill>
              </a:rPr>
              <a:t>Destructors</a:t>
            </a:r>
            <a:endParaRPr lang="en-US" dirty="0" smtClean="0">
              <a:solidFill>
                <a:schemeClr val="tx1"/>
              </a:solidFill>
            </a:endParaRPr>
          </a:p>
        </p:txBody>
      </p:sp>
      <p:sp>
        <p:nvSpPr>
          <p:cNvPr id="1234952" name="Rectangle 8"/>
          <p:cNvSpPr>
            <a:spLocks noGrp="1" noChangeArrowheads="1"/>
          </p:cNvSpPr>
          <p:nvPr>
            <p:ph type="body" idx="1"/>
          </p:nvPr>
        </p:nvSpPr>
        <p:spPr/>
        <p:txBody>
          <a:bodyPr/>
          <a:lstStyle/>
          <a:p>
            <a:pPr marL="333375" indent="-333375" eaLnBrk="1" hangingPunct="1">
              <a:defRPr/>
            </a:pPr>
            <a:r>
              <a:rPr lang="en-US" dirty="0" smtClean="0">
                <a:cs typeface="+mn-cs"/>
              </a:rPr>
              <a:t>A destructor is a method that is called before an instance is garbage collected</a:t>
            </a:r>
          </a:p>
          <a:p>
            <a:pPr marL="333375" indent="-333375" eaLnBrk="1" hangingPunct="1">
              <a:defRPr/>
            </a:pPr>
            <a:r>
              <a:rPr lang="en-US" dirty="0" smtClean="0">
                <a:cs typeface="+mn-cs"/>
              </a:rPr>
              <a:t>Used to clean up any resources held by the instance, do bookkeeping, etc. </a:t>
            </a:r>
          </a:p>
          <a:p>
            <a:pPr marL="333375" indent="-333375" eaLnBrk="1" hangingPunct="1">
              <a:defRPr/>
            </a:pPr>
            <a:r>
              <a:rPr lang="en-US" dirty="0" smtClean="0">
                <a:cs typeface="+mn-cs"/>
              </a:rPr>
              <a:t>Only classes, not </a:t>
            </a:r>
            <a:r>
              <a:rPr lang="en-US" dirty="0" err="1" smtClean="0">
                <a:cs typeface="+mn-cs"/>
              </a:rPr>
              <a:t>structs</a:t>
            </a:r>
            <a:r>
              <a:rPr lang="en-US" dirty="0" smtClean="0">
                <a:cs typeface="+mn-cs"/>
              </a:rPr>
              <a:t> can have destructors</a:t>
            </a:r>
          </a:p>
        </p:txBody>
      </p:sp>
    </p:spTree>
    <p:extLst>
      <p:ext uri="{BB962C8B-B14F-4D97-AF65-F5344CB8AC3E}">
        <p14:creationId xmlns:p14="http://schemas.microsoft.com/office/powerpoint/2010/main" val="37448806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6996" name="Text Box 4"/>
          <p:cNvSpPr txBox="1">
            <a:spLocks noChangeArrowheads="1"/>
          </p:cNvSpPr>
          <p:nvPr/>
        </p:nvSpPr>
        <p:spPr bwMode="auto">
          <a:xfrm>
            <a:off x="838200" y="3657600"/>
            <a:ext cx="7696200" cy="249299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cs typeface="+mn-cs"/>
              </a:rPr>
              <a:t>class Car {</a:t>
            </a:r>
          </a:p>
          <a:p>
            <a:pPr>
              <a:defRPr/>
            </a:pPr>
            <a:r>
              <a:rPr lang="en-US" sz="2400" dirty="0">
                <a:cs typeface="+mn-cs"/>
              </a:rPr>
              <a:t>  string vid;</a:t>
            </a:r>
          </a:p>
          <a:p>
            <a:pPr>
              <a:defRPr/>
            </a:pPr>
            <a:r>
              <a:rPr lang="en-US" sz="2400" dirty="0">
                <a:cs typeface="+mn-cs"/>
              </a:rPr>
              <a:t>  public static </a:t>
            </a:r>
            <a:r>
              <a:rPr lang="en-US" sz="2400" dirty="0" err="1">
                <a:cs typeface="+mn-cs"/>
              </a:rPr>
              <a:t>bool</a:t>
            </a:r>
            <a:r>
              <a:rPr lang="en-US" sz="2400" dirty="0">
                <a:cs typeface="+mn-cs"/>
              </a:rPr>
              <a:t> operator ==(Car x, Car y) {</a:t>
            </a:r>
          </a:p>
          <a:p>
            <a:pPr>
              <a:defRPr/>
            </a:pPr>
            <a:r>
              <a:rPr lang="en-US" sz="2400" dirty="0">
                <a:cs typeface="+mn-cs"/>
              </a:rPr>
              <a:t>    return </a:t>
            </a:r>
            <a:r>
              <a:rPr lang="en-US" sz="2400" dirty="0" err="1">
                <a:cs typeface="+mn-cs"/>
              </a:rPr>
              <a:t>x.vid</a:t>
            </a:r>
            <a:r>
              <a:rPr lang="en-US" sz="2400" dirty="0">
                <a:cs typeface="+mn-cs"/>
              </a:rPr>
              <a:t> == </a:t>
            </a:r>
            <a:r>
              <a:rPr lang="en-US" sz="2400" dirty="0" err="1">
                <a:cs typeface="+mn-cs"/>
              </a:rPr>
              <a:t>y.vid</a:t>
            </a:r>
            <a:r>
              <a:rPr lang="en-US" sz="2400" dirty="0">
                <a:cs typeface="+mn-cs"/>
              </a:rPr>
              <a:t>;</a:t>
            </a:r>
          </a:p>
          <a:p>
            <a:pPr>
              <a:defRPr/>
            </a:pPr>
            <a:r>
              <a:rPr lang="en-US" sz="2400" dirty="0">
                <a:cs typeface="+mn-cs"/>
              </a:rPr>
              <a:t>  }</a:t>
            </a:r>
          </a:p>
          <a:p>
            <a:pPr>
              <a:defRPr/>
            </a:pPr>
            <a:r>
              <a:rPr lang="en-US" sz="2400" dirty="0">
                <a:cs typeface="+mn-cs"/>
              </a:rPr>
              <a:t>}</a:t>
            </a:r>
          </a:p>
        </p:txBody>
      </p:sp>
      <p:sp>
        <p:nvSpPr>
          <p:cNvPr id="1236998" name="Rectangle 6"/>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rPr>
              <a:t>Operator </a:t>
            </a:r>
            <a:r>
              <a:rPr lang="en-US" dirty="0" smtClean="0">
                <a:solidFill>
                  <a:schemeClr val="tx1"/>
                </a:solidFill>
              </a:rPr>
              <a:t>Overloading</a:t>
            </a:r>
          </a:p>
        </p:txBody>
      </p:sp>
      <p:sp>
        <p:nvSpPr>
          <p:cNvPr id="1237000" name="Rectangle 8"/>
          <p:cNvSpPr>
            <a:spLocks noGrp="1" noChangeArrowheads="1"/>
          </p:cNvSpPr>
          <p:nvPr>
            <p:ph type="body" idx="1"/>
          </p:nvPr>
        </p:nvSpPr>
        <p:spPr/>
        <p:txBody>
          <a:bodyPr/>
          <a:lstStyle/>
          <a:p>
            <a:pPr marL="333375" indent="-333375" eaLnBrk="1" hangingPunct="1">
              <a:defRPr/>
            </a:pPr>
            <a:r>
              <a:rPr lang="en-US" dirty="0" smtClean="0">
                <a:cs typeface="+mn-cs"/>
              </a:rPr>
              <a:t>User-defined operators</a:t>
            </a:r>
          </a:p>
          <a:p>
            <a:pPr marL="333375" indent="-333375" eaLnBrk="1" hangingPunct="1">
              <a:defRPr/>
            </a:pPr>
            <a:r>
              <a:rPr lang="en-US" dirty="0" smtClean="0">
                <a:cs typeface="+mn-cs"/>
              </a:rPr>
              <a:t>Must be a static method</a:t>
            </a:r>
          </a:p>
        </p:txBody>
      </p:sp>
    </p:spTree>
    <p:extLst>
      <p:ext uri="{BB962C8B-B14F-4D97-AF65-F5344CB8AC3E}">
        <p14:creationId xmlns:p14="http://schemas.microsoft.com/office/powerpoint/2010/main" val="20589793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0090" y="7761"/>
            <a:ext cx="7772400" cy="613124"/>
          </a:xfrm>
        </p:spPr>
        <p:txBody>
          <a:bodyPr/>
          <a:lstStyle/>
          <a:p>
            <a:r>
              <a:rPr lang="en-US" dirty="0"/>
              <a:t>Structure of a C# Program</a:t>
            </a:r>
          </a:p>
        </p:txBody>
      </p:sp>
      <p:sp>
        <p:nvSpPr>
          <p:cNvPr id="5124" name="Text Box 4"/>
          <p:cNvSpPr txBox="1">
            <a:spLocks noChangeArrowheads="1"/>
          </p:cNvSpPr>
          <p:nvPr/>
        </p:nvSpPr>
        <p:spPr bwMode="auto">
          <a:xfrm>
            <a:off x="304800" y="1455730"/>
            <a:ext cx="832167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b="1" dirty="0"/>
              <a:t>// Specify namespaces we use classes from here</a:t>
            </a:r>
          </a:p>
          <a:p>
            <a:r>
              <a:rPr lang="en-US" sz="1800" b="1" dirty="0"/>
              <a:t>using System;</a:t>
            </a:r>
          </a:p>
          <a:p>
            <a:r>
              <a:rPr lang="en-US" sz="1800" b="1" dirty="0"/>
              <a:t>using </a:t>
            </a:r>
            <a:r>
              <a:rPr lang="en-US" sz="1800" b="1" dirty="0" err="1"/>
              <a:t>System.Threading</a:t>
            </a:r>
            <a:r>
              <a:rPr lang="en-US" sz="1800" b="1" dirty="0"/>
              <a:t>;  // Specify more specific namespaces</a:t>
            </a:r>
          </a:p>
          <a:p>
            <a:r>
              <a:rPr lang="en-US" sz="1800" b="1" dirty="0"/>
              <a:t>namespace </a:t>
            </a:r>
            <a:r>
              <a:rPr lang="en-US" sz="1800" b="1" dirty="0" err="1"/>
              <a:t>AppNamespace</a:t>
            </a:r>
            <a:endParaRPr lang="en-US" sz="1800" b="1" dirty="0"/>
          </a:p>
          <a:p>
            <a:r>
              <a:rPr lang="en-US" sz="1800" b="1" dirty="0"/>
              <a:t>{</a:t>
            </a:r>
          </a:p>
          <a:p>
            <a:r>
              <a:rPr lang="en-US" sz="1800" b="1" dirty="0"/>
              <a:t>	// Comments that start with /// used for </a:t>
            </a:r>
          </a:p>
          <a:p>
            <a:r>
              <a:rPr lang="en-US" sz="1800" b="1" dirty="0"/>
              <a:t>	// creating online documentation, like </a:t>
            </a:r>
            <a:r>
              <a:rPr lang="en-US" sz="1800" b="1" dirty="0" err="1"/>
              <a:t>javadoc</a:t>
            </a:r>
            <a:endParaRPr lang="en-US" sz="1800" b="1" dirty="0"/>
          </a:p>
          <a:p>
            <a:r>
              <a:rPr lang="en-US" sz="1800" b="1" dirty="0"/>
              <a:t>	/// &lt;summary&gt;</a:t>
            </a:r>
          </a:p>
          <a:p>
            <a:r>
              <a:rPr lang="en-US" sz="1800" b="1" dirty="0"/>
              <a:t>	/// Summary description for Class1.</a:t>
            </a:r>
          </a:p>
          <a:p>
            <a:r>
              <a:rPr lang="en-US" sz="1800" b="1" dirty="0"/>
              <a:t>	/// &lt;/summary&gt;         </a:t>
            </a:r>
          </a:p>
          <a:p>
            <a:r>
              <a:rPr lang="en-US" sz="1800" b="1" dirty="0"/>
              <a:t>	class Class1</a:t>
            </a:r>
          </a:p>
          <a:p>
            <a:r>
              <a:rPr lang="en-US" sz="1800" b="1" dirty="0"/>
              <a:t>	{</a:t>
            </a:r>
          </a:p>
          <a:p>
            <a:r>
              <a:rPr lang="en-US" sz="1800" b="1" dirty="0"/>
              <a:t>		// .. Code for class goes here</a:t>
            </a:r>
          </a:p>
          <a:p>
            <a:r>
              <a:rPr lang="en-US" sz="1800" b="1" dirty="0"/>
              <a:t>	}		</a:t>
            </a:r>
          </a:p>
          <a:p>
            <a:r>
              <a:rPr lang="en-US" sz="1800" b="1" dirty="0"/>
              <a:t>}</a:t>
            </a:r>
          </a:p>
        </p:txBody>
      </p:sp>
    </p:spTree>
    <p:extLst>
      <p:ext uri="{BB962C8B-B14F-4D97-AF65-F5344CB8AC3E}">
        <p14:creationId xmlns:p14="http://schemas.microsoft.com/office/powerpoint/2010/main" val="327635741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022" name="Rectangle 6"/>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rPr>
              <a:t>Operator </a:t>
            </a:r>
            <a:r>
              <a:rPr lang="en-US" dirty="0" smtClean="0">
                <a:solidFill>
                  <a:schemeClr val="tx1"/>
                </a:solidFill>
              </a:rPr>
              <a:t>Overloading</a:t>
            </a:r>
          </a:p>
        </p:txBody>
      </p:sp>
      <p:graphicFrame>
        <p:nvGraphicFramePr>
          <p:cNvPr id="1238214" name="Group 198"/>
          <p:cNvGraphicFramePr>
            <a:graphicFrameLocks noGrp="1"/>
          </p:cNvGraphicFramePr>
          <p:nvPr/>
        </p:nvGraphicFramePr>
        <p:xfrm>
          <a:off x="2057400" y="2514600"/>
          <a:ext cx="4826000" cy="990600"/>
        </p:xfrm>
        <a:graphic>
          <a:graphicData uri="http://schemas.openxmlformats.org/drawingml/2006/table">
            <a:tbl>
              <a:tblPr/>
              <a:tblGrid>
                <a:gridCol w="1206500"/>
                <a:gridCol w="1206500"/>
                <a:gridCol w="1206500"/>
                <a:gridCol w="1206500"/>
              </a:tblGrid>
              <a:tr h="4953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953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true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false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
        <p:nvSpPr>
          <p:cNvPr id="1238154" name="Rectangle 138"/>
          <p:cNvSpPr>
            <a:spLocks noGrp="1" noChangeArrowheads="1"/>
          </p:cNvSpPr>
          <p:nvPr>
            <p:ph type="body" idx="1"/>
          </p:nvPr>
        </p:nvSpPr>
        <p:spPr>
          <a:xfrm>
            <a:off x="457200" y="1905000"/>
            <a:ext cx="8229600" cy="685800"/>
          </a:xfrm>
        </p:spPr>
        <p:txBody>
          <a:bodyPr/>
          <a:lstStyle/>
          <a:p>
            <a:pPr marL="333375" indent="-333375" eaLnBrk="1" hangingPunct="1">
              <a:defRPr/>
            </a:pPr>
            <a:r>
              <a:rPr lang="en-US" smtClean="0">
                <a:cs typeface="+mn-cs"/>
              </a:rPr>
              <a:t>Overloadable unary operators</a:t>
            </a:r>
          </a:p>
        </p:txBody>
      </p:sp>
      <p:sp>
        <p:nvSpPr>
          <p:cNvPr id="1238155" name="Rectangle 139"/>
          <p:cNvSpPr>
            <a:spLocks noChangeArrowheads="1"/>
          </p:cNvSpPr>
          <p:nvPr/>
        </p:nvSpPr>
        <p:spPr bwMode="auto">
          <a:xfrm>
            <a:off x="457200" y="3657600"/>
            <a:ext cx="84582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33375" indent="-333375" eaLnBrk="1" hangingPunct="1">
              <a:spcBef>
                <a:spcPct val="20000"/>
              </a:spcBef>
              <a:buClr>
                <a:schemeClr val="accent2"/>
              </a:buClr>
              <a:buFont typeface="Wingdings" charset="0"/>
              <a:buChar char="w"/>
              <a:defRPr/>
            </a:pPr>
            <a:r>
              <a:rPr lang="en-US" sz="2800" b="0">
                <a:latin typeface="Arial" charset="0"/>
                <a:cs typeface="+mn-cs"/>
              </a:rPr>
              <a:t>Overloadable binary operators</a:t>
            </a:r>
          </a:p>
        </p:txBody>
      </p:sp>
      <p:graphicFrame>
        <p:nvGraphicFramePr>
          <p:cNvPr id="1238267" name="Group 251"/>
          <p:cNvGraphicFramePr>
            <a:graphicFrameLocks noGrp="1"/>
          </p:cNvGraphicFramePr>
          <p:nvPr/>
        </p:nvGraphicFramePr>
        <p:xfrm>
          <a:off x="838200" y="4305300"/>
          <a:ext cx="7239000" cy="1485900"/>
        </p:xfrm>
        <a:graphic>
          <a:graphicData uri="http://schemas.openxmlformats.org/drawingml/2006/table">
            <a:tbl>
              <a:tblPr/>
              <a:tblGrid>
                <a:gridCol w="1206500"/>
                <a:gridCol w="1206500"/>
                <a:gridCol w="1206500"/>
                <a:gridCol w="1206500"/>
                <a:gridCol w="1206500"/>
                <a:gridCol w="1206500"/>
              </a:tblGrid>
              <a:tr h="4953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953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&amp;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953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&lt;&lt;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&gt;&gt;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&lt;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&gt;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&lt;=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Lucida Console" charset="0"/>
                          <a:ea typeface="ＭＳ Ｐゴシック" charset="0"/>
                        </a:rPr>
                        <a:t>&gt;=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Tree>
    <p:extLst>
      <p:ext uri="{BB962C8B-B14F-4D97-AF65-F5344CB8AC3E}">
        <p14:creationId xmlns:p14="http://schemas.microsoft.com/office/powerpoint/2010/main" val="8864484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666" name="Rectangle 2"/>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rPr>
              <a:t>Operator </a:t>
            </a:r>
            <a:r>
              <a:rPr lang="en-US" dirty="0" smtClean="0">
                <a:solidFill>
                  <a:schemeClr val="tx1"/>
                </a:solidFill>
              </a:rPr>
              <a:t>Overloading</a:t>
            </a:r>
          </a:p>
        </p:txBody>
      </p:sp>
      <p:sp>
        <p:nvSpPr>
          <p:cNvPr id="1393667" name="Rectangle 3"/>
          <p:cNvSpPr>
            <a:spLocks noGrp="1" noChangeArrowheads="1"/>
          </p:cNvSpPr>
          <p:nvPr>
            <p:ph type="body" idx="1"/>
          </p:nvPr>
        </p:nvSpPr>
        <p:spPr/>
        <p:txBody>
          <a:bodyPr/>
          <a:lstStyle/>
          <a:p>
            <a:pPr eaLnBrk="1" hangingPunct="1">
              <a:defRPr/>
            </a:pPr>
            <a:r>
              <a:rPr lang="en-US" dirty="0" smtClean="0">
                <a:cs typeface="+mn-cs"/>
              </a:rPr>
              <a:t>No overloading for member access, method invocation, assignment operators, nor these operators: </a:t>
            </a:r>
            <a:r>
              <a:rPr lang="en-US" dirty="0" err="1" smtClean="0">
                <a:latin typeface="Lucida Console" charset="0"/>
                <a:cs typeface="+mn-cs"/>
              </a:rPr>
              <a:t>sizeof</a:t>
            </a:r>
            <a:r>
              <a:rPr lang="en-US" dirty="0" smtClean="0">
                <a:cs typeface="+mn-cs"/>
              </a:rPr>
              <a:t>, </a:t>
            </a:r>
            <a:r>
              <a:rPr lang="en-US" dirty="0" smtClean="0">
                <a:latin typeface="Lucida Console" charset="0"/>
                <a:cs typeface="+mn-cs"/>
              </a:rPr>
              <a:t>new</a:t>
            </a:r>
            <a:r>
              <a:rPr lang="en-US" dirty="0" smtClean="0">
                <a:cs typeface="+mn-cs"/>
              </a:rPr>
              <a:t>, </a:t>
            </a:r>
            <a:r>
              <a:rPr lang="en-US" dirty="0" smtClean="0">
                <a:latin typeface="Lucida Console" charset="0"/>
                <a:cs typeface="+mn-cs"/>
              </a:rPr>
              <a:t>is</a:t>
            </a:r>
            <a:r>
              <a:rPr lang="en-US" dirty="0" smtClean="0">
                <a:cs typeface="+mn-cs"/>
              </a:rPr>
              <a:t>, </a:t>
            </a:r>
            <a:r>
              <a:rPr lang="en-US" dirty="0" smtClean="0">
                <a:latin typeface="Lucida Console" charset="0"/>
                <a:cs typeface="+mn-cs"/>
              </a:rPr>
              <a:t>as</a:t>
            </a:r>
            <a:r>
              <a:rPr lang="en-US" dirty="0" smtClean="0">
                <a:cs typeface="+mn-cs"/>
              </a:rPr>
              <a:t>, </a:t>
            </a:r>
            <a:r>
              <a:rPr lang="en-US" dirty="0" err="1" smtClean="0">
                <a:latin typeface="Lucida Console" charset="0"/>
                <a:cs typeface="+mn-cs"/>
              </a:rPr>
              <a:t>typeof</a:t>
            </a:r>
            <a:r>
              <a:rPr lang="en-US" dirty="0" smtClean="0">
                <a:cs typeface="+mn-cs"/>
              </a:rPr>
              <a:t>, </a:t>
            </a:r>
            <a:r>
              <a:rPr lang="en-US" dirty="0" smtClean="0">
                <a:latin typeface="Lucida Console" charset="0"/>
                <a:cs typeface="+mn-cs"/>
              </a:rPr>
              <a:t>checked</a:t>
            </a:r>
            <a:r>
              <a:rPr lang="en-US" dirty="0" smtClean="0">
                <a:cs typeface="+mn-cs"/>
              </a:rPr>
              <a:t>, </a:t>
            </a:r>
            <a:r>
              <a:rPr lang="en-US" dirty="0" smtClean="0">
                <a:latin typeface="Lucida Console" charset="0"/>
                <a:cs typeface="+mn-cs"/>
              </a:rPr>
              <a:t>unchecked</a:t>
            </a:r>
            <a:r>
              <a:rPr lang="en-US" dirty="0" smtClean="0">
                <a:cs typeface="+mn-cs"/>
              </a:rPr>
              <a:t>, </a:t>
            </a:r>
            <a:r>
              <a:rPr lang="en-US" dirty="0" smtClean="0">
                <a:latin typeface="Lucida Console" charset="0"/>
                <a:cs typeface="+mn-cs"/>
              </a:rPr>
              <a:t>&amp;&amp;</a:t>
            </a:r>
            <a:r>
              <a:rPr lang="en-US" dirty="0" smtClean="0">
                <a:cs typeface="+mn-cs"/>
              </a:rPr>
              <a:t>, </a:t>
            </a:r>
            <a:r>
              <a:rPr lang="en-US" dirty="0" smtClean="0">
                <a:latin typeface="Lucida Console" charset="0"/>
                <a:cs typeface="+mn-cs"/>
              </a:rPr>
              <a:t>||</a:t>
            </a:r>
            <a:r>
              <a:rPr lang="en-US" dirty="0" smtClean="0">
                <a:cs typeface="+mn-cs"/>
              </a:rPr>
              <a:t>, and </a:t>
            </a:r>
            <a:r>
              <a:rPr lang="en-US" dirty="0" smtClean="0">
                <a:latin typeface="Lucida Console" charset="0"/>
                <a:cs typeface="+mn-cs"/>
              </a:rPr>
              <a:t>?:</a:t>
            </a:r>
            <a:endParaRPr lang="en-US" dirty="0" smtClean="0">
              <a:cs typeface="+mn-cs"/>
            </a:endParaRPr>
          </a:p>
          <a:p>
            <a:pPr eaLnBrk="1" hangingPunct="1">
              <a:defRPr/>
            </a:pPr>
            <a:r>
              <a:rPr lang="en-US" dirty="0" smtClean="0">
                <a:cs typeface="+mn-cs"/>
              </a:rPr>
              <a:t>The </a:t>
            </a:r>
            <a:r>
              <a:rPr lang="en-US" dirty="0" smtClean="0">
                <a:latin typeface="Lucida Console" charset="0"/>
                <a:cs typeface="+mn-cs"/>
              </a:rPr>
              <a:t>&amp;&amp;</a:t>
            </a:r>
            <a:r>
              <a:rPr lang="en-US" dirty="0" smtClean="0">
                <a:cs typeface="+mn-cs"/>
              </a:rPr>
              <a:t> and </a:t>
            </a:r>
            <a:r>
              <a:rPr lang="en-US" dirty="0" smtClean="0">
                <a:latin typeface="Lucida Console" charset="0"/>
                <a:cs typeface="+mn-cs"/>
              </a:rPr>
              <a:t>||</a:t>
            </a:r>
            <a:r>
              <a:rPr lang="en-US" dirty="0" smtClean="0">
                <a:cs typeface="+mn-cs"/>
              </a:rPr>
              <a:t> operators are automatically evaluated from </a:t>
            </a:r>
            <a:r>
              <a:rPr lang="en-US" dirty="0" smtClean="0">
                <a:latin typeface="Lucida Console" charset="0"/>
                <a:cs typeface="+mn-cs"/>
              </a:rPr>
              <a:t>&amp;</a:t>
            </a:r>
            <a:r>
              <a:rPr lang="en-US" dirty="0" smtClean="0">
                <a:cs typeface="+mn-cs"/>
              </a:rPr>
              <a:t> and </a:t>
            </a:r>
            <a:r>
              <a:rPr lang="en-US" dirty="0" smtClean="0">
                <a:latin typeface="Lucida Console" charset="0"/>
                <a:cs typeface="+mn-cs"/>
              </a:rPr>
              <a:t>|</a:t>
            </a:r>
          </a:p>
          <a:p>
            <a:pPr eaLnBrk="1" hangingPunct="1">
              <a:defRPr/>
            </a:pPr>
            <a:r>
              <a:rPr lang="en-US" dirty="0" smtClean="0">
                <a:cs typeface="+mn-cs"/>
              </a:rPr>
              <a:t>Overloading a binary operator (e.g. </a:t>
            </a:r>
            <a:r>
              <a:rPr lang="en-US" dirty="0" smtClean="0">
                <a:latin typeface="Lucida Console" charset="0"/>
                <a:cs typeface="+mn-cs"/>
              </a:rPr>
              <a:t>*</a:t>
            </a:r>
            <a:r>
              <a:rPr lang="en-US" dirty="0" smtClean="0">
                <a:cs typeface="+mn-cs"/>
              </a:rPr>
              <a:t>) implicitly overloads the corresponding assignment operator (e.g. </a:t>
            </a:r>
            <a:r>
              <a:rPr lang="en-US" dirty="0" smtClean="0">
                <a:latin typeface="Lucida Console" charset="0"/>
                <a:cs typeface="+mn-cs"/>
              </a:rPr>
              <a:t>*=</a:t>
            </a:r>
            <a:r>
              <a:rPr lang="en-US" dirty="0" smtClean="0">
                <a:cs typeface="+mn-cs"/>
              </a:rPr>
              <a:t>)</a:t>
            </a:r>
            <a:endParaRPr lang="en-US" dirty="0" smtClean="0">
              <a:latin typeface="Lucida Console" charset="0"/>
              <a:cs typeface="+mn-cs"/>
            </a:endParaRPr>
          </a:p>
          <a:p>
            <a:pPr eaLnBrk="1" hangingPunct="1">
              <a:defRPr/>
            </a:pPr>
            <a:endParaRPr lang="en-US" dirty="0" smtClean="0">
              <a:cs typeface="+mn-cs"/>
            </a:endParaRPr>
          </a:p>
        </p:txBody>
      </p:sp>
    </p:spTree>
    <p:extLst>
      <p:ext uri="{BB962C8B-B14F-4D97-AF65-F5344CB8AC3E}">
        <p14:creationId xmlns:p14="http://schemas.microsoft.com/office/powerpoint/2010/main" val="330312841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7522" name="Rectangle 2"/>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rPr>
              <a:t>Operator </a:t>
            </a:r>
            <a:r>
              <a:rPr lang="en-US" dirty="0" smtClean="0">
                <a:solidFill>
                  <a:schemeClr val="tx1"/>
                </a:solidFill>
              </a:rPr>
              <a:t>Overloading</a:t>
            </a:r>
          </a:p>
        </p:txBody>
      </p:sp>
      <p:sp>
        <p:nvSpPr>
          <p:cNvPr id="1387524" name="Text Box 4"/>
          <p:cNvSpPr txBox="1">
            <a:spLocks noChangeArrowheads="1"/>
          </p:cNvSpPr>
          <p:nvPr/>
        </p:nvSpPr>
        <p:spPr bwMode="auto">
          <a:xfrm>
            <a:off x="228600" y="1835205"/>
            <a:ext cx="8915400" cy="2942344"/>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90000"/>
              </a:lnSpc>
              <a:defRPr/>
            </a:pPr>
            <a:r>
              <a:rPr lang="en-US" sz="2400" dirty="0" err="1">
                <a:cs typeface="+mn-cs"/>
              </a:rPr>
              <a:t>struct</a:t>
            </a:r>
            <a:r>
              <a:rPr lang="en-US" sz="2400" dirty="0">
                <a:cs typeface="+mn-cs"/>
              </a:rPr>
              <a:t> Vector {</a:t>
            </a:r>
          </a:p>
          <a:p>
            <a:pPr>
              <a:lnSpc>
                <a:spcPct val="90000"/>
              </a:lnSpc>
              <a:defRPr/>
            </a:pPr>
            <a:r>
              <a:rPr lang="en-US" sz="2400" dirty="0">
                <a:cs typeface="+mn-cs"/>
              </a:rPr>
              <a:t>  </a:t>
            </a:r>
            <a:r>
              <a:rPr lang="en-US" sz="2400" dirty="0" err="1">
                <a:cs typeface="+mn-cs"/>
              </a:rPr>
              <a:t>int</a:t>
            </a:r>
            <a:r>
              <a:rPr lang="en-US" sz="2400" dirty="0">
                <a:cs typeface="+mn-cs"/>
              </a:rPr>
              <a:t> x, y;</a:t>
            </a:r>
          </a:p>
          <a:p>
            <a:pPr>
              <a:lnSpc>
                <a:spcPct val="90000"/>
              </a:lnSpc>
              <a:defRPr/>
            </a:pPr>
            <a:r>
              <a:rPr lang="en-US" sz="2400" dirty="0">
                <a:cs typeface="+mn-cs"/>
              </a:rPr>
              <a:t>  public Vector(x, y) { </a:t>
            </a:r>
            <a:r>
              <a:rPr lang="en-US" sz="2400" dirty="0" err="1">
                <a:cs typeface="+mn-cs"/>
              </a:rPr>
              <a:t>this.x</a:t>
            </a:r>
            <a:r>
              <a:rPr lang="en-US" sz="2400" dirty="0">
                <a:cs typeface="+mn-cs"/>
              </a:rPr>
              <a:t> = x; </a:t>
            </a:r>
            <a:r>
              <a:rPr lang="en-US" sz="2400" dirty="0" err="1">
                <a:cs typeface="+mn-cs"/>
              </a:rPr>
              <a:t>this.y</a:t>
            </a:r>
            <a:r>
              <a:rPr lang="en-US" sz="2400" dirty="0">
                <a:cs typeface="+mn-cs"/>
              </a:rPr>
              <a:t> = y; }</a:t>
            </a:r>
          </a:p>
          <a:p>
            <a:pPr>
              <a:lnSpc>
                <a:spcPct val="90000"/>
              </a:lnSpc>
              <a:defRPr/>
            </a:pPr>
            <a:r>
              <a:rPr lang="en-US" sz="2400" dirty="0">
                <a:cs typeface="+mn-cs"/>
              </a:rPr>
              <a:t>  public static Vector operator +(Vector a, Vector b) {</a:t>
            </a:r>
          </a:p>
          <a:p>
            <a:pPr>
              <a:lnSpc>
                <a:spcPct val="90000"/>
              </a:lnSpc>
              <a:defRPr/>
            </a:pPr>
            <a:r>
              <a:rPr lang="en-US" sz="2400" dirty="0">
                <a:cs typeface="+mn-cs"/>
              </a:rPr>
              <a:t>    return Vector(</a:t>
            </a:r>
            <a:r>
              <a:rPr lang="en-US" sz="2400" dirty="0" err="1">
                <a:cs typeface="+mn-cs"/>
              </a:rPr>
              <a:t>a.x</a:t>
            </a:r>
            <a:r>
              <a:rPr lang="en-US" sz="2400" dirty="0">
                <a:cs typeface="+mn-cs"/>
              </a:rPr>
              <a:t> + </a:t>
            </a:r>
            <a:r>
              <a:rPr lang="en-US" sz="2400" dirty="0" err="1">
                <a:cs typeface="+mn-cs"/>
              </a:rPr>
              <a:t>b.x</a:t>
            </a:r>
            <a:r>
              <a:rPr lang="en-US" sz="2400" dirty="0">
                <a:cs typeface="+mn-cs"/>
              </a:rPr>
              <a:t>, </a:t>
            </a:r>
            <a:r>
              <a:rPr lang="en-US" sz="2400" dirty="0" err="1">
                <a:cs typeface="+mn-cs"/>
              </a:rPr>
              <a:t>a.y</a:t>
            </a:r>
            <a:r>
              <a:rPr lang="en-US" sz="2400" dirty="0">
                <a:cs typeface="+mn-cs"/>
              </a:rPr>
              <a:t> + </a:t>
            </a:r>
            <a:r>
              <a:rPr lang="en-US" sz="2400" dirty="0" err="1">
                <a:cs typeface="+mn-cs"/>
              </a:rPr>
              <a:t>b.y</a:t>
            </a:r>
            <a:r>
              <a:rPr lang="en-US" sz="2400" dirty="0">
                <a:cs typeface="+mn-cs"/>
              </a:rPr>
              <a:t>);</a:t>
            </a:r>
          </a:p>
          <a:p>
            <a:pPr>
              <a:lnSpc>
                <a:spcPct val="90000"/>
              </a:lnSpc>
              <a:defRPr/>
            </a:pPr>
            <a:r>
              <a:rPr lang="en-US" sz="2400" dirty="0">
                <a:cs typeface="+mn-cs"/>
              </a:rPr>
              <a:t>  }</a:t>
            </a:r>
          </a:p>
          <a:p>
            <a:pPr>
              <a:lnSpc>
                <a:spcPct val="90000"/>
              </a:lnSpc>
              <a:defRPr/>
            </a:pPr>
            <a:r>
              <a:rPr lang="en-US" sz="2400" dirty="0">
                <a:cs typeface="+mn-cs"/>
              </a:rPr>
              <a:t>  ...</a:t>
            </a:r>
          </a:p>
          <a:p>
            <a:pPr>
              <a:lnSpc>
                <a:spcPct val="90000"/>
              </a:lnSpc>
              <a:defRPr/>
            </a:pPr>
            <a:r>
              <a:rPr lang="en-US" sz="2400" dirty="0">
                <a:cs typeface="+mn-cs"/>
              </a:rPr>
              <a:t>}</a:t>
            </a:r>
          </a:p>
        </p:txBody>
      </p:sp>
    </p:spTree>
    <p:extLst>
      <p:ext uri="{BB962C8B-B14F-4D97-AF65-F5344CB8AC3E}">
        <p14:creationId xmlns:p14="http://schemas.microsoft.com/office/powerpoint/2010/main" val="369302451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latin typeface="Lucida Console" charset="0"/>
              </a:rPr>
              <a:t>is</a:t>
            </a:r>
            <a:r>
              <a:rPr lang="en-US" dirty="0" smtClean="0">
                <a:solidFill>
                  <a:schemeClr val="tx1"/>
                </a:solidFill>
              </a:rPr>
              <a:t> </a:t>
            </a:r>
            <a:r>
              <a:rPr lang="en-US" dirty="0" smtClean="0">
                <a:solidFill>
                  <a:schemeClr val="tx1"/>
                </a:solidFill>
              </a:rPr>
              <a:t>Operator</a:t>
            </a:r>
          </a:p>
        </p:txBody>
      </p:sp>
      <p:sp>
        <p:nvSpPr>
          <p:cNvPr id="1390595" name="Rectangle 3"/>
          <p:cNvSpPr>
            <a:spLocks noGrp="1" noChangeArrowheads="1"/>
          </p:cNvSpPr>
          <p:nvPr>
            <p:ph type="body" idx="1"/>
          </p:nvPr>
        </p:nvSpPr>
        <p:spPr>
          <a:xfrm>
            <a:off x="457200" y="1905000"/>
            <a:ext cx="8229600" cy="1600200"/>
          </a:xfrm>
        </p:spPr>
        <p:txBody>
          <a:bodyPr/>
          <a:lstStyle/>
          <a:p>
            <a:pPr eaLnBrk="1" hangingPunct="1">
              <a:defRPr/>
            </a:pPr>
            <a:r>
              <a:rPr lang="en-US" smtClean="0">
                <a:cs typeface="+mn-cs"/>
              </a:rPr>
              <a:t>The </a:t>
            </a:r>
            <a:r>
              <a:rPr lang="en-US" smtClean="0">
                <a:latin typeface="Lucida Console" charset="0"/>
                <a:cs typeface="+mn-cs"/>
              </a:rPr>
              <a:t>is</a:t>
            </a:r>
            <a:r>
              <a:rPr lang="en-US" smtClean="0">
                <a:cs typeface="+mn-cs"/>
              </a:rPr>
              <a:t> operator is used to dynamically test if the run-time type of an object is compatible with a given type</a:t>
            </a:r>
          </a:p>
        </p:txBody>
      </p:sp>
      <p:sp>
        <p:nvSpPr>
          <p:cNvPr id="1390596" name="Text Box 4"/>
          <p:cNvSpPr txBox="1">
            <a:spLocks noChangeArrowheads="1"/>
          </p:cNvSpPr>
          <p:nvPr/>
        </p:nvSpPr>
        <p:spPr bwMode="auto">
          <a:xfrm>
            <a:off x="1327702" y="3049525"/>
            <a:ext cx="6400800" cy="156966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2400" dirty="0">
                <a:cs typeface="+mn-cs"/>
              </a:rPr>
              <a:t>static void </a:t>
            </a:r>
            <a:r>
              <a:rPr lang="en-US" sz="2400" dirty="0" err="1">
                <a:cs typeface="+mn-cs"/>
              </a:rPr>
              <a:t>DoSomething</a:t>
            </a:r>
            <a:r>
              <a:rPr lang="en-US" sz="2400" dirty="0">
                <a:cs typeface="+mn-cs"/>
              </a:rPr>
              <a:t>(object o) {</a:t>
            </a:r>
          </a:p>
          <a:p>
            <a:pPr>
              <a:defRPr/>
            </a:pPr>
            <a:r>
              <a:rPr lang="en-US" sz="2400" dirty="0">
                <a:cs typeface="+mn-cs"/>
              </a:rPr>
              <a:t>  if (o is Car) </a:t>
            </a:r>
          </a:p>
          <a:p>
            <a:pPr>
              <a:defRPr/>
            </a:pPr>
            <a:r>
              <a:rPr lang="en-US" sz="2400" dirty="0">
                <a:cs typeface="+mn-cs"/>
              </a:rPr>
              <a:t>    ((Car)o).Drive();</a:t>
            </a:r>
          </a:p>
          <a:p>
            <a:pPr>
              <a:defRPr/>
            </a:pPr>
            <a:r>
              <a:rPr lang="en-US" sz="2400" dirty="0">
                <a:cs typeface="+mn-cs"/>
              </a:rPr>
              <a:t>}</a:t>
            </a:r>
          </a:p>
        </p:txBody>
      </p:sp>
      <p:sp>
        <p:nvSpPr>
          <p:cNvPr id="1390597" name="Rectangle 5"/>
          <p:cNvSpPr>
            <a:spLocks noChangeArrowheads="1"/>
          </p:cNvSpPr>
          <p:nvPr/>
        </p:nvSpPr>
        <p:spPr bwMode="auto">
          <a:xfrm>
            <a:off x="457200" y="5029200"/>
            <a:ext cx="8229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buClr>
                <a:schemeClr val="accent2"/>
              </a:buClr>
              <a:buFont typeface="Wingdings" charset="0"/>
              <a:buChar char="w"/>
              <a:defRPr/>
            </a:pPr>
            <a:r>
              <a:rPr lang="en-US" sz="2800" b="0" dirty="0">
                <a:latin typeface="Arial" charset="0"/>
                <a:cs typeface="+mn-cs"/>
              </a:rPr>
              <a:t>Don</a:t>
            </a:r>
            <a:r>
              <a:rPr lang="ja-JP" altLang="en-US" sz="2800" b="0" dirty="0">
                <a:latin typeface="Arial"/>
                <a:cs typeface="+mn-cs"/>
              </a:rPr>
              <a:t>’</a:t>
            </a:r>
            <a:r>
              <a:rPr lang="en-US" sz="2800" b="0" dirty="0">
                <a:latin typeface="Arial" charset="0"/>
                <a:cs typeface="+mn-cs"/>
              </a:rPr>
              <a:t>t abuse the </a:t>
            </a:r>
            <a:r>
              <a:rPr lang="en-US" sz="2800" b="0" dirty="0">
                <a:cs typeface="+mn-cs"/>
              </a:rPr>
              <a:t>is</a:t>
            </a:r>
            <a:r>
              <a:rPr lang="en-US" sz="2800" b="0" dirty="0">
                <a:latin typeface="Arial" charset="0"/>
                <a:cs typeface="+mn-cs"/>
              </a:rPr>
              <a:t> operator: it is preferable to design an appropriate type hierarchy with polymorphic methods</a:t>
            </a:r>
          </a:p>
        </p:txBody>
      </p:sp>
    </p:spTree>
    <p:extLst>
      <p:ext uri="{BB962C8B-B14F-4D97-AF65-F5344CB8AC3E}">
        <p14:creationId xmlns:p14="http://schemas.microsoft.com/office/powerpoint/2010/main" val="369872857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Rectangle 2"/>
          <p:cNvSpPr>
            <a:spLocks noGrp="1" noChangeArrowheads="1"/>
          </p:cNvSpPr>
          <p:nvPr>
            <p:ph type="title"/>
          </p:nvPr>
        </p:nvSpPr>
        <p:spPr/>
        <p:txBody>
          <a:bodyPr/>
          <a:lstStyle/>
          <a:p>
            <a:pPr eaLnBrk="1" hangingPunct="1">
              <a:defRPr/>
            </a:pPr>
            <a:r>
              <a:rPr lang="en-US" dirty="0" smtClean="0">
                <a:solidFill>
                  <a:schemeClr val="tx1"/>
                </a:solidFill>
              </a:rPr>
              <a:t>Classes and </a:t>
            </a:r>
            <a:r>
              <a:rPr lang="en-US" dirty="0" err="1" smtClean="0">
                <a:solidFill>
                  <a:schemeClr val="tx1"/>
                </a:solidFill>
              </a:rPr>
              <a:t>Structs</a:t>
            </a:r>
            <a:r>
              <a:rPr lang="en-US" dirty="0">
                <a:solidFill>
                  <a:schemeClr val="tx1"/>
                </a:solidFill>
              </a:rPr>
              <a:t> </a:t>
            </a:r>
            <a:r>
              <a:rPr lang="en-US" dirty="0" smtClean="0">
                <a:solidFill>
                  <a:schemeClr val="tx1"/>
                </a:solidFill>
                <a:latin typeface="Lucida Console" charset="0"/>
              </a:rPr>
              <a:t>as</a:t>
            </a:r>
            <a:r>
              <a:rPr lang="en-US" dirty="0" smtClean="0">
                <a:solidFill>
                  <a:schemeClr val="tx1"/>
                </a:solidFill>
              </a:rPr>
              <a:t> </a:t>
            </a:r>
            <a:r>
              <a:rPr lang="en-US" dirty="0" smtClean="0">
                <a:solidFill>
                  <a:schemeClr val="tx1"/>
                </a:solidFill>
              </a:rPr>
              <a:t>Operator</a:t>
            </a:r>
          </a:p>
        </p:txBody>
      </p:sp>
      <p:sp>
        <p:nvSpPr>
          <p:cNvPr id="1391619" name="Rectangle 3"/>
          <p:cNvSpPr>
            <a:spLocks noGrp="1" noChangeArrowheads="1"/>
          </p:cNvSpPr>
          <p:nvPr>
            <p:ph type="body" idx="1"/>
          </p:nvPr>
        </p:nvSpPr>
        <p:spPr>
          <a:xfrm>
            <a:off x="457200" y="1905000"/>
            <a:ext cx="8229600" cy="1447800"/>
          </a:xfrm>
        </p:spPr>
        <p:txBody>
          <a:bodyPr/>
          <a:lstStyle/>
          <a:p>
            <a:pPr eaLnBrk="1" hangingPunct="1">
              <a:defRPr/>
            </a:pPr>
            <a:r>
              <a:rPr lang="en-US" smtClean="0">
                <a:cs typeface="+mn-cs"/>
              </a:rPr>
              <a:t>The </a:t>
            </a:r>
            <a:r>
              <a:rPr lang="en-US" smtClean="0">
                <a:latin typeface="Lucida Console" charset="0"/>
                <a:cs typeface="+mn-cs"/>
              </a:rPr>
              <a:t>as</a:t>
            </a:r>
            <a:r>
              <a:rPr lang="en-US" smtClean="0">
                <a:cs typeface="+mn-cs"/>
              </a:rPr>
              <a:t> operator tries to convert a variable to a specified type; if no such conversion is possible the result is </a:t>
            </a:r>
            <a:r>
              <a:rPr lang="en-US" smtClean="0">
                <a:latin typeface="Lucida Console" charset="0"/>
                <a:cs typeface="+mn-cs"/>
              </a:rPr>
              <a:t>null</a:t>
            </a:r>
          </a:p>
        </p:txBody>
      </p:sp>
      <p:sp>
        <p:nvSpPr>
          <p:cNvPr id="1391620" name="Text Box 4"/>
          <p:cNvSpPr txBox="1">
            <a:spLocks noChangeArrowheads="1"/>
          </p:cNvSpPr>
          <p:nvPr/>
        </p:nvSpPr>
        <p:spPr bwMode="auto">
          <a:xfrm>
            <a:off x="1323654" y="3125420"/>
            <a:ext cx="6400800" cy="156966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2400" dirty="0">
                <a:cs typeface="+mn-cs"/>
              </a:rPr>
              <a:t>static void </a:t>
            </a:r>
            <a:r>
              <a:rPr lang="en-US" sz="2400" dirty="0" err="1">
                <a:cs typeface="+mn-cs"/>
              </a:rPr>
              <a:t>DoSomething</a:t>
            </a:r>
            <a:r>
              <a:rPr lang="en-US" sz="2400" dirty="0">
                <a:cs typeface="+mn-cs"/>
              </a:rPr>
              <a:t>(object o) {</a:t>
            </a:r>
          </a:p>
          <a:p>
            <a:pPr>
              <a:defRPr/>
            </a:pPr>
            <a:r>
              <a:rPr lang="en-US" sz="2400" dirty="0">
                <a:cs typeface="+mn-cs"/>
              </a:rPr>
              <a:t>  Car c = o as Car;</a:t>
            </a:r>
          </a:p>
          <a:p>
            <a:pPr>
              <a:defRPr/>
            </a:pPr>
            <a:r>
              <a:rPr lang="en-US" sz="2400" dirty="0">
                <a:cs typeface="+mn-cs"/>
              </a:rPr>
              <a:t>  if (c != null) </a:t>
            </a:r>
            <a:r>
              <a:rPr lang="en-US" sz="2400" dirty="0" err="1">
                <a:cs typeface="+mn-cs"/>
              </a:rPr>
              <a:t>c.Drive</a:t>
            </a:r>
            <a:r>
              <a:rPr lang="en-US" sz="2400" dirty="0">
                <a:cs typeface="+mn-cs"/>
              </a:rPr>
              <a:t>();</a:t>
            </a:r>
          </a:p>
          <a:p>
            <a:pPr>
              <a:defRPr/>
            </a:pPr>
            <a:r>
              <a:rPr lang="en-US" sz="2400" dirty="0">
                <a:cs typeface="+mn-cs"/>
              </a:rPr>
              <a:t>}</a:t>
            </a:r>
          </a:p>
        </p:txBody>
      </p:sp>
      <p:sp>
        <p:nvSpPr>
          <p:cNvPr id="1391621" name="Rectangle 5"/>
          <p:cNvSpPr>
            <a:spLocks noChangeArrowheads="1"/>
          </p:cNvSpPr>
          <p:nvPr/>
        </p:nvSpPr>
        <p:spPr bwMode="auto">
          <a:xfrm>
            <a:off x="457200" y="4876800"/>
            <a:ext cx="8229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buClr>
                <a:schemeClr val="accent2"/>
              </a:buClr>
              <a:buFont typeface="Wingdings" charset="0"/>
              <a:buChar char="w"/>
              <a:defRPr/>
            </a:pPr>
            <a:r>
              <a:rPr lang="en-US" sz="2800" b="0">
                <a:latin typeface="Arial" charset="0"/>
                <a:cs typeface="+mn-cs"/>
              </a:rPr>
              <a:t>More efficient than using </a:t>
            </a:r>
            <a:r>
              <a:rPr lang="en-US" sz="2800" b="0">
                <a:cs typeface="+mn-cs"/>
              </a:rPr>
              <a:t>is</a:t>
            </a:r>
            <a:r>
              <a:rPr lang="en-US" sz="2800" b="0">
                <a:latin typeface="Arial" charset="0"/>
                <a:cs typeface="+mn-cs"/>
              </a:rPr>
              <a:t> operator: test and convert in one operation</a:t>
            </a:r>
          </a:p>
          <a:p>
            <a:pPr marL="342900" indent="-342900" eaLnBrk="1" hangingPunct="1">
              <a:spcBef>
                <a:spcPct val="20000"/>
              </a:spcBef>
              <a:buClr>
                <a:schemeClr val="accent2"/>
              </a:buClr>
              <a:buFont typeface="Wingdings" charset="0"/>
              <a:buChar char="w"/>
              <a:defRPr/>
            </a:pPr>
            <a:r>
              <a:rPr lang="en-US" sz="2800" b="0">
                <a:latin typeface="Arial" charset="0"/>
                <a:cs typeface="+mn-cs"/>
              </a:rPr>
              <a:t>Same design warning as with the </a:t>
            </a:r>
            <a:r>
              <a:rPr lang="en-US" sz="2800" b="0">
                <a:cs typeface="+mn-cs"/>
              </a:rPr>
              <a:t>is</a:t>
            </a:r>
            <a:r>
              <a:rPr lang="en-US" sz="2800" b="0">
                <a:latin typeface="Arial" charset="0"/>
                <a:cs typeface="+mn-cs"/>
              </a:rPr>
              <a:t> operator</a:t>
            </a:r>
          </a:p>
        </p:txBody>
      </p:sp>
    </p:spTree>
    <p:extLst>
      <p:ext uri="{BB962C8B-B14F-4D97-AF65-F5344CB8AC3E}">
        <p14:creationId xmlns:p14="http://schemas.microsoft.com/office/powerpoint/2010/main" val="175961193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Arrays</a:t>
            </a:r>
          </a:p>
        </p:txBody>
      </p:sp>
      <p:sp>
        <p:nvSpPr>
          <p:cNvPr id="29699" name="Rectangle 3"/>
          <p:cNvSpPr>
            <a:spLocks noGrp="1" noChangeArrowheads="1"/>
          </p:cNvSpPr>
          <p:nvPr>
            <p:ph type="body" idx="1"/>
          </p:nvPr>
        </p:nvSpPr>
        <p:spPr/>
        <p:txBody>
          <a:bodyPr/>
          <a:lstStyle/>
          <a:p>
            <a:pPr>
              <a:lnSpc>
                <a:spcPct val="80000"/>
              </a:lnSpc>
            </a:pPr>
            <a:r>
              <a:rPr lang="en-US" dirty="0"/>
              <a:t>Arrays in C# are quite similar to Java arrays. Arrays are always created off the heap and we have a reference to the array data.   The format is just like Java:</a:t>
            </a:r>
          </a:p>
          <a:p>
            <a:pPr lvl="1">
              <a:lnSpc>
                <a:spcPct val="80000"/>
              </a:lnSpc>
              <a:buFontTx/>
              <a:buNone/>
            </a:pPr>
            <a:r>
              <a:rPr lang="en-US" sz="2400" dirty="0"/>
              <a:t>	Type </a:t>
            </a:r>
            <a:r>
              <a:rPr lang="en-US" sz="2400" dirty="0" err="1"/>
              <a:t>arrayname</a:t>
            </a:r>
            <a:r>
              <a:rPr lang="en-US" sz="2400" dirty="0"/>
              <a:t> = new Type[size];</a:t>
            </a:r>
          </a:p>
          <a:p>
            <a:pPr>
              <a:lnSpc>
                <a:spcPct val="80000"/>
              </a:lnSpc>
            </a:pPr>
            <a:r>
              <a:rPr lang="en-US" dirty="0"/>
              <a:t>For example:</a:t>
            </a:r>
          </a:p>
          <a:p>
            <a:pPr lvl="1">
              <a:lnSpc>
                <a:spcPct val="80000"/>
              </a:lnSpc>
              <a:buFontTx/>
              <a:buNone/>
            </a:pPr>
            <a:r>
              <a:rPr lang="en-US" sz="2400" dirty="0"/>
              <a:t>	</a:t>
            </a:r>
            <a:r>
              <a:rPr lang="en-US" sz="2400" dirty="0" err="1"/>
              <a:t>int</a:t>
            </a:r>
            <a:r>
              <a:rPr lang="en-US" sz="2400" dirty="0"/>
              <a:t> </a:t>
            </a:r>
            <a:r>
              <a:rPr lang="en-US" sz="2400" dirty="0" err="1"/>
              <a:t>arr</a:t>
            </a:r>
            <a:r>
              <a:rPr lang="en-US" sz="2400" dirty="0"/>
              <a:t> = new </a:t>
            </a:r>
            <a:r>
              <a:rPr lang="en-US" sz="2400" dirty="0" err="1"/>
              <a:t>int</a:t>
            </a:r>
            <a:r>
              <a:rPr lang="en-US" sz="2400" dirty="0"/>
              <a:t>[100];</a:t>
            </a:r>
          </a:p>
          <a:p>
            <a:pPr>
              <a:lnSpc>
                <a:spcPct val="80000"/>
              </a:lnSpc>
            </a:pPr>
            <a:r>
              <a:rPr lang="en-US" dirty="0"/>
              <a:t>This allocates a chunk of data off the heap large enough to store the array, and </a:t>
            </a:r>
            <a:r>
              <a:rPr lang="en-US" dirty="0" err="1"/>
              <a:t>arr</a:t>
            </a:r>
            <a:r>
              <a:rPr lang="en-US" dirty="0"/>
              <a:t> references this chunk of data.</a:t>
            </a:r>
          </a:p>
        </p:txBody>
      </p:sp>
    </p:spTree>
    <p:extLst>
      <p:ext uri="{BB962C8B-B14F-4D97-AF65-F5344CB8AC3E}">
        <p14:creationId xmlns:p14="http://schemas.microsoft.com/office/powerpoint/2010/main" val="147595201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More on Arrays</a:t>
            </a:r>
          </a:p>
        </p:txBody>
      </p:sp>
      <p:sp>
        <p:nvSpPr>
          <p:cNvPr id="30723" name="Rectangle 3"/>
          <p:cNvSpPr>
            <a:spLocks noGrp="1" noChangeArrowheads="1"/>
          </p:cNvSpPr>
          <p:nvPr>
            <p:ph type="body" idx="1"/>
          </p:nvPr>
        </p:nvSpPr>
        <p:spPr/>
        <p:txBody>
          <a:bodyPr/>
          <a:lstStyle/>
          <a:p>
            <a:pPr>
              <a:lnSpc>
                <a:spcPct val="80000"/>
              </a:lnSpc>
            </a:pPr>
            <a:r>
              <a:rPr lang="en-US" sz="2000"/>
              <a:t>The Length property tells us the size of an array dynamically</a:t>
            </a:r>
          </a:p>
          <a:p>
            <a:pPr lvl="1">
              <a:lnSpc>
                <a:spcPct val="80000"/>
              </a:lnSpc>
              <a:buFontTx/>
              <a:buNone/>
            </a:pPr>
            <a:r>
              <a:rPr lang="en-US" sz="1800"/>
              <a:t>	Console.WriteLine(arr.Length);		</a:t>
            </a:r>
          </a:p>
          <a:p>
            <a:pPr lvl="1">
              <a:lnSpc>
                <a:spcPct val="80000"/>
              </a:lnSpc>
              <a:buFontTx/>
              <a:buNone/>
            </a:pPr>
            <a:r>
              <a:rPr lang="en-US" sz="1800"/>
              <a:t>	// Outputs 100 for above declaration</a:t>
            </a:r>
          </a:p>
          <a:p>
            <a:pPr>
              <a:lnSpc>
                <a:spcPct val="80000"/>
              </a:lnSpc>
            </a:pPr>
            <a:r>
              <a:rPr lang="en-US" sz="2000"/>
              <a:t>If we want to declare a method parameter to be of type array we would use:</a:t>
            </a:r>
          </a:p>
          <a:p>
            <a:pPr lvl="1">
              <a:lnSpc>
                <a:spcPct val="80000"/>
              </a:lnSpc>
              <a:buFontTx/>
              <a:buNone/>
            </a:pPr>
            <a:r>
              <a:rPr lang="en-US" sz="1800"/>
              <a:t>	public void foo(int[] data)</a:t>
            </a:r>
          </a:p>
          <a:p>
            <a:pPr>
              <a:lnSpc>
                <a:spcPct val="80000"/>
              </a:lnSpc>
            </a:pPr>
            <a:r>
              <a:rPr lang="en-US" sz="2000"/>
              <a:t>To return an array we can use:</a:t>
            </a:r>
          </a:p>
          <a:p>
            <a:pPr lvl="1">
              <a:lnSpc>
                <a:spcPct val="80000"/>
              </a:lnSpc>
              <a:buFontTx/>
              <a:buNone/>
            </a:pPr>
            <a:r>
              <a:rPr lang="en-US" sz="1800"/>
              <a:t>	public int[] foo()</a:t>
            </a:r>
          </a:p>
          <a:p>
            <a:pPr>
              <a:lnSpc>
                <a:spcPct val="80000"/>
              </a:lnSpc>
            </a:pPr>
            <a:r>
              <a:rPr lang="en-US" sz="2000"/>
              <a:t>Just like in Java, if we have two array variables and want to copy one to the other we can</a:t>
            </a:r>
            <a:r>
              <a:rPr lang="ja-JP" altLang="en-US" sz="2000">
                <a:latin typeface="Arial"/>
              </a:rPr>
              <a:t>’</a:t>
            </a:r>
            <a:r>
              <a:rPr lang="en-US" sz="2000"/>
              <a:t>t do it with just an assignment.  </a:t>
            </a:r>
          </a:p>
          <a:p>
            <a:pPr lvl="1">
              <a:lnSpc>
                <a:spcPct val="80000"/>
              </a:lnSpc>
            </a:pPr>
            <a:r>
              <a:rPr lang="en-US" sz="1800"/>
              <a:t>This would assign the reference, not make a copy of the array.  </a:t>
            </a:r>
          </a:p>
          <a:p>
            <a:pPr lvl="1">
              <a:lnSpc>
                <a:spcPct val="80000"/>
              </a:lnSpc>
            </a:pPr>
            <a:r>
              <a:rPr lang="en-US" sz="1800"/>
              <a:t>To copy the array we must copy each element one at a time, or use the Clone() method to make a copy of the data and set a new reference to it (and garbage collect the old array values).</a:t>
            </a:r>
          </a:p>
        </p:txBody>
      </p:sp>
    </p:spTree>
    <p:extLst>
      <p:ext uri="{BB962C8B-B14F-4D97-AF65-F5344CB8AC3E}">
        <p14:creationId xmlns:p14="http://schemas.microsoft.com/office/powerpoint/2010/main" val="230946925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Delegates</a:t>
            </a:r>
          </a:p>
        </p:txBody>
      </p:sp>
      <p:sp>
        <p:nvSpPr>
          <p:cNvPr id="33795" name="Rectangle 3"/>
          <p:cNvSpPr>
            <a:spLocks noGrp="1" noChangeArrowheads="1"/>
          </p:cNvSpPr>
          <p:nvPr>
            <p:ph type="body" idx="1"/>
          </p:nvPr>
        </p:nvSpPr>
        <p:spPr/>
        <p:txBody>
          <a:bodyPr/>
          <a:lstStyle/>
          <a:p>
            <a:pPr>
              <a:lnSpc>
                <a:spcPct val="90000"/>
              </a:lnSpc>
            </a:pPr>
            <a:r>
              <a:rPr lang="en-US" dirty="0"/>
              <a:t>C# uses delegates where languages such as C++ use function pointers.</a:t>
            </a:r>
          </a:p>
          <a:p>
            <a:pPr>
              <a:lnSpc>
                <a:spcPct val="90000"/>
              </a:lnSpc>
            </a:pPr>
            <a:r>
              <a:rPr lang="en-US" dirty="0" smtClean="0"/>
              <a:t>C</a:t>
            </a:r>
            <a:r>
              <a:rPr lang="en-US" dirty="0"/>
              <a:t># uses this technique to pass the </a:t>
            </a:r>
            <a:r>
              <a:rPr lang="en-US" dirty="0" err="1"/>
              <a:t>EventHandlers</a:t>
            </a:r>
            <a:r>
              <a:rPr lang="en-US" dirty="0"/>
              <a:t> to the system, where the event may be handled in different ways.</a:t>
            </a:r>
          </a:p>
        </p:txBody>
      </p:sp>
    </p:spTree>
    <p:extLst>
      <p:ext uri="{BB962C8B-B14F-4D97-AF65-F5344CB8AC3E}">
        <p14:creationId xmlns:p14="http://schemas.microsoft.com/office/powerpoint/2010/main" val="405172616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Delegates Example</a:t>
            </a:r>
          </a:p>
        </p:txBody>
      </p:sp>
      <p:pic>
        <p:nvPicPr>
          <p:cNvPr id="348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730" y="2442365"/>
            <a:ext cx="8364538" cy="229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34822" name="Text Box 6"/>
          <p:cNvSpPr txBox="1">
            <a:spLocks noChangeArrowheads="1"/>
          </p:cNvSpPr>
          <p:nvPr/>
        </p:nvSpPr>
        <p:spPr bwMode="auto">
          <a:xfrm>
            <a:off x="397775" y="1379835"/>
            <a:ext cx="78173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dirty="0"/>
              <a:t>Compare1 uses alphabetic comparison, Compare2 uses length</a:t>
            </a:r>
          </a:p>
        </p:txBody>
      </p:sp>
    </p:spTree>
    <p:extLst>
      <p:ext uri="{BB962C8B-B14F-4D97-AF65-F5344CB8AC3E}">
        <p14:creationId xmlns:p14="http://schemas.microsoft.com/office/powerpoint/2010/main" val="242166264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16541" y="55282"/>
            <a:ext cx="7772400" cy="1143000"/>
          </a:xfrm>
        </p:spPr>
        <p:txBody>
          <a:bodyPr/>
          <a:lstStyle/>
          <a:p>
            <a:r>
              <a:rPr lang="en-US" dirty="0"/>
              <a:t>Delegates Example</a:t>
            </a:r>
          </a:p>
        </p:txBody>
      </p:sp>
      <p:grpSp>
        <p:nvGrpSpPr>
          <p:cNvPr id="35847" name="Group 7"/>
          <p:cNvGrpSpPr>
            <a:grpSpLocks/>
          </p:cNvGrpSpPr>
          <p:nvPr/>
        </p:nvGrpSpPr>
        <p:grpSpPr bwMode="auto">
          <a:xfrm>
            <a:off x="1066800" y="1219200"/>
            <a:ext cx="7010400" cy="4075113"/>
            <a:chOff x="240" y="864"/>
            <a:chExt cx="3504" cy="2026"/>
          </a:xfrm>
        </p:grpSpPr>
        <p:pic>
          <p:nvPicPr>
            <p:cNvPr id="358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 y="864"/>
              <a:ext cx="3456" cy="1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358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2256"/>
              <a:ext cx="3456"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pic>
        <p:nvPicPr>
          <p:cNvPr id="3584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715000"/>
            <a:ext cx="8229600" cy="788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121419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1143000"/>
          </a:xfrm>
        </p:spPr>
        <p:txBody>
          <a:bodyPr/>
          <a:lstStyle/>
          <a:p>
            <a:r>
              <a:rPr lang="en-US"/>
              <a:t>Defining a Class</a:t>
            </a:r>
          </a:p>
        </p:txBody>
      </p:sp>
      <p:sp>
        <p:nvSpPr>
          <p:cNvPr id="6148" name="Text Box 4"/>
          <p:cNvSpPr txBox="1">
            <a:spLocks noChangeArrowheads="1"/>
          </p:cNvSpPr>
          <p:nvPr/>
        </p:nvSpPr>
        <p:spPr bwMode="auto">
          <a:xfrm>
            <a:off x="441325" y="990600"/>
            <a:ext cx="8245475"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600" b="1" dirty="0"/>
              <a:t>class Class1</a:t>
            </a:r>
          </a:p>
          <a:p>
            <a:r>
              <a:rPr lang="en-US" sz="1600" b="1" dirty="0"/>
              <a:t>{</a:t>
            </a:r>
          </a:p>
          <a:p>
            <a:r>
              <a:rPr lang="en-US" sz="1600" b="1" dirty="0"/>
              <a:t>	static void Main(string[] </a:t>
            </a:r>
            <a:r>
              <a:rPr lang="en-US" sz="1600" b="1" dirty="0" err="1"/>
              <a:t>args</a:t>
            </a:r>
            <a:r>
              <a:rPr lang="en-US" sz="1600" b="1" dirty="0"/>
              <a:t>)</a:t>
            </a:r>
          </a:p>
          <a:p>
            <a:r>
              <a:rPr lang="en-US" sz="1600" b="1" dirty="0"/>
              <a:t>	{			</a:t>
            </a:r>
          </a:p>
          <a:p>
            <a:r>
              <a:rPr lang="en-US" sz="1600" b="1" dirty="0"/>
              <a:t>		// Your code would go here, e.g.</a:t>
            </a:r>
          </a:p>
          <a:p>
            <a:r>
              <a:rPr lang="en-US" sz="1600" b="1" dirty="0"/>
              <a:t>		</a:t>
            </a:r>
            <a:r>
              <a:rPr lang="en-US" sz="1600" b="1" dirty="0" err="1"/>
              <a:t>Console.WriteLine</a:t>
            </a:r>
            <a:r>
              <a:rPr lang="en-US" sz="1600" b="1" dirty="0"/>
              <a:t>("hi");</a:t>
            </a:r>
          </a:p>
          <a:p>
            <a:r>
              <a:rPr lang="en-US" sz="1600" b="1" dirty="0"/>
              <a:t>	}</a:t>
            </a:r>
          </a:p>
          <a:p>
            <a:r>
              <a:rPr lang="en-US" sz="1600" b="1" dirty="0"/>
              <a:t>	/* We can define other methods and </a:t>
            </a:r>
            <a:r>
              <a:rPr lang="en-US" sz="1600" b="1" dirty="0" err="1"/>
              <a:t>vars</a:t>
            </a:r>
            <a:r>
              <a:rPr lang="en-US" sz="1600" b="1" dirty="0"/>
              <a:t> for the class */</a:t>
            </a:r>
          </a:p>
          <a:p>
            <a:r>
              <a:rPr lang="en-US" sz="1600" b="1" dirty="0"/>
              <a:t>	// Constructor</a:t>
            </a:r>
          </a:p>
          <a:p>
            <a:r>
              <a:rPr lang="en-US" sz="1600" b="1" dirty="0"/>
              <a:t>	Class1()</a:t>
            </a:r>
          </a:p>
          <a:p>
            <a:r>
              <a:rPr lang="en-US" sz="1600" b="1" dirty="0"/>
              <a:t>	{</a:t>
            </a:r>
          </a:p>
          <a:p>
            <a:r>
              <a:rPr lang="en-US" sz="1600" b="1" dirty="0"/>
              <a:t>		// Code</a:t>
            </a:r>
          </a:p>
          <a:p>
            <a:r>
              <a:rPr lang="en-US" sz="1600" b="1" dirty="0"/>
              <a:t>	}</a:t>
            </a:r>
          </a:p>
          <a:p>
            <a:r>
              <a:rPr lang="en-US" sz="1600" b="1" dirty="0"/>
              <a:t>	// Some method, use public, private, protected</a:t>
            </a:r>
          </a:p>
          <a:p>
            <a:r>
              <a:rPr lang="en-US" sz="1600" b="1" dirty="0"/>
              <a:t>	// Use static as well just like Java</a:t>
            </a:r>
          </a:p>
          <a:p>
            <a:r>
              <a:rPr lang="en-US" sz="1600" b="1" dirty="0"/>
              <a:t>	public void foo()</a:t>
            </a:r>
          </a:p>
          <a:p>
            <a:r>
              <a:rPr lang="en-US" sz="1600" b="1" dirty="0"/>
              <a:t>	{</a:t>
            </a:r>
          </a:p>
          <a:p>
            <a:r>
              <a:rPr lang="en-US" sz="1600" b="1" dirty="0"/>
              <a:t>		// Code</a:t>
            </a:r>
          </a:p>
          <a:p>
            <a:r>
              <a:rPr lang="en-US" sz="1600" b="1" dirty="0"/>
              <a:t>	}</a:t>
            </a:r>
          </a:p>
          <a:p>
            <a:r>
              <a:rPr lang="en-US" sz="1600" b="1" dirty="0"/>
              <a:t>	// Instance, Static Variables</a:t>
            </a:r>
          </a:p>
          <a:p>
            <a:r>
              <a:rPr lang="en-US" sz="1600" b="1" dirty="0"/>
              <a:t>	private </a:t>
            </a:r>
            <a:r>
              <a:rPr lang="en-US" sz="1600" b="1" dirty="0" err="1"/>
              <a:t>int</a:t>
            </a:r>
            <a:r>
              <a:rPr lang="en-US" sz="1600" b="1" dirty="0"/>
              <a:t> </a:t>
            </a:r>
            <a:r>
              <a:rPr lang="en-US" sz="1600" b="1" dirty="0" err="1"/>
              <a:t>m_number</a:t>
            </a:r>
            <a:r>
              <a:rPr lang="en-US" sz="1600" b="1" dirty="0"/>
              <a:t>;</a:t>
            </a:r>
          </a:p>
          <a:p>
            <a:r>
              <a:rPr lang="en-US" sz="1600" b="1" dirty="0"/>
              <a:t>	public static double </a:t>
            </a:r>
            <a:r>
              <a:rPr lang="en-US" sz="1600" b="1" dirty="0" err="1"/>
              <a:t>m_stuff</a:t>
            </a:r>
            <a:r>
              <a:rPr lang="en-US" sz="1600" b="1" dirty="0"/>
              <a:t>;  </a:t>
            </a:r>
          </a:p>
          <a:p>
            <a:r>
              <a:rPr lang="en-US" sz="1600" b="1" dirty="0"/>
              <a:t>}</a:t>
            </a:r>
          </a:p>
        </p:txBody>
      </p:sp>
    </p:spTree>
    <p:extLst>
      <p:ext uri="{BB962C8B-B14F-4D97-AF65-F5344CB8AC3E}">
        <p14:creationId xmlns:p14="http://schemas.microsoft.com/office/powerpoint/2010/main" val="50532602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8261" name="Rectangle 5"/>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endParaRPr lang="en-US" dirty="0" smtClean="0">
              <a:solidFill>
                <a:schemeClr val="tx1"/>
              </a:solidFill>
              <a:cs typeface="+mj-cs"/>
            </a:endParaRPr>
          </a:p>
        </p:txBody>
      </p:sp>
      <p:sp>
        <p:nvSpPr>
          <p:cNvPr id="1248262" name="Rectangle 6"/>
          <p:cNvSpPr>
            <a:spLocks noGrp="1" noChangeArrowheads="1"/>
          </p:cNvSpPr>
          <p:nvPr>
            <p:ph type="body" idx="1"/>
          </p:nvPr>
        </p:nvSpPr>
        <p:spPr/>
        <p:txBody>
          <a:bodyPr/>
          <a:lstStyle/>
          <a:p>
            <a:pPr eaLnBrk="1" hangingPunct="1">
              <a:defRPr/>
            </a:pPr>
            <a:r>
              <a:rPr lang="en-US" smtClean="0">
                <a:cs typeface="+mn-cs"/>
              </a:rPr>
              <a:t>Event handling is a style of programming where one object notifies another that something of interest has occurred</a:t>
            </a:r>
          </a:p>
          <a:p>
            <a:pPr lvl="1" eaLnBrk="1" hangingPunct="1">
              <a:defRPr/>
            </a:pPr>
            <a:r>
              <a:rPr lang="en-US" smtClean="0"/>
              <a:t>A publish-subscribe programming model</a:t>
            </a:r>
          </a:p>
          <a:p>
            <a:pPr eaLnBrk="1" hangingPunct="1">
              <a:defRPr/>
            </a:pPr>
            <a:r>
              <a:rPr lang="en-US" smtClean="0">
                <a:cs typeface="+mn-cs"/>
              </a:rPr>
              <a:t>Events allow you to tie your own code into the functioning of an independently created component</a:t>
            </a:r>
          </a:p>
          <a:p>
            <a:pPr eaLnBrk="1" hangingPunct="1">
              <a:defRPr/>
            </a:pPr>
            <a:r>
              <a:rPr lang="en-US" smtClean="0">
                <a:cs typeface="+mn-cs"/>
              </a:rPr>
              <a:t>Events are a type of </a:t>
            </a:r>
            <a:r>
              <a:rPr lang="ja-JP" altLang="en-US" smtClean="0">
                <a:latin typeface="Arial"/>
                <a:cs typeface="+mn-cs"/>
              </a:rPr>
              <a:t>“</a:t>
            </a:r>
            <a:r>
              <a:rPr lang="en-US" smtClean="0">
                <a:cs typeface="+mn-cs"/>
              </a:rPr>
              <a:t>callback</a:t>
            </a:r>
            <a:r>
              <a:rPr lang="ja-JP" altLang="en-US" smtClean="0">
                <a:latin typeface="Arial"/>
                <a:cs typeface="+mn-cs"/>
              </a:rPr>
              <a:t>”</a:t>
            </a:r>
            <a:r>
              <a:rPr lang="en-US" smtClean="0">
                <a:cs typeface="+mn-cs"/>
              </a:rPr>
              <a:t> mechanism</a:t>
            </a:r>
          </a:p>
        </p:txBody>
      </p:sp>
    </p:spTree>
    <p:extLst>
      <p:ext uri="{BB962C8B-B14F-4D97-AF65-F5344CB8AC3E}">
        <p14:creationId xmlns:p14="http://schemas.microsoft.com/office/powerpoint/2010/main" val="373813133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6" name="Rectangle 2"/>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endParaRPr lang="en-US" dirty="0" smtClean="0">
              <a:solidFill>
                <a:schemeClr val="tx1"/>
              </a:solidFill>
              <a:cs typeface="+mj-cs"/>
            </a:endParaRPr>
          </a:p>
        </p:txBody>
      </p:sp>
      <p:sp>
        <p:nvSpPr>
          <p:cNvPr id="1388547" name="Rectangle 3"/>
          <p:cNvSpPr>
            <a:spLocks noGrp="1" noChangeArrowheads="1"/>
          </p:cNvSpPr>
          <p:nvPr>
            <p:ph type="body" idx="1"/>
          </p:nvPr>
        </p:nvSpPr>
        <p:spPr/>
        <p:txBody>
          <a:bodyPr/>
          <a:lstStyle/>
          <a:p>
            <a:pPr eaLnBrk="1" hangingPunct="1">
              <a:defRPr/>
            </a:pPr>
            <a:r>
              <a:rPr lang="en-US" smtClean="0">
                <a:cs typeface="+mn-cs"/>
              </a:rPr>
              <a:t>Events are well suited for user-interfaces</a:t>
            </a:r>
          </a:p>
          <a:p>
            <a:pPr lvl="1" eaLnBrk="1" hangingPunct="1">
              <a:defRPr/>
            </a:pPr>
            <a:r>
              <a:rPr lang="en-US" smtClean="0"/>
              <a:t>The user does something (clicks a button, moves a mouse, changes a value, etc.) and the program reacts in response</a:t>
            </a:r>
          </a:p>
          <a:p>
            <a:pPr eaLnBrk="1" hangingPunct="1">
              <a:defRPr/>
            </a:pPr>
            <a:r>
              <a:rPr lang="en-US" smtClean="0">
                <a:cs typeface="+mn-cs"/>
              </a:rPr>
              <a:t>Many other uses, e.g.</a:t>
            </a:r>
          </a:p>
          <a:p>
            <a:pPr lvl="1" eaLnBrk="1" hangingPunct="1">
              <a:defRPr/>
            </a:pPr>
            <a:r>
              <a:rPr lang="en-US" smtClean="0"/>
              <a:t>Time-based events</a:t>
            </a:r>
          </a:p>
          <a:p>
            <a:pPr lvl="1" eaLnBrk="1" hangingPunct="1">
              <a:defRPr/>
            </a:pPr>
            <a:r>
              <a:rPr lang="en-US" smtClean="0"/>
              <a:t>Asynchronous operation completed</a:t>
            </a:r>
          </a:p>
          <a:p>
            <a:pPr lvl="1" eaLnBrk="1" hangingPunct="1">
              <a:defRPr/>
            </a:pPr>
            <a:r>
              <a:rPr lang="en-US" smtClean="0"/>
              <a:t>Email message has arrived</a:t>
            </a:r>
          </a:p>
          <a:p>
            <a:pPr lvl="1" eaLnBrk="1" hangingPunct="1">
              <a:defRPr/>
            </a:pPr>
            <a:r>
              <a:rPr lang="en-US" smtClean="0"/>
              <a:t>A web session has begun</a:t>
            </a:r>
          </a:p>
          <a:p>
            <a:pPr eaLnBrk="1" hangingPunct="1">
              <a:defRPr/>
            </a:pPr>
            <a:endParaRPr lang="en-US" smtClean="0">
              <a:cs typeface="+mn-cs"/>
            </a:endParaRPr>
          </a:p>
        </p:txBody>
      </p:sp>
    </p:spTree>
    <p:extLst>
      <p:ext uri="{BB962C8B-B14F-4D97-AF65-F5344CB8AC3E}">
        <p14:creationId xmlns:p14="http://schemas.microsoft.com/office/powerpoint/2010/main" val="191514209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endParaRPr lang="en-US" dirty="0" smtClean="0">
              <a:solidFill>
                <a:schemeClr val="tx1"/>
              </a:solidFill>
              <a:cs typeface="+mj-cs"/>
            </a:endParaRPr>
          </a:p>
        </p:txBody>
      </p:sp>
      <p:sp>
        <p:nvSpPr>
          <p:cNvPr id="1373187" name="Rectangle 3"/>
          <p:cNvSpPr>
            <a:spLocks noGrp="1" noChangeArrowheads="1"/>
          </p:cNvSpPr>
          <p:nvPr>
            <p:ph type="body" idx="1"/>
          </p:nvPr>
        </p:nvSpPr>
        <p:spPr/>
        <p:txBody>
          <a:bodyPr/>
          <a:lstStyle/>
          <a:p>
            <a:pPr eaLnBrk="1" hangingPunct="1">
              <a:defRPr/>
            </a:pPr>
            <a:r>
              <a:rPr lang="en-US" dirty="0" smtClean="0">
                <a:cs typeface="+mn-cs"/>
              </a:rPr>
              <a:t>C# has native support for events</a:t>
            </a:r>
          </a:p>
          <a:p>
            <a:pPr eaLnBrk="1" hangingPunct="1">
              <a:defRPr/>
            </a:pPr>
            <a:r>
              <a:rPr lang="en-US" dirty="0" smtClean="0">
                <a:cs typeface="+mn-cs"/>
              </a:rPr>
              <a:t>Based upon delegates</a:t>
            </a:r>
          </a:p>
          <a:p>
            <a:pPr eaLnBrk="1" hangingPunct="1">
              <a:defRPr/>
            </a:pPr>
            <a:r>
              <a:rPr lang="en-US" dirty="0" smtClean="0">
                <a:cs typeface="+mn-cs"/>
              </a:rPr>
              <a:t>An event is essentially a field holding a delegate</a:t>
            </a:r>
          </a:p>
          <a:p>
            <a:pPr eaLnBrk="1" hangingPunct="1">
              <a:defRPr/>
            </a:pPr>
            <a:r>
              <a:rPr lang="en-US" dirty="0" smtClean="0">
                <a:cs typeface="+mn-cs"/>
              </a:rPr>
              <a:t>However, public users of the class can only register delegates</a:t>
            </a:r>
          </a:p>
          <a:p>
            <a:pPr lvl="1" eaLnBrk="1" hangingPunct="1">
              <a:defRPr/>
            </a:pPr>
            <a:r>
              <a:rPr lang="en-US" dirty="0" smtClean="0"/>
              <a:t>They can only call </a:t>
            </a:r>
            <a:r>
              <a:rPr lang="en-US" dirty="0" smtClean="0">
                <a:latin typeface="Lucida Console" charset="0"/>
              </a:rPr>
              <a:t>+=</a:t>
            </a:r>
            <a:r>
              <a:rPr lang="en-US" dirty="0" smtClean="0"/>
              <a:t> and </a:t>
            </a:r>
            <a:r>
              <a:rPr lang="en-US" dirty="0" smtClean="0">
                <a:latin typeface="Lucida Console" charset="0"/>
              </a:rPr>
              <a:t>-=</a:t>
            </a:r>
          </a:p>
          <a:p>
            <a:pPr lvl="1" eaLnBrk="1" hangingPunct="1">
              <a:defRPr/>
            </a:pPr>
            <a:r>
              <a:rPr lang="en-US" dirty="0" smtClean="0"/>
              <a:t>They can</a:t>
            </a:r>
            <a:r>
              <a:rPr lang="ja-JP" altLang="en-US" dirty="0" smtClean="0">
                <a:latin typeface="Arial"/>
              </a:rPr>
              <a:t>’</a:t>
            </a:r>
            <a:r>
              <a:rPr lang="en-US" dirty="0" smtClean="0"/>
              <a:t>t invoke the event</a:t>
            </a:r>
            <a:r>
              <a:rPr lang="ja-JP" altLang="en-US" dirty="0" smtClean="0">
                <a:latin typeface="Arial"/>
              </a:rPr>
              <a:t>’</a:t>
            </a:r>
            <a:r>
              <a:rPr lang="en-US" smtClean="0"/>
              <a:t>s </a:t>
            </a:r>
            <a:r>
              <a:rPr lang="en-US" smtClean="0"/>
              <a:t>delegate</a:t>
            </a:r>
            <a:endParaRPr lang="en-US" dirty="0" smtClean="0"/>
          </a:p>
        </p:txBody>
      </p:sp>
    </p:spTree>
    <p:extLst>
      <p:ext uri="{BB962C8B-B14F-4D97-AF65-F5344CB8AC3E}">
        <p14:creationId xmlns:p14="http://schemas.microsoft.com/office/powerpoint/2010/main" val="9576436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87" name="Rectangle 7"/>
          <p:cNvSpPr>
            <a:spLocks noGrp="1" noChangeArrowheads="1"/>
          </p:cNvSpPr>
          <p:nvPr>
            <p:ph type="title"/>
          </p:nvPr>
        </p:nvSpPr>
        <p:spPr/>
        <p:txBody>
          <a:bodyPr/>
          <a:lstStyle/>
          <a:p>
            <a:pPr eaLnBrk="1" hangingPunct="1">
              <a:defRPr/>
            </a:pPr>
            <a:r>
              <a:rPr lang="en-US" dirty="0" smtClean="0">
                <a:solidFill>
                  <a:schemeClr val="tx1"/>
                </a:solidFill>
                <a:cs typeface="+mj-cs"/>
              </a:rPr>
              <a:t>Events Example</a:t>
            </a:r>
            <a:r>
              <a:rPr lang="en-US" dirty="0" smtClean="0">
                <a:solidFill>
                  <a:schemeClr val="tx1"/>
                </a:solidFill>
                <a:cs typeface="+mj-cs"/>
              </a:rPr>
              <a:t>: Component-Side</a:t>
            </a:r>
          </a:p>
        </p:txBody>
      </p:sp>
      <p:sp>
        <p:nvSpPr>
          <p:cNvPr id="1249283" name="Rectangle 3"/>
          <p:cNvSpPr>
            <a:spLocks noGrp="1" noChangeArrowheads="1"/>
          </p:cNvSpPr>
          <p:nvPr>
            <p:ph type="body" idx="1"/>
          </p:nvPr>
        </p:nvSpPr>
        <p:spPr>
          <a:xfrm>
            <a:off x="914400" y="990600"/>
            <a:ext cx="7315200" cy="1375870"/>
          </a:xfrm>
        </p:spPr>
        <p:txBody>
          <a:bodyPr/>
          <a:lstStyle/>
          <a:p>
            <a:pPr marL="346075" indent="-333375" eaLnBrk="1" hangingPunct="1">
              <a:defRPr/>
            </a:pPr>
            <a:r>
              <a:rPr lang="en-US" dirty="0" smtClean="0">
                <a:cs typeface="+mn-cs"/>
              </a:rPr>
              <a:t>Define the event signature as a </a:t>
            </a:r>
            <a:r>
              <a:rPr lang="en-US" dirty="0" smtClean="0">
                <a:cs typeface="+mn-cs"/>
              </a:rPr>
              <a:t>delegate</a:t>
            </a:r>
            <a:endParaRPr lang="en-US" dirty="0" smtClean="0">
              <a:cs typeface="+mn-cs"/>
            </a:endParaRPr>
          </a:p>
          <a:p>
            <a:pPr marL="346075" indent="-333375" eaLnBrk="1" hangingPunct="1">
              <a:defRPr/>
            </a:pPr>
            <a:r>
              <a:rPr lang="en-US" dirty="0" smtClean="0">
                <a:cs typeface="+mn-cs"/>
              </a:rPr>
              <a:t>Define the event and firing logic</a:t>
            </a:r>
          </a:p>
        </p:txBody>
      </p:sp>
      <p:sp>
        <p:nvSpPr>
          <p:cNvPr id="1249285" name="Text Box 5"/>
          <p:cNvSpPr txBox="1">
            <a:spLocks noChangeArrowheads="1"/>
          </p:cNvSpPr>
          <p:nvPr/>
        </p:nvSpPr>
        <p:spPr bwMode="auto">
          <a:xfrm>
            <a:off x="609600" y="2138785"/>
            <a:ext cx="8001000" cy="1015663"/>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cs typeface="+mn-cs"/>
              </a:rPr>
              <a:t>public delegate void </a:t>
            </a:r>
            <a:r>
              <a:rPr lang="en-US" sz="2400" dirty="0" err="1">
                <a:cs typeface="+mn-cs"/>
              </a:rPr>
              <a:t>EventHandler</a:t>
            </a:r>
            <a:r>
              <a:rPr lang="en-US" sz="2400" dirty="0">
                <a:cs typeface="+mn-cs"/>
              </a:rPr>
              <a:t>(object sender, </a:t>
            </a:r>
            <a:r>
              <a:rPr lang="en-US" sz="2400" dirty="0" smtClean="0">
                <a:cs typeface="+mn-cs"/>
              </a:rPr>
              <a:t> </a:t>
            </a:r>
            <a:r>
              <a:rPr lang="en-US" sz="2400" dirty="0" err="1" smtClean="0">
                <a:cs typeface="+mn-cs"/>
              </a:rPr>
              <a:t>EventArgs</a:t>
            </a:r>
            <a:r>
              <a:rPr lang="en-US" sz="2400" dirty="0" smtClean="0">
                <a:cs typeface="+mn-cs"/>
              </a:rPr>
              <a:t> </a:t>
            </a:r>
            <a:r>
              <a:rPr lang="en-US" sz="2400" dirty="0">
                <a:cs typeface="+mn-cs"/>
              </a:rPr>
              <a:t>e);</a:t>
            </a:r>
          </a:p>
        </p:txBody>
      </p:sp>
      <p:sp>
        <p:nvSpPr>
          <p:cNvPr id="1249286" name="Text Box 6"/>
          <p:cNvSpPr txBox="1">
            <a:spLocks noChangeArrowheads="1"/>
          </p:cNvSpPr>
          <p:nvPr/>
        </p:nvSpPr>
        <p:spPr bwMode="auto">
          <a:xfrm>
            <a:off x="609600" y="3504895"/>
            <a:ext cx="8001000" cy="3231654"/>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cs typeface="+mn-cs"/>
              </a:rPr>
              <a:t>public class Button {</a:t>
            </a:r>
            <a:br>
              <a:rPr lang="en-US" sz="2400" dirty="0">
                <a:cs typeface="+mn-cs"/>
              </a:rPr>
            </a:br>
            <a:r>
              <a:rPr lang="en-US" sz="2400" dirty="0">
                <a:cs typeface="+mn-cs"/>
              </a:rPr>
              <a:t>  public event </a:t>
            </a:r>
            <a:r>
              <a:rPr lang="en-US" sz="2400" dirty="0" err="1">
                <a:cs typeface="+mn-cs"/>
              </a:rPr>
              <a:t>EventHandler</a:t>
            </a:r>
            <a:r>
              <a:rPr lang="en-US" sz="2400" dirty="0">
                <a:cs typeface="+mn-cs"/>
              </a:rPr>
              <a:t> Click;</a:t>
            </a:r>
          </a:p>
          <a:p>
            <a:pPr>
              <a:defRPr/>
            </a:pPr>
            <a:endParaRPr lang="en-US" sz="2400" dirty="0">
              <a:cs typeface="+mn-cs"/>
            </a:endParaRPr>
          </a:p>
          <a:p>
            <a:pPr>
              <a:defRPr/>
            </a:pPr>
            <a:r>
              <a:rPr lang="en-US" sz="2400" dirty="0">
                <a:cs typeface="+mn-cs"/>
              </a:rPr>
              <a:t>  protected void </a:t>
            </a:r>
            <a:r>
              <a:rPr lang="en-US" sz="2400" dirty="0" err="1">
                <a:cs typeface="+mn-cs"/>
              </a:rPr>
              <a:t>OnClick</a:t>
            </a:r>
            <a:r>
              <a:rPr lang="en-US" sz="2400" dirty="0">
                <a:cs typeface="+mn-cs"/>
              </a:rPr>
              <a:t>(</a:t>
            </a:r>
            <a:r>
              <a:rPr lang="en-US" sz="2400" dirty="0" err="1">
                <a:cs typeface="+mn-cs"/>
              </a:rPr>
              <a:t>EventArgs</a:t>
            </a:r>
            <a:r>
              <a:rPr lang="en-US" sz="2400" dirty="0">
                <a:cs typeface="+mn-cs"/>
              </a:rPr>
              <a:t> e) {</a:t>
            </a:r>
          </a:p>
          <a:p>
            <a:pPr>
              <a:defRPr/>
            </a:pPr>
            <a:r>
              <a:rPr lang="en-US" sz="2400" dirty="0">
                <a:cs typeface="+mn-cs"/>
              </a:rPr>
              <a:t>    // This is called when button is clicked</a:t>
            </a:r>
          </a:p>
          <a:p>
            <a:pPr>
              <a:defRPr/>
            </a:pPr>
            <a:r>
              <a:rPr lang="en-US" sz="2400" dirty="0">
                <a:cs typeface="+mn-cs"/>
              </a:rPr>
              <a:t>    if (Click != null) Click(this, e);</a:t>
            </a:r>
            <a:br>
              <a:rPr lang="en-US" sz="2400" dirty="0">
                <a:cs typeface="+mn-cs"/>
              </a:rPr>
            </a:br>
            <a:r>
              <a:rPr lang="en-US" sz="2400" dirty="0">
                <a:cs typeface="+mn-cs"/>
              </a:rPr>
              <a:t>  }</a:t>
            </a:r>
          </a:p>
          <a:p>
            <a:pPr>
              <a:defRPr/>
            </a:pPr>
            <a:r>
              <a:rPr lang="en-US" sz="2400" dirty="0">
                <a:cs typeface="+mn-cs"/>
              </a:rPr>
              <a:t>}</a:t>
            </a:r>
          </a:p>
        </p:txBody>
      </p:sp>
    </p:spTree>
    <p:extLst>
      <p:ext uri="{BB962C8B-B14F-4D97-AF65-F5344CB8AC3E}">
        <p14:creationId xmlns:p14="http://schemas.microsoft.com/office/powerpoint/2010/main" val="2472976431"/>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1334" name="Rectangle 6"/>
          <p:cNvSpPr>
            <a:spLocks noGrp="1" noChangeArrowheads="1"/>
          </p:cNvSpPr>
          <p:nvPr>
            <p:ph type="title"/>
          </p:nvPr>
        </p:nvSpPr>
        <p:spPr/>
        <p:txBody>
          <a:bodyPr/>
          <a:lstStyle/>
          <a:p>
            <a:pPr eaLnBrk="1" hangingPunct="1">
              <a:defRPr/>
            </a:pPr>
            <a:r>
              <a:rPr lang="en-US" dirty="0" smtClean="0">
                <a:cs typeface="+mj-cs"/>
              </a:rPr>
              <a:t>Events Example</a:t>
            </a:r>
            <a:r>
              <a:rPr lang="en-US" dirty="0" smtClean="0">
                <a:cs typeface="+mj-cs"/>
              </a:rPr>
              <a:t>: User-Side</a:t>
            </a:r>
          </a:p>
        </p:txBody>
      </p:sp>
      <p:sp>
        <p:nvSpPr>
          <p:cNvPr id="1251335" name="Rectangle 7"/>
          <p:cNvSpPr>
            <a:spLocks noGrp="1" noChangeArrowheads="1"/>
          </p:cNvSpPr>
          <p:nvPr>
            <p:ph type="body" idx="1"/>
          </p:nvPr>
        </p:nvSpPr>
        <p:spPr>
          <a:xfrm>
            <a:off x="914400" y="990600"/>
            <a:ext cx="7315200" cy="920500"/>
          </a:xfrm>
        </p:spPr>
        <p:txBody>
          <a:bodyPr/>
          <a:lstStyle/>
          <a:p>
            <a:pPr eaLnBrk="1" hangingPunct="1">
              <a:defRPr/>
            </a:pPr>
            <a:r>
              <a:rPr lang="en-US" dirty="0" smtClean="0">
                <a:cs typeface="+mn-cs"/>
              </a:rPr>
              <a:t>Define and register an event handler</a:t>
            </a:r>
          </a:p>
        </p:txBody>
      </p:sp>
      <p:sp>
        <p:nvSpPr>
          <p:cNvPr id="1251332" name="Text Box 4"/>
          <p:cNvSpPr txBox="1">
            <a:spLocks noChangeArrowheads="1"/>
          </p:cNvSpPr>
          <p:nvPr/>
        </p:nvSpPr>
        <p:spPr bwMode="auto">
          <a:xfrm>
            <a:off x="183350" y="1973678"/>
            <a:ext cx="8610600" cy="436734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cs typeface="+mn-cs"/>
              </a:rPr>
              <a:t>public class </a:t>
            </a:r>
            <a:r>
              <a:rPr lang="en-US" sz="2400" dirty="0" err="1">
                <a:cs typeface="+mn-cs"/>
              </a:rPr>
              <a:t>MyForm</a:t>
            </a:r>
            <a:r>
              <a:rPr lang="en-US" sz="2400" dirty="0">
                <a:cs typeface="+mn-cs"/>
              </a:rPr>
              <a:t>: Form {</a:t>
            </a:r>
          </a:p>
          <a:p>
            <a:pPr>
              <a:lnSpc>
                <a:spcPct val="85000"/>
              </a:lnSpc>
              <a:defRPr/>
            </a:pPr>
            <a:r>
              <a:rPr lang="en-US" sz="2400" dirty="0">
                <a:cs typeface="+mn-cs"/>
              </a:rPr>
              <a:t>  Button </a:t>
            </a:r>
            <a:r>
              <a:rPr lang="en-US" sz="2400" dirty="0" err="1">
                <a:cs typeface="+mn-cs"/>
              </a:rPr>
              <a:t>okButton</a:t>
            </a:r>
            <a:r>
              <a:rPr lang="en-US" sz="2400" dirty="0">
                <a:cs typeface="+mn-cs"/>
              </a:rPr>
              <a:t>;</a:t>
            </a:r>
          </a:p>
          <a:p>
            <a:pPr>
              <a:lnSpc>
                <a:spcPct val="85000"/>
              </a:lnSpc>
              <a:defRPr/>
            </a:pPr>
            <a:endParaRPr lang="en-US" sz="2400" dirty="0">
              <a:cs typeface="+mn-cs"/>
            </a:endParaRPr>
          </a:p>
          <a:p>
            <a:pPr>
              <a:lnSpc>
                <a:spcPct val="85000"/>
              </a:lnSpc>
              <a:defRPr/>
            </a:pPr>
            <a:r>
              <a:rPr lang="en-US" sz="2400" dirty="0">
                <a:cs typeface="+mn-cs"/>
              </a:rPr>
              <a:t>  static void </a:t>
            </a:r>
            <a:r>
              <a:rPr lang="en-US" sz="2400" dirty="0" err="1">
                <a:cs typeface="+mn-cs"/>
              </a:rPr>
              <a:t>OkClicked</a:t>
            </a:r>
            <a:r>
              <a:rPr lang="en-US" sz="2400" dirty="0">
                <a:cs typeface="+mn-cs"/>
              </a:rPr>
              <a:t>(object sender, </a:t>
            </a:r>
            <a:r>
              <a:rPr lang="en-US" sz="2400" dirty="0" err="1">
                <a:cs typeface="+mn-cs"/>
              </a:rPr>
              <a:t>EventArgs</a:t>
            </a:r>
            <a:r>
              <a:rPr lang="en-US" sz="2400" dirty="0">
                <a:cs typeface="+mn-cs"/>
              </a:rPr>
              <a:t> e) {</a:t>
            </a:r>
          </a:p>
          <a:p>
            <a:pPr>
              <a:lnSpc>
                <a:spcPct val="85000"/>
              </a:lnSpc>
              <a:defRPr/>
            </a:pPr>
            <a:r>
              <a:rPr lang="en-US" sz="2400" dirty="0">
                <a:cs typeface="+mn-cs"/>
              </a:rPr>
              <a:t>    </a:t>
            </a:r>
            <a:r>
              <a:rPr lang="en-US" sz="2400" dirty="0" err="1">
                <a:cs typeface="+mn-cs"/>
              </a:rPr>
              <a:t>ShowMessage</a:t>
            </a:r>
            <a:r>
              <a:rPr lang="en-US" sz="2400" dirty="0">
                <a:cs typeface="+mn-cs"/>
              </a:rPr>
              <a:t>("You pressed the OK button");</a:t>
            </a:r>
          </a:p>
          <a:p>
            <a:pPr>
              <a:lnSpc>
                <a:spcPct val="85000"/>
              </a:lnSpc>
              <a:defRPr/>
            </a:pPr>
            <a:r>
              <a:rPr lang="en-US" sz="2400" dirty="0">
                <a:cs typeface="+mn-cs"/>
              </a:rPr>
              <a:t>  }</a:t>
            </a:r>
          </a:p>
          <a:p>
            <a:pPr>
              <a:lnSpc>
                <a:spcPct val="85000"/>
              </a:lnSpc>
              <a:defRPr/>
            </a:pPr>
            <a:endParaRPr lang="en-US" sz="2400" dirty="0">
              <a:cs typeface="+mn-cs"/>
            </a:endParaRPr>
          </a:p>
          <a:p>
            <a:pPr>
              <a:lnSpc>
                <a:spcPct val="85000"/>
              </a:lnSpc>
              <a:defRPr/>
            </a:pPr>
            <a:r>
              <a:rPr lang="en-US" sz="2400" dirty="0">
                <a:cs typeface="+mn-cs"/>
              </a:rPr>
              <a:t>  public </a:t>
            </a:r>
            <a:r>
              <a:rPr lang="en-US" sz="2400" dirty="0" err="1">
                <a:cs typeface="+mn-cs"/>
              </a:rPr>
              <a:t>MyForm</a:t>
            </a:r>
            <a:r>
              <a:rPr lang="en-US" sz="2400" dirty="0">
                <a:cs typeface="+mn-cs"/>
              </a:rPr>
              <a:t>() {</a:t>
            </a:r>
          </a:p>
          <a:p>
            <a:pPr>
              <a:lnSpc>
                <a:spcPct val="85000"/>
              </a:lnSpc>
              <a:defRPr/>
            </a:pPr>
            <a:r>
              <a:rPr lang="en-US" sz="2400" dirty="0">
                <a:cs typeface="+mn-cs"/>
              </a:rPr>
              <a:t>    </a:t>
            </a:r>
            <a:r>
              <a:rPr lang="en-US" sz="2400" dirty="0" err="1">
                <a:cs typeface="+mn-cs"/>
              </a:rPr>
              <a:t>okButton</a:t>
            </a:r>
            <a:r>
              <a:rPr lang="en-US" sz="2400" dirty="0">
                <a:cs typeface="+mn-cs"/>
              </a:rPr>
              <a:t> = new Button(...);</a:t>
            </a:r>
          </a:p>
          <a:p>
            <a:pPr>
              <a:lnSpc>
                <a:spcPct val="85000"/>
              </a:lnSpc>
              <a:defRPr/>
            </a:pPr>
            <a:r>
              <a:rPr lang="en-US" sz="2400" dirty="0">
                <a:cs typeface="+mn-cs"/>
              </a:rPr>
              <a:t>    </a:t>
            </a:r>
            <a:r>
              <a:rPr lang="en-US" sz="2400" dirty="0" err="1">
                <a:cs typeface="+mn-cs"/>
              </a:rPr>
              <a:t>okButton.Caption</a:t>
            </a:r>
            <a:r>
              <a:rPr lang="en-US" sz="2400" dirty="0">
                <a:cs typeface="+mn-cs"/>
              </a:rPr>
              <a:t> = "OK";</a:t>
            </a:r>
          </a:p>
          <a:p>
            <a:pPr>
              <a:lnSpc>
                <a:spcPct val="85000"/>
              </a:lnSpc>
              <a:defRPr/>
            </a:pPr>
            <a:r>
              <a:rPr lang="en-US" sz="2400" dirty="0">
                <a:cs typeface="+mn-cs"/>
              </a:rPr>
              <a:t>    </a:t>
            </a:r>
            <a:r>
              <a:rPr lang="en-US" sz="2400" dirty="0" err="1">
                <a:cs typeface="+mn-cs"/>
              </a:rPr>
              <a:t>okButton.Click</a:t>
            </a:r>
            <a:r>
              <a:rPr lang="en-US" sz="2400" dirty="0">
                <a:cs typeface="+mn-cs"/>
              </a:rPr>
              <a:t> += new </a:t>
            </a:r>
            <a:r>
              <a:rPr lang="en-US" sz="2400" dirty="0" err="1">
                <a:cs typeface="+mn-cs"/>
              </a:rPr>
              <a:t>EventHandler</a:t>
            </a:r>
            <a:r>
              <a:rPr lang="en-US" sz="2400" dirty="0">
                <a:cs typeface="+mn-cs"/>
              </a:rPr>
              <a:t>(</a:t>
            </a:r>
            <a:r>
              <a:rPr lang="en-US" sz="2400" dirty="0" err="1">
                <a:cs typeface="+mn-cs"/>
              </a:rPr>
              <a:t>OkClicked</a:t>
            </a:r>
            <a:r>
              <a:rPr lang="en-US" sz="2400" dirty="0">
                <a:cs typeface="+mn-cs"/>
              </a:rPr>
              <a:t>);</a:t>
            </a:r>
          </a:p>
          <a:p>
            <a:pPr>
              <a:lnSpc>
                <a:spcPct val="85000"/>
              </a:lnSpc>
              <a:defRPr/>
            </a:pPr>
            <a:r>
              <a:rPr lang="en-US" sz="2400" dirty="0">
                <a:cs typeface="+mn-cs"/>
              </a:rPr>
              <a:t>  }</a:t>
            </a:r>
          </a:p>
          <a:p>
            <a:pPr>
              <a:lnSpc>
                <a:spcPct val="85000"/>
              </a:lnSpc>
              <a:defRPr/>
            </a:pPr>
            <a:r>
              <a:rPr lang="en-US" sz="2400" dirty="0">
                <a:cs typeface="+mn-cs"/>
              </a:rPr>
              <a:t>}</a:t>
            </a:r>
          </a:p>
        </p:txBody>
      </p:sp>
    </p:spTree>
    <p:extLst>
      <p:ext uri="{BB962C8B-B14F-4D97-AF65-F5344CB8AC3E}">
        <p14:creationId xmlns:p14="http://schemas.microsoft.com/office/powerpoint/2010/main" val="54438735"/>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580B813-FEE5-43C8-B412-A5A5B5D9FD83}" type="slidenum">
              <a:rPr lang="en-US"/>
              <a:pPr>
                <a:defRPr/>
              </a:pPr>
              <a:t>45</a:t>
            </a:fld>
            <a:endParaRPr lang="en-US" dirty="0"/>
          </a:p>
        </p:txBody>
      </p:sp>
      <p:sp>
        <p:nvSpPr>
          <p:cNvPr id="31747" name="Rectangle 2"/>
          <p:cNvSpPr>
            <a:spLocks noGrp="1" noChangeArrowheads="1"/>
          </p:cNvSpPr>
          <p:nvPr>
            <p:ph type="title"/>
          </p:nvPr>
        </p:nvSpPr>
        <p:spPr>
          <a:xfrm>
            <a:off x="169863" y="76200"/>
            <a:ext cx="8880475" cy="685800"/>
          </a:xfrm>
        </p:spPr>
        <p:txBody>
          <a:bodyPr/>
          <a:lstStyle/>
          <a:p>
            <a:r>
              <a:rPr lang="en-US" dirty="0" smtClean="0"/>
              <a:t>Next Lecture</a:t>
            </a:r>
            <a:endParaRPr lang="en-US" i="1" dirty="0" smtClean="0"/>
          </a:p>
        </p:txBody>
      </p:sp>
      <p:sp>
        <p:nvSpPr>
          <p:cNvPr id="4" name="Rectangle 3"/>
          <p:cNvSpPr txBox="1">
            <a:spLocks noChangeArrowheads="1"/>
          </p:cNvSpPr>
          <p:nvPr/>
        </p:nvSpPr>
        <p:spPr bwMode="auto">
          <a:xfrm>
            <a:off x="457200" y="1066800"/>
            <a:ext cx="7467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tab pos="3657600" algn="l"/>
              </a:tabLst>
              <a:defRPr/>
            </a:pPr>
            <a:r>
              <a:rPr lang="en-US" sz="2000" kern="0" dirty="0" smtClean="0">
                <a:latin typeface="+mn-lt"/>
              </a:rPr>
              <a:t>More Advanced C#</a:t>
            </a:r>
          </a:p>
        </p:txBody>
      </p:sp>
    </p:spTree>
  </p:cSld>
  <p:clrMapOvr>
    <a:masterClrMapping/>
  </p:clrMapOvr>
  <p:transition xmlns:p14="http://schemas.microsoft.com/office/powerpoint/2010/main" advTm="25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C# Basics</a:t>
            </a:r>
          </a:p>
        </p:txBody>
      </p:sp>
      <p:sp>
        <p:nvSpPr>
          <p:cNvPr id="7171" name="Rectangle 3"/>
          <p:cNvSpPr>
            <a:spLocks noGrp="1" noChangeArrowheads="1"/>
          </p:cNvSpPr>
          <p:nvPr>
            <p:ph type="body" idx="1"/>
          </p:nvPr>
        </p:nvSpPr>
        <p:spPr>
          <a:xfrm>
            <a:off x="517845" y="990600"/>
            <a:ext cx="7924800" cy="5388545"/>
          </a:xfrm>
        </p:spPr>
        <p:txBody>
          <a:bodyPr/>
          <a:lstStyle/>
          <a:p>
            <a:pPr>
              <a:lnSpc>
                <a:spcPct val="80000"/>
              </a:lnSpc>
            </a:pPr>
            <a:r>
              <a:rPr lang="en-US" sz="2400" dirty="0"/>
              <a:t>C# code normally uses the file extension of </a:t>
            </a:r>
            <a:r>
              <a:rPr lang="ja-JP" altLang="en-US" sz="2400" dirty="0">
                <a:latin typeface="Arial"/>
              </a:rPr>
              <a:t>“</a:t>
            </a:r>
            <a:r>
              <a:rPr lang="en-US" sz="2400" dirty="0"/>
              <a:t>.</a:t>
            </a:r>
            <a:r>
              <a:rPr lang="en-US" sz="2400" dirty="0" err="1"/>
              <a:t>cs</a:t>
            </a:r>
            <a:r>
              <a:rPr lang="ja-JP" altLang="en-US" sz="2400" dirty="0">
                <a:latin typeface="Arial"/>
              </a:rPr>
              <a:t>”</a:t>
            </a:r>
            <a:r>
              <a:rPr lang="en-US" sz="2400" dirty="0"/>
              <a:t>.</a:t>
            </a:r>
          </a:p>
          <a:p>
            <a:pPr>
              <a:lnSpc>
                <a:spcPct val="80000"/>
              </a:lnSpc>
            </a:pPr>
            <a:r>
              <a:rPr lang="en-US" sz="2400" dirty="0"/>
              <a:t>Note similarities to Java</a:t>
            </a:r>
          </a:p>
          <a:p>
            <a:pPr lvl="1">
              <a:lnSpc>
                <a:spcPct val="80000"/>
              </a:lnSpc>
            </a:pPr>
            <a:r>
              <a:rPr lang="en-US" sz="2000" dirty="0"/>
              <a:t>A few annoying differences, e.g.  </a:t>
            </a:r>
            <a:r>
              <a:rPr lang="ja-JP" altLang="en-US" sz="2000" dirty="0">
                <a:latin typeface="Arial"/>
              </a:rPr>
              <a:t>“</a:t>
            </a:r>
            <a:r>
              <a:rPr lang="en-US" sz="2000" dirty="0"/>
              <a:t>Main</a:t>
            </a:r>
            <a:r>
              <a:rPr lang="ja-JP" altLang="en-US" sz="2000" dirty="0">
                <a:latin typeface="Arial"/>
              </a:rPr>
              <a:t>”</a:t>
            </a:r>
            <a:r>
              <a:rPr lang="en-US" sz="2000" dirty="0"/>
              <a:t> instead of </a:t>
            </a:r>
            <a:r>
              <a:rPr lang="ja-JP" altLang="en-US" sz="2000" dirty="0">
                <a:latin typeface="Arial"/>
              </a:rPr>
              <a:t>“</a:t>
            </a:r>
            <a:r>
              <a:rPr lang="en-US" sz="2000" dirty="0"/>
              <a:t>main</a:t>
            </a:r>
            <a:r>
              <a:rPr lang="ja-JP" altLang="en-US" sz="2000" dirty="0">
                <a:latin typeface="Arial"/>
              </a:rPr>
              <a:t>”</a:t>
            </a:r>
            <a:r>
              <a:rPr lang="en-US" sz="2000" dirty="0"/>
              <a:t>. </a:t>
            </a:r>
            <a:endParaRPr lang="en-US" sz="2000" dirty="0" smtClean="0"/>
          </a:p>
          <a:p>
            <a:pPr marL="457200" lvl="1" indent="0">
              <a:lnSpc>
                <a:spcPct val="80000"/>
              </a:lnSpc>
              <a:buNone/>
            </a:pPr>
            <a:r>
              <a:rPr lang="en-US" sz="2000" dirty="0" smtClean="0"/>
              <a:t> </a:t>
            </a:r>
            <a:endParaRPr lang="en-US" sz="2000" dirty="0"/>
          </a:p>
          <a:p>
            <a:pPr>
              <a:lnSpc>
                <a:spcPct val="80000"/>
              </a:lnSpc>
            </a:pPr>
            <a:r>
              <a:rPr lang="en-US" sz="2400" dirty="0"/>
              <a:t>If a namespace is left out, your code is placed into the default, global, namespace</a:t>
            </a:r>
            <a:r>
              <a:rPr lang="en-US" sz="2400" dirty="0" smtClean="0"/>
              <a:t>.</a:t>
            </a:r>
          </a:p>
          <a:p>
            <a:pPr>
              <a:lnSpc>
                <a:spcPct val="80000"/>
              </a:lnSpc>
            </a:pPr>
            <a:endParaRPr lang="en-US" sz="2400" dirty="0"/>
          </a:p>
          <a:p>
            <a:pPr>
              <a:lnSpc>
                <a:spcPct val="80000"/>
              </a:lnSpc>
            </a:pPr>
            <a:r>
              <a:rPr lang="en-US" sz="2400" dirty="0"/>
              <a:t>The </a:t>
            </a:r>
            <a:r>
              <a:rPr lang="ja-JP" altLang="en-US" sz="2400" dirty="0">
                <a:latin typeface="Arial"/>
              </a:rPr>
              <a:t>“</a:t>
            </a:r>
            <a:r>
              <a:rPr lang="en-US" sz="2400" dirty="0"/>
              <a:t>using</a:t>
            </a:r>
            <a:r>
              <a:rPr lang="ja-JP" altLang="en-US" sz="2400" dirty="0">
                <a:latin typeface="Arial"/>
              </a:rPr>
              <a:t>”</a:t>
            </a:r>
            <a:r>
              <a:rPr lang="en-US" sz="2400" dirty="0"/>
              <a:t> directive tells C# what methods you would like to use from that namespace.  </a:t>
            </a:r>
          </a:p>
          <a:p>
            <a:pPr lvl="1">
              <a:lnSpc>
                <a:spcPct val="80000"/>
              </a:lnSpc>
            </a:pPr>
            <a:r>
              <a:rPr lang="en-US" sz="2000" dirty="0"/>
              <a:t>If we left out the </a:t>
            </a:r>
            <a:r>
              <a:rPr lang="ja-JP" altLang="en-US" sz="2000" dirty="0">
                <a:latin typeface="Arial"/>
              </a:rPr>
              <a:t>“</a:t>
            </a:r>
            <a:r>
              <a:rPr lang="en-US" sz="2000" dirty="0"/>
              <a:t>using System</a:t>
            </a:r>
            <a:r>
              <a:rPr lang="ja-JP" altLang="en-US" sz="2000" dirty="0">
                <a:latin typeface="Arial"/>
              </a:rPr>
              <a:t>”</a:t>
            </a:r>
            <a:r>
              <a:rPr lang="en-US" sz="2000" dirty="0"/>
              <a:t> statement, then we would have had to write </a:t>
            </a:r>
            <a:r>
              <a:rPr lang="ja-JP" altLang="en-US" sz="2000" dirty="0">
                <a:latin typeface="Arial"/>
              </a:rPr>
              <a:t>“</a:t>
            </a:r>
            <a:r>
              <a:rPr lang="en-US" sz="2000" dirty="0" err="1"/>
              <a:t>System.Console.WriteLine</a:t>
            </a:r>
            <a:r>
              <a:rPr lang="ja-JP" altLang="en-US" sz="2000" dirty="0">
                <a:latin typeface="Arial"/>
              </a:rPr>
              <a:t>”</a:t>
            </a:r>
            <a:r>
              <a:rPr lang="en-US" sz="2000" dirty="0"/>
              <a:t> instead of just </a:t>
            </a:r>
            <a:r>
              <a:rPr lang="ja-JP" altLang="en-US" sz="2000" dirty="0">
                <a:latin typeface="Arial"/>
              </a:rPr>
              <a:t>“</a:t>
            </a:r>
            <a:r>
              <a:rPr lang="en-US" sz="2000" dirty="0" err="1"/>
              <a:t>Console.WriteLine</a:t>
            </a:r>
            <a:r>
              <a:rPr lang="ja-JP" altLang="en-US" sz="2000" dirty="0">
                <a:latin typeface="Arial"/>
              </a:rPr>
              <a:t>”</a:t>
            </a:r>
            <a:r>
              <a:rPr lang="en-US" sz="2000" dirty="0"/>
              <a:t>.</a:t>
            </a:r>
          </a:p>
          <a:p>
            <a:pPr>
              <a:lnSpc>
                <a:spcPct val="80000"/>
              </a:lnSpc>
            </a:pPr>
            <a:r>
              <a:rPr lang="en-US" sz="2400" dirty="0"/>
              <a:t>It is normal for each class to be defined in a separate file, but you could put all the classes in one file if you wish.   </a:t>
            </a:r>
          </a:p>
          <a:p>
            <a:pPr lvl="1">
              <a:lnSpc>
                <a:spcPct val="80000"/>
              </a:lnSpc>
            </a:pPr>
            <a:r>
              <a:rPr lang="en-US" sz="2000" dirty="0"/>
              <a:t>Using Visual Studio .NET</a:t>
            </a:r>
            <a:r>
              <a:rPr lang="ja-JP" altLang="en-US" sz="2000" dirty="0">
                <a:latin typeface="Arial"/>
              </a:rPr>
              <a:t>’</a:t>
            </a:r>
            <a:r>
              <a:rPr lang="en-US" sz="2000" dirty="0"/>
              <a:t>s </a:t>
            </a:r>
            <a:r>
              <a:rPr lang="ja-JP" altLang="en-US" sz="2000" dirty="0">
                <a:latin typeface="Arial"/>
              </a:rPr>
              <a:t>“</a:t>
            </a:r>
            <a:r>
              <a:rPr lang="en-US" sz="2000" dirty="0"/>
              <a:t>P)</a:t>
            </a:r>
            <a:r>
              <a:rPr lang="en-US" sz="2000" dirty="0" err="1"/>
              <a:t>roject</a:t>
            </a:r>
            <a:r>
              <a:rPr lang="en-US" sz="2000" dirty="0"/>
              <a:t>, Add C)lass</a:t>
            </a:r>
            <a:r>
              <a:rPr lang="ja-JP" altLang="en-US" sz="2000" dirty="0">
                <a:latin typeface="Arial"/>
              </a:rPr>
              <a:t>”</a:t>
            </a:r>
            <a:r>
              <a:rPr lang="en-US" sz="2000" dirty="0"/>
              <a:t> menu option will create separate files for your classes by default.</a:t>
            </a:r>
          </a:p>
        </p:txBody>
      </p:sp>
    </p:spTree>
    <p:extLst>
      <p:ext uri="{BB962C8B-B14F-4D97-AF65-F5344CB8AC3E}">
        <p14:creationId xmlns:p14="http://schemas.microsoft.com/office/powerpoint/2010/main" val="34991958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Basics: Output with WriteLine</a:t>
            </a:r>
          </a:p>
        </p:txBody>
      </p:sp>
      <p:sp>
        <p:nvSpPr>
          <p:cNvPr id="9219" name="Rectangle 3"/>
          <p:cNvSpPr>
            <a:spLocks noGrp="1" noChangeArrowheads="1"/>
          </p:cNvSpPr>
          <p:nvPr>
            <p:ph type="body" idx="1"/>
          </p:nvPr>
        </p:nvSpPr>
        <p:spPr>
          <a:xfrm>
            <a:off x="381000" y="1303939"/>
            <a:ext cx="8077200" cy="4933175"/>
          </a:xfrm>
        </p:spPr>
        <p:txBody>
          <a:bodyPr/>
          <a:lstStyle/>
          <a:p>
            <a:pPr>
              <a:lnSpc>
                <a:spcPct val="90000"/>
              </a:lnSpc>
            </a:pPr>
            <a:r>
              <a:rPr lang="en-US" sz="2400" dirty="0" err="1"/>
              <a:t>System.Console.WriteLine</a:t>
            </a:r>
            <a:r>
              <a:rPr lang="en-US" sz="2400" dirty="0"/>
              <a:t>()  will output a string to the console.    You can use this just like Java</a:t>
            </a:r>
            <a:r>
              <a:rPr lang="ja-JP" altLang="en-US" sz="2400" dirty="0">
                <a:latin typeface="Arial"/>
              </a:rPr>
              <a:t>’</a:t>
            </a:r>
            <a:r>
              <a:rPr lang="en-US" sz="2400" dirty="0"/>
              <a:t>s </a:t>
            </a:r>
            <a:r>
              <a:rPr lang="en-US" sz="2400" dirty="0" err="1"/>
              <a:t>System.out.println</a:t>
            </a:r>
            <a:r>
              <a:rPr lang="en-US" sz="2400" dirty="0"/>
              <a:t>():</a:t>
            </a:r>
          </a:p>
          <a:p>
            <a:pPr lvl="1">
              <a:lnSpc>
                <a:spcPct val="90000"/>
              </a:lnSpc>
              <a:buFontTx/>
              <a:buNone/>
            </a:pPr>
            <a:r>
              <a:rPr lang="en-US" sz="2000" dirty="0"/>
              <a:t>	</a:t>
            </a:r>
            <a:r>
              <a:rPr lang="en-US" sz="2000" dirty="0" err="1">
                <a:solidFill>
                  <a:srgbClr val="FF0000"/>
                </a:solidFill>
              </a:rPr>
              <a:t>System.Console.WriteLine</a:t>
            </a:r>
            <a:r>
              <a:rPr lang="en-US" sz="2000" dirty="0">
                <a:solidFill>
                  <a:srgbClr val="FF0000"/>
                </a:solidFill>
              </a:rPr>
              <a:t>(</a:t>
            </a:r>
            <a:r>
              <a:rPr lang="ja-JP" altLang="en-US" sz="2000" dirty="0">
                <a:solidFill>
                  <a:srgbClr val="FF0000"/>
                </a:solidFill>
                <a:latin typeface="Arial"/>
              </a:rPr>
              <a:t>“</a:t>
            </a:r>
            <a:r>
              <a:rPr lang="en-US" sz="2000" dirty="0">
                <a:solidFill>
                  <a:srgbClr val="FF0000"/>
                </a:solidFill>
              </a:rPr>
              <a:t>hello world </a:t>
            </a:r>
            <a:r>
              <a:rPr lang="ja-JP" altLang="en-US" sz="2000" dirty="0">
                <a:solidFill>
                  <a:srgbClr val="FF0000"/>
                </a:solidFill>
                <a:latin typeface="Arial"/>
              </a:rPr>
              <a:t>“</a:t>
            </a:r>
            <a:r>
              <a:rPr lang="en-US" sz="2000" dirty="0">
                <a:solidFill>
                  <a:srgbClr val="FF0000"/>
                </a:solidFill>
              </a:rPr>
              <a:t> + 10/2);</a:t>
            </a:r>
          </a:p>
          <a:p>
            <a:pPr>
              <a:lnSpc>
                <a:spcPct val="90000"/>
              </a:lnSpc>
              <a:buFontTx/>
              <a:buNone/>
            </a:pPr>
            <a:r>
              <a:rPr lang="en-US" sz="2400" dirty="0"/>
              <a:t>	will output:</a:t>
            </a:r>
          </a:p>
          <a:p>
            <a:pPr>
              <a:lnSpc>
                <a:spcPct val="90000"/>
              </a:lnSpc>
              <a:buFontTx/>
              <a:buNone/>
            </a:pPr>
            <a:r>
              <a:rPr lang="en-US" sz="2400" dirty="0"/>
              <a:t>	     </a:t>
            </a:r>
            <a:r>
              <a:rPr lang="en-US" sz="2400" dirty="0">
                <a:solidFill>
                  <a:srgbClr val="FF0000"/>
                </a:solidFill>
              </a:rPr>
              <a:t> hello world 5</a:t>
            </a:r>
          </a:p>
          <a:p>
            <a:pPr>
              <a:lnSpc>
                <a:spcPct val="90000"/>
              </a:lnSpc>
            </a:pPr>
            <a:r>
              <a:rPr lang="en-US" sz="2400" dirty="0"/>
              <a:t>We can also use {0}, {1}, {2}, … etc.  to indicate arguments in the </a:t>
            </a:r>
            <a:r>
              <a:rPr lang="en-US" sz="2400" dirty="0" err="1"/>
              <a:t>WriteLine</a:t>
            </a:r>
            <a:r>
              <a:rPr lang="en-US" sz="2400" dirty="0"/>
              <a:t> statement to print.  For example:</a:t>
            </a:r>
          </a:p>
          <a:p>
            <a:pPr lvl="1">
              <a:lnSpc>
                <a:spcPct val="90000"/>
              </a:lnSpc>
              <a:buFontTx/>
              <a:buNone/>
            </a:pPr>
            <a:r>
              <a:rPr lang="en-US" sz="2000" dirty="0"/>
              <a:t>	</a:t>
            </a:r>
            <a:r>
              <a:rPr lang="en-US" sz="2000" dirty="0" err="1">
                <a:solidFill>
                  <a:srgbClr val="FF0000"/>
                </a:solidFill>
              </a:rPr>
              <a:t>Console.WriteLine</a:t>
            </a:r>
            <a:r>
              <a:rPr lang="en-US" sz="2000" dirty="0">
                <a:solidFill>
                  <a:srgbClr val="FF0000"/>
                </a:solidFill>
              </a:rPr>
              <a:t>(</a:t>
            </a:r>
            <a:r>
              <a:rPr lang="ja-JP" altLang="en-US" sz="2000" dirty="0">
                <a:solidFill>
                  <a:srgbClr val="FF0000"/>
                </a:solidFill>
                <a:latin typeface="Arial"/>
              </a:rPr>
              <a:t>“</a:t>
            </a:r>
            <a:r>
              <a:rPr lang="en-US" sz="2000" dirty="0">
                <a:solidFill>
                  <a:srgbClr val="FF0000"/>
                </a:solidFill>
              </a:rPr>
              <a:t>hi {0} you are {0} and your age is {1}</a:t>
            </a:r>
            <a:r>
              <a:rPr lang="ja-JP" altLang="en-US" sz="2000" dirty="0">
                <a:solidFill>
                  <a:srgbClr val="FF0000"/>
                </a:solidFill>
                <a:latin typeface="Arial"/>
              </a:rPr>
              <a:t>”</a:t>
            </a:r>
            <a:r>
              <a:rPr lang="en-US" sz="2000" dirty="0">
                <a:solidFill>
                  <a:srgbClr val="FF0000"/>
                </a:solidFill>
              </a:rPr>
              <a:t>, </a:t>
            </a:r>
            <a:r>
              <a:rPr lang="ja-JP" altLang="en-US" sz="2000" dirty="0">
                <a:solidFill>
                  <a:srgbClr val="FF0000"/>
                </a:solidFill>
                <a:latin typeface="Arial"/>
              </a:rPr>
              <a:t>“</a:t>
            </a:r>
            <a:r>
              <a:rPr lang="en-US" sz="2000" dirty="0" err="1">
                <a:solidFill>
                  <a:srgbClr val="FF0000"/>
                </a:solidFill>
              </a:rPr>
              <a:t>Kenrick</a:t>
            </a:r>
            <a:r>
              <a:rPr lang="ja-JP" altLang="en-US" sz="2000" dirty="0">
                <a:solidFill>
                  <a:srgbClr val="FF0000"/>
                </a:solidFill>
                <a:latin typeface="Arial"/>
              </a:rPr>
              <a:t>”</a:t>
            </a:r>
            <a:r>
              <a:rPr lang="en-US" sz="2000" dirty="0">
                <a:solidFill>
                  <a:srgbClr val="FF0000"/>
                </a:solidFill>
              </a:rPr>
              <a:t>, 23);</a:t>
            </a:r>
          </a:p>
          <a:p>
            <a:pPr>
              <a:lnSpc>
                <a:spcPct val="90000"/>
              </a:lnSpc>
              <a:buFontTx/>
              <a:buNone/>
            </a:pPr>
            <a:r>
              <a:rPr lang="en-US" sz="2400" dirty="0"/>
              <a:t>	will output:</a:t>
            </a:r>
          </a:p>
          <a:p>
            <a:pPr lvl="1">
              <a:lnSpc>
                <a:spcPct val="90000"/>
              </a:lnSpc>
              <a:buFontTx/>
              <a:buNone/>
            </a:pPr>
            <a:r>
              <a:rPr lang="en-US" sz="2000" dirty="0"/>
              <a:t>	</a:t>
            </a:r>
            <a:r>
              <a:rPr lang="en-US" sz="2000" dirty="0">
                <a:solidFill>
                  <a:srgbClr val="FF0000"/>
                </a:solidFill>
              </a:rPr>
              <a:t>hi </a:t>
            </a:r>
            <a:r>
              <a:rPr lang="en-US" sz="2000" dirty="0" err="1">
                <a:solidFill>
                  <a:srgbClr val="FF0000"/>
                </a:solidFill>
              </a:rPr>
              <a:t>Kenrick</a:t>
            </a:r>
            <a:r>
              <a:rPr lang="en-US" sz="2000" dirty="0">
                <a:solidFill>
                  <a:srgbClr val="FF0000"/>
                </a:solidFill>
              </a:rPr>
              <a:t> you are </a:t>
            </a:r>
            <a:r>
              <a:rPr lang="en-US" sz="2000" dirty="0" err="1">
                <a:solidFill>
                  <a:srgbClr val="FF0000"/>
                </a:solidFill>
              </a:rPr>
              <a:t>Kenrick</a:t>
            </a:r>
            <a:r>
              <a:rPr lang="en-US" sz="2000" dirty="0">
                <a:solidFill>
                  <a:srgbClr val="FF0000"/>
                </a:solidFill>
              </a:rPr>
              <a:t> and your age is 23</a:t>
            </a:r>
          </a:p>
        </p:txBody>
      </p:sp>
    </p:spTree>
    <p:extLst>
      <p:ext uri="{BB962C8B-B14F-4D97-AF65-F5344CB8AC3E}">
        <p14:creationId xmlns:p14="http://schemas.microsoft.com/office/powerpoint/2010/main" val="4412588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WriteLine Options</a:t>
            </a:r>
          </a:p>
        </p:txBody>
      </p:sp>
      <p:sp>
        <p:nvSpPr>
          <p:cNvPr id="10243" name="Rectangle 3"/>
          <p:cNvSpPr>
            <a:spLocks noGrp="1" noChangeArrowheads="1"/>
          </p:cNvSpPr>
          <p:nvPr>
            <p:ph type="body" idx="1"/>
          </p:nvPr>
        </p:nvSpPr>
        <p:spPr/>
        <p:txBody>
          <a:bodyPr/>
          <a:lstStyle/>
          <a:p>
            <a:pPr>
              <a:lnSpc>
                <a:spcPct val="90000"/>
              </a:lnSpc>
            </a:pPr>
            <a:r>
              <a:rPr lang="en-US" sz="2400" dirty="0"/>
              <a:t>There are also options to control things such as the number of columns to use for each variable, the number of decimals places to print, etc.  For example, we could use :C to specify the value should be displayed as currency:</a:t>
            </a:r>
          </a:p>
          <a:p>
            <a:pPr lvl="1">
              <a:lnSpc>
                <a:spcPct val="90000"/>
              </a:lnSpc>
              <a:buFontTx/>
              <a:buNone/>
            </a:pPr>
            <a:r>
              <a:rPr lang="en-US" sz="2000" dirty="0"/>
              <a:t>	</a:t>
            </a:r>
            <a:r>
              <a:rPr lang="en-US" sz="2000" dirty="0" err="1">
                <a:solidFill>
                  <a:srgbClr val="FF0000"/>
                </a:solidFill>
              </a:rPr>
              <a:t>Console.WriteLine</a:t>
            </a:r>
            <a:r>
              <a:rPr lang="en-US" sz="2000" dirty="0">
                <a:solidFill>
                  <a:srgbClr val="FF0000"/>
                </a:solidFill>
              </a:rPr>
              <a:t>(</a:t>
            </a:r>
            <a:r>
              <a:rPr lang="ja-JP" altLang="en-US" sz="2000" dirty="0">
                <a:solidFill>
                  <a:srgbClr val="FF0000"/>
                </a:solidFill>
                <a:latin typeface="Arial"/>
              </a:rPr>
              <a:t>“</a:t>
            </a:r>
            <a:r>
              <a:rPr lang="en-US" sz="2000" dirty="0">
                <a:solidFill>
                  <a:srgbClr val="FF0000"/>
                </a:solidFill>
              </a:rPr>
              <a:t>you have {0:C} dollars.</a:t>
            </a:r>
            <a:r>
              <a:rPr lang="ja-JP" altLang="en-US" sz="2000" dirty="0">
                <a:solidFill>
                  <a:srgbClr val="FF0000"/>
                </a:solidFill>
                <a:latin typeface="Arial"/>
              </a:rPr>
              <a:t>”</a:t>
            </a:r>
            <a:r>
              <a:rPr lang="en-US" sz="2000" dirty="0">
                <a:solidFill>
                  <a:srgbClr val="FF0000"/>
                </a:solidFill>
              </a:rPr>
              <a:t>, 1.3);</a:t>
            </a:r>
          </a:p>
          <a:p>
            <a:pPr>
              <a:lnSpc>
                <a:spcPct val="90000"/>
              </a:lnSpc>
              <a:buFontTx/>
              <a:buNone/>
            </a:pPr>
            <a:r>
              <a:rPr lang="en-US" sz="2400" dirty="0"/>
              <a:t>	outputs as:</a:t>
            </a:r>
          </a:p>
          <a:p>
            <a:pPr lvl="1">
              <a:lnSpc>
                <a:spcPct val="90000"/>
              </a:lnSpc>
              <a:buFontTx/>
              <a:buNone/>
            </a:pPr>
            <a:r>
              <a:rPr lang="en-US" sz="2000" dirty="0"/>
              <a:t>	</a:t>
            </a:r>
            <a:r>
              <a:rPr lang="en-US" sz="2000" dirty="0">
                <a:solidFill>
                  <a:srgbClr val="FF0000"/>
                </a:solidFill>
              </a:rPr>
              <a:t>you have $1.30 dollars.</a:t>
            </a:r>
          </a:p>
          <a:p>
            <a:pPr>
              <a:lnSpc>
                <a:spcPct val="90000"/>
              </a:lnSpc>
            </a:pPr>
            <a:endParaRPr lang="en-US" sz="2400" dirty="0"/>
          </a:p>
          <a:p>
            <a:pPr>
              <a:lnSpc>
                <a:spcPct val="90000"/>
              </a:lnSpc>
            </a:pPr>
            <a:r>
              <a:rPr lang="en-US" sz="2400" dirty="0"/>
              <a:t>See the online help or the text for more formatting options.</a:t>
            </a:r>
          </a:p>
        </p:txBody>
      </p:sp>
    </p:spTree>
    <p:extLst>
      <p:ext uri="{BB962C8B-B14F-4D97-AF65-F5344CB8AC3E}">
        <p14:creationId xmlns:p14="http://schemas.microsoft.com/office/powerpoint/2010/main" val="105265070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Data Types</a:t>
            </a:r>
          </a:p>
        </p:txBody>
      </p:sp>
      <p:sp>
        <p:nvSpPr>
          <p:cNvPr id="11267" name="Rectangle 3"/>
          <p:cNvSpPr>
            <a:spLocks noGrp="1" noChangeArrowheads="1"/>
          </p:cNvSpPr>
          <p:nvPr>
            <p:ph type="body" idx="1"/>
          </p:nvPr>
        </p:nvSpPr>
        <p:spPr>
          <a:xfrm>
            <a:off x="549565" y="1244099"/>
            <a:ext cx="3733800" cy="4841225"/>
          </a:xfrm>
        </p:spPr>
        <p:txBody>
          <a:bodyPr/>
          <a:lstStyle/>
          <a:p>
            <a:pPr>
              <a:lnSpc>
                <a:spcPct val="80000"/>
              </a:lnSpc>
            </a:pPr>
            <a:r>
              <a:rPr lang="en-US" sz="2000" dirty="0"/>
              <a:t>C# supports value types and reference types</a:t>
            </a:r>
            <a:r>
              <a:rPr lang="en-US" sz="2800" dirty="0"/>
              <a:t>.  </a:t>
            </a:r>
          </a:p>
          <a:p>
            <a:pPr lvl="1">
              <a:lnSpc>
                <a:spcPct val="80000"/>
              </a:lnSpc>
            </a:pPr>
            <a:r>
              <a:rPr lang="en-US" dirty="0"/>
              <a:t>Value types are essentially the primitive types found in most languages, and are stored directly on the stack.</a:t>
            </a:r>
          </a:p>
          <a:p>
            <a:pPr lvl="1">
              <a:lnSpc>
                <a:spcPct val="80000"/>
              </a:lnSpc>
            </a:pPr>
            <a:r>
              <a:rPr lang="en-US" dirty="0"/>
              <a:t>Reference types are objects and are created on the heap.</a:t>
            </a:r>
          </a:p>
        </p:txBody>
      </p:sp>
      <p:pic>
        <p:nvPicPr>
          <p:cNvPr id="11339" name="Picture 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9685" y="2136046"/>
            <a:ext cx="5638950" cy="3265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340" name="Text Box 76"/>
          <p:cNvSpPr txBox="1">
            <a:spLocks noChangeArrowheads="1"/>
          </p:cNvSpPr>
          <p:nvPr/>
        </p:nvSpPr>
        <p:spPr bwMode="auto">
          <a:xfrm>
            <a:off x="4953000" y="1244099"/>
            <a:ext cx="166518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t>Built-In Types</a:t>
            </a:r>
          </a:p>
        </p:txBody>
      </p:sp>
      <p:sp>
        <p:nvSpPr>
          <p:cNvPr id="11341" name="Line 77"/>
          <p:cNvSpPr>
            <a:spLocks noChangeShapeType="1"/>
          </p:cNvSpPr>
          <p:nvPr/>
        </p:nvSpPr>
        <p:spPr bwMode="auto">
          <a:xfrm flipV="1">
            <a:off x="4572000" y="5172638"/>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342" name="Line 78"/>
          <p:cNvSpPr>
            <a:spLocks noChangeShapeType="1"/>
          </p:cNvSpPr>
          <p:nvPr/>
        </p:nvSpPr>
        <p:spPr bwMode="auto">
          <a:xfrm flipV="1">
            <a:off x="4571999" y="5250480"/>
            <a:ext cx="1138425" cy="6169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343" name="Text Box 79"/>
          <p:cNvSpPr txBox="1">
            <a:spLocks noChangeArrowheads="1"/>
          </p:cNvSpPr>
          <p:nvPr/>
        </p:nvSpPr>
        <p:spPr bwMode="auto">
          <a:xfrm>
            <a:off x="4113213" y="5624513"/>
            <a:ext cx="5349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dirty="0" smtClean="0"/>
              <a:t>ref</a:t>
            </a:r>
            <a:endParaRPr lang="en-US" sz="1600" dirty="0"/>
          </a:p>
          <a:p>
            <a:r>
              <a:rPr lang="en-US" sz="1600" dirty="0"/>
              <a:t>type</a:t>
            </a:r>
          </a:p>
        </p:txBody>
      </p:sp>
    </p:spTree>
    <p:extLst>
      <p:ext uri="{BB962C8B-B14F-4D97-AF65-F5344CB8AC3E}">
        <p14:creationId xmlns:p14="http://schemas.microsoft.com/office/powerpoint/2010/main" val="24956291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0090" y="76200"/>
            <a:ext cx="7772400" cy="1143000"/>
          </a:xfrm>
        </p:spPr>
        <p:txBody>
          <a:bodyPr/>
          <a:lstStyle/>
          <a:p>
            <a:r>
              <a:rPr lang="en-US" dirty="0"/>
              <a:t>Automatic Boxing/Unboxing</a:t>
            </a:r>
          </a:p>
        </p:txBody>
      </p:sp>
      <p:sp>
        <p:nvSpPr>
          <p:cNvPr id="12291" name="Rectangle 3"/>
          <p:cNvSpPr>
            <a:spLocks noGrp="1" noChangeArrowheads="1"/>
          </p:cNvSpPr>
          <p:nvPr>
            <p:ph type="body" idx="1"/>
          </p:nvPr>
        </p:nvSpPr>
        <p:spPr>
          <a:xfrm>
            <a:off x="685800" y="1219200"/>
            <a:ext cx="7772400" cy="4114800"/>
          </a:xfrm>
        </p:spPr>
        <p:txBody>
          <a:bodyPr/>
          <a:lstStyle/>
          <a:p>
            <a:r>
              <a:rPr lang="en-US" sz="2400"/>
              <a:t>Automatic boxing and unboxing allows value types can be treated like objects. </a:t>
            </a:r>
          </a:p>
          <a:p>
            <a:r>
              <a:rPr lang="en-US" sz="2400"/>
              <a:t>For example, the following public methods are defined for Object:</a:t>
            </a:r>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95600"/>
            <a:ext cx="64770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2293" name="Text Box 5"/>
          <p:cNvSpPr txBox="1">
            <a:spLocks noChangeArrowheads="1"/>
          </p:cNvSpPr>
          <p:nvPr/>
        </p:nvSpPr>
        <p:spPr bwMode="auto">
          <a:xfrm>
            <a:off x="746125" y="4648200"/>
            <a:ext cx="418465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t>We can then write code such as:</a:t>
            </a:r>
          </a:p>
          <a:p>
            <a:r>
              <a:rPr lang="en-US" sz="1800"/>
              <a:t>	int i;</a:t>
            </a:r>
          </a:p>
          <a:p>
            <a:r>
              <a:rPr lang="en-US" sz="1800"/>
              <a:t>	Console.WriteLine(i.ToString());</a:t>
            </a:r>
          </a:p>
          <a:p>
            <a:r>
              <a:rPr lang="en-US" sz="1800"/>
              <a:t>	int hash = i.GetHashCode();</a:t>
            </a:r>
          </a:p>
          <a:p>
            <a:r>
              <a:rPr lang="en-US" sz="1800"/>
              <a:t>This is equivalent to performing:</a:t>
            </a:r>
          </a:p>
          <a:p>
            <a:r>
              <a:rPr lang="en-US" sz="1800"/>
              <a:t>	z = new Object(i);</a:t>
            </a:r>
          </a:p>
          <a:p>
            <a:r>
              <a:rPr lang="en-US" sz="1800"/>
              <a:t>	Console.WriteLine(z.ToString());</a:t>
            </a:r>
          </a:p>
        </p:txBody>
      </p:sp>
      <p:sp>
        <p:nvSpPr>
          <p:cNvPr id="12294" name="Rectangle 6"/>
          <p:cNvSpPr>
            <a:spLocks noChangeArrowheads="1"/>
          </p:cNvSpPr>
          <p:nvPr/>
        </p:nvSpPr>
        <p:spPr bwMode="auto">
          <a:xfrm>
            <a:off x="5638800" y="5029200"/>
            <a:ext cx="3048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First version more efficient</a:t>
            </a:r>
          </a:p>
          <a:p>
            <a:pPr algn="ctr"/>
            <a:r>
              <a:rPr lang="en-US" sz="2000"/>
              <a:t>due to automatic</a:t>
            </a:r>
          </a:p>
          <a:p>
            <a:pPr algn="ctr"/>
            <a:r>
              <a:rPr lang="en-US" sz="2000"/>
              <a:t>boxing at VM level</a:t>
            </a:r>
          </a:p>
        </p:txBody>
      </p:sp>
    </p:spTree>
    <p:extLst>
      <p:ext uri="{BB962C8B-B14F-4D97-AF65-F5344CB8AC3E}">
        <p14:creationId xmlns:p14="http://schemas.microsoft.com/office/powerpoint/2010/main" val="5656251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61423</TotalTime>
  <Words>2303</Words>
  <Application>Microsoft Macintosh PowerPoint</Application>
  <PresentationFormat>On-screen Show (4:3)</PresentationFormat>
  <Paragraphs>443</Paragraphs>
  <Slides>45</Slides>
  <Notes>6</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Blank Presentation</vt:lpstr>
      <vt:lpstr>PowerPoint Presentation</vt:lpstr>
      <vt:lpstr>Today’s Lecture</vt:lpstr>
      <vt:lpstr>Structure of a C# Program</vt:lpstr>
      <vt:lpstr>Defining a Class</vt:lpstr>
      <vt:lpstr>C# Basics</vt:lpstr>
      <vt:lpstr>Basics: Output with WriteLine</vt:lpstr>
      <vt:lpstr>WriteLine Options</vt:lpstr>
      <vt:lpstr>Data Types</vt:lpstr>
      <vt:lpstr>Automatic Boxing/Unboxing</vt:lpstr>
      <vt:lpstr>Structures</vt:lpstr>
      <vt:lpstr>Enumeration Type</vt:lpstr>
      <vt:lpstr>Strings</vt:lpstr>
      <vt:lpstr>Classes</vt:lpstr>
      <vt:lpstr>Class Example</vt:lpstr>
      <vt:lpstr>Sample Class Usage</vt:lpstr>
      <vt:lpstr>Class Notes</vt:lpstr>
      <vt:lpstr>Interfaces</vt:lpstr>
      <vt:lpstr>Sample Interface</vt:lpstr>
      <vt:lpstr>Reading Input</vt:lpstr>
      <vt:lpstr>Procedural Stuff</vt:lpstr>
      <vt:lpstr>Passing Parameters</vt:lpstr>
      <vt:lpstr>Passing by Reference</vt:lpstr>
      <vt:lpstr>Passing Reference Variables</vt:lpstr>
      <vt:lpstr>Passing a Reference Variable</vt:lpstr>
      <vt:lpstr>Passing Reference Var by Reference</vt:lpstr>
      <vt:lpstr>Classes and Structs Properties</vt:lpstr>
      <vt:lpstr>Classes and Structs Indexers</vt:lpstr>
      <vt:lpstr>Classes and Structs Destructors</vt:lpstr>
      <vt:lpstr>Classes and Structs Operator Overloading</vt:lpstr>
      <vt:lpstr>Classes and Structs Operator Overloading</vt:lpstr>
      <vt:lpstr>Classes and Structs Operator Overloading</vt:lpstr>
      <vt:lpstr>Classes and Structs Operator Overloading</vt:lpstr>
      <vt:lpstr>Classes and Structs is Operator</vt:lpstr>
      <vt:lpstr>Classes and Structs as Operator</vt:lpstr>
      <vt:lpstr>Arrays</vt:lpstr>
      <vt:lpstr>More on Arrays</vt:lpstr>
      <vt:lpstr>Delegates</vt:lpstr>
      <vt:lpstr>Delegates Example</vt:lpstr>
      <vt:lpstr>Delegates Example</vt:lpstr>
      <vt:lpstr>Events Overview</vt:lpstr>
      <vt:lpstr>Events Overview</vt:lpstr>
      <vt:lpstr>Events Overview</vt:lpstr>
      <vt:lpstr>Events Example: Component-Side</vt:lpstr>
      <vt:lpstr>Events Example: User-Side</vt:lpstr>
      <vt:lpstr>Next Lecture</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lastModifiedBy>Nilanjan</cp:lastModifiedBy>
  <cp:revision>9157</cp:revision>
  <cp:lastPrinted>2000-06-29T13:25:05Z</cp:lastPrinted>
  <dcterms:created xsi:type="dcterms:W3CDTF">2014-01-26T13:58:41Z</dcterms:created>
  <dcterms:modified xsi:type="dcterms:W3CDTF">2014-01-29T17:30:03Z</dcterms:modified>
</cp:coreProperties>
</file>