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34"/>
  </p:notesMasterIdLst>
  <p:handoutMasterIdLst>
    <p:handoutMasterId r:id="rId35"/>
  </p:handoutMasterIdLst>
  <p:sldIdLst>
    <p:sldId id="1202" r:id="rId5"/>
    <p:sldId id="1203" r:id="rId6"/>
    <p:sldId id="1189" r:id="rId7"/>
    <p:sldId id="1192" r:id="rId8"/>
    <p:sldId id="1191" r:id="rId9"/>
    <p:sldId id="1175" r:id="rId10"/>
    <p:sldId id="1157" r:id="rId11"/>
    <p:sldId id="1204" r:id="rId12"/>
    <p:sldId id="1070" r:id="rId13"/>
    <p:sldId id="1074" r:id="rId14"/>
    <p:sldId id="1197" r:id="rId15"/>
    <p:sldId id="1176" r:id="rId16"/>
    <p:sldId id="1177" r:id="rId17"/>
    <p:sldId id="1158" r:id="rId18"/>
    <p:sldId id="1159" r:id="rId19"/>
    <p:sldId id="1160" r:id="rId20"/>
    <p:sldId id="1161" r:id="rId21"/>
    <p:sldId id="1180" r:id="rId22"/>
    <p:sldId id="1179" r:id="rId23"/>
    <p:sldId id="1201" r:id="rId24"/>
    <p:sldId id="1181" r:id="rId25"/>
    <p:sldId id="1187" r:id="rId26"/>
    <p:sldId id="1163" r:id="rId27"/>
    <p:sldId id="1164" r:id="rId28"/>
    <p:sldId id="1200" r:id="rId29"/>
    <p:sldId id="1196" r:id="rId30"/>
    <p:sldId id="1193" r:id="rId31"/>
    <p:sldId id="1194" r:id="rId32"/>
    <p:sldId id="1195" r:id="rId33"/>
  </p:sldIdLst>
  <p:sldSz cx="12436475" cy="6994525"/>
  <p:notesSz cx="6858000" cy="9144000"/>
  <p:embeddedFontLst>
    <p:embeddedFont>
      <p:font typeface="Consolas" panose="020B0609020204030204" pitchFamily="49" charset="0"/>
      <p:regular r:id="rId36"/>
      <p:bold r:id="rId37"/>
      <p:italic r:id="rId38"/>
      <p:boldItalic r:id="rId39"/>
    </p:embeddedFont>
    <p:embeddedFont>
      <p:font typeface="Segoe UI Light" panose="020B0502040204020203" pitchFamily="34" charset="0"/>
      <p:regular r:id="rId40"/>
    </p:embeddedFont>
    <p:embeddedFont>
      <p:font typeface="Segoe UI" panose="020B0502040204020203" pitchFamily="34" charset="0"/>
      <p:regular r:id="rId41"/>
      <p:bold r:id="rId42"/>
      <p:italic r:id="rId43"/>
      <p:boldItalic r:id="rId44"/>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202"/>
            <p14:sldId id="1203"/>
            <p14:sldId id="1189"/>
            <p14:sldId id="1192"/>
            <p14:sldId id="1191"/>
            <p14:sldId id="1175"/>
            <p14:sldId id="1157"/>
            <p14:sldId id="1204"/>
            <p14:sldId id="1070"/>
            <p14:sldId id="1074"/>
            <p14:sldId id="1197"/>
            <p14:sldId id="1176"/>
            <p14:sldId id="1177"/>
            <p14:sldId id="1158"/>
            <p14:sldId id="1159"/>
            <p14:sldId id="1160"/>
            <p14:sldId id="1161"/>
            <p14:sldId id="1180"/>
            <p14:sldId id="1179"/>
            <p14:sldId id="1201"/>
            <p14:sldId id="1181"/>
            <p14:sldId id="1187"/>
            <p14:sldId id="1163"/>
            <p14:sldId id="1164"/>
            <p14:sldId id="1200"/>
            <p14:sldId id="1196"/>
            <p14:sldId id="1193"/>
            <p14:sldId id="1194"/>
            <p14:sldId id="1195"/>
          </p14:sldIdLst>
        </p14:section>
        <p14:section name="Special content"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Dan Fernandez" initials="DF" lastIdx="1" clrIdx="2">
    <p:extLst>
      <p:ext uri="{19B8F6BF-5375-455C-9EA6-DF929625EA0E}">
        <p15:presenceInfo xmlns:p15="http://schemas.microsoft.com/office/powerpoint/2012/main" userId="891f62d816bac42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6"/>
    <a:srgbClr val="7D7D7D"/>
    <a:srgbClr val="FFFFFF"/>
    <a:srgbClr val="7FBA00"/>
    <a:srgbClr val="007233"/>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4520" autoAdjust="0"/>
  </p:normalViewPr>
  <p:slideViewPr>
    <p:cSldViewPr snapToGrid="0">
      <p:cViewPr varScale="1">
        <p:scale>
          <a:sx n="77" d="100"/>
          <a:sy n="77" d="100"/>
        </p:scale>
        <p:origin x="180"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3/25/2014 7:12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3/25/2014 7:12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801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60131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930631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4129578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291221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18</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30698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5177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21</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66841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35013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362240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0350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51946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69354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28</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27473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8618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050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82341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3/26/2014 9:41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96274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0463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82614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3/25/2014 7:12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666627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en.wikipedia.org/wiki/Holt-Winters"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528" y="2839679"/>
            <a:ext cx="11889564" cy="2396199"/>
          </a:xfrm>
        </p:spPr>
        <p:txBody>
          <a:bodyPr/>
          <a:lstStyle/>
          <a:p>
            <a:r>
              <a:rPr lang="en-US" dirty="0" smtClean="0"/>
              <a:t>Kinect basics: Systems for Smart Home Automation</a:t>
            </a:r>
            <a:br>
              <a:rPr lang="en-US" dirty="0" smtClean="0"/>
            </a:br>
            <a:r>
              <a:rPr lang="en-US" dirty="0" smtClean="0"/>
              <a:t>			</a:t>
            </a:r>
            <a:r>
              <a:rPr lang="en-US" dirty="0" err="1" smtClean="0"/>
              <a:t>Nilanjan</a:t>
            </a:r>
            <a:r>
              <a:rPr lang="en-US" dirty="0" smtClean="0"/>
              <a:t> Banerjee</a:t>
            </a:r>
            <a:endParaRPr lang="en-US" dirty="0"/>
          </a:p>
        </p:txBody>
      </p:sp>
    </p:spTree>
    <p:extLst>
      <p:ext uri="{BB962C8B-B14F-4D97-AF65-F5344CB8AC3E}">
        <p14:creationId xmlns:p14="http://schemas.microsoft.com/office/powerpoint/2010/main" val="14944319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Depth Data</a:t>
            </a:r>
            <a:endParaRPr lang="en-US" dirty="0"/>
          </a:p>
        </p:txBody>
      </p:sp>
    </p:spTree>
    <p:extLst>
      <p:ext uri="{BB962C8B-B14F-4D97-AF65-F5344CB8AC3E}">
        <p14:creationId xmlns:p14="http://schemas.microsoft.com/office/powerpoint/2010/main" val="422612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Depth Data</a:t>
            </a:r>
            <a:endParaRPr lang="en-US" dirty="0"/>
          </a:p>
        </p:txBody>
      </p:sp>
      <p:sp>
        <p:nvSpPr>
          <p:cNvPr id="6" name="Text Placeholder 5"/>
          <p:cNvSpPr>
            <a:spLocks noGrp="1"/>
          </p:cNvSpPr>
          <p:nvPr>
            <p:ph type="body" sz="quarter" idx="10"/>
          </p:nvPr>
        </p:nvSpPr>
        <p:spPr>
          <a:xfrm>
            <a:off x="274638" y="1212850"/>
            <a:ext cx="11887200" cy="2431435"/>
          </a:xfrm>
        </p:spPr>
        <p:txBody>
          <a:bodyPr/>
          <a:lstStyle/>
          <a:p>
            <a:endParaRPr lang="en-US" dirty="0" smtClean="0"/>
          </a:p>
          <a:p>
            <a:r>
              <a:rPr lang="en-US" dirty="0" smtClean="0"/>
              <a:t>Distance and player index for every pixel</a:t>
            </a:r>
          </a:p>
          <a:p>
            <a:pPr lvl="1"/>
            <a:r>
              <a:rPr lang="en-US" dirty="0" smtClean="0"/>
              <a:t>Distance is in millimeters (2,000 mm = 6.56 feet)</a:t>
            </a:r>
            <a:endParaRPr lang="en-US" dirty="0"/>
          </a:p>
          <a:p>
            <a:pPr lvl="1"/>
            <a:r>
              <a:rPr lang="en-US" dirty="0" smtClean="0"/>
              <a:t>Player index 1-6 or 0 for no player</a:t>
            </a:r>
            <a:endParaRPr lang="en-US" dirty="0"/>
          </a:p>
          <a:p>
            <a:pPr lvl="1"/>
            <a:endParaRPr lang="en-US" dirty="0" smtClean="0"/>
          </a:p>
        </p:txBody>
      </p:sp>
    </p:spTree>
    <p:extLst>
      <p:ext uri="{BB962C8B-B14F-4D97-AF65-F5344CB8AC3E}">
        <p14:creationId xmlns:p14="http://schemas.microsoft.com/office/powerpoint/2010/main" val="74166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74639" y="1209973"/>
            <a:ext cx="10056812" cy="2751698"/>
          </a:xfrm>
          <a:noFill/>
        </p:spPr>
        <p:txBody>
          <a:bodyPr/>
          <a:lstStyle/>
          <a:p>
            <a:r>
              <a:rPr lang="en-US" dirty="0" smtClean="0">
                <a:solidFill>
                  <a:srgbClr val="0072C6"/>
                </a:solidFill>
              </a:rPr>
              <a:t>Depth</a:t>
            </a:r>
            <a:br>
              <a:rPr lang="en-US" dirty="0" smtClean="0">
                <a:solidFill>
                  <a:srgbClr val="0072C6"/>
                </a:solidFill>
              </a:rPr>
            </a:br>
            <a:r>
              <a:rPr lang="en-US" dirty="0" smtClean="0">
                <a:solidFill>
                  <a:srgbClr val="0072C6"/>
                </a:solidFill>
              </a:rPr>
              <a:t>Data</a:t>
            </a:r>
            <a:br>
              <a:rPr lang="en-US" dirty="0" smtClean="0">
                <a:solidFill>
                  <a:srgbClr val="0072C6"/>
                </a:solidFill>
              </a:rPr>
            </a:br>
            <a:r>
              <a:rPr lang="en-US" dirty="0" smtClean="0">
                <a:solidFill>
                  <a:srgbClr val="0072C6"/>
                </a:solidFill>
              </a:rPr>
              <a:t>Demo</a:t>
            </a:r>
            <a:br>
              <a:rPr lang="en-US" dirty="0" smtClean="0">
                <a:solidFill>
                  <a:srgbClr val="0072C6"/>
                </a:solidFill>
              </a:rPr>
            </a:br>
            <a:endParaRPr lang="en-US" dirty="0">
              <a:solidFill>
                <a:srgbClr val="0072C6"/>
              </a:solidFill>
            </a:endParaRPr>
          </a:p>
        </p:txBody>
      </p:sp>
      <p:sp>
        <p:nvSpPr>
          <p:cNvPr id="5" name="Text Placeholder 4"/>
          <p:cNvSpPr>
            <a:spLocks noGrp="1"/>
          </p:cNvSpPr>
          <p:nvPr>
            <p:ph type="body" sz="quarter" idx="12"/>
          </p:nvPr>
        </p:nvSpPr>
        <p:spPr/>
        <p:txBody>
          <a:bodyPr/>
          <a:lstStyle/>
          <a:p>
            <a:r>
              <a:rPr lang="en-US" dirty="0" smtClean="0"/>
              <a:t>Name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649"/>
          <a:stretch/>
        </p:blipFill>
        <p:spPr>
          <a:xfrm>
            <a:off x="4710896" y="1785693"/>
            <a:ext cx="7477929" cy="3423139"/>
          </a:xfrm>
          <a:prstGeom prst="rect">
            <a:avLst/>
          </a:prstGeom>
        </p:spPr>
      </p:pic>
    </p:spTree>
    <p:extLst>
      <p:ext uri="{BB962C8B-B14F-4D97-AF65-F5344CB8AC3E}">
        <p14:creationId xmlns:p14="http://schemas.microsoft.com/office/powerpoint/2010/main" val="232048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Skeletal Tracking</a:t>
            </a:r>
            <a:endParaRPr lang="en-US" dirty="0"/>
          </a:p>
        </p:txBody>
      </p:sp>
    </p:spTree>
    <p:extLst>
      <p:ext uri="{BB962C8B-B14F-4D97-AF65-F5344CB8AC3E}">
        <p14:creationId xmlns:p14="http://schemas.microsoft.com/office/powerpoint/2010/main" val="377858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501" y="1088037"/>
            <a:ext cx="12431473" cy="590648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Skeletal Tracking</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50574" b="11615"/>
          <a:stretch/>
        </p:blipFill>
        <p:spPr bwMode="auto">
          <a:xfrm>
            <a:off x="144858" y="1347162"/>
            <a:ext cx="5376877" cy="393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a:spLocks noGrp="1"/>
          </p:cNvSpPr>
          <p:nvPr>
            <p:ph idx="4294967295"/>
          </p:nvPr>
        </p:nvSpPr>
        <p:spPr>
          <a:xfrm>
            <a:off x="80238" y="5125654"/>
            <a:ext cx="5671698" cy="1031692"/>
          </a:xfrm>
          <a:prstGeom prst="rect">
            <a:avLst/>
          </a:prstGeom>
        </p:spPr>
        <p:txBody>
          <a:bodyPr>
            <a:normAutofit/>
          </a:bodyPr>
          <a:lstStyle/>
          <a:p>
            <a:pPr marL="0" indent="0">
              <a:buNone/>
            </a:pPr>
            <a:r>
              <a:rPr lang="en-US" sz="2448" dirty="0">
                <a:solidFill>
                  <a:schemeClr val="tx1">
                    <a:lumMod val="50000"/>
                  </a:schemeClr>
                </a:solidFill>
              </a:rPr>
              <a:t>Max of two skeletons per Kinect</a:t>
            </a:r>
          </a:p>
          <a:p>
            <a:pPr marL="0" indent="0">
              <a:buNone/>
            </a:pPr>
            <a:r>
              <a:rPr lang="en-US" sz="2448" dirty="0">
                <a:solidFill>
                  <a:schemeClr val="tx1">
                    <a:lumMod val="50000"/>
                  </a:schemeClr>
                </a:solidFill>
              </a:rPr>
              <a:t>6 Player Proposals</a:t>
            </a:r>
          </a:p>
          <a:p>
            <a:pPr>
              <a:buBlip>
                <a:blip r:embed="rId4"/>
              </a:buBlip>
            </a:pPr>
            <a:endParaRPr lang="en-US" sz="2448" dirty="0">
              <a:solidFill>
                <a:schemeClr val="tx1">
                  <a:lumMod val="50000"/>
                </a:schemeClr>
              </a:solidFill>
            </a:endParaRP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046" b="11615"/>
          <a:stretch/>
        </p:blipFill>
        <p:spPr bwMode="auto">
          <a:xfrm>
            <a:off x="9250705" y="1144416"/>
            <a:ext cx="3149848" cy="393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326185" y="3317830"/>
            <a:ext cx="104889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HandLeft</a:t>
            </a:r>
            <a:endParaRPr lang="en-US" sz="1632" dirty="0">
              <a:solidFill>
                <a:srgbClr val="00B0F0">
                  <a:alpha val="99000"/>
                </a:srgbClr>
              </a:solidFill>
            </a:endParaRPr>
          </a:p>
        </p:txBody>
      </p:sp>
      <p:sp>
        <p:nvSpPr>
          <p:cNvPr id="10" name="TextBox 9"/>
          <p:cNvSpPr txBox="1"/>
          <p:nvPr/>
        </p:nvSpPr>
        <p:spPr>
          <a:xfrm>
            <a:off x="11342534" y="2903478"/>
            <a:ext cx="1029277"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WristLeft</a:t>
            </a:r>
            <a:endParaRPr lang="en-US" sz="1632" dirty="0">
              <a:solidFill>
                <a:srgbClr val="00B0F0">
                  <a:alpha val="99000"/>
                </a:srgbClr>
              </a:solidFill>
            </a:endParaRPr>
          </a:p>
        </p:txBody>
      </p:sp>
      <p:sp>
        <p:nvSpPr>
          <p:cNvPr id="11" name="TextBox 10"/>
          <p:cNvSpPr txBox="1"/>
          <p:nvPr/>
        </p:nvSpPr>
        <p:spPr>
          <a:xfrm>
            <a:off x="10995931" y="1552385"/>
            <a:ext cx="1385689"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ShoulderLeft</a:t>
            </a:r>
            <a:endParaRPr lang="en-US" sz="1632" dirty="0">
              <a:solidFill>
                <a:srgbClr val="00B0F0">
                  <a:alpha val="99000"/>
                </a:srgbClr>
              </a:solidFill>
            </a:endParaRPr>
          </a:p>
        </p:txBody>
      </p:sp>
      <p:sp>
        <p:nvSpPr>
          <p:cNvPr id="12" name="TextBox 11"/>
          <p:cNvSpPr txBox="1"/>
          <p:nvPr/>
        </p:nvSpPr>
        <p:spPr>
          <a:xfrm>
            <a:off x="10995932" y="1088037"/>
            <a:ext cx="68535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alpha val="99000"/>
                  </a:srgbClr>
                </a:solidFill>
              </a:rPr>
              <a:t>Head</a:t>
            </a:r>
          </a:p>
        </p:txBody>
      </p:sp>
      <p:sp>
        <p:nvSpPr>
          <p:cNvPr id="13" name="TextBox 12"/>
          <p:cNvSpPr txBox="1"/>
          <p:nvPr/>
        </p:nvSpPr>
        <p:spPr>
          <a:xfrm>
            <a:off x="11267328" y="2358872"/>
            <a:ext cx="1107753"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ElbowLeft</a:t>
            </a:r>
            <a:endParaRPr lang="en-US" sz="1632" dirty="0">
              <a:solidFill>
                <a:srgbClr val="00B0F0">
                  <a:alpha val="99000"/>
                </a:srgbClr>
              </a:solidFill>
            </a:endParaRPr>
          </a:p>
        </p:txBody>
      </p:sp>
      <p:sp>
        <p:nvSpPr>
          <p:cNvPr id="14" name="TextBox 13"/>
          <p:cNvSpPr txBox="1"/>
          <p:nvPr/>
        </p:nvSpPr>
        <p:spPr>
          <a:xfrm>
            <a:off x="8705179" y="1552385"/>
            <a:ext cx="153060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ShoulderRight</a:t>
            </a:r>
            <a:endParaRPr lang="en-US" sz="1632" dirty="0">
              <a:solidFill>
                <a:srgbClr val="00B0F0">
                  <a:alpha val="99000"/>
                </a:srgbClr>
              </a:solidFill>
            </a:endParaRPr>
          </a:p>
        </p:txBody>
      </p:sp>
      <p:cxnSp>
        <p:nvCxnSpPr>
          <p:cNvPr id="30" name="Straight Connector 29"/>
          <p:cNvCxnSpPr/>
          <p:nvPr/>
        </p:nvCxnSpPr>
        <p:spPr>
          <a:xfrm flipV="1">
            <a:off x="11077522" y="1843869"/>
            <a:ext cx="580902" cy="305688"/>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1087808" y="2621038"/>
            <a:ext cx="258979" cy="238416"/>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10" idx="1"/>
          </p:cNvCxnSpPr>
          <p:nvPr/>
        </p:nvCxnSpPr>
        <p:spPr>
          <a:xfrm>
            <a:off x="11036687" y="3071796"/>
            <a:ext cx="305846" cy="41115"/>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9" idx="1"/>
          </p:cNvCxnSpPr>
          <p:nvPr/>
        </p:nvCxnSpPr>
        <p:spPr>
          <a:xfrm>
            <a:off x="10958970" y="3242774"/>
            <a:ext cx="367214" cy="284489"/>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8472029" y="3317830"/>
            <a:ext cx="1193815"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HandRight</a:t>
            </a:r>
            <a:endParaRPr lang="en-US" sz="1632" dirty="0">
              <a:solidFill>
                <a:srgbClr val="00B0F0">
                  <a:alpha val="99000"/>
                </a:srgbClr>
              </a:solidFill>
            </a:endParaRPr>
          </a:p>
        </p:txBody>
      </p:sp>
      <p:sp>
        <p:nvSpPr>
          <p:cNvPr id="49" name="TextBox 48"/>
          <p:cNvSpPr txBox="1"/>
          <p:nvPr/>
        </p:nvSpPr>
        <p:spPr>
          <a:xfrm>
            <a:off x="8488378" y="2903478"/>
            <a:ext cx="117419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WristRight</a:t>
            </a:r>
            <a:endParaRPr lang="en-US" sz="1632" dirty="0">
              <a:solidFill>
                <a:srgbClr val="00B0F0">
                  <a:alpha val="99000"/>
                </a:srgbClr>
              </a:solidFill>
            </a:endParaRPr>
          </a:p>
        </p:txBody>
      </p:sp>
      <p:sp>
        <p:nvSpPr>
          <p:cNvPr id="50" name="TextBox 49"/>
          <p:cNvSpPr txBox="1"/>
          <p:nvPr/>
        </p:nvSpPr>
        <p:spPr>
          <a:xfrm>
            <a:off x="8413172" y="2358872"/>
            <a:ext cx="1252672"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ElbowRight</a:t>
            </a:r>
            <a:endParaRPr lang="en-US" sz="1632" dirty="0">
              <a:solidFill>
                <a:srgbClr val="00B0F0">
                  <a:alpha val="99000"/>
                </a:srgbClr>
              </a:solidFill>
            </a:endParaRPr>
          </a:p>
        </p:txBody>
      </p:sp>
      <p:cxnSp>
        <p:nvCxnSpPr>
          <p:cNvPr id="51" name="Straight Connector 50"/>
          <p:cNvCxnSpPr/>
          <p:nvPr/>
        </p:nvCxnSpPr>
        <p:spPr>
          <a:xfrm flipH="1" flipV="1">
            <a:off x="9395277" y="1843869"/>
            <a:ext cx="576301" cy="304651"/>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9666279" y="2613419"/>
            <a:ext cx="258979" cy="238416"/>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9678186" y="3079567"/>
            <a:ext cx="305846" cy="38858"/>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643610" y="3232411"/>
            <a:ext cx="367214" cy="282233"/>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763" r="25178" b="11615"/>
          <a:stretch/>
        </p:blipFill>
        <p:spPr bwMode="auto">
          <a:xfrm>
            <a:off x="6460804" y="2020640"/>
            <a:ext cx="1855791" cy="3932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TextBox 59"/>
          <p:cNvSpPr txBox="1"/>
          <p:nvPr/>
        </p:nvSpPr>
        <p:spPr>
          <a:xfrm>
            <a:off x="8584196" y="1088037"/>
            <a:ext cx="1651525"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ShoulderCenter</a:t>
            </a:r>
            <a:endParaRPr lang="en-US" sz="1632" dirty="0">
              <a:solidFill>
                <a:srgbClr val="00B0F0">
                  <a:alpha val="99000"/>
                </a:srgbClr>
              </a:solidFill>
            </a:endParaRPr>
          </a:p>
        </p:txBody>
      </p:sp>
      <p:cxnSp>
        <p:nvCxnSpPr>
          <p:cNvPr id="61" name="Straight Connector 60"/>
          <p:cNvCxnSpPr/>
          <p:nvPr/>
        </p:nvCxnSpPr>
        <p:spPr>
          <a:xfrm flipH="1" flipV="1">
            <a:off x="9250704" y="1391693"/>
            <a:ext cx="1266900" cy="573935"/>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10598427" y="1391693"/>
            <a:ext cx="684444" cy="173377"/>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7806878" y="5694129"/>
            <a:ext cx="970420"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FootLeft</a:t>
            </a:r>
            <a:endParaRPr lang="en-US" sz="1632" dirty="0">
              <a:solidFill>
                <a:srgbClr val="00B0F0">
                  <a:alpha val="99000"/>
                </a:srgbClr>
              </a:solidFill>
            </a:endParaRPr>
          </a:p>
        </p:txBody>
      </p:sp>
      <p:sp>
        <p:nvSpPr>
          <p:cNvPr id="94" name="TextBox 93"/>
          <p:cNvSpPr txBox="1"/>
          <p:nvPr/>
        </p:nvSpPr>
        <p:spPr>
          <a:xfrm>
            <a:off x="7806877" y="5284752"/>
            <a:ext cx="1070150"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AnkleLeft</a:t>
            </a:r>
            <a:endParaRPr lang="en-US" sz="1632" dirty="0">
              <a:solidFill>
                <a:srgbClr val="00B0F0">
                  <a:alpha val="99000"/>
                </a:srgbClr>
              </a:solidFill>
            </a:endParaRPr>
          </a:p>
        </p:txBody>
      </p:sp>
      <p:sp>
        <p:nvSpPr>
          <p:cNvPr id="95" name="TextBox 94"/>
          <p:cNvSpPr txBox="1"/>
          <p:nvPr/>
        </p:nvSpPr>
        <p:spPr>
          <a:xfrm>
            <a:off x="7806878" y="4714965"/>
            <a:ext cx="100965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KneeLeft</a:t>
            </a:r>
            <a:endParaRPr lang="en-US" sz="1632" dirty="0">
              <a:solidFill>
                <a:srgbClr val="00B0F0">
                  <a:alpha val="99000"/>
                </a:srgbClr>
              </a:solidFill>
            </a:endParaRPr>
          </a:p>
        </p:txBody>
      </p:sp>
      <p:sp>
        <p:nvSpPr>
          <p:cNvPr id="96" name="TextBox 95"/>
          <p:cNvSpPr txBox="1"/>
          <p:nvPr/>
        </p:nvSpPr>
        <p:spPr>
          <a:xfrm>
            <a:off x="7839592" y="3885847"/>
            <a:ext cx="87232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HipLeft</a:t>
            </a:r>
            <a:endParaRPr lang="en-US" sz="1632" dirty="0">
              <a:solidFill>
                <a:srgbClr val="00B0F0">
                  <a:alpha val="99000"/>
                </a:srgbClr>
              </a:solidFill>
            </a:endParaRPr>
          </a:p>
        </p:txBody>
      </p:sp>
      <p:sp>
        <p:nvSpPr>
          <p:cNvPr id="97" name="TextBox 96"/>
          <p:cNvSpPr txBox="1"/>
          <p:nvPr/>
        </p:nvSpPr>
        <p:spPr>
          <a:xfrm>
            <a:off x="5516274" y="3486149"/>
            <a:ext cx="1138163"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HipCenter</a:t>
            </a:r>
            <a:endParaRPr lang="en-US" sz="1632" dirty="0">
              <a:solidFill>
                <a:srgbClr val="00B0F0">
                  <a:alpha val="99000"/>
                </a:srgbClr>
              </a:solidFill>
            </a:endParaRPr>
          </a:p>
        </p:txBody>
      </p:sp>
      <p:sp>
        <p:nvSpPr>
          <p:cNvPr id="98" name="TextBox 97"/>
          <p:cNvSpPr txBox="1"/>
          <p:nvPr/>
        </p:nvSpPr>
        <p:spPr>
          <a:xfrm>
            <a:off x="5637258" y="3885847"/>
            <a:ext cx="1017244"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HipRight</a:t>
            </a:r>
            <a:endParaRPr lang="en-US" sz="1632" dirty="0">
              <a:solidFill>
                <a:srgbClr val="00B0F0">
                  <a:alpha val="99000"/>
                </a:srgbClr>
              </a:solidFill>
            </a:endParaRPr>
          </a:p>
        </p:txBody>
      </p:sp>
      <p:sp>
        <p:nvSpPr>
          <p:cNvPr id="99" name="TextBox 98"/>
          <p:cNvSpPr txBox="1"/>
          <p:nvPr/>
        </p:nvSpPr>
        <p:spPr>
          <a:xfrm>
            <a:off x="5596502" y="5694129"/>
            <a:ext cx="1115339"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FootRight</a:t>
            </a:r>
            <a:endParaRPr lang="en-US" sz="1632" dirty="0">
              <a:solidFill>
                <a:srgbClr val="00B0F0">
                  <a:alpha val="99000"/>
                </a:srgbClr>
              </a:solidFill>
            </a:endParaRPr>
          </a:p>
        </p:txBody>
      </p:sp>
      <p:sp>
        <p:nvSpPr>
          <p:cNvPr id="100" name="TextBox 99"/>
          <p:cNvSpPr txBox="1"/>
          <p:nvPr/>
        </p:nvSpPr>
        <p:spPr>
          <a:xfrm>
            <a:off x="5568441" y="5284752"/>
            <a:ext cx="1215069"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AnkleRight</a:t>
            </a:r>
            <a:endParaRPr lang="en-US" sz="1632" dirty="0">
              <a:solidFill>
                <a:srgbClr val="00B0F0">
                  <a:alpha val="99000"/>
                </a:srgbClr>
              </a:solidFill>
            </a:endParaRPr>
          </a:p>
        </p:txBody>
      </p:sp>
      <p:sp>
        <p:nvSpPr>
          <p:cNvPr id="101" name="TextBox 100"/>
          <p:cNvSpPr txBox="1"/>
          <p:nvPr/>
        </p:nvSpPr>
        <p:spPr>
          <a:xfrm>
            <a:off x="5551216" y="4714965"/>
            <a:ext cx="1154577"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err="1">
                <a:solidFill>
                  <a:srgbClr val="00B0F0">
                    <a:alpha val="99000"/>
                  </a:srgbClr>
                </a:solidFill>
              </a:rPr>
              <a:t>KneeRight</a:t>
            </a:r>
            <a:endParaRPr lang="en-US" sz="1632" dirty="0">
              <a:solidFill>
                <a:srgbClr val="00B0F0">
                  <a:alpha val="99000"/>
                </a:srgbClr>
              </a:solidFill>
            </a:endParaRPr>
          </a:p>
        </p:txBody>
      </p:sp>
      <p:sp>
        <p:nvSpPr>
          <p:cNvPr id="102" name="TextBox 101"/>
          <p:cNvSpPr txBox="1"/>
          <p:nvPr/>
        </p:nvSpPr>
        <p:spPr>
          <a:xfrm>
            <a:off x="5868201" y="2969537"/>
            <a:ext cx="711515"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alpha val="99000"/>
                  </a:srgbClr>
                </a:solidFill>
              </a:rPr>
              <a:t>Spine</a:t>
            </a:r>
          </a:p>
        </p:txBody>
      </p:sp>
      <p:cxnSp>
        <p:nvCxnSpPr>
          <p:cNvPr id="103" name="Straight Connector 102"/>
          <p:cNvCxnSpPr/>
          <p:nvPr/>
        </p:nvCxnSpPr>
        <p:spPr>
          <a:xfrm>
            <a:off x="6218237" y="3317830"/>
            <a:ext cx="1010321" cy="490300"/>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6075578" y="3808130"/>
            <a:ext cx="1152980" cy="233151"/>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98" idx="3"/>
          </p:cNvCxnSpPr>
          <p:nvPr/>
        </p:nvCxnSpPr>
        <p:spPr>
          <a:xfrm>
            <a:off x="6654502" y="4095279"/>
            <a:ext cx="340905" cy="28623"/>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548351" y="4123902"/>
            <a:ext cx="360524" cy="0"/>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a:stCxn id="101" idx="3"/>
          </p:cNvCxnSpPr>
          <p:nvPr/>
        </p:nvCxnSpPr>
        <p:spPr>
          <a:xfrm flipV="1">
            <a:off x="6705793" y="4896167"/>
            <a:ext cx="270937" cy="28231"/>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00" idx="3"/>
          </p:cNvCxnSpPr>
          <p:nvPr/>
        </p:nvCxnSpPr>
        <p:spPr>
          <a:xfrm>
            <a:off x="6783510" y="5494185"/>
            <a:ext cx="193220" cy="69863"/>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99" idx="3"/>
          </p:cNvCxnSpPr>
          <p:nvPr/>
        </p:nvCxnSpPr>
        <p:spPr>
          <a:xfrm flipV="1">
            <a:off x="6711841" y="5855971"/>
            <a:ext cx="205849" cy="47591"/>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7547401" y="4922142"/>
            <a:ext cx="292191" cy="25975"/>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7558102" y="5529561"/>
            <a:ext cx="214474" cy="25558"/>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610008" y="5866333"/>
            <a:ext cx="227103" cy="45335"/>
          </a:xfrm>
          <a:prstGeom prst="line">
            <a:avLst/>
          </a:prstGeom>
          <a:ln>
            <a:solidFill>
              <a:schemeClr val="tx1">
                <a:lumMod val="6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9793216" y="5188079"/>
            <a:ext cx="1378299" cy="382308"/>
          </a:xfrm>
          <a:prstGeom prst="rect">
            <a:avLst/>
          </a:prstGeom>
        </p:spPr>
        <p:txBody>
          <a:bodyPr wrap="none">
            <a:spAutoFit/>
          </a:bodyPr>
          <a:lstStyle/>
          <a:p>
            <a:r>
              <a:rPr lang="en-US" sz="1836" dirty="0">
                <a:solidFill>
                  <a:schemeClr val="tx1">
                    <a:lumMod val="50000"/>
                  </a:schemeClr>
                </a:solidFill>
              </a:rPr>
              <a:t>Seated (10)</a:t>
            </a:r>
            <a:endParaRPr lang="en-US" sz="1836" dirty="0"/>
          </a:p>
        </p:txBody>
      </p:sp>
      <p:sp>
        <p:nvSpPr>
          <p:cNvPr id="52" name="Rectangle 51"/>
          <p:cNvSpPr/>
          <p:nvPr/>
        </p:nvSpPr>
        <p:spPr>
          <a:xfrm>
            <a:off x="6567963" y="1552385"/>
            <a:ext cx="1424337" cy="382308"/>
          </a:xfrm>
          <a:prstGeom prst="rect">
            <a:avLst/>
          </a:prstGeom>
        </p:spPr>
        <p:txBody>
          <a:bodyPr wrap="none">
            <a:spAutoFit/>
          </a:bodyPr>
          <a:lstStyle/>
          <a:p>
            <a:r>
              <a:rPr lang="en-US" sz="1836" dirty="0">
                <a:solidFill>
                  <a:schemeClr val="tx1">
                    <a:lumMod val="50000"/>
                  </a:schemeClr>
                </a:solidFill>
              </a:rPr>
              <a:t>Default (20)</a:t>
            </a:r>
            <a:endParaRPr lang="en-US" sz="1836" dirty="0"/>
          </a:p>
        </p:txBody>
      </p:sp>
    </p:spTree>
    <p:extLst>
      <p:ext uri="{BB962C8B-B14F-4D97-AF65-F5344CB8AC3E}">
        <p14:creationId xmlns:p14="http://schemas.microsoft.com/office/powerpoint/2010/main" val="368139643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501" y="1216270"/>
            <a:ext cx="12431473" cy="577825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Coordinates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426" y="2030355"/>
            <a:ext cx="1525195" cy="410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7153" b="1643"/>
          <a:stretch/>
        </p:blipFill>
        <p:spPr bwMode="auto">
          <a:xfrm flipH="1">
            <a:off x="3001079" y="2020640"/>
            <a:ext cx="1118801" cy="4138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bwMode="auto">
          <a:xfrm flipH="1">
            <a:off x="156315" y="2452940"/>
            <a:ext cx="155434" cy="1632056"/>
          </a:xfrm>
          <a:prstGeom prst="roundRect">
            <a:avLst/>
          </a:prstGeom>
          <a:solidFill>
            <a:schemeClr val="accent1">
              <a:alpha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cxnSp>
        <p:nvCxnSpPr>
          <p:cNvPr id="18" name="Straight Connector 17"/>
          <p:cNvCxnSpPr/>
          <p:nvPr/>
        </p:nvCxnSpPr>
        <p:spPr>
          <a:xfrm>
            <a:off x="311749" y="3268968"/>
            <a:ext cx="2797810" cy="0"/>
          </a:xfrm>
          <a:prstGeom prst="line">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87617" y="3268968"/>
            <a:ext cx="74584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Z Axis</a:t>
            </a:r>
          </a:p>
        </p:txBody>
      </p:sp>
      <p:cxnSp>
        <p:nvCxnSpPr>
          <p:cNvPr id="25" name="Straight Connector 24"/>
          <p:cNvCxnSpPr/>
          <p:nvPr/>
        </p:nvCxnSpPr>
        <p:spPr>
          <a:xfrm>
            <a:off x="5207917" y="3291312"/>
            <a:ext cx="4818451" cy="0"/>
          </a:xfrm>
          <a:prstGeom prst="line">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207917" y="3730413"/>
            <a:ext cx="4818451" cy="0"/>
          </a:xfrm>
          <a:prstGeom prst="line">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451388" y="3393777"/>
            <a:ext cx="750753"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X Axis</a:t>
            </a:r>
          </a:p>
        </p:txBody>
      </p:sp>
      <p:sp>
        <p:nvSpPr>
          <p:cNvPr id="30" name="TextBox 29"/>
          <p:cNvSpPr txBox="1"/>
          <p:nvPr/>
        </p:nvSpPr>
        <p:spPr>
          <a:xfrm>
            <a:off x="7699869" y="1564053"/>
            <a:ext cx="74257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Y Axis</a:t>
            </a:r>
          </a:p>
        </p:txBody>
      </p:sp>
      <p:sp>
        <p:nvSpPr>
          <p:cNvPr id="34" name="Content Placeholder 2"/>
          <p:cNvSpPr>
            <a:spLocks noGrp="1"/>
          </p:cNvSpPr>
          <p:nvPr>
            <p:ph idx="4294967295"/>
          </p:nvPr>
        </p:nvSpPr>
        <p:spPr>
          <a:xfrm>
            <a:off x="5140" y="1335760"/>
            <a:ext cx="5411042" cy="607163"/>
          </a:xfrm>
          <a:prstGeom prst="rect">
            <a:avLst/>
          </a:prstGeom>
        </p:spPr>
        <p:txBody>
          <a:bodyPr>
            <a:normAutofit/>
          </a:bodyPr>
          <a:lstStyle/>
          <a:p>
            <a:pPr marL="0" indent="0">
              <a:buNone/>
            </a:pPr>
            <a:r>
              <a:rPr lang="en-US" sz="2754" dirty="0">
                <a:solidFill>
                  <a:schemeClr val="tx1">
                    <a:lumMod val="50000"/>
                  </a:schemeClr>
                </a:solidFill>
              </a:rPr>
              <a:t>Joints in meters from camera</a:t>
            </a:r>
          </a:p>
        </p:txBody>
      </p:sp>
      <p:sp>
        <p:nvSpPr>
          <p:cNvPr id="35" name="TextBox 34"/>
          <p:cNvSpPr txBox="1"/>
          <p:nvPr/>
        </p:nvSpPr>
        <p:spPr>
          <a:xfrm>
            <a:off x="6606822" y="5708167"/>
            <a:ext cx="103071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solidFill>
              </a:rPr>
              <a:t>Negative</a:t>
            </a:r>
          </a:p>
        </p:txBody>
      </p:sp>
      <p:sp>
        <p:nvSpPr>
          <p:cNvPr id="36" name="TextBox 35"/>
          <p:cNvSpPr txBox="1"/>
          <p:nvPr/>
        </p:nvSpPr>
        <p:spPr>
          <a:xfrm>
            <a:off x="6730682" y="1554338"/>
            <a:ext cx="90508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solidFill>
              </a:rPr>
              <a:t>Positive</a:t>
            </a:r>
          </a:p>
        </p:txBody>
      </p:sp>
      <p:sp>
        <p:nvSpPr>
          <p:cNvPr id="37" name="TextBox 36"/>
          <p:cNvSpPr txBox="1"/>
          <p:nvPr/>
        </p:nvSpPr>
        <p:spPr>
          <a:xfrm>
            <a:off x="4819332" y="3393777"/>
            <a:ext cx="90508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solidFill>
              </a:rPr>
              <a:t>Positive</a:t>
            </a:r>
          </a:p>
        </p:txBody>
      </p:sp>
      <p:sp>
        <p:nvSpPr>
          <p:cNvPr id="38" name="TextBox 37"/>
          <p:cNvSpPr txBox="1"/>
          <p:nvPr/>
        </p:nvSpPr>
        <p:spPr>
          <a:xfrm>
            <a:off x="9482349" y="3393777"/>
            <a:ext cx="103071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solidFill>
              </a:rPr>
              <a:t>Negative</a:t>
            </a:r>
          </a:p>
        </p:txBody>
      </p:sp>
      <p:sp>
        <p:nvSpPr>
          <p:cNvPr id="21" name="TextBox 20"/>
          <p:cNvSpPr txBox="1"/>
          <p:nvPr/>
        </p:nvSpPr>
        <p:spPr>
          <a:xfrm>
            <a:off x="1011202" y="2854615"/>
            <a:ext cx="90508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rgbClr val="00B0F0"/>
                </a:solidFill>
              </a:rPr>
              <a:t>Positive</a:t>
            </a:r>
          </a:p>
        </p:txBody>
      </p:sp>
    </p:spTree>
    <p:extLst>
      <p:ext uri="{BB962C8B-B14F-4D97-AF65-F5344CB8AC3E}">
        <p14:creationId xmlns:p14="http://schemas.microsoft.com/office/powerpoint/2010/main" val="95342337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2501" y="1107087"/>
            <a:ext cx="12431473" cy="588743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274320" y="239747"/>
            <a:ext cx="11889564" cy="917575"/>
          </a:xfrm>
        </p:spPr>
        <p:txBody>
          <a:bodyPr/>
          <a:lstStyle/>
          <a:p>
            <a:r>
              <a:rPr lang="en-US" dirty="0" smtClean="0"/>
              <a:t>Joint Tracking &amp; Smoothing</a:t>
            </a:r>
            <a:endParaRPr lang="en-US" dirty="0"/>
          </a:p>
        </p:txBody>
      </p:sp>
      <p:sp>
        <p:nvSpPr>
          <p:cNvPr id="3" name="Content Placeholder 2"/>
          <p:cNvSpPr>
            <a:spLocks noGrp="1"/>
          </p:cNvSpPr>
          <p:nvPr>
            <p:ph idx="4294967295"/>
          </p:nvPr>
        </p:nvSpPr>
        <p:spPr>
          <a:xfrm>
            <a:off x="3653578" y="1554339"/>
            <a:ext cx="8650868" cy="2012849"/>
          </a:xfrm>
          <a:prstGeom prst="rect">
            <a:avLst/>
          </a:prstGeom>
        </p:spPr>
        <p:txBody>
          <a:bodyPr>
            <a:normAutofit fontScale="92500" lnSpcReduction="10000"/>
          </a:bodyPr>
          <a:lstStyle/>
          <a:p>
            <a:pPr marL="0" indent="0">
              <a:buNone/>
            </a:pPr>
            <a:r>
              <a:rPr lang="en-US" sz="2856" dirty="0">
                <a:solidFill>
                  <a:schemeClr val="tx1">
                    <a:lumMod val="50000"/>
                  </a:schemeClr>
                </a:solidFill>
              </a:rPr>
              <a:t>Each joint has associated tracking state</a:t>
            </a:r>
          </a:p>
          <a:p>
            <a:pPr marL="342900" lvl="1" indent="0">
              <a:buNone/>
            </a:pPr>
            <a:r>
              <a:rPr lang="en-US" sz="2448" dirty="0">
                <a:solidFill>
                  <a:schemeClr val="tx1">
                    <a:lumMod val="50000"/>
                  </a:schemeClr>
                </a:solidFill>
              </a:rPr>
              <a:t>Tracked, Not tracked, or Inferred</a:t>
            </a:r>
          </a:p>
          <a:p>
            <a:pPr marL="342900" lvl="1" indent="0">
              <a:buNone/>
            </a:pPr>
            <a:r>
              <a:rPr lang="en-US" sz="2346" dirty="0">
                <a:solidFill>
                  <a:schemeClr val="tx1">
                    <a:lumMod val="50000"/>
                  </a:schemeClr>
                </a:solidFill>
              </a:rPr>
              <a:t>Inferred - Occluded, clipped, or low confidence joints</a:t>
            </a:r>
          </a:p>
          <a:p>
            <a:pPr marL="0" indent="0">
              <a:buNone/>
            </a:pPr>
            <a:r>
              <a:rPr lang="en-US" sz="2856" dirty="0">
                <a:solidFill>
                  <a:schemeClr val="tx1">
                    <a:lumMod val="50000"/>
                  </a:schemeClr>
                </a:solidFill>
              </a:rPr>
              <a:t>Use </a:t>
            </a:r>
            <a:r>
              <a:rPr lang="en-US" sz="2856" b="1" dirty="0" err="1">
                <a:solidFill>
                  <a:schemeClr val="tx1">
                    <a:lumMod val="50000"/>
                  </a:schemeClr>
                </a:solidFill>
                <a:latin typeface="Consolas" pitchFamily="49" charset="0"/>
                <a:cs typeface="Consolas" pitchFamily="49" charset="0"/>
              </a:rPr>
              <a:t>TransformSmoothParameters</a:t>
            </a:r>
            <a:r>
              <a:rPr lang="en-US" sz="2856" dirty="0">
                <a:solidFill>
                  <a:schemeClr val="tx1">
                    <a:lumMod val="50000"/>
                  </a:schemeClr>
                </a:solidFill>
              </a:rPr>
              <a:t> to smooth joint data to reduce jitter</a:t>
            </a:r>
          </a:p>
          <a:p>
            <a:pPr>
              <a:buBlip>
                <a:blip r:embed="rId3"/>
              </a:buBlip>
            </a:pPr>
            <a:endParaRPr lang="en-US" sz="2754" dirty="0">
              <a:solidFill>
                <a:schemeClr val="tx1">
                  <a:lumMod val="50000"/>
                </a:schemeClr>
              </a:solidFill>
            </a:endParaRPr>
          </a:p>
        </p:txBody>
      </p:sp>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2880"/>
          <a:stretch/>
        </p:blipFill>
        <p:spPr bwMode="auto">
          <a:xfrm>
            <a:off x="1457362" y="1156040"/>
            <a:ext cx="2021352" cy="44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reeform 7"/>
          <p:cNvSpPr/>
          <p:nvPr/>
        </p:nvSpPr>
        <p:spPr bwMode="auto">
          <a:xfrm>
            <a:off x="5160964" y="4381292"/>
            <a:ext cx="2077309" cy="388585"/>
          </a:xfrm>
          <a:custGeom>
            <a:avLst/>
            <a:gdLst>
              <a:gd name="connsiteX0" fmla="*/ 0 w 1524000"/>
              <a:gd name="connsiteY0" fmla="*/ 381000 h 381000"/>
              <a:gd name="connsiteX1" fmla="*/ 295275 w 1524000"/>
              <a:gd name="connsiteY1" fmla="*/ 76200 h 381000"/>
              <a:gd name="connsiteX2" fmla="*/ 952500 w 1524000"/>
              <a:gd name="connsiteY2" fmla="*/ 228600 h 381000"/>
              <a:gd name="connsiteX3" fmla="*/ 1524000 w 1524000"/>
              <a:gd name="connsiteY3" fmla="*/ 0 h 381000"/>
            </a:gdLst>
            <a:ahLst/>
            <a:cxnLst>
              <a:cxn ang="0">
                <a:pos x="connsiteX0" y="connsiteY0"/>
              </a:cxn>
              <a:cxn ang="0">
                <a:pos x="connsiteX1" y="connsiteY1"/>
              </a:cxn>
              <a:cxn ang="0">
                <a:pos x="connsiteX2" y="connsiteY2"/>
              </a:cxn>
              <a:cxn ang="0">
                <a:pos x="connsiteX3" y="connsiteY3"/>
              </a:cxn>
            </a:cxnLst>
            <a:rect l="l" t="t" r="r" b="b"/>
            <a:pathLst>
              <a:path w="1524000" h="381000">
                <a:moveTo>
                  <a:pt x="0" y="381000"/>
                </a:moveTo>
                <a:cubicBezTo>
                  <a:pt x="68262" y="241300"/>
                  <a:pt x="136525" y="101600"/>
                  <a:pt x="295275" y="76200"/>
                </a:cubicBezTo>
                <a:cubicBezTo>
                  <a:pt x="454025" y="50800"/>
                  <a:pt x="747713" y="241300"/>
                  <a:pt x="952500" y="228600"/>
                </a:cubicBezTo>
                <a:cubicBezTo>
                  <a:pt x="1157288" y="215900"/>
                  <a:pt x="1431925" y="38100"/>
                  <a:pt x="1524000" y="0"/>
                </a:cubicBezTo>
              </a:path>
            </a:pathLst>
          </a:custGeom>
          <a:noFill/>
          <a:ln w="254000">
            <a:gradFill flip="none" rotWithShape="1">
              <a:gsLst>
                <a:gs pos="0">
                  <a:srgbClr val="CBCBCB"/>
                </a:gs>
                <a:gs pos="100000">
                  <a:schemeClr val="tx1">
                    <a:lumMod val="50000"/>
                  </a:schemeClr>
                </a:gs>
              </a:gsLst>
              <a:lin ang="10800000" scaled="1"/>
              <a:tileRect/>
            </a:gra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36"/>
          </a:p>
        </p:txBody>
      </p:sp>
      <p:pic>
        <p:nvPicPr>
          <p:cNvPr id="3080"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2838" y="4136261"/>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96522" y="4537836"/>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5683" y="4289003"/>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69929" y="3497262"/>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74962" y="4223690"/>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4272" y="4371578"/>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92668" y="4672731"/>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76396" y="4259858"/>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4987" y="4191856"/>
            <a:ext cx="767455" cy="76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01" y="6502455"/>
            <a:ext cx="12431472" cy="418866"/>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dirty="0">
                <a:solidFill>
                  <a:schemeClr val="accent3">
                    <a:alpha val="99000"/>
                  </a:schemeClr>
                </a:solidFill>
              </a:rPr>
              <a:t>Kinect transform smoothing uses Holt Double Exponential Smoothing - </a:t>
            </a:r>
            <a:r>
              <a:rPr lang="en-US" sz="1632" dirty="0">
                <a:solidFill>
                  <a:schemeClr val="tx1">
                    <a:alpha val="99000"/>
                  </a:schemeClr>
                </a:solidFill>
                <a:hlinkClick r:id="rId6"/>
              </a:rPr>
              <a:t>http://en.wikipedia.org/wiki/Holt-Winters</a:t>
            </a:r>
            <a:r>
              <a:rPr lang="en-US" sz="1632" dirty="0">
                <a:solidFill>
                  <a:schemeClr val="tx1">
                    <a:alpha val="99000"/>
                  </a:schemeClr>
                </a:solidFill>
              </a:rPr>
              <a:t> </a:t>
            </a:r>
          </a:p>
        </p:txBody>
      </p:sp>
      <p:sp>
        <p:nvSpPr>
          <p:cNvPr id="17" name="TextBox 16"/>
          <p:cNvSpPr txBox="1"/>
          <p:nvPr/>
        </p:nvSpPr>
        <p:spPr>
          <a:xfrm>
            <a:off x="78599" y="5600075"/>
            <a:ext cx="4841920" cy="381697"/>
          </a:xfrm>
          <a:prstGeom prst="rect">
            <a:avLst/>
          </a:prstGeom>
          <a:noFill/>
        </p:spPr>
        <p:txBody>
          <a:bodyPr wrap="none" lIns="124326" tIns="62162" rIns="124326" bIns="62162" rtlCol="0">
            <a:spAutoFit/>
          </a:bodyPr>
          <a:lstStyle/>
          <a:p>
            <a:r>
              <a:rPr lang="en-US" sz="1632" dirty="0" err="1">
                <a:solidFill>
                  <a:srgbClr val="808285"/>
                </a:solidFill>
                <a:latin typeface="Consolas" pitchFamily="49" charset="0"/>
                <a:ea typeface="Segoe UI" pitchFamily="34" charset="0"/>
                <a:cs typeface="Consolas" pitchFamily="49" charset="0"/>
              </a:rPr>
              <a:t>Skeleton.ClippedEdges</a:t>
            </a:r>
            <a:r>
              <a:rPr lang="en-US" sz="1632" dirty="0">
                <a:solidFill>
                  <a:srgbClr val="808285"/>
                </a:solidFill>
                <a:latin typeface="Consolas" pitchFamily="49" charset="0"/>
                <a:ea typeface="Segoe UI" pitchFamily="34" charset="0"/>
                <a:cs typeface="Consolas" pitchFamily="49" charset="0"/>
              </a:rPr>
              <a:t> = </a:t>
            </a:r>
            <a:r>
              <a:rPr lang="en-US" sz="1632" dirty="0" err="1">
                <a:solidFill>
                  <a:srgbClr val="808285"/>
                </a:solidFill>
                <a:latin typeface="Consolas" pitchFamily="49" charset="0"/>
                <a:ea typeface="Segoe UI" pitchFamily="34" charset="0"/>
                <a:cs typeface="Consolas" pitchFamily="49" charset="0"/>
              </a:rPr>
              <a:t>FrameEdges.Top</a:t>
            </a:r>
            <a:r>
              <a:rPr lang="en-US" sz="1632" dirty="0">
                <a:solidFill>
                  <a:srgbClr val="808285"/>
                </a:solidFill>
                <a:latin typeface="Consolas" pitchFamily="49" charset="0"/>
                <a:ea typeface="Segoe UI" pitchFamily="34" charset="0"/>
                <a:cs typeface="Consolas" pitchFamily="49" charset="0"/>
              </a:rPr>
              <a:t>;</a:t>
            </a:r>
          </a:p>
        </p:txBody>
      </p:sp>
    </p:spTree>
    <p:extLst>
      <p:ext uri="{BB962C8B-B14F-4D97-AF65-F5344CB8AC3E}">
        <p14:creationId xmlns:p14="http://schemas.microsoft.com/office/powerpoint/2010/main" val="42771107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501" y="1088037"/>
            <a:ext cx="12431473" cy="590648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Physical Interaction Zone</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5407" y="1243470"/>
            <a:ext cx="3934420" cy="3749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334" y="1136610"/>
            <a:ext cx="4857309" cy="321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a:spLocks noGrp="1"/>
          </p:cNvSpPr>
          <p:nvPr>
            <p:ph idx="4294967295"/>
          </p:nvPr>
        </p:nvSpPr>
        <p:spPr>
          <a:xfrm>
            <a:off x="1147208" y="5207035"/>
            <a:ext cx="3963563" cy="485730"/>
          </a:xfrm>
          <a:prstGeom prst="rect">
            <a:avLst/>
          </a:prstGeom>
        </p:spPr>
        <p:txBody>
          <a:bodyPr>
            <a:normAutofit/>
          </a:bodyPr>
          <a:lstStyle/>
          <a:p>
            <a:pPr marL="0" indent="0">
              <a:buNone/>
            </a:pPr>
            <a:r>
              <a:rPr lang="en-US" sz="2040" dirty="0">
                <a:solidFill>
                  <a:schemeClr val="tx1">
                    <a:lumMod val="50000"/>
                  </a:schemeClr>
                </a:solidFill>
              </a:rPr>
              <a:t>Fatigue Kills </a:t>
            </a:r>
            <a:r>
              <a:rPr lang="en-US" sz="2000" dirty="0">
                <a:solidFill>
                  <a:schemeClr val="tx1">
                    <a:lumMod val="50000"/>
                  </a:schemeClr>
                </a:solidFill>
              </a:rPr>
              <a:t>Gestures</a:t>
            </a:r>
          </a:p>
        </p:txBody>
      </p:sp>
      <p:sp>
        <p:nvSpPr>
          <p:cNvPr id="8" name="Content Placeholder 2"/>
          <p:cNvSpPr txBox="1">
            <a:spLocks/>
          </p:cNvSpPr>
          <p:nvPr/>
        </p:nvSpPr>
        <p:spPr>
          <a:xfrm>
            <a:off x="6451388" y="5207035"/>
            <a:ext cx="5982584" cy="1024432"/>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tx1">
                    <a:lumMod val="50000"/>
                  </a:schemeClr>
                </a:solidFill>
              </a:rPr>
              <a:t>Use Coding4Fun </a:t>
            </a:r>
            <a:r>
              <a:rPr lang="en-US" sz="2000" b="1" dirty="0" err="1">
                <a:solidFill>
                  <a:schemeClr val="tx1">
                    <a:lumMod val="50000"/>
                  </a:schemeClr>
                </a:solidFill>
                <a:latin typeface="Consolas" pitchFamily="49" charset="0"/>
                <a:cs typeface="Consolas" pitchFamily="49" charset="0"/>
              </a:rPr>
              <a:t>ScaleTo</a:t>
            </a:r>
            <a:r>
              <a:rPr lang="en-US" sz="2000" b="1" dirty="0">
                <a:solidFill>
                  <a:schemeClr val="tx1">
                    <a:lumMod val="50000"/>
                  </a:schemeClr>
                </a:solidFill>
                <a:latin typeface="Consolas" pitchFamily="49" charset="0"/>
                <a:cs typeface="Consolas" pitchFamily="49" charset="0"/>
              </a:rPr>
              <a:t> </a:t>
            </a:r>
            <a:r>
              <a:rPr lang="en-US" sz="2000" dirty="0">
                <a:solidFill>
                  <a:schemeClr val="tx1">
                    <a:lumMod val="50000"/>
                  </a:schemeClr>
                </a:solidFill>
              </a:rPr>
              <a:t>extension </a:t>
            </a:r>
            <a:endParaRPr lang="en-US" sz="2000" dirty="0" smtClean="0">
              <a:solidFill>
                <a:schemeClr val="tx1">
                  <a:lumMod val="50000"/>
                </a:schemeClr>
              </a:solidFill>
            </a:endParaRPr>
          </a:p>
          <a:p>
            <a:r>
              <a:rPr lang="en-US" sz="2000" dirty="0" smtClean="0">
                <a:solidFill>
                  <a:schemeClr val="tx1">
                    <a:lumMod val="50000"/>
                  </a:schemeClr>
                </a:solidFill>
              </a:rPr>
              <a:t>Interaction Controls support</a:t>
            </a:r>
            <a:endParaRPr lang="en-US" sz="2000" dirty="0">
              <a:solidFill>
                <a:schemeClr val="tx1">
                  <a:lumMod val="50000"/>
                </a:schemeClr>
              </a:solidFill>
            </a:endParaRPr>
          </a:p>
        </p:txBody>
      </p:sp>
    </p:spTree>
    <p:extLst>
      <p:ext uri="{BB962C8B-B14F-4D97-AF65-F5344CB8AC3E}">
        <p14:creationId xmlns:p14="http://schemas.microsoft.com/office/powerpoint/2010/main" val="29658793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74639" y="1209973"/>
            <a:ext cx="10056812" cy="2751698"/>
          </a:xfrm>
          <a:noFill/>
        </p:spPr>
        <p:txBody>
          <a:bodyPr/>
          <a:lstStyle/>
          <a:p>
            <a:r>
              <a:rPr lang="en-US" dirty="0" smtClean="0">
                <a:solidFill>
                  <a:srgbClr val="0072C6"/>
                </a:solidFill>
              </a:rPr>
              <a:t>Skeletal </a:t>
            </a:r>
            <a:br>
              <a:rPr lang="en-US" dirty="0" smtClean="0">
                <a:solidFill>
                  <a:srgbClr val="0072C6"/>
                </a:solidFill>
              </a:rPr>
            </a:br>
            <a:r>
              <a:rPr lang="en-US" dirty="0" smtClean="0">
                <a:solidFill>
                  <a:srgbClr val="0072C6"/>
                </a:solidFill>
              </a:rPr>
              <a:t>Tracking</a:t>
            </a:r>
            <a:br>
              <a:rPr lang="en-US" dirty="0" smtClean="0">
                <a:solidFill>
                  <a:srgbClr val="0072C6"/>
                </a:solidFill>
              </a:rPr>
            </a:br>
            <a:r>
              <a:rPr lang="en-US" dirty="0" smtClean="0">
                <a:solidFill>
                  <a:srgbClr val="0072C6"/>
                </a:solidFill>
              </a:rPr>
              <a:t>Demo</a:t>
            </a:r>
            <a:br>
              <a:rPr lang="en-US" dirty="0" smtClean="0">
                <a:solidFill>
                  <a:srgbClr val="0072C6"/>
                </a:solidFill>
              </a:rPr>
            </a:br>
            <a:endParaRPr lang="en-US" dirty="0">
              <a:solidFill>
                <a:srgbClr val="0072C6"/>
              </a:solidFill>
            </a:endParaRPr>
          </a:p>
        </p:txBody>
      </p:sp>
      <p:sp>
        <p:nvSpPr>
          <p:cNvPr id="5" name="Text Placeholder 4"/>
          <p:cNvSpPr>
            <a:spLocks noGrp="1"/>
          </p:cNvSpPr>
          <p:nvPr>
            <p:ph type="body" sz="quarter" idx="12"/>
          </p:nvPr>
        </p:nvSpPr>
        <p:spPr/>
        <p:txBody>
          <a:bodyPr/>
          <a:lstStyle/>
          <a:p>
            <a:r>
              <a:rPr lang="en-US" dirty="0" smtClean="0"/>
              <a:t>Name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649"/>
          <a:stretch/>
        </p:blipFill>
        <p:spPr>
          <a:xfrm>
            <a:off x="4710896" y="1785693"/>
            <a:ext cx="7477929" cy="3423139"/>
          </a:xfrm>
          <a:prstGeom prst="rect">
            <a:avLst/>
          </a:prstGeom>
        </p:spPr>
      </p:pic>
    </p:spTree>
    <p:extLst>
      <p:ext uri="{BB962C8B-B14F-4D97-AF65-F5344CB8AC3E}">
        <p14:creationId xmlns:p14="http://schemas.microsoft.com/office/powerpoint/2010/main" val="74487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Gestures &amp; Interaction</a:t>
            </a:r>
            <a:endParaRPr lang="en-US" dirty="0"/>
          </a:p>
        </p:txBody>
      </p:sp>
    </p:spTree>
    <p:extLst>
      <p:ext uri="{BB962C8B-B14F-4D97-AF65-F5344CB8AC3E}">
        <p14:creationId xmlns:p14="http://schemas.microsoft.com/office/powerpoint/2010/main" val="37821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4294967295"/>
          </p:nvPr>
        </p:nvSpPr>
        <p:spPr>
          <a:xfrm>
            <a:off x="531948" y="1375023"/>
            <a:ext cx="11370961" cy="5313646"/>
          </a:xfrm>
          <a:prstGeom prst="rect">
            <a:avLst/>
          </a:prstGeom>
        </p:spPr>
        <p:txBody>
          <a:bodyPr>
            <a:noAutofit/>
          </a:bodyPr>
          <a:lstStyle/>
          <a:p>
            <a:pPr marL="0" indent="0">
              <a:buNone/>
            </a:pPr>
            <a:r>
              <a:rPr lang="en-US" sz="3200" dirty="0" smtClean="0"/>
              <a:t>Overview</a:t>
            </a:r>
          </a:p>
          <a:p>
            <a:pPr marL="0" indent="0">
              <a:buNone/>
            </a:pPr>
            <a:r>
              <a:rPr lang="en-US" sz="3200" dirty="0" smtClean="0"/>
              <a:t>Camera Basics</a:t>
            </a:r>
          </a:p>
          <a:p>
            <a:pPr marL="0" indent="0">
              <a:buNone/>
            </a:pPr>
            <a:r>
              <a:rPr lang="en-US" sz="3200" dirty="0" smtClean="0"/>
              <a:t>Depth Data</a:t>
            </a:r>
          </a:p>
          <a:p>
            <a:pPr marL="0" indent="0">
              <a:buNone/>
            </a:pPr>
            <a:r>
              <a:rPr lang="en-US" sz="3200" dirty="0" smtClean="0"/>
              <a:t>Skeletal Tracking</a:t>
            </a:r>
          </a:p>
          <a:p>
            <a:pPr marL="0" indent="0">
              <a:buNone/>
            </a:pPr>
            <a:r>
              <a:rPr lang="en-US" sz="3200" dirty="0" smtClean="0"/>
              <a:t>Gestures &amp; Interaction</a:t>
            </a:r>
          </a:p>
          <a:p>
            <a:pPr marL="0" indent="0">
              <a:buNone/>
            </a:pPr>
            <a:r>
              <a:rPr lang="en-US" sz="3200" dirty="0" smtClean="0"/>
              <a:t>Face Tracking</a:t>
            </a:r>
          </a:p>
          <a:p>
            <a:pPr marL="0" indent="0">
              <a:buNone/>
            </a:pPr>
            <a:r>
              <a:rPr lang="en-US" sz="3200" dirty="0"/>
              <a:t>Kinect Socket Service</a:t>
            </a:r>
          </a:p>
          <a:p>
            <a:pPr marL="0" indent="0">
              <a:buNone/>
            </a:pPr>
            <a:r>
              <a:rPr lang="en-US" sz="3200" dirty="0" smtClean="0"/>
              <a:t>Kinect Fusion</a:t>
            </a:r>
          </a:p>
          <a:p>
            <a:pPr marL="0" indent="0">
              <a:buNone/>
            </a:pPr>
            <a:r>
              <a:rPr lang="en-US" sz="3200" dirty="0" smtClean="0"/>
              <a:t>Next Version of Kinect</a:t>
            </a:r>
          </a:p>
          <a:p>
            <a:endParaRPr lang="en-US" sz="3200" dirty="0" smtClean="0"/>
          </a:p>
          <a:p>
            <a:endParaRPr lang="en-US" sz="3200" b="1" dirty="0" smtClean="0">
              <a:latin typeface="Consolas" pitchFamily="49" charset="0"/>
              <a:cs typeface="Consolas" pitchFamily="49" charset="0"/>
            </a:endParaRPr>
          </a:p>
          <a:p>
            <a:pPr marL="469536" lvl="1" indent="0">
              <a:buNone/>
            </a:pPr>
            <a:endParaRPr lang="en-US" sz="2800" dirty="0"/>
          </a:p>
          <a:p>
            <a:endParaRPr lang="en-US" sz="3200" dirty="0"/>
          </a:p>
        </p:txBody>
      </p:sp>
    </p:spTree>
    <p:extLst>
      <p:ext uri="{BB962C8B-B14F-4D97-AF65-F5344CB8AC3E}">
        <p14:creationId xmlns:p14="http://schemas.microsoft.com/office/powerpoint/2010/main" val="383591387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0" y="3294767"/>
            <a:ext cx="12436475" cy="369975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Gesture Controls</a:t>
            </a:r>
            <a:endParaRPr lang="en-US" dirty="0"/>
          </a:p>
        </p:txBody>
      </p:sp>
      <p:sp>
        <p:nvSpPr>
          <p:cNvPr id="3" name="Content Placeholder 2"/>
          <p:cNvSpPr>
            <a:spLocks noGrp="1"/>
          </p:cNvSpPr>
          <p:nvPr>
            <p:ph idx="4294967295"/>
          </p:nvPr>
        </p:nvSpPr>
        <p:spPr>
          <a:xfrm>
            <a:off x="274319" y="1515955"/>
            <a:ext cx="12162155" cy="1698927"/>
          </a:xfrm>
          <a:prstGeom prst="rect">
            <a:avLst/>
          </a:prstGeom>
        </p:spPr>
        <p:txBody>
          <a:bodyPr/>
          <a:lstStyle/>
          <a:p>
            <a:pPr marL="0" indent="0">
              <a:buNone/>
            </a:pPr>
            <a:r>
              <a:rPr lang="en-US" sz="3600" dirty="0" smtClean="0">
                <a:solidFill>
                  <a:schemeClr val="tx1"/>
                </a:solidFill>
              </a:rPr>
              <a:t>Define Kinect controls in </a:t>
            </a:r>
            <a:r>
              <a:rPr lang="en-US" sz="3600" dirty="0" err="1" smtClean="0">
                <a:solidFill>
                  <a:schemeClr val="tx1"/>
                </a:solidFill>
              </a:rPr>
              <a:t>KinectRegion</a:t>
            </a:r>
            <a:r>
              <a:rPr lang="en-US" sz="3600" dirty="0" smtClean="0">
                <a:solidFill>
                  <a:schemeClr val="tx1"/>
                </a:solidFill>
              </a:rPr>
              <a:t> </a:t>
            </a:r>
          </a:p>
          <a:p>
            <a:pPr marL="0" indent="0">
              <a:buNone/>
            </a:pPr>
            <a:r>
              <a:rPr lang="en-US" sz="2400" dirty="0" err="1" smtClean="0"/>
              <a:t>KinectItems</a:t>
            </a:r>
            <a:r>
              <a:rPr lang="en-US" sz="2400" dirty="0" smtClean="0"/>
              <a:t> </a:t>
            </a:r>
            <a:r>
              <a:rPr lang="en-US" sz="2400" dirty="0"/>
              <a:t>Control, </a:t>
            </a:r>
            <a:r>
              <a:rPr lang="en-US" sz="2400" dirty="0" err="1"/>
              <a:t>KinectTileButton</a:t>
            </a:r>
            <a:r>
              <a:rPr lang="en-US" sz="2400" dirty="0"/>
              <a:t>, </a:t>
            </a:r>
            <a:r>
              <a:rPr lang="en-US" sz="2400" dirty="0" err="1"/>
              <a:t>KinectCircleButton</a:t>
            </a:r>
            <a:r>
              <a:rPr lang="en-US" sz="2400" dirty="0"/>
              <a:t>, </a:t>
            </a:r>
            <a:r>
              <a:rPr lang="en-US" sz="2400" dirty="0" err="1"/>
              <a:t>KinectScrollViewer</a:t>
            </a:r>
            <a:endParaRPr lang="en-US" sz="2400" dirty="0" smtClean="0">
              <a:solidFill>
                <a:schemeClr val="tx1"/>
              </a:solidFill>
            </a:endParaRPr>
          </a:p>
          <a:p>
            <a:pPr marL="0" indent="0">
              <a:buNone/>
            </a:pPr>
            <a:r>
              <a:rPr lang="en-US" sz="3600" dirty="0" smtClean="0">
                <a:solidFill>
                  <a:schemeClr val="tx1"/>
                </a:solidFill>
              </a:rPr>
              <a:t>Automatically get cursor, grip, and scroll support</a:t>
            </a:r>
            <a:endParaRPr lang="en-US" sz="3600" dirty="0">
              <a:solidFill>
                <a:schemeClr val="tx1"/>
              </a:solidFill>
            </a:endParaRPr>
          </a:p>
        </p:txBody>
      </p:sp>
      <p:pic>
        <p:nvPicPr>
          <p:cNvPr id="9" name="Picture 8"/>
          <p:cNvPicPr>
            <a:picLocks noChangeAspect="1"/>
          </p:cNvPicPr>
          <p:nvPr/>
        </p:nvPicPr>
        <p:blipFill>
          <a:blip r:embed="rId2"/>
          <a:stretch>
            <a:fillRect/>
          </a:stretch>
        </p:blipFill>
        <p:spPr>
          <a:xfrm>
            <a:off x="1622748" y="3294767"/>
            <a:ext cx="9190978" cy="3699758"/>
          </a:xfrm>
          <a:prstGeom prst="rect">
            <a:avLst/>
          </a:prstGeom>
        </p:spPr>
      </p:pic>
    </p:spTree>
    <p:extLst>
      <p:ext uri="{BB962C8B-B14F-4D97-AF65-F5344CB8AC3E}">
        <p14:creationId xmlns:p14="http://schemas.microsoft.com/office/powerpoint/2010/main" val="54828262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74639" y="1209973"/>
            <a:ext cx="10056812" cy="2751698"/>
          </a:xfrm>
          <a:noFill/>
        </p:spPr>
        <p:txBody>
          <a:bodyPr/>
          <a:lstStyle/>
          <a:p>
            <a:r>
              <a:rPr lang="en-US" dirty="0" smtClean="0">
                <a:solidFill>
                  <a:srgbClr val="0072C6"/>
                </a:solidFill>
              </a:rPr>
              <a:t>Gestures</a:t>
            </a:r>
            <a:br>
              <a:rPr lang="en-US" dirty="0" smtClean="0">
                <a:solidFill>
                  <a:srgbClr val="0072C6"/>
                </a:solidFill>
              </a:rPr>
            </a:br>
            <a:r>
              <a:rPr lang="en-US" dirty="0" smtClean="0">
                <a:solidFill>
                  <a:srgbClr val="0072C6"/>
                </a:solidFill>
              </a:rPr>
              <a:t>Demo</a:t>
            </a:r>
            <a:br>
              <a:rPr lang="en-US" dirty="0" smtClean="0">
                <a:solidFill>
                  <a:srgbClr val="0072C6"/>
                </a:solidFill>
              </a:rPr>
            </a:br>
            <a:endParaRPr lang="en-US" dirty="0">
              <a:solidFill>
                <a:srgbClr val="0072C6"/>
              </a:solidFill>
            </a:endParaRPr>
          </a:p>
        </p:txBody>
      </p:sp>
      <p:sp>
        <p:nvSpPr>
          <p:cNvPr id="5" name="Text Placeholder 4"/>
          <p:cNvSpPr>
            <a:spLocks noGrp="1"/>
          </p:cNvSpPr>
          <p:nvPr>
            <p:ph type="body" sz="quarter" idx="12"/>
          </p:nvPr>
        </p:nvSpPr>
        <p:spPr/>
        <p:txBody>
          <a:bodyPr/>
          <a:lstStyle/>
          <a:p>
            <a:r>
              <a:rPr lang="en-US" dirty="0" smtClean="0"/>
              <a:t>Name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649"/>
          <a:stretch/>
        </p:blipFill>
        <p:spPr>
          <a:xfrm>
            <a:off x="4710896" y="1785693"/>
            <a:ext cx="7477929" cy="3423139"/>
          </a:xfrm>
          <a:prstGeom prst="rect">
            <a:avLst/>
          </a:prstGeom>
        </p:spPr>
      </p:pic>
    </p:spTree>
    <p:extLst>
      <p:ext uri="{BB962C8B-B14F-4D97-AF65-F5344CB8AC3E}">
        <p14:creationId xmlns:p14="http://schemas.microsoft.com/office/powerpoint/2010/main" val="390872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Face Tracking</a:t>
            </a:r>
            <a:endParaRPr lang="en-US" dirty="0"/>
          </a:p>
        </p:txBody>
      </p:sp>
    </p:spTree>
    <p:extLst>
      <p:ext uri="{BB962C8B-B14F-4D97-AF65-F5344CB8AC3E}">
        <p14:creationId xmlns:p14="http://schemas.microsoft.com/office/powerpoint/2010/main" val="224457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754802" y="0"/>
            <a:ext cx="4681728" cy="69945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Face Tracking</a:t>
            </a:r>
            <a:endParaRPr lang="en-US" dirty="0"/>
          </a:p>
        </p:txBody>
      </p:sp>
      <p:sp>
        <p:nvSpPr>
          <p:cNvPr id="3" name="Content Placeholder 2"/>
          <p:cNvSpPr>
            <a:spLocks noGrp="1"/>
          </p:cNvSpPr>
          <p:nvPr>
            <p:ph idx="4294967295"/>
          </p:nvPr>
        </p:nvSpPr>
        <p:spPr>
          <a:xfrm>
            <a:off x="389466" y="2422437"/>
            <a:ext cx="6463459" cy="2092881"/>
          </a:xfrm>
          <a:prstGeom prst="rect">
            <a:avLst/>
          </a:prstGeom>
        </p:spPr>
        <p:txBody>
          <a:bodyPr/>
          <a:lstStyle/>
          <a:p>
            <a:pPr marL="0" indent="0">
              <a:buNone/>
            </a:pPr>
            <a:r>
              <a:rPr lang="en-US" dirty="0" smtClean="0">
                <a:solidFill>
                  <a:schemeClr val="tx1"/>
                </a:solidFill>
              </a:rPr>
              <a:t>2D/3D Mesh and Points</a:t>
            </a:r>
          </a:p>
          <a:p>
            <a:pPr marL="0" indent="0">
              <a:buNone/>
            </a:pPr>
            <a:r>
              <a:rPr lang="en-US" dirty="0" smtClean="0">
                <a:solidFill>
                  <a:schemeClr val="tx1"/>
                </a:solidFill>
              </a:rPr>
              <a:t>3D Head Pose</a:t>
            </a:r>
          </a:p>
          <a:p>
            <a:pPr marL="0" indent="0">
              <a:buNone/>
            </a:pPr>
            <a:r>
              <a:rPr lang="en-US" dirty="0" smtClean="0">
                <a:solidFill>
                  <a:schemeClr val="tx1"/>
                </a:solidFill>
              </a:rPr>
              <a:t>Animation Units</a:t>
            </a:r>
            <a:endParaRPr lang="en-US" dirty="0">
              <a:solidFill>
                <a:schemeClr val="tx1"/>
              </a:solidFill>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9671" y="2564659"/>
            <a:ext cx="810028" cy="196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bwMode="auto">
          <a:xfrm flipH="1">
            <a:off x="8414143" y="2732237"/>
            <a:ext cx="155434" cy="1632056"/>
          </a:xfrm>
          <a:prstGeom prst="roundRect">
            <a:avLst/>
          </a:prstGeom>
          <a:solidFill>
            <a:schemeClr val="accent1">
              <a:alpha val="5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cxnSp>
        <p:nvCxnSpPr>
          <p:cNvPr id="6" name="Straight Connector 5"/>
          <p:cNvCxnSpPr/>
          <p:nvPr/>
        </p:nvCxnSpPr>
        <p:spPr>
          <a:xfrm>
            <a:off x="8569577" y="3548265"/>
            <a:ext cx="2797810" cy="0"/>
          </a:xfrm>
          <a:prstGeom prst="line">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637192" y="3548264"/>
            <a:ext cx="2652478" cy="418866"/>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632" dirty="0">
                <a:solidFill>
                  <a:schemeClr val="tx1">
                    <a:lumMod val="50000"/>
                    <a:alpha val="99000"/>
                  </a:schemeClr>
                </a:solidFill>
              </a:rPr>
              <a:t>Z Axis</a:t>
            </a:r>
          </a:p>
        </p:txBody>
      </p:sp>
    </p:spTree>
    <p:extLst>
      <p:ext uri="{BB962C8B-B14F-4D97-AF65-F5344CB8AC3E}">
        <p14:creationId xmlns:p14="http://schemas.microsoft.com/office/powerpoint/2010/main" val="133121930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56"/>
          <p:cNvSpPr/>
          <p:nvPr/>
        </p:nvSpPr>
        <p:spPr bwMode="auto">
          <a:xfrm>
            <a:off x="2501" y="1088037"/>
            <a:ext cx="12431473" cy="5906488"/>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3D Head Pose</a:t>
            </a:r>
            <a:endParaRPr lang="en-US" dirty="0"/>
          </a:p>
        </p:txBody>
      </p:sp>
      <p:pic>
        <p:nvPicPr>
          <p:cNvPr id="43"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4527"/>
          <a:stretch/>
        </p:blipFill>
        <p:spPr bwMode="auto">
          <a:xfrm>
            <a:off x="10691017" y="3279941"/>
            <a:ext cx="730216" cy="71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4527"/>
          <a:stretch/>
        </p:blipFill>
        <p:spPr bwMode="auto">
          <a:xfrm rot="1200000">
            <a:off x="10554098" y="4099988"/>
            <a:ext cx="730216" cy="71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b="14527"/>
          <a:stretch/>
        </p:blipFill>
        <p:spPr bwMode="auto">
          <a:xfrm rot="20400000">
            <a:off x="10542817" y="2486942"/>
            <a:ext cx="730216" cy="71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Arc 45"/>
          <p:cNvSpPr/>
          <p:nvPr/>
        </p:nvSpPr>
        <p:spPr>
          <a:xfrm rot="18927573" flipV="1">
            <a:off x="8472029" y="2625868"/>
            <a:ext cx="2030092" cy="2020641"/>
          </a:xfrm>
          <a:prstGeom prst="arc">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47" name="TextBox 46"/>
          <p:cNvSpPr txBox="1"/>
          <p:nvPr/>
        </p:nvSpPr>
        <p:spPr>
          <a:xfrm>
            <a:off x="9708498" y="5021076"/>
            <a:ext cx="877296" cy="534159"/>
          </a:xfrm>
          <a:prstGeom prst="rect">
            <a:avLst/>
          </a:prstGeom>
          <a:noFill/>
        </p:spPr>
        <p:txBody>
          <a:bodyPr wrap="none" lIns="93260" tIns="93260" rIns="93260" bIns="93260" rtlCol="0">
            <a:spAutoFit/>
          </a:bodyPr>
          <a:lstStyle/>
          <a:p>
            <a:pPr>
              <a:lnSpc>
                <a:spcPct val="90000"/>
              </a:lnSpc>
              <a:spcBef>
                <a:spcPct val="20000"/>
              </a:spcBef>
              <a:buSzPct val="90000"/>
            </a:pPr>
            <a:r>
              <a:rPr lang="en-US" sz="2448" dirty="0">
                <a:solidFill>
                  <a:srgbClr val="00B0F0">
                    <a:alpha val="99000"/>
                  </a:srgbClr>
                </a:solidFill>
              </a:rPr>
              <a:t>Pitch</a:t>
            </a:r>
          </a:p>
        </p:txBody>
      </p:sp>
      <p:sp>
        <p:nvSpPr>
          <p:cNvPr id="48" name="TextBox 47"/>
          <p:cNvSpPr txBox="1"/>
          <p:nvPr/>
        </p:nvSpPr>
        <p:spPr>
          <a:xfrm>
            <a:off x="9469899" y="2710757"/>
            <a:ext cx="56273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+20</a:t>
            </a:r>
          </a:p>
        </p:txBody>
      </p:sp>
      <p:sp>
        <p:nvSpPr>
          <p:cNvPr id="49" name="TextBox 48"/>
          <p:cNvSpPr txBox="1"/>
          <p:nvPr/>
        </p:nvSpPr>
        <p:spPr>
          <a:xfrm>
            <a:off x="9500145" y="4273742"/>
            <a:ext cx="50224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-20</a:t>
            </a:r>
          </a:p>
        </p:txBody>
      </p:sp>
      <p:pic>
        <p:nvPicPr>
          <p:cNvPr id="615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0200" y="3089544"/>
            <a:ext cx="777169" cy="81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5395" y="3089544"/>
            <a:ext cx="730216" cy="838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649" y="3062478"/>
            <a:ext cx="749317" cy="865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rc 38"/>
          <p:cNvSpPr/>
          <p:nvPr/>
        </p:nvSpPr>
        <p:spPr>
          <a:xfrm rot="2742523" flipV="1">
            <a:off x="5246261" y="2312603"/>
            <a:ext cx="2030092" cy="2020641"/>
          </a:xfrm>
          <a:prstGeom prst="arc">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sp>
        <p:nvSpPr>
          <p:cNvPr id="40" name="TextBox 39"/>
          <p:cNvSpPr txBox="1"/>
          <p:nvPr/>
        </p:nvSpPr>
        <p:spPr>
          <a:xfrm>
            <a:off x="5888178" y="5021076"/>
            <a:ext cx="729434" cy="534159"/>
          </a:xfrm>
          <a:prstGeom prst="rect">
            <a:avLst/>
          </a:prstGeom>
          <a:noFill/>
        </p:spPr>
        <p:txBody>
          <a:bodyPr wrap="none" lIns="93260" tIns="93260" rIns="93260" bIns="93260" rtlCol="0">
            <a:spAutoFit/>
          </a:bodyPr>
          <a:lstStyle/>
          <a:p>
            <a:pPr>
              <a:lnSpc>
                <a:spcPct val="90000"/>
              </a:lnSpc>
              <a:spcBef>
                <a:spcPct val="20000"/>
              </a:spcBef>
              <a:buSzPct val="90000"/>
            </a:pPr>
            <a:r>
              <a:rPr lang="en-US" sz="2448" dirty="0">
                <a:solidFill>
                  <a:srgbClr val="00B0F0">
                    <a:alpha val="99000"/>
                  </a:srgbClr>
                </a:solidFill>
              </a:rPr>
              <a:t>Yaw</a:t>
            </a:r>
          </a:p>
        </p:txBody>
      </p:sp>
      <p:sp>
        <p:nvSpPr>
          <p:cNvPr id="51" name="TextBox 50"/>
          <p:cNvSpPr txBox="1"/>
          <p:nvPr/>
        </p:nvSpPr>
        <p:spPr>
          <a:xfrm>
            <a:off x="5270114" y="4322075"/>
            <a:ext cx="502246"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-45</a:t>
            </a:r>
          </a:p>
        </p:txBody>
      </p:sp>
      <p:sp>
        <p:nvSpPr>
          <p:cNvPr id="52" name="TextBox 51"/>
          <p:cNvSpPr txBox="1"/>
          <p:nvPr/>
        </p:nvSpPr>
        <p:spPr>
          <a:xfrm>
            <a:off x="6741585" y="4322074"/>
            <a:ext cx="562738"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+45</a:t>
            </a:r>
          </a:p>
        </p:txBody>
      </p:sp>
      <p:sp>
        <p:nvSpPr>
          <p:cNvPr id="8" name="Arc 7"/>
          <p:cNvSpPr/>
          <p:nvPr/>
        </p:nvSpPr>
        <p:spPr>
          <a:xfrm rot="18857477">
            <a:off x="841582" y="3919024"/>
            <a:ext cx="2030092" cy="2020641"/>
          </a:xfrm>
          <a:prstGeom prst="arc">
            <a:avLst/>
          </a:prstGeom>
          <a:ln>
            <a:solidFill>
              <a:schemeClr val="tx1">
                <a:lumMod val="65000"/>
              </a:schemeClr>
            </a:soli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36"/>
          </a:p>
        </p:txBody>
      </p:sp>
      <p:pic>
        <p:nvPicPr>
          <p:cNvPr id="1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4000"/>
          <a:stretch/>
        </p:blipFill>
        <p:spPr bwMode="auto">
          <a:xfrm rot="19800000">
            <a:off x="705171" y="3098963"/>
            <a:ext cx="833666" cy="835457"/>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4000"/>
          <a:stretch/>
        </p:blipFill>
        <p:spPr bwMode="auto">
          <a:xfrm>
            <a:off x="1449509" y="2953243"/>
            <a:ext cx="833666" cy="835457"/>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14000"/>
          <a:stretch/>
        </p:blipFill>
        <p:spPr bwMode="auto">
          <a:xfrm rot="1800000">
            <a:off x="2275893" y="3098963"/>
            <a:ext cx="833666" cy="835457"/>
          </a:xfrm>
          <a:prstGeom prst="rect">
            <a:avLst/>
          </a:prstGeom>
          <a:noFill/>
          <a:ln>
            <a:noFill/>
          </a:ln>
          <a:effectLst/>
          <a:scene3d>
            <a:camera prst="orthographicFront">
              <a:rot lat="0" lon="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1477504" y="5021076"/>
            <a:ext cx="712103" cy="534159"/>
          </a:xfrm>
          <a:prstGeom prst="rect">
            <a:avLst/>
          </a:prstGeom>
          <a:noFill/>
        </p:spPr>
        <p:txBody>
          <a:bodyPr wrap="none" lIns="93260" tIns="93260" rIns="93260" bIns="93260" rtlCol="0">
            <a:spAutoFit/>
          </a:bodyPr>
          <a:lstStyle/>
          <a:p>
            <a:pPr>
              <a:lnSpc>
                <a:spcPct val="90000"/>
              </a:lnSpc>
              <a:spcBef>
                <a:spcPct val="20000"/>
              </a:spcBef>
              <a:buSzPct val="90000"/>
            </a:pPr>
            <a:r>
              <a:rPr lang="en-US" sz="2448" dirty="0">
                <a:solidFill>
                  <a:srgbClr val="00B0F0">
                    <a:alpha val="99000"/>
                  </a:srgbClr>
                </a:solidFill>
              </a:rPr>
              <a:t>Roll</a:t>
            </a:r>
          </a:p>
        </p:txBody>
      </p:sp>
      <p:sp>
        <p:nvSpPr>
          <p:cNvPr id="54" name="TextBox 53"/>
          <p:cNvSpPr txBox="1"/>
          <p:nvPr/>
        </p:nvSpPr>
        <p:spPr>
          <a:xfrm>
            <a:off x="772787" y="4432711"/>
            <a:ext cx="561103"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 -90</a:t>
            </a:r>
          </a:p>
        </p:txBody>
      </p:sp>
      <p:sp>
        <p:nvSpPr>
          <p:cNvPr id="55" name="TextBox 54"/>
          <p:cNvSpPr txBox="1"/>
          <p:nvPr/>
        </p:nvSpPr>
        <p:spPr>
          <a:xfrm>
            <a:off x="2313262" y="4432710"/>
            <a:ext cx="621595" cy="418866"/>
          </a:xfrm>
          <a:prstGeom prst="rect">
            <a:avLst/>
          </a:prstGeom>
          <a:noFill/>
        </p:spPr>
        <p:txBody>
          <a:bodyPr wrap="none" lIns="93260" tIns="93260" rIns="93260" bIns="93260" rtlCol="0">
            <a:spAutoFit/>
          </a:bodyPr>
          <a:lstStyle/>
          <a:p>
            <a:pPr>
              <a:lnSpc>
                <a:spcPct val="90000"/>
              </a:lnSpc>
              <a:spcBef>
                <a:spcPct val="20000"/>
              </a:spcBef>
              <a:buSzPct val="90000"/>
            </a:pPr>
            <a:r>
              <a:rPr lang="en-US" sz="1632" dirty="0">
                <a:solidFill>
                  <a:schemeClr val="tx1">
                    <a:lumMod val="50000"/>
                    <a:alpha val="99000"/>
                  </a:schemeClr>
                </a:solidFill>
              </a:rPr>
              <a:t> +90</a:t>
            </a:r>
          </a:p>
        </p:txBody>
      </p:sp>
    </p:spTree>
    <p:extLst>
      <p:ext uri="{BB962C8B-B14F-4D97-AF65-F5344CB8AC3E}">
        <p14:creationId xmlns:p14="http://schemas.microsoft.com/office/powerpoint/2010/main" val="94312197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 name="Rectangle 11"/>
          <p:cNvSpPr>
            <a:spLocks noChangeAspect="1"/>
          </p:cNvSpPr>
          <p:nvPr/>
        </p:nvSpPr>
        <p:spPr bwMode="auto">
          <a:xfrm>
            <a:off x="1208977" y="1417548"/>
            <a:ext cx="2968443" cy="2286000"/>
          </a:xfrm>
          <a:prstGeom prst="rect">
            <a:avLst/>
          </a:prstGeom>
          <a:solidFill>
            <a:srgbClr val="7D7D7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914099" fontAlgn="base">
              <a:spcBef>
                <a:spcPct val="0"/>
              </a:spcBef>
              <a:spcAft>
                <a:spcPct val="0"/>
              </a:spcAft>
              <a:buFontTx/>
              <a:buChar char="-"/>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a:solidFill>
                <a:srgbClr val="7FBA00"/>
              </a:solidFill>
            </a:endParaRPr>
          </a:p>
        </p:txBody>
      </p:sp>
      <p:pic>
        <p:nvPicPr>
          <p:cNvPr id="6" name="Picture 5"/>
          <p:cNvPicPr>
            <a:picLocks noChangeAspect="1"/>
          </p:cNvPicPr>
          <p:nvPr/>
        </p:nvPicPr>
        <p:blipFill>
          <a:blip r:embed="rId2"/>
          <a:stretch>
            <a:fillRect/>
          </a:stretch>
        </p:blipFill>
        <p:spPr>
          <a:xfrm>
            <a:off x="1665700" y="1723772"/>
            <a:ext cx="1762371" cy="1286054"/>
          </a:xfrm>
          <a:prstGeom prst="rect">
            <a:avLst/>
          </a:prstGeom>
        </p:spPr>
      </p:pic>
      <p:sp>
        <p:nvSpPr>
          <p:cNvPr id="14" name="TextBox 13"/>
          <p:cNvSpPr txBox="1"/>
          <p:nvPr/>
        </p:nvSpPr>
        <p:spPr>
          <a:xfrm>
            <a:off x="1226043" y="1349079"/>
            <a:ext cx="2968442"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t>Upper Lip Raiser</a:t>
            </a:r>
          </a:p>
        </p:txBody>
      </p:sp>
      <p:sp>
        <p:nvSpPr>
          <p:cNvPr id="19" name="TextBox 18"/>
          <p:cNvSpPr txBox="1"/>
          <p:nvPr/>
        </p:nvSpPr>
        <p:spPr>
          <a:xfrm>
            <a:off x="1267033" y="2896146"/>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Max pushed down lip</a:t>
            </a:r>
          </a:p>
        </p:txBody>
      </p:sp>
      <p:sp>
        <p:nvSpPr>
          <p:cNvPr id="20" name="TextBox 19"/>
          <p:cNvSpPr txBox="1"/>
          <p:nvPr/>
        </p:nvSpPr>
        <p:spPr>
          <a:xfrm>
            <a:off x="1226042" y="3214183"/>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Showing teeth fully</a:t>
            </a:r>
          </a:p>
        </p:txBody>
      </p:sp>
      <p:sp>
        <p:nvSpPr>
          <p:cNvPr id="23" name="Rectangle 22"/>
          <p:cNvSpPr>
            <a:spLocks noChangeAspect="1"/>
          </p:cNvSpPr>
          <p:nvPr/>
        </p:nvSpPr>
        <p:spPr bwMode="auto">
          <a:xfrm>
            <a:off x="1208977" y="4160493"/>
            <a:ext cx="2968443" cy="2286000"/>
          </a:xfrm>
          <a:prstGeom prst="rect">
            <a:avLst/>
          </a:prstGeom>
          <a:solidFill>
            <a:srgbClr val="7D7D7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914099" fontAlgn="base">
              <a:spcBef>
                <a:spcPct val="0"/>
              </a:spcBef>
              <a:spcAft>
                <a:spcPct val="0"/>
              </a:spcAft>
              <a:buFontTx/>
              <a:buChar char="-"/>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a:solidFill>
                <a:srgbClr val="7FBA00"/>
              </a:solidFill>
            </a:endParaRPr>
          </a:p>
        </p:txBody>
      </p:sp>
      <p:sp>
        <p:nvSpPr>
          <p:cNvPr id="25" name="TextBox 24"/>
          <p:cNvSpPr txBox="1"/>
          <p:nvPr/>
        </p:nvSpPr>
        <p:spPr>
          <a:xfrm>
            <a:off x="1208979" y="4126258"/>
            <a:ext cx="2968442"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t>Jaw </a:t>
            </a:r>
            <a:r>
              <a:rPr lang="en-US" sz="1600" dirty="0" err="1" smtClean="0"/>
              <a:t>Lowerer</a:t>
            </a:r>
            <a:endParaRPr lang="en-US" sz="1600" dirty="0" smtClean="0"/>
          </a:p>
        </p:txBody>
      </p:sp>
      <p:sp>
        <p:nvSpPr>
          <p:cNvPr id="26" name="TextBox 25"/>
          <p:cNvSpPr txBox="1"/>
          <p:nvPr/>
        </p:nvSpPr>
        <p:spPr>
          <a:xfrm>
            <a:off x="1249969" y="5673325"/>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Closed</a:t>
            </a:r>
          </a:p>
        </p:txBody>
      </p:sp>
      <p:sp>
        <p:nvSpPr>
          <p:cNvPr id="27" name="TextBox 26"/>
          <p:cNvSpPr txBox="1"/>
          <p:nvPr/>
        </p:nvSpPr>
        <p:spPr>
          <a:xfrm>
            <a:off x="1208978" y="5991362"/>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Fully open</a:t>
            </a:r>
          </a:p>
        </p:txBody>
      </p:sp>
      <p:pic>
        <p:nvPicPr>
          <p:cNvPr id="7" name="Picture 6"/>
          <p:cNvPicPr>
            <a:picLocks noChangeAspect="1"/>
          </p:cNvPicPr>
          <p:nvPr/>
        </p:nvPicPr>
        <p:blipFill>
          <a:blip r:embed="rId3"/>
          <a:stretch>
            <a:fillRect/>
          </a:stretch>
        </p:blipFill>
        <p:spPr>
          <a:xfrm>
            <a:off x="1764382" y="4562883"/>
            <a:ext cx="1857634" cy="1219370"/>
          </a:xfrm>
          <a:prstGeom prst="rect">
            <a:avLst/>
          </a:prstGeom>
        </p:spPr>
      </p:pic>
      <p:sp>
        <p:nvSpPr>
          <p:cNvPr id="30" name="Rectangle 29"/>
          <p:cNvSpPr>
            <a:spLocks noChangeAspect="1"/>
          </p:cNvSpPr>
          <p:nvPr/>
        </p:nvSpPr>
        <p:spPr bwMode="auto">
          <a:xfrm>
            <a:off x="8116997" y="1417548"/>
            <a:ext cx="2968443" cy="2286000"/>
          </a:xfrm>
          <a:prstGeom prst="rect">
            <a:avLst/>
          </a:prstGeom>
          <a:solidFill>
            <a:srgbClr val="7D7D7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914099" fontAlgn="base">
              <a:spcBef>
                <a:spcPct val="0"/>
              </a:spcBef>
              <a:spcAft>
                <a:spcPct val="0"/>
              </a:spcAft>
              <a:buFontTx/>
              <a:buChar char="-"/>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a:solidFill>
                <a:srgbClr val="7FBA00"/>
              </a:solidFill>
            </a:endParaRPr>
          </a:p>
        </p:txBody>
      </p:sp>
      <p:sp>
        <p:nvSpPr>
          <p:cNvPr id="31" name="TextBox 30"/>
          <p:cNvSpPr txBox="1"/>
          <p:nvPr/>
        </p:nvSpPr>
        <p:spPr>
          <a:xfrm>
            <a:off x="8116998" y="1349079"/>
            <a:ext cx="2968442"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t>Lip Stretcher</a:t>
            </a:r>
          </a:p>
        </p:txBody>
      </p:sp>
      <p:sp>
        <p:nvSpPr>
          <p:cNvPr id="32" name="TextBox 31"/>
          <p:cNvSpPr txBox="1"/>
          <p:nvPr/>
        </p:nvSpPr>
        <p:spPr>
          <a:xfrm>
            <a:off x="8157988" y="2896146"/>
            <a:ext cx="2927452"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-1   Fully rounded (kissing mouth)</a:t>
            </a:r>
          </a:p>
        </p:txBody>
      </p:sp>
      <p:sp>
        <p:nvSpPr>
          <p:cNvPr id="33" name="TextBox 32"/>
          <p:cNvSpPr txBox="1"/>
          <p:nvPr/>
        </p:nvSpPr>
        <p:spPr>
          <a:xfrm>
            <a:off x="8116997" y="3214183"/>
            <a:ext cx="2927452"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+1   Fully stretched (joker’s smile)</a:t>
            </a:r>
          </a:p>
        </p:txBody>
      </p:sp>
      <p:pic>
        <p:nvPicPr>
          <p:cNvPr id="8" name="Picture 7"/>
          <p:cNvPicPr>
            <a:picLocks noChangeAspect="1"/>
          </p:cNvPicPr>
          <p:nvPr/>
        </p:nvPicPr>
        <p:blipFill>
          <a:blip r:embed="rId4"/>
          <a:stretch>
            <a:fillRect/>
          </a:stretch>
        </p:blipFill>
        <p:spPr>
          <a:xfrm>
            <a:off x="8632853" y="1742968"/>
            <a:ext cx="1895740" cy="1247949"/>
          </a:xfrm>
          <a:prstGeom prst="rect">
            <a:avLst/>
          </a:prstGeom>
        </p:spPr>
      </p:pic>
      <p:sp>
        <p:nvSpPr>
          <p:cNvPr id="37" name="Rectangle 36"/>
          <p:cNvSpPr>
            <a:spLocks noChangeAspect="1"/>
          </p:cNvSpPr>
          <p:nvPr/>
        </p:nvSpPr>
        <p:spPr bwMode="auto">
          <a:xfrm>
            <a:off x="4669349" y="4160493"/>
            <a:ext cx="2968443" cy="2286000"/>
          </a:xfrm>
          <a:prstGeom prst="rect">
            <a:avLst/>
          </a:prstGeom>
          <a:solidFill>
            <a:srgbClr val="7D7D7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914099" fontAlgn="base">
              <a:spcBef>
                <a:spcPct val="0"/>
              </a:spcBef>
              <a:spcAft>
                <a:spcPct val="0"/>
              </a:spcAft>
              <a:buFontTx/>
              <a:buChar char="-"/>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a:solidFill>
                <a:srgbClr val="7FBA00"/>
              </a:solidFill>
            </a:endParaRPr>
          </a:p>
        </p:txBody>
      </p:sp>
      <p:sp>
        <p:nvSpPr>
          <p:cNvPr id="39" name="TextBox 38"/>
          <p:cNvSpPr txBox="1"/>
          <p:nvPr/>
        </p:nvSpPr>
        <p:spPr>
          <a:xfrm>
            <a:off x="4669350" y="4092024"/>
            <a:ext cx="2968442"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t>Brow </a:t>
            </a:r>
            <a:r>
              <a:rPr lang="en-US" sz="1600" dirty="0" err="1" smtClean="0"/>
              <a:t>Lowerer</a:t>
            </a:r>
            <a:endParaRPr lang="en-US" sz="1600" dirty="0" smtClean="0"/>
          </a:p>
        </p:txBody>
      </p:sp>
      <p:sp>
        <p:nvSpPr>
          <p:cNvPr id="40" name="TextBox 39"/>
          <p:cNvSpPr txBox="1"/>
          <p:nvPr/>
        </p:nvSpPr>
        <p:spPr>
          <a:xfrm>
            <a:off x="4710340" y="5639091"/>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Raised almost all the way</a:t>
            </a:r>
          </a:p>
        </p:txBody>
      </p:sp>
      <p:sp>
        <p:nvSpPr>
          <p:cNvPr id="41" name="TextBox 40"/>
          <p:cNvSpPr txBox="1"/>
          <p:nvPr/>
        </p:nvSpPr>
        <p:spPr>
          <a:xfrm>
            <a:off x="4669349" y="5957128"/>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Fully Lowered</a:t>
            </a:r>
          </a:p>
        </p:txBody>
      </p:sp>
      <p:pic>
        <p:nvPicPr>
          <p:cNvPr id="9" name="Picture 8"/>
          <p:cNvPicPr>
            <a:picLocks noChangeAspect="1"/>
          </p:cNvPicPr>
          <p:nvPr/>
        </p:nvPicPr>
        <p:blipFill>
          <a:blip r:embed="rId5"/>
          <a:stretch>
            <a:fillRect/>
          </a:stretch>
        </p:blipFill>
        <p:spPr>
          <a:xfrm>
            <a:off x="5218547" y="4485980"/>
            <a:ext cx="1829055" cy="1286054"/>
          </a:xfrm>
          <a:prstGeom prst="rect">
            <a:avLst/>
          </a:prstGeom>
        </p:spPr>
      </p:pic>
      <p:sp>
        <p:nvSpPr>
          <p:cNvPr id="44" name="Rectangle 43"/>
          <p:cNvSpPr>
            <a:spLocks noChangeAspect="1"/>
          </p:cNvSpPr>
          <p:nvPr/>
        </p:nvSpPr>
        <p:spPr bwMode="auto">
          <a:xfrm>
            <a:off x="4669349" y="1417548"/>
            <a:ext cx="2968443" cy="2286000"/>
          </a:xfrm>
          <a:prstGeom prst="rect">
            <a:avLst/>
          </a:prstGeom>
          <a:solidFill>
            <a:srgbClr val="7D7D7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914099" fontAlgn="base">
              <a:spcBef>
                <a:spcPct val="0"/>
              </a:spcBef>
              <a:spcAft>
                <a:spcPct val="0"/>
              </a:spcAft>
              <a:buFontTx/>
              <a:buChar char="-"/>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a:solidFill>
                <a:srgbClr val="7FBA00"/>
              </a:solidFill>
            </a:endParaRPr>
          </a:p>
        </p:txBody>
      </p:sp>
      <p:sp>
        <p:nvSpPr>
          <p:cNvPr id="47" name="TextBox 46"/>
          <p:cNvSpPr txBox="1"/>
          <p:nvPr/>
        </p:nvSpPr>
        <p:spPr>
          <a:xfrm>
            <a:off x="4669349" y="3254994"/>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Very sad frown</a:t>
            </a:r>
          </a:p>
        </p:txBody>
      </p:sp>
      <p:pic>
        <p:nvPicPr>
          <p:cNvPr id="10" name="Picture 9"/>
          <p:cNvPicPr>
            <a:picLocks noChangeAspect="1"/>
          </p:cNvPicPr>
          <p:nvPr/>
        </p:nvPicPr>
        <p:blipFill>
          <a:blip r:embed="rId6"/>
          <a:stretch>
            <a:fillRect/>
          </a:stretch>
        </p:blipFill>
        <p:spPr>
          <a:xfrm>
            <a:off x="5212684" y="1784788"/>
            <a:ext cx="1881774" cy="1350778"/>
          </a:xfrm>
          <a:prstGeom prst="rect">
            <a:avLst/>
          </a:prstGeom>
        </p:spPr>
      </p:pic>
      <p:sp>
        <p:nvSpPr>
          <p:cNvPr id="45" name="TextBox 44"/>
          <p:cNvSpPr txBox="1"/>
          <p:nvPr/>
        </p:nvSpPr>
        <p:spPr>
          <a:xfrm>
            <a:off x="4669350" y="1389890"/>
            <a:ext cx="2968442"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t>Lip Corner Depressor</a:t>
            </a:r>
          </a:p>
        </p:txBody>
      </p:sp>
      <p:sp>
        <p:nvSpPr>
          <p:cNvPr id="46" name="TextBox 45"/>
          <p:cNvSpPr txBox="1"/>
          <p:nvPr/>
        </p:nvSpPr>
        <p:spPr>
          <a:xfrm>
            <a:off x="4710340" y="2936957"/>
            <a:ext cx="2927452"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gradFill>
                  <a:gsLst>
                    <a:gs pos="2917">
                      <a:schemeClr val="tx1"/>
                    </a:gs>
                    <a:gs pos="30000">
                      <a:schemeClr val="tx1"/>
                    </a:gs>
                  </a:gsLst>
                  <a:lin ang="5400000" scaled="0"/>
                </a:gradFill>
              </a:rPr>
              <a:t>-1   Very happy smile</a:t>
            </a:r>
          </a:p>
        </p:txBody>
      </p:sp>
      <p:sp>
        <p:nvSpPr>
          <p:cNvPr id="51" name="Rectangle 50"/>
          <p:cNvSpPr>
            <a:spLocks noChangeAspect="1"/>
          </p:cNvSpPr>
          <p:nvPr/>
        </p:nvSpPr>
        <p:spPr bwMode="auto">
          <a:xfrm>
            <a:off x="8116997" y="4160493"/>
            <a:ext cx="2968443" cy="2286000"/>
          </a:xfrm>
          <a:prstGeom prst="rect">
            <a:avLst/>
          </a:prstGeom>
          <a:solidFill>
            <a:srgbClr val="7D7D7D"/>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marL="285750" indent="-285750" defTabSz="914099" fontAlgn="base">
              <a:spcBef>
                <a:spcPct val="0"/>
              </a:spcBef>
              <a:spcAft>
                <a:spcPct val="0"/>
              </a:spcAft>
              <a:buFontTx/>
              <a:buChar char="-"/>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smtClean="0">
              <a:solidFill>
                <a:srgbClr val="7FBA00"/>
              </a:solidFill>
            </a:endParaRPr>
          </a:p>
          <a:p>
            <a:pPr defTabSz="914099" fontAlgn="base">
              <a:spcBef>
                <a:spcPct val="0"/>
              </a:spcBef>
              <a:spcAft>
                <a:spcPct val="0"/>
              </a:spcAft>
            </a:pPr>
            <a:endParaRPr lang="en-US" sz="1600" dirty="0">
              <a:solidFill>
                <a:srgbClr val="7FBA00"/>
              </a:solidFill>
            </a:endParaRPr>
          </a:p>
        </p:txBody>
      </p:sp>
      <p:sp>
        <p:nvSpPr>
          <p:cNvPr id="52" name="TextBox 51"/>
          <p:cNvSpPr txBox="1"/>
          <p:nvPr/>
        </p:nvSpPr>
        <p:spPr>
          <a:xfrm>
            <a:off x="8116997" y="5981256"/>
            <a:ext cx="3375056"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+1   raised in expression of deep surprise</a:t>
            </a:r>
          </a:p>
        </p:txBody>
      </p:sp>
      <p:sp>
        <p:nvSpPr>
          <p:cNvPr id="54" name="TextBox 53"/>
          <p:cNvSpPr txBox="1"/>
          <p:nvPr/>
        </p:nvSpPr>
        <p:spPr>
          <a:xfrm>
            <a:off x="8116998" y="4116152"/>
            <a:ext cx="2968442" cy="517065"/>
          </a:xfrm>
          <a:prstGeom prst="rect">
            <a:avLst/>
          </a:prstGeom>
          <a:noFill/>
        </p:spPr>
        <p:txBody>
          <a:bodyPr wrap="square" lIns="182880" tIns="146304" rIns="182880" bIns="146304" rtlCol="0">
            <a:spAutoFit/>
          </a:bodyPr>
          <a:lstStyle/>
          <a:p>
            <a:pPr algn="ctr">
              <a:lnSpc>
                <a:spcPct val="90000"/>
              </a:lnSpc>
              <a:spcAft>
                <a:spcPts val="600"/>
              </a:spcAft>
            </a:pPr>
            <a:r>
              <a:rPr lang="en-US" sz="1600" dirty="0" smtClean="0"/>
              <a:t>Outer Brow Raiser</a:t>
            </a:r>
          </a:p>
        </p:txBody>
      </p:sp>
      <p:sp>
        <p:nvSpPr>
          <p:cNvPr id="55" name="TextBox 54"/>
          <p:cNvSpPr txBox="1"/>
          <p:nvPr/>
        </p:nvSpPr>
        <p:spPr>
          <a:xfrm>
            <a:off x="8157988" y="5663219"/>
            <a:ext cx="2927452" cy="461665"/>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chemeClr val="tx1"/>
                    </a:gs>
                    <a:gs pos="30000">
                      <a:schemeClr val="tx1"/>
                    </a:gs>
                  </a:gsLst>
                  <a:lin ang="5400000" scaled="0"/>
                </a:gradFill>
              </a:rPr>
              <a:t>-1   fully lowered, very sad face</a:t>
            </a:r>
          </a:p>
        </p:txBody>
      </p:sp>
      <p:pic>
        <p:nvPicPr>
          <p:cNvPr id="11" name="Picture 10"/>
          <p:cNvPicPr>
            <a:picLocks noChangeAspect="1"/>
          </p:cNvPicPr>
          <p:nvPr/>
        </p:nvPicPr>
        <p:blipFill>
          <a:blip r:embed="rId7"/>
          <a:stretch>
            <a:fillRect/>
          </a:stretch>
        </p:blipFill>
        <p:spPr>
          <a:xfrm>
            <a:off x="8726329" y="4515628"/>
            <a:ext cx="1721441" cy="1284527"/>
          </a:xfrm>
          <a:prstGeom prst="rect">
            <a:avLst/>
          </a:prstGeom>
        </p:spPr>
      </p:pic>
      <p:sp>
        <p:nvSpPr>
          <p:cNvPr id="57" name="Title 1"/>
          <p:cNvSpPr>
            <a:spLocks noGrp="1"/>
          </p:cNvSpPr>
          <p:nvPr>
            <p:ph type="title"/>
          </p:nvPr>
        </p:nvSpPr>
        <p:spPr>
          <a:xfrm>
            <a:off x="274320" y="296897"/>
            <a:ext cx="11889564" cy="917575"/>
          </a:xfrm>
        </p:spPr>
        <p:txBody>
          <a:bodyPr/>
          <a:lstStyle/>
          <a:p>
            <a:r>
              <a:rPr lang="en-US" dirty="0" smtClean="0">
                <a:solidFill>
                  <a:srgbClr val="0072C6"/>
                </a:solidFill>
              </a:rPr>
              <a:t>Animation Units</a:t>
            </a:r>
            <a:endParaRPr lang="en-US" dirty="0">
              <a:solidFill>
                <a:srgbClr val="0072C6"/>
              </a:solidFill>
            </a:endParaRPr>
          </a:p>
        </p:txBody>
      </p:sp>
    </p:spTree>
    <p:extLst>
      <p:ext uri="{BB962C8B-B14F-4D97-AF65-F5344CB8AC3E}">
        <p14:creationId xmlns:p14="http://schemas.microsoft.com/office/powerpoint/2010/main" val="111770296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74639" y="1209973"/>
            <a:ext cx="10056812" cy="2751698"/>
          </a:xfrm>
          <a:noFill/>
        </p:spPr>
        <p:txBody>
          <a:bodyPr/>
          <a:lstStyle/>
          <a:p>
            <a:r>
              <a:rPr lang="en-US" dirty="0" smtClean="0">
                <a:solidFill>
                  <a:srgbClr val="0072C6"/>
                </a:solidFill>
              </a:rPr>
              <a:t>Face</a:t>
            </a:r>
            <a:br>
              <a:rPr lang="en-US" dirty="0" smtClean="0">
                <a:solidFill>
                  <a:srgbClr val="0072C6"/>
                </a:solidFill>
              </a:rPr>
            </a:br>
            <a:r>
              <a:rPr lang="en-US" dirty="0" smtClean="0">
                <a:solidFill>
                  <a:srgbClr val="0072C6"/>
                </a:solidFill>
              </a:rPr>
              <a:t>Tracking</a:t>
            </a:r>
            <a:br>
              <a:rPr lang="en-US" dirty="0" smtClean="0">
                <a:solidFill>
                  <a:srgbClr val="0072C6"/>
                </a:solidFill>
              </a:rPr>
            </a:br>
            <a:r>
              <a:rPr lang="en-US" dirty="0" smtClean="0">
                <a:solidFill>
                  <a:srgbClr val="0072C6"/>
                </a:solidFill>
              </a:rPr>
              <a:t>Demo</a:t>
            </a:r>
            <a:br>
              <a:rPr lang="en-US" dirty="0" smtClean="0">
                <a:solidFill>
                  <a:srgbClr val="0072C6"/>
                </a:solidFill>
              </a:rPr>
            </a:br>
            <a:endParaRPr lang="en-US" dirty="0">
              <a:solidFill>
                <a:srgbClr val="0072C6"/>
              </a:solidFill>
            </a:endParaRPr>
          </a:p>
        </p:txBody>
      </p:sp>
      <p:sp>
        <p:nvSpPr>
          <p:cNvPr id="5" name="Text Placeholder 4"/>
          <p:cNvSpPr>
            <a:spLocks noGrp="1"/>
          </p:cNvSpPr>
          <p:nvPr>
            <p:ph type="body" sz="quarter" idx="12"/>
          </p:nvPr>
        </p:nvSpPr>
        <p:spPr/>
        <p:txBody>
          <a:bodyPr/>
          <a:lstStyle/>
          <a:p>
            <a:r>
              <a:rPr lang="en-US" dirty="0" smtClean="0"/>
              <a:t>Name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649"/>
          <a:stretch/>
        </p:blipFill>
        <p:spPr>
          <a:xfrm>
            <a:off x="4710896" y="1785693"/>
            <a:ext cx="7477929" cy="3423139"/>
          </a:xfrm>
          <a:prstGeom prst="rect">
            <a:avLst/>
          </a:prstGeom>
        </p:spPr>
      </p:pic>
    </p:spTree>
    <p:extLst>
      <p:ext uri="{BB962C8B-B14F-4D97-AF65-F5344CB8AC3E}">
        <p14:creationId xmlns:p14="http://schemas.microsoft.com/office/powerpoint/2010/main" val="208360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Kinect Service</a:t>
            </a:r>
            <a:endParaRPr lang="en-US" dirty="0"/>
          </a:p>
        </p:txBody>
      </p:sp>
    </p:spTree>
    <p:extLst>
      <p:ext uri="{BB962C8B-B14F-4D97-AF65-F5344CB8AC3E}">
        <p14:creationId xmlns:p14="http://schemas.microsoft.com/office/powerpoint/2010/main" val="318210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Kinect Socket Service</a:t>
            </a:r>
            <a:endParaRPr lang="en-US" dirty="0"/>
          </a:p>
        </p:txBody>
      </p:sp>
      <p:sp>
        <p:nvSpPr>
          <p:cNvPr id="6" name="Text Placeholder 5"/>
          <p:cNvSpPr>
            <a:spLocks noGrp="1"/>
          </p:cNvSpPr>
          <p:nvPr>
            <p:ph type="body" sz="quarter" idx="10"/>
          </p:nvPr>
        </p:nvSpPr>
        <p:spPr>
          <a:xfrm>
            <a:off x="274638" y="1212850"/>
            <a:ext cx="7478712" cy="3108543"/>
          </a:xfrm>
        </p:spPr>
        <p:txBody>
          <a:bodyPr/>
          <a:lstStyle/>
          <a:p>
            <a:r>
              <a:rPr lang="en-US" dirty="0" smtClean="0"/>
              <a:t>Kinect data over TCP Sockets</a:t>
            </a:r>
          </a:p>
          <a:p>
            <a:pPr lvl="1"/>
            <a:r>
              <a:rPr lang="en-US" dirty="0" smtClean="0"/>
              <a:t>Color</a:t>
            </a:r>
            <a:r>
              <a:rPr lang="en-US" dirty="0"/>
              <a:t>, Depth, Skeleton, and Audio</a:t>
            </a:r>
          </a:p>
          <a:p>
            <a:pPr lvl="1"/>
            <a:r>
              <a:rPr lang="en-US" dirty="0"/>
              <a:t>Client libraries for WPF, Windows Phone &amp; </a:t>
            </a:r>
            <a:r>
              <a:rPr lang="en-US" dirty="0" err="1" smtClean="0"/>
              <a:t>WinRT</a:t>
            </a:r>
            <a:endParaRPr lang="en-US" dirty="0" smtClean="0"/>
          </a:p>
          <a:p>
            <a:pPr lvl="1"/>
            <a:r>
              <a:rPr lang="en-US" dirty="0" smtClean="0"/>
              <a:t>Console or Windows Service host</a:t>
            </a:r>
            <a:endParaRPr lang="en-US" dirty="0"/>
          </a:p>
          <a:p>
            <a:r>
              <a:rPr lang="en-US" dirty="0" smtClean="0"/>
              <a:t>Scenarios</a:t>
            </a:r>
          </a:p>
          <a:p>
            <a:pPr lvl="1"/>
            <a:r>
              <a:rPr lang="en-US" dirty="0" smtClean="0"/>
              <a:t>Windows Store, Windows Phone, WPF</a:t>
            </a:r>
          </a:p>
          <a:p>
            <a:pPr lvl="1"/>
            <a:r>
              <a:rPr lang="en-US" dirty="0" smtClean="0"/>
              <a:t>1 Kinect to many PCs, Many Kinects to 1 PC</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2437" t="24973" r="18079" b="855"/>
          <a:stretch/>
        </p:blipFill>
        <p:spPr>
          <a:xfrm>
            <a:off x="7753350" y="0"/>
            <a:ext cx="4683125" cy="6984021"/>
          </a:xfrm>
          <a:prstGeom prst="rect">
            <a:avLst/>
          </a:prstGeom>
        </p:spPr>
      </p:pic>
    </p:spTree>
    <p:extLst>
      <p:ext uri="{BB962C8B-B14F-4D97-AF65-F5344CB8AC3E}">
        <p14:creationId xmlns:p14="http://schemas.microsoft.com/office/powerpoint/2010/main" val="229036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74639" y="1209973"/>
            <a:ext cx="10056812" cy="2751698"/>
          </a:xfrm>
          <a:noFill/>
        </p:spPr>
        <p:txBody>
          <a:bodyPr/>
          <a:lstStyle/>
          <a:p>
            <a:r>
              <a:rPr lang="en-US" dirty="0" smtClean="0">
                <a:solidFill>
                  <a:srgbClr val="0072C6"/>
                </a:solidFill>
              </a:rPr>
              <a:t>Kinect</a:t>
            </a:r>
            <a:br>
              <a:rPr lang="en-US" dirty="0" smtClean="0">
                <a:solidFill>
                  <a:srgbClr val="0072C6"/>
                </a:solidFill>
              </a:rPr>
            </a:br>
            <a:r>
              <a:rPr lang="en-US" dirty="0" smtClean="0">
                <a:solidFill>
                  <a:srgbClr val="0072C6"/>
                </a:solidFill>
              </a:rPr>
              <a:t>Service</a:t>
            </a:r>
            <a:br>
              <a:rPr lang="en-US" dirty="0" smtClean="0">
                <a:solidFill>
                  <a:srgbClr val="0072C6"/>
                </a:solidFill>
              </a:rPr>
            </a:br>
            <a:r>
              <a:rPr lang="en-US" dirty="0" smtClean="0">
                <a:solidFill>
                  <a:srgbClr val="0072C6"/>
                </a:solidFill>
              </a:rPr>
              <a:t>Demo</a:t>
            </a:r>
            <a:br>
              <a:rPr lang="en-US" dirty="0" smtClean="0">
                <a:solidFill>
                  <a:srgbClr val="0072C6"/>
                </a:solidFill>
              </a:rPr>
            </a:br>
            <a:endParaRPr lang="en-US" dirty="0">
              <a:solidFill>
                <a:srgbClr val="0072C6"/>
              </a:solidFill>
            </a:endParaRPr>
          </a:p>
        </p:txBody>
      </p:sp>
      <p:sp>
        <p:nvSpPr>
          <p:cNvPr id="5" name="Text Placeholder 4"/>
          <p:cNvSpPr>
            <a:spLocks noGrp="1"/>
          </p:cNvSpPr>
          <p:nvPr>
            <p:ph type="body" sz="quarter" idx="12"/>
          </p:nvPr>
        </p:nvSpPr>
        <p:spPr/>
        <p:txBody>
          <a:bodyPr/>
          <a:lstStyle/>
          <a:p>
            <a:r>
              <a:rPr lang="en-US" dirty="0" smtClean="0"/>
              <a:t>Name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649"/>
          <a:stretch/>
        </p:blipFill>
        <p:spPr>
          <a:xfrm>
            <a:off x="4710896" y="1785693"/>
            <a:ext cx="7477929" cy="3423139"/>
          </a:xfrm>
          <a:prstGeom prst="rect">
            <a:avLst/>
          </a:prstGeom>
        </p:spPr>
      </p:pic>
    </p:spTree>
    <p:extLst>
      <p:ext uri="{BB962C8B-B14F-4D97-AF65-F5344CB8AC3E}">
        <p14:creationId xmlns:p14="http://schemas.microsoft.com/office/powerpoint/2010/main" val="155922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What’s new with Kinect 1.6 &amp; 1.7</a:t>
            </a:r>
            <a:endParaRPr lang="en-US" dirty="0"/>
          </a:p>
        </p:txBody>
      </p:sp>
      <p:sp>
        <p:nvSpPr>
          <p:cNvPr id="6" name="Text Placeholder 5"/>
          <p:cNvSpPr>
            <a:spLocks noGrp="1"/>
          </p:cNvSpPr>
          <p:nvPr>
            <p:ph type="body" sz="quarter" idx="10"/>
          </p:nvPr>
        </p:nvSpPr>
        <p:spPr>
          <a:xfrm>
            <a:off x="274638" y="1212850"/>
            <a:ext cx="11887200" cy="5078313"/>
          </a:xfrm>
        </p:spPr>
        <p:txBody>
          <a:bodyPr/>
          <a:lstStyle/>
          <a:p>
            <a:r>
              <a:rPr lang="en-US" dirty="0" smtClean="0"/>
              <a:t>Kinect 1.6</a:t>
            </a:r>
          </a:p>
          <a:p>
            <a:pPr lvl="1"/>
            <a:r>
              <a:rPr lang="en-US" dirty="0" smtClean="0"/>
              <a:t>Improved Depth </a:t>
            </a:r>
            <a:r>
              <a:rPr lang="en-US" dirty="0"/>
              <a:t>D</a:t>
            </a:r>
            <a:r>
              <a:rPr lang="en-US" dirty="0" smtClean="0"/>
              <a:t>ata API</a:t>
            </a:r>
          </a:p>
          <a:p>
            <a:pPr lvl="1"/>
            <a:r>
              <a:rPr lang="en-US" dirty="0" smtClean="0"/>
              <a:t>Coordinate Mapper</a:t>
            </a:r>
          </a:p>
          <a:p>
            <a:pPr lvl="1"/>
            <a:r>
              <a:rPr lang="en-US" dirty="0" smtClean="0"/>
              <a:t>More Sensor data – IR, Accelerometer, Camera Settings</a:t>
            </a:r>
          </a:p>
          <a:p>
            <a:pPr lvl="1"/>
            <a:endParaRPr lang="en-US" dirty="0" smtClean="0"/>
          </a:p>
          <a:p>
            <a:r>
              <a:rPr lang="en-US" dirty="0" smtClean="0"/>
              <a:t>Kinect 1.7</a:t>
            </a:r>
          </a:p>
          <a:p>
            <a:pPr lvl="1"/>
            <a:r>
              <a:rPr lang="en-US" dirty="0"/>
              <a:t>Kinect Fusion</a:t>
            </a:r>
          </a:p>
          <a:p>
            <a:pPr lvl="1"/>
            <a:r>
              <a:rPr lang="en-US" dirty="0" smtClean="0"/>
              <a:t>Kinect Interactions – Interaction Stream, Click, Grip, Scroll</a:t>
            </a:r>
          </a:p>
          <a:p>
            <a:pPr lvl="1"/>
            <a:r>
              <a:rPr lang="en-US" dirty="0" smtClean="0"/>
              <a:t>Interaction Controls – </a:t>
            </a:r>
            <a:r>
              <a:rPr lang="en-US" dirty="0" err="1" smtClean="0"/>
              <a:t>KinectRegion</a:t>
            </a:r>
            <a:r>
              <a:rPr lang="en-US" dirty="0" smtClean="0"/>
              <a:t>, </a:t>
            </a:r>
            <a:r>
              <a:rPr lang="en-US" dirty="0" err="1" smtClean="0"/>
              <a:t>KinectCursor</a:t>
            </a:r>
            <a:r>
              <a:rPr lang="en-US" dirty="0" smtClean="0"/>
              <a:t>, </a:t>
            </a:r>
            <a:r>
              <a:rPr lang="en-US" dirty="0" err="1" smtClean="0"/>
              <a:t>KinectItems</a:t>
            </a:r>
            <a:r>
              <a:rPr lang="en-US" dirty="0" smtClean="0"/>
              <a:t> Control, </a:t>
            </a:r>
            <a:r>
              <a:rPr lang="en-US" dirty="0" err="1" smtClean="0"/>
              <a:t>KinectTileButton</a:t>
            </a:r>
            <a:r>
              <a:rPr lang="en-US" dirty="0" smtClean="0"/>
              <a:t>, </a:t>
            </a:r>
            <a:r>
              <a:rPr lang="en-US" dirty="0" err="1" smtClean="0"/>
              <a:t>KinectCircleButton</a:t>
            </a:r>
            <a:r>
              <a:rPr lang="en-US" dirty="0" smtClean="0"/>
              <a:t>, </a:t>
            </a:r>
            <a:r>
              <a:rPr lang="en-US" dirty="0" err="1" smtClean="0"/>
              <a:t>KinectScrollViewer</a:t>
            </a:r>
            <a:r>
              <a:rPr lang="en-US" dirty="0" smtClean="0"/>
              <a:t>, </a:t>
            </a:r>
            <a:r>
              <a:rPr lang="en-US" dirty="0" err="1" smtClean="0"/>
              <a:t>UserViewer</a:t>
            </a:r>
            <a:endParaRPr lang="en-US" dirty="0" smtClean="0"/>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78164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Getting Started</a:t>
            </a:r>
            <a:endParaRPr lang="en-US" dirty="0"/>
          </a:p>
        </p:txBody>
      </p:sp>
      <p:sp>
        <p:nvSpPr>
          <p:cNvPr id="6" name="Text Placeholder 5"/>
          <p:cNvSpPr>
            <a:spLocks noGrp="1"/>
          </p:cNvSpPr>
          <p:nvPr>
            <p:ph type="body" sz="quarter" idx="10"/>
          </p:nvPr>
        </p:nvSpPr>
        <p:spPr>
          <a:xfrm>
            <a:off x="274320" y="1363162"/>
            <a:ext cx="11887200" cy="4801314"/>
          </a:xfrm>
        </p:spPr>
        <p:txBody>
          <a:bodyPr/>
          <a:lstStyle/>
          <a:p>
            <a:endParaRPr lang="en-US" dirty="0" smtClean="0"/>
          </a:p>
          <a:p>
            <a:r>
              <a:rPr lang="en-US" dirty="0" smtClean="0"/>
              <a:t>Kinect - Xbox 360 or Kinect for Windows </a:t>
            </a:r>
          </a:p>
          <a:p>
            <a:pPr lvl="1"/>
            <a:endParaRPr lang="en-US" dirty="0" smtClean="0"/>
          </a:p>
          <a:p>
            <a:r>
              <a:rPr lang="en-US" dirty="0" smtClean="0"/>
              <a:t>Kinect for Windows SDK 1.7</a:t>
            </a:r>
          </a:p>
          <a:p>
            <a:pPr lvl="1"/>
            <a:endParaRPr lang="en-US" dirty="0" smtClean="0"/>
          </a:p>
          <a:p>
            <a:r>
              <a:rPr lang="en-US" dirty="0" smtClean="0"/>
              <a:t>Kinect for Windows Developer Toolkit </a:t>
            </a:r>
            <a:r>
              <a:rPr lang="en-US" dirty="0" smtClean="0"/>
              <a:t>1.7</a:t>
            </a:r>
          </a:p>
          <a:p>
            <a:endParaRPr lang="en-US" dirty="0"/>
          </a:p>
          <a:p>
            <a:r>
              <a:rPr lang="en-US" dirty="0" smtClean="0"/>
              <a:t>Coding for fun Kinect WPF</a:t>
            </a:r>
            <a:endParaRPr lang="en-US" dirty="0" smtClean="0"/>
          </a:p>
        </p:txBody>
      </p:sp>
    </p:spTree>
    <p:extLst>
      <p:ext uri="{BB962C8B-B14F-4D97-AF65-F5344CB8AC3E}">
        <p14:creationId xmlns:p14="http://schemas.microsoft.com/office/powerpoint/2010/main" val="357003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Kinect API Basics</a:t>
            </a:r>
            <a:endParaRPr lang="en-US" dirty="0"/>
          </a:p>
        </p:txBody>
      </p:sp>
      <p:sp>
        <p:nvSpPr>
          <p:cNvPr id="6" name="Text Placeholder 5"/>
          <p:cNvSpPr>
            <a:spLocks noGrp="1"/>
          </p:cNvSpPr>
          <p:nvPr>
            <p:ph type="body" sz="quarter" idx="10"/>
          </p:nvPr>
        </p:nvSpPr>
        <p:spPr>
          <a:xfrm>
            <a:off x="274638" y="1212850"/>
            <a:ext cx="11887200" cy="4124206"/>
          </a:xfrm>
        </p:spPr>
        <p:txBody>
          <a:bodyPr/>
          <a:lstStyle/>
          <a:p>
            <a:r>
              <a:rPr lang="en-US" dirty="0" smtClean="0"/>
              <a:t>Setup Kinect</a:t>
            </a:r>
          </a:p>
          <a:p>
            <a:pPr marL="457200" lvl="1" indent="-457200">
              <a:buFont typeface="+mj-lt"/>
              <a:buAutoNum type="arabicPeriod"/>
            </a:pPr>
            <a:r>
              <a:rPr lang="en-US" dirty="0" err="1" smtClean="0"/>
              <a:t>KinectSensorChooser</a:t>
            </a:r>
            <a:r>
              <a:rPr lang="en-US" dirty="0" smtClean="0"/>
              <a:t> – </a:t>
            </a:r>
            <a:r>
              <a:rPr lang="en-US" dirty="0" err="1" smtClean="0"/>
              <a:t>KinectChangedEvent</a:t>
            </a:r>
            <a:r>
              <a:rPr lang="en-US" dirty="0" smtClean="0"/>
              <a:t> or </a:t>
            </a:r>
            <a:r>
              <a:rPr lang="en-US" dirty="0" err="1" smtClean="0"/>
              <a:t>KinectSensor.Connected</a:t>
            </a:r>
            <a:endParaRPr lang="en-US" dirty="0" smtClean="0"/>
          </a:p>
          <a:p>
            <a:pPr marL="457200" lvl="1" indent="-457200">
              <a:buFont typeface="+mj-lt"/>
              <a:buAutoNum type="arabicPeriod"/>
            </a:pPr>
            <a:r>
              <a:rPr lang="en-US" dirty="0"/>
              <a:t>Enable Color, Depth, Skeleton, Audio</a:t>
            </a:r>
          </a:p>
          <a:p>
            <a:pPr marL="457200" lvl="1" indent="-457200">
              <a:buFont typeface="+mj-lt"/>
              <a:buAutoNum type="arabicPeriod"/>
            </a:pPr>
            <a:r>
              <a:rPr lang="en-US" dirty="0"/>
              <a:t>Start </a:t>
            </a:r>
            <a:r>
              <a:rPr lang="en-US" dirty="0" smtClean="0"/>
              <a:t>Kinect</a:t>
            </a:r>
          </a:p>
          <a:p>
            <a:pPr lvl="1"/>
            <a:endParaRPr lang="en-US" dirty="0" smtClean="0"/>
          </a:p>
          <a:p>
            <a:r>
              <a:rPr lang="en-US" dirty="0" smtClean="0"/>
              <a:t>Get Data</a:t>
            </a:r>
          </a:p>
          <a:p>
            <a:pPr marL="457200" lvl="1" indent="-457200">
              <a:buFont typeface="+mj-lt"/>
              <a:buAutoNum type="arabicPeriod"/>
            </a:pPr>
            <a:r>
              <a:rPr lang="en-US" dirty="0" smtClean="0"/>
              <a:t>Interaction Controls</a:t>
            </a:r>
          </a:p>
          <a:p>
            <a:pPr marL="457200" lvl="1" indent="-457200">
              <a:buFont typeface="+mj-lt"/>
              <a:buAutoNum type="arabicPeriod"/>
            </a:pPr>
            <a:r>
              <a:rPr lang="en-US" dirty="0" smtClean="0"/>
              <a:t>Events </a:t>
            </a:r>
            <a:r>
              <a:rPr lang="en-US" dirty="0"/>
              <a:t>– </a:t>
            </a:r>
            <a:r>
              <a:rPr lang="en-US" dirty="0" err="1" smtClean="0"/>
              <a:t>AllFramesReady</a:t>
            </a:r>
            <a:r>
              <a:rPr lang="en-US" dirty="0"/>
              <a:t>, </a:t>
            </a:r>
            <a:r>
              <a:rPr lang="en-US" dirty="0" err="1"/>
              <a:t>InteractionFrameReady</a:t>
            </a:r>
            <a:endParaRPr lang="en-US" dirty="0"/>
          </a:p>
          <a:p>
            <a:pPr marL="457200" lvl="1" indent="-457200">
              <a:buFont typeface="+mj-lt"/>
              <a:buAutoNum type="arabicPeriod"/>
            </a:pPr>
            <a:r>
              <a:rPr lang="en-US" dirty="0"/>
              <a:t>Polling – </a:t>
            </a:r>
            <a:r>
              <a:rPr lang="en-US" dirty="0" err="1"/>
              <a:t>OpenNextFrame</a:t>
            </a:r>
            <a:endParaRPr lang="en-US" dirty="0"/>
          </a:p>
          <a:p>
            <a:pPr lvl="1"/>
            <a:endParaRPr lang="en-US" dirty="0" smtClean="0"/>
          </a:p>
        </p:txBody>
      </p:sp>
    </p:spTree>
    <p:extLst>
      <p:ext uri="{BB962C8B-B14F-4D97-AF65-F5344CB8AC3E}">
        <p14:creationId xmlns:p14="http://schemas.microsoft.com/office/powerpoint/2010/main" val="352109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Camera Basics</a:t>
            </a:r>
            <a:endParaRPr lang="en-US" dirty="0"/>
          </a:p>
        </p:txBody>
      </p:sp>
    </p:spTree>
    <p:extLst>
      <p:ext uri="{BB962C8B-B14F-4D97-AF65-F5344CB8AC3E}">
        <p14:creationId xmlns:p14="http://schemas.microsoft.com/office/powerpoint/2010/main" val="173966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4120" y="1214472"/>
            <a:ext cx="12431473" cy="578005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a:endParaRPr lang="en-US" sz="2244" dirty="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Image Processing 101</a:t>
            </a:r>
            <a:endParaRPr lang="en-US" dirty="0"/>
          </a:p>
        </p:txBody>
      </p:sp>
      <p:sp>
        <p:nvSpPr>
          <p:cNvPr id="3" name="Content Placeholder 2"/>
          <p:cNvSpPr>
            <a:spLocks noGrp="1"/>
          </p:cNvSpPr>
          <p:nvPr>
            <p:ph idx="4294967295"/>
          </p:nvPr>
        </p:nvSpPr>
        <p:spPr>
          <a:xfrm>
            <a:off x="531947" y="1476621"/>
            <a:ext cx="11748428" cy="2012849"/>
          </a:xfrm>
          <a:prstGeom prst="rect">
            <a:avLst/>
          </a:prstGeom>
        </p:spPr>
        <p:txBody>
          <a:bodyPr>
            <a:noAutofit/>
          </a:bodyPr>
          <a:lstStyle/>
          <a:p>
            <a:pPr marL="0" indent="0">
              <a:buNone/>
            </a:pPr>
            <a:r>
              <a:rPr lang="en-US" sz="2448" dirty="0">
                <a:solidFill>
                  <a:schemeClr val="tx1">
                    <a:lumMod val="50000"/>
                  </a:schemeClr>
                </a:solidFill>
              </a:rPr>
              <a:t>BGR32 Format – Every Pixel (0,0 | 0,1 | 0,2) has blue, green, red, empty</a:t>
            </a:r>
          </a:p>
          <a:p>
            <a:pPr lvl="1"/>
            <a:endParaRPr lang="en-US" sz="2448" dirty="0">
              <a:solidFill>
                <a:schemeClr val="tx1">
                  <a:lumMod val="50000"/>
                </a:schemeClr>
              </a:solidFill>
            </a:endParaRPr>
          </a:p>
          <a:p>
            <a:pPr lvl="1">
              <a:buFont typeface="Arial" pitchFamily="34" charset="0"/>
              <a:buChar char="•"/>
            </a:pPr>
            <a:endParaRPr lang="en-US" sz="2448" dirty="0">
              <a:solidFill>
                <a:schemeClr val="tx1">
                  <a:lumMod val="50000"/>
                </a:schemeClr>
              </a:solidFill>
            </a:endParaRPr>
          </a:p>
          <a:p>
            <a:pPr marL="469536" lvl="1" indent="0">
              <a:buNone/>
            </a:pPr>
            <a:endParaRPr lang="en-US" sz="2448" dirty="0">
              <a:solidFill>
                <a:schemeClr val="tx1">
                  <a:lumMod val="50000"/>
                </a:schemeClr>
              </a:solidFill>
            </a:endParaRPr>
          </a:p>
          <a:p>
            <a:endParaRPr lang="en-US" sz="2448" dirty="0">
              <a:solidFill>
                <a:schemeClr val="tx1">
                  <a:lumMod val="50000"/>
                </a:schemeClr>
              </a:solidFill>
            </a:endParaRPr>
          </a:p>
        </p:txBody>
      </p:sp>
      <p:graphicFrame>
        <p:nvGraphicFramePr>
          <p:cNvPr id="6" name="Table 5"/>
          <p:cNvGraphicFramePr>
            <a:graphicFrameLocks noGrp="1"/>
          </p:cNvGraphicFramePr>
          <p:nvPr>
            <p:extLst/>
          </p:nvPr>
        </p:nvGraphicFramePr>
        <p:xfrm>
          <a:off x="881" y="2020640"/>
          <a:ext cx="4352148" cy="756444"/>
        </p:xfrm>
        <a:graphic>
          <a:graphicData uri="http://schemas.openxmlformats.org/drawingml/2006/table">
            <a:tbl>
              <a:tblPr firstRow="1" bandRow="1">
                <a:solidFill>
                  <a:srgbClr val="339933"/>
                </a:solidFill>
                <a:tableStyleId>{5C22544A-7EE6-4342-B048-85BDC9FD1C3A}</a:tableStyleId>
              </a:tblPr>
              <a:tblGrid>
                <a:gridCol w="1088037"/>
                <a:gridCol w="1088037"/>
                <a:gridCol w="1088037"/>
                <a:gridCol w="1088037"/>
              </a:tblGrid>
              <a:tr h="378222">
                <a:tc>
                  <a:txBody>
                    <a:bodyPr/>
                    <a:lstStyle/>
                    <a:p>
                      <a:pPr algn="ctr"/>
                      <a:r>
                        <a:rPr lang="en-US" sz="1800" dirty="0" smtClean="0">
                          <a:solidFill>
                            <a:schemeClr val="tx1"/>
                          </a:solidFill>
                        </a:rPr>
                        <a:t>B</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dirty="0" smtClean="0">
                          <a:solidFill>
                            <a:schemeClr val="tx1"/>
                          </a:solidFill>
                        </a:rPr>
                        <a:t>G</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a:r>
                        <a:rPr lang="en-US" sz="1800" dirty="0" smtClean="0">
                          <a:solidFill>
                            <a:schemeClr val="tx1"/>
                          </a:solidFill>
                        </a:rPr>
                        <a:t>R</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800" kern="1200" dirty="0" smtClean="0">
                          <a:solidFill>
                            <a:schemeClr val="tx1"/>
                          </a:solidFill>
                          <a:latin typeface="+mn-lt"/>
                          <a:ea typeface="+mn-ea"/>
                          <a:cs typeface="+mn-cs"/>
                        </a:rPr>
                        <a:t>Empty</a:t>
                      </a:r>
                      <a:endParaRPr lang="en-US" sz="1800" kern="1200" dirty="0">
                        <a:solidFill>
                          <a:schemeClr val="tx1"/>
                        </a:solidFill>
                        <a:latin typeface="+mn-lt"/>
                        <a:ea typeface="+mn-ea"/>
                        <a:cs typeface="+mn-cs"/>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8222">
                <a:tc>
                  <a:txBody>
                    <a:bodyPr/>
                    <a:lstStyle/>
                    <a:p>
                      <a:pPr algn="ctr"/>
                      <a:r>
                        <a:rPr lang="en-US" sz="1800" dirty="0" smtClean="0">
                          <a:solidFill>
                            <a:schemeClr val="tx1"/>
                          </a:solidFill>
                        </a:rPr>
                        <a:t>255</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dirty="0" smtClean="0">
                          <a:solidFill>
                            <a:schemeClr val="tx1"/>
                          </a:solidFill>
                        </a:rPr>
                        <a:t>255</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a:r>
                        <a:rPr lang="en-US" sz="1800" dirty="0" smtClean="0">
                          <a:solidFill>
                            <a:schemeClr val="tx1"/>
                          </a:solidFill>
                        </a:rPr>
                        <a:t>255</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800" dirty="0" smtClean="0">
                          <a:solidFill>
                            <a:schemeClr val="tx1"/>
                          </a:solidFill>
                        </a:rPr>
                        <a:t>0</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bl>
          </a:graphicData>
        </a:graphic>
      </p:graphicFrame>
      <p:sp>
        <p:nvSpPr>
          <p:cNvPr id="8" name="Content Placeholder 2"/>
          <p:cNvSpPr txBox="1">
            <a:spLocks/>
          </p:cNvSpPr>
          <p:nvPr/>
        </p:nvSpPr>
        <p:spPr>
          <a:xfrm>
            <a:off x="467183" y="3030961"/>
            <a:ext cx="6994094" cy="2012849"/>
          </a:xfrm>
          <a:prstGeom prst="rect">
            <a:avLst/>
          </a:prstGeom>
        </p:spPr>
        <p:txBody>
          <a:bodyPr vert="horz" wrap="square" lIns="0" tIns="0" rIns="0" bIns="0" rtlCol="0">
            <a:normAutofit lnSpcReduction="10000"/>
          </a:bodyPr>
          <a:lstStyle>
            <a:lvl1pPr marL="460375" indent="-460375">
              <a:lnSpc>
                <a:spcPct val="90000"/>
              </a:lnSpc>
              <a:spcBef>
                <a:spcPct val="20000"/>
              </a:spcBef>
              <a:buSzPct val="90000"/>
              <a:buFontTx/>
              <a:buBlip>
                <a:blip r:embed="rId2"/>
              </a:buBlip>
              <a:defRPr sz="2800">
                <a:solidFill>
                  <a:schemeClr val="tx1">
                    <a:lumMod val="50000"/>
                  </a:schemeClr>
                </a:solidFill>
              </a:defRPr>
            </a:lvl1pPr>
            <a:lvl2pPr marL="855663" lvl="1" indent="-395288">
              <a:lnSpc>
                <a:spcPct val="90000"/>
              </a:lnSpc>
              <a:spcBef>
                <a:spcPct val="20000"/>
              </a:spcBef>
              <a:buSzPct val="90000"/>
              <a:buFontTx/>
              <a:buBlip>
                <a:blip r:embed="rId2"/>
              </a:buBlip>
              <a:defRPr sz="2400">
                <a:solidFill>
                  <a:schemeClr val="tx1">
                    <a:lumMod val="50000"/>
                  </a:schemeClr>
                </a:soli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a:buNone/>
            </a:pPr>
            <a:r>
              <a:rPr lang="en-US" sz="2856" dirty="0"/>
              <a:t>Kinect Image</a:t>
            </a:r>
          </a:p>
          <a:p>
            <a:pPr marL="460375" lvl="1" indent="0">
              <a:buNone/>
            </a:pPr>
            <a:r>
              <a:rPr lang="en-US" sz="2448" dirty="0"/>
              <a:t>Sizes: 80x60, 320x240, 640x480</a:t>
            </a:r>
          </a:p>
          <a:p>
            <a:pPr marL="460375" lvl="1" indent="0">
              <a:buNone/>
            </a:pPr>
            <a:r>
              <a:rPr lang="en-US" sz="2448" dirty="0"/>
              <a:t>DPI: 96</a:t>
            </a:r>
          </a:p>
          <a:p>
            <a:pPr marL="460375" lvl="1" indent="0">
              <a:buNone/>
            </a:pPr>
            <a:r>
              <a:rPr lang="en-US" sz="2448" dirty="0"/>
              <a:t>Stride: # of bytes per single line: </a:t>
            </a:r>
            <a:endParaRPr lang="en-US" sz="2448" dirty="0" smtClean="0">
              <a:solidFill>
                <a:srgbClr val="0072C6"/>
              </a:solidFill>
            </a:endParaRPr>
          </a:p>
          <a:p>
            <a:pPr lvl="2"/>
            <a:r>
              <a:rPr lang="en-US" sz="2448" dirty="0" smtClean="0">
                <a:solidFill>
                  <a:srgbClr val="0072C6"/>
                </a:solidFill>
              </a:rPr>
              <a:t>Width </a:t>
            </a:r>
            <a:r>
              <a:rPr lang="en-US" sz="2448" dirty="0">
                <a:solidFill>
                  <a:srgbClr val="0072C6"/>
                </a:solidFill>
              </a:rPr>
              <a:t>(320 or 640) x 4 bytes (B,G,R,E)</a:t>
            </a:r>
          </a:p>
          <a:p>
            <a:pPr lvl="1"/>
            <a:endParaRPr lang="en-US" sz="2448" dirty="0">
              <a:solidFill>
                <a:srgbClr val="0072C6"/>
              </a:solidFill>
            </a:endParaRPr>
          </a:p>
          <a:p>
            <a:pPr lvl="1"/>
            <a:endParaRPr lang="en-US" sz="2448" dirty="0">
              <a:solidFill>
                <a:srgbClr val="0072C6"/>
              </a:solidFill>
            </a:endParaRPr>
          </a:p>
          <a:p>
            <a:pPr lvl="1"/>
            <a:endParaRPr lang="en-US" sz="2448" dirty="0"/>
          </a:p>
          <a:p>
            <a:endParaRPr lang="en-US" sz="2856"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1277" y="2919938"/>
            <a:ext cx="4974316" cy="372296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1277" y="2919938"/>
            <a:ext cx="2487157" cy="1865369"/>
          </a:xfrm>
          <a:prstGeom prst="rect">
            <a:avLst/>
          </a:prstGeom>
        </p:spPr>
      </p:pic>
      <p:graphicFrame>
        <p:nvGraphicFramePr>
          <p:cNvPr id="9" name="Table 8"/>
          <p:cNvGraphicFramePr>
            <a:graphicFrameLocks noGrp="1"/>
          </p:cNvGraphicFramePr>
          <p:nvPr>
            <p:extLst/>
          </p:nvPr>
        </p:nvGraphicFramePr>
        <p:xfrm>
          <a:off x="4348235" y="2020640"/>
          <a:ext cx="4352148" cy="756444"/>
        </p:xfrm>
        <a:graphic>
          <a:graphicData uri="http://schemas.openxmlformats.org/drawingml/2006/table">
            <a:tbl>
              <a:tblPr firstRow="1" bandRow="1">
                <a:tableStyleId>{5C22544A-7EE6-4342-B048-85BDC9FD1C3A}</a:tableStyleId>
              </a:tblPr>
              <a:tblGrid>
                <a:gridCol w="1088037"/>
                <a:gridCol w="1088037"/>
                <a:gridCol w="1088037"/>
                <a:gridCol w="1088037"/>
              </a:tblGrid>
              <a:tr h="378222">
                <a:tc>
                  <a:txBody>
                    <a:bodyPr/>
                    <a:lstStyle/>
                    <a:p>
                      <a:pPr algn="ctr"/>
                      <a:r>
                        <a:rPr lang="en-US" sz="1800" dirty="0" smtClean="0"/>
                        <a:t>B</a:t>
                      </a:r>
                      <a:endParaRPr lang="en-US" sz="1800" dirty="0"/>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dirty="0" smtClean="0">
                          <a:solidFill>
                            <a:schemeClr val="tx1"/>
                          </a:solidFill>
                        </a:rPr>
                        <a:t>G</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a:r>
                        <a:rPr lang="en-US" sz="1800" dirty="0" smtClean="0">
                          <a:solidFill>
                            <a:schemeClr val="tx1"/>
                          </a:solidFill>
                        </a:rPr>
                        <a:t>R</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800" b="1" kern="1200" smtClean="0">
                          <a:solidFill>
                            <a:schemeClr val="tx1"/>
                          </a:solidFill>
                          <a:latin typeface="+mn-lt"/>
                          <a:ea typeface="+mn-ea"/>
                          <a:cs typeface="+mn-cs"/>
                        </a:rPr>
                        <a:t>Empty</a:t>
                      </a:r>
                      <a:endParaRPr lang="en-US" sz="1800" b="1" kern="1200" dirty="0">
                        <a:solidFill>
                          <a:schemeClr val="tx1"/>
                        </a:solidFill>
                        <a:latin typeface="+mn-lt"/>
                        <a:ea typeface="+mn-ea"/>
                        <a:cs typeface="+mn-cs"/>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r h="378222">
                <a:tc>
                  <a:txBody>
                    <a:bodyPr/>
                    <a:lstStyle/>
                    <a:p>
                      <a:pPr algn="ctr"/>
                      <a:r>
                        <a:rPr lang="en-US" sz="1800" dirty="0" smtClean="0">
                          <a:solidFill>
                            <a:schemeClr val="tx1"/>
                          </a:solidFill>
                        </a:rPr>
                        <a:t>255</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FF"/>
                    </a:solidFill>
                  </a:tcPr>
                </a:tc>
                <a:tc>
                  <a:txBody>
                    <a:bodyPr/>
                    <a:lstStyle/>
                    <a:p>
                      <a:pPr algn="ctr"/>
                      <a:r>
                        <a:rPr lang="en-US" sz="1800" dirty="0" smtClean="0">
                          <a:solidFill>
                            <a:schemeClr val="tx1"/>
                          </a:solidFill>
                        </a:rPr>
                        <a:t>255</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CC00"/>
                    </a:solidFill>
                  </a:tcPr>
                </a:tc>
                <a:tc>
                  <a:txBody>
                    <a:bodyPr/>
                    <a:lstStyle/>
                    <a:p>
                      <a:pPr algn="ctr"/>
                      <a:r>
                        <a:rPr lang="en-US" sz="1800" dirty="0" smtClean="0">
                          <a:solidFill>
                            <a:schemeClr val="tx1"/>
                          </a:solidFill>
                        </a:rPr>
                        <a:t>255</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1800" dirty="0" smtClean="0">
                          <a:solidFill>
                            <a:schemeClr val="tx1"/>
                          </a:solidFill>
                        </a:rPr>
                        <a:t>0</a:t>
                      </a:r>
                      <a:endParaRPr lang="en-US" sz="1800" dirty="0">
                        <a:solidFill>
                          <a:schemeClr val="tx1"/>
                        </a:solidFill>
                      </a:endParaRPr>
                    </a:p>
                  </a:txBody>
                  <a:tcPr marL="93260" marR="93260" marT="46630" marB="466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schemeClr>
                    </a:solidFill>
                  </a:tcPr>
                </a:tc>
              </a:tr>
            </a:tbl>
          </a:graphicData>
        </a:graphic>
      </p:graphicFrame>
      <p:sp>
        <p:nvSpPr>
          <p:cNvPr id="7" name="TextBox 6"/>
          <p:cNvSpPr txBox="1"/>
          <p:nvPr/>
        </p:nvSpPr>
        <p:spPr>
          <a:xfrm>
            <a:off x="7461278" y="4118998"/>
            <a:ext cx="2487156" cy="649454"/>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3264" dirty="0">
                <a:solidFill>
                  <a:schemeClr val="tx1">
                    <a:alpha val="99000"/>
                  </a:schemeClr>
                </a:solidFill>
              </a:rPr>
              <a:t>320x240</a:t>
            </a:r>
          </a:p>
        </p:txBody>
      </p:sp>
      <p:sp>
        <p:nvSpPr>
          <p:cNvPr id="11" name="TextBox 10"/>
          <p:cNvSpPr txBox="1"/>
          <p:nvPr/>
        </p:nvSpPr>
        <p:spPr>
          <a:xfrm>
            <a:off x="7461278" y="5995307"/>
            <a:ext cx="4974315" cy="649454"/>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3264" dirty="0">
                <a:solidFill>
                  <a:schemeClr val="tx1">
                    <a:lumMod val="50000"/>
                    <a:alpha val="99000"/>
                  </a:schemeClr>
                </a:solidFill>
              </a:rPr>
              <a:t>640x480</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708" y="2919938"/>
            <a:ext cx="621790" cy="466342"/>
          </a:xfrm>
          <a:prstGeom prst="rect">
            <a:avLst/>
          </a:prstGeom>
        </p:spPr>
      </p:pic>
      <p:sp>
        <p:nvSpPr>
          <p:cNvPr id="13" name="TextBox 12"/>
          <p:cNvSpPr txBox="1"/>
          <p:nvPr/>
        </p:nvSpPr>
        <p:spPr>
          <a:xfrm>
            <a:off x="7461494" y="3061696"/>
            <a:ext cx="622004" cy="357850"/>
          </a:xfrm>
          <a:prstGeom prst="rect">
            <a:avLst/>
          </a:prstGeom>
          <a:noFill/>
        </p:spPr>
        <p:txBody>
          <a:bodyPr wrap="square" lIns="93260" tIns="93260" rIns="93260" bIns="93260" rtlCol="0">
            <a:spAutoFit/>
          </a:bodyPr>
          <a:lstStyle/>
          <a:p>
            <a:pPr algn="ctr">
              <a:lnSpc>
                <a:spcPct val="90000"/>
              </a:lnSpc>
              <a:spcBef>
                <a:spcPct val="20000"/>
              </a:spcBef>
              <a:buSzPct val="90000"/>
            </a:pPr>
            <a:r>
              <a:rPr lang="en-US" sz="1224" dirty="0">
                <a:solidFill>
                  <a:schemeClr val="tx1">
                    <a:alpha val="99000"/>
                  </a:schemeClr>
                </a:solidFill>
              </a:rPr>
              <a:t>80x60</a:t>
            </a:r>
          </a:p>
        </p:txBody>
      </p:sp>
    </p:spTree>
    <p:extLst>
      <p:ext uri="{BB962C8B-B14F-4D97-AF65-F5344CB8AC3E}">
        <p14:creationId xmlns:p14="http://schemas.microsoft.com/office/powerpoint/2010/main" val="14794967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First order task: Retrieve a RGB image from the Kinect</a:t>
            </a:r>
            <a:endParaRPr lang="en-US" dirty="0"/>
          </a:p>
        </p:txBody>
      </p:sp>
      <p:sp>
        <p:nvSpPr>
          <p:cNvPr id="6" name="Text Placeholder 5"/>
          <p:cNvSpPr>
            <a:spLocks noGrp="1"/>
          </p:cNvSpPr>
          <p:nvPr>
            <p:ph type="body" sz="quarter" idx="10"/>
          </p:nvPr>
        </p:nvSpPr>
        <p:spPr>
          <a:xfrm>
            <a:off x="274638" y="2189878"/>
            <a:ext cx="11887200" cy="4401205"/>
          </a:xfrm>
        </p:spPr>
        <p:txBody>
          <a:bodyPr/>
          <a:lstStyle/>
          <a:p>
            <a:r>
              <a:rPr lang="en-US" dirty="0" smtClean="0"/>
              <a:t>We will be using WPF</a:t>
            </a:r>
            <a:endParaRPr lang="en-US" dirty="0" smtClean="0"/>
          </a:p>
          <a:p>
            <a:pPr marL="457200" lvl="1" indent="-457200">
              <a:buFont typeface="+mj-lt"/>
              <a:buAutoNum type="arabicPeriod"/>
            </a:pPr>
            <a:r>
              <a:rPr lang="en-US" dirty="0" smtClean="0"/>
              <a:t>Next generation windows presentation foundation</a:t>
            </a:r>
            <a:endParaRPr lang="en-US" dirty="0" smtClean="0"/>
          </a:p>
          <a:p>
            <a:pPr marL="457200" lvl="1" indent="-457200">
              <a:buFont typeface="+mj-lt"/>
              <a:buAutoNum type="arabicPeriod"/>
            </a:pPr>
            <a:r>
              <a:rPr lang="en-US" dirty="0" smtClean="0"/>
              <a:t>Helps you build pretty user interface in Windows</a:t>
            </a:r>
            <a:endParaRPr lang="en-US" dirty="0"/>
          </a:p>
          <a:p>
            <a:pPr marL="457200" lvl="1" indent="-457200">
              <a:buFont typeface="+mj-lt"/>
              <a:buAutoNum type="arabicPeriod"/>
            </a:pPr>
            <a:r>
              <a:rPr lang="en-US" dirty="0" smtClean="0"/>
              <a:t>Much more flexible than a windows form framework</a:t>
            </a:r>
          </a:p>
          <a:p>
            <a:pPr marL="685800" lvl="2" indent="-457200">
              <a:buFont typeface="+mj-lt"/>
              <a:buAutoNum type="arabicPeriod"/>
            </a:pPr>
            <a:r>
              <a:rPr lang="en-US" dirty="0" smtClean="0"/>
              <a:t>Allow dynamic and flexible layouts --- sizes of views like textbox etc. changes dynamically</a:t>
            </a:r>
          </a:p>
          <a:p>
            <a:pPr marL="685800" lvl="2" indent="-457200">
              <a:buFont typeface="+mj-lt"/>
              <a:buAutoNum type="arabicPeriod"/>
            </a:pPr>
            <a:r>
              <a:rPr lang="en-US" dirty="0" smtClean="0"/>
              <a:t>Separates the design of the UI and the logic: design of the UI is in a </a:t>
            </a:r>
            <a:r>
              <a:rPr lang="en-US" dirty="0" err="1" smtClean="0"/>
              <a:t>xaml</a:t>
            </a:r>
            <a:r>
              <a:rPr lang="en-US" dirty="0" smtClean="0"/>
              <a:t> file and the logic is in C# similar to web programming</a:t>
            </a:r>
            <a:endParaRPr lang="en-US" dirty="0" smtClean="0"/>
          </a:p>
          <a:p>
            <a:r>
              <a:rPr lang="en-US" dirty="0" smtClean="0"/>
              <a:t>Important data structure: </a:t>
            </a:r>
            <a:r>
              <a:rPr lang="en-US" dirty="0" err="1" smtClean="0"/>
              <a:t>WriteableBitmap</a:t>
            </a:r>
            <a:endParaRPr lang="en-US" dirty="0" smtClean="0"/>
          </a:p>
          <a:p>
            <a:pPr marL="457200" lvl="1" indent="-457200">
              <a:buFont typeface="+mj-lt"/>
              <a:buAutoNum type="arabicPeriod"/>
            </a:pPr>
            <a:r>
              <a:rPr lang="en-US" dirty="0" smtClean="0"/>
              <a:t>Stores the bitmap of an image but unlike the ordinary bitmap, </a:t>
            </a:r>
            <a:r>
              <a:rPr lang="en-US" dirty="0" err="1" smtClean="0"/>
              <a:t>WriteableBitmap</a:t>
            </a:r>
            <a:r>
              <a:rPr lang="en-US" dirty="0" smtClean="0"/>
              <a:t> is mutable</a:t>
            </a:r>
            <a:endParaRPr lang="en-US" dirty="0" smtClean="0"/>
          </a:p>
          <a:p>
            <a:pPr marL="457200" lvl="1" indent="-457200">
              <a:buFont typeface="+mj-lt"/>
              <a:buAutoNum type="arabicPeriod"/>
            </a:pPr>
            <a:r>
              <a:rPr lang="en-US" dirty="0" smtClean="0"/>
              <a:t>Read and write to bitmap</a:t>
            </a:r>
            <a:endParaRPr lang="en-US" dirty="0"/>
          </a:p>
          <a:p>
            <a:pPr lvl="1"/>
            <a:endParaRPr lang="en-US" dirty="0" smtClean="0"/>
          </a:p>
        </p:txBody>
      </p:sp>
    </p:spTree>
    <p:extLst>
      <p:ext uri="{BB962C8B-B14F-4D97-AF65-F5344CB8AC3E}">
        <p14:creationId xmlns:p14="http://schemas.microsoft.com/office/powerpoint/2010/main" val="1835590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436475"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Title 3"/>
          <p:cNvSpPr>
            <a:spLocks noGrp="1"/>
          </p:cNvSpPr>
          <p:nvPr>
            <p:ph type="title"/>
          </p:nvPr>
        </p:nvSpPr>
        <p:spPr>
          <a:xfrm>
            <a:off x="274639" y="1209973"/>
            <a:ext cx="10056812" cy="2751698"/>
          </a:xfrm>
          <a:noFill/>
        </p:spPr>
        <p:txBody>
          <a:bodyPr/>
          <a:lstStyle/>
          <a:p>
            <a:r>
              <a:rPr lang="en-US" dirty="0" smtClean="0">
                <a:solidFill>
                  <a:srgbClr val="0072C6"/>
                </a:solidFill>
              </a:rPr>
              <a:t>Camera </a:t>
            </a:r>
            <a:br>
              <a:rPr lang="en-US" dirty="0" smtClean="0">
                <a:solidFill>
                  <a:srgbClr val="0072C6"/>
                </a:solidFill>
              </a:rPr>
            </a:br>
            <a:r>
              <a:rPr lang="en-US" dirty="0" smtClean="0">
                <a:solidFill>
                  <a:srgbClr val="0072C6"/>
                </a:solidFill>
              </a:rPr>
              <a:t>Basics</a:t>
            </a:r>
            <a:br>
              <a:rPr lang="en-US" dirty="0" smtClean="0">
                <a:solidFill>
                  <a:srgbClr val="0072C6"/>
                </a:solidFill>
              </a:rPr>
            </a:br>
            <a:r>
              <a:rPr lang="en-US" dirty="0" smtClean="0">
                <a:solidFill>
                  <a:srgbClr val="0072C6"/>
                </a:solidFill>
              </a:rPr>
              <a:t>Demo</a:t>
            </a:r>
            <a:br>
              <a:rPr lang="en-US" dirty="0" smtClean="0">
                <a:solidFill>
                  <a:srgbClr val="0072C6"/>
                </a:solidFill>
              </a:rPr>
            </a:br>
            <a:endParaRPr lang="en-US" dirty="0">
              <a:solidFill>
                <a:srgbClr val="0072C6"/>
              </a:solidFill>
            </a:endParaRPr>
          </a:p>
        </p:txBody>
      </p:sp>
      <p:sp>
        <p:nvSpPr>
          <p:cNvPr id="5" name="Text Placeholder 4"/>
          <p:cNvSpPr>
            <a:spLocks noGrp="1"/>
          </p:cNvSpPr>
          <p:nvPr>
            <p:ph type="body" sz="quarter" idx="12"/>
          </p:nvPr>
        </p:nvSpPr>
        <p:spPr/>
        <p:txBody>
          <a:bodyPr/>
          <a:lstStyle/>
          <a:p>
            <a:r>
              <a:rPr lang="en-US" dirty="0" smtClean="0"/>
              <a:t>Name</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8649"/>
          <a:stretch/>
        </p:blipFill>
        <p:spPr>
          <a:xfrm>
            <a:off x="4710896" y="1785693"/>
            <a:ext cx="7477929" cy="3423139"/>
          </a:xfrm>
          <a:prstGeom prst="rect">
            <a:avLst/>
          </a:prstGeom>
        </p:spPr>
      </p:pic>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www.w3.org/XML/1998/namespace"/>
    <ds:schemaRef ds:uri="http://schemas.microsoft.com/office/infopath/2007/PartnerControls"/>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TechEd%202013%20Speaker%20PPT%20Template</Template>
  <TotalTime>3547</TotalTime>
  <Words>2841</Words>
  <Application>Microsoft Office PowerPoint</Application>
  <PresentationFormat>Custom</PresentationFormat>
  <Paragraphs>268</Paragraphs>
  <Slides>29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Consolas</vt:lpstr>
      <vt:lpstr>Wingdings</vt:lpstr>
      <vt:lpstr>Segoe UI Light</vt:lpstr>
      <vt:lpstr>Segoe UI</vt:lpstr>
      <vt:lpstr>Arial</vt:lpstr>
      <vt:lpstr>TechEd_2013_Template_r09</vt:lpstr>
      <vt:lpstr>Kinect basics: Systems for Smart Home Automation    Nilanjan Banerjee</vt:lpstr>
      <vt:lpstr>Agenda</vt:lpstr>
      <vt:lpstr>What’s new with Kinect 1.6 &amp; 1.7</vt:lpstr>
      <vt:lpstr>Getting Started</vt:lpstr>
      <vt:lpstr>Kinect API Basics</vt:lpstr>
      <vt:lpstr>Camera Basics</vt:lpstr>
      <vt:lpstr>Image Processing 101</vt:lpstr>
      <vt:lpstr>First order task: Retrieve a RGB image from the Kinect</vt:lpstr>
      <vt:lpstr>Camera  Basics Demo </vt:lpstr>
      <vt:lpstr>Depth Data</vt:lpstr>
      <vt:lpstr>Depth Data</vt:lpstr>
      <vt:lpstr>Depth Data Demo </vt:lpstr>
      <vt:lpstr>Skeletal Tracking</vt:lpstr>
      <vt:lpstr>Skeletal Tracking</vt:lpstr>
      <vt:lpstr>Coordinates</vt:lpstr>
      <vt:lpstr>Joint Tracking &amp; Smoothing</vt:lpstr>
      <vt:lpstr>Physical Interaction Zone</vt:lpstr>
      <vt:lpstr>Skeletal  Tracking Demo </vt:lpstr>
      <vt:lpstr>Gestures &amp; Interaction</vt:lpstr>
      <vt:lpstr>Gesture Controls</vt:lpstr>
      <vt:lpstr>Gestures Demo </vt:lpstr>
      <vt:lpstr>Face Tracking</vt:lpstr>
      <vt:lpstr>Face Tracking</vt:lpstr>
      <vt:lpstr>3D Head Pose</vt:lpstr>
      <vt:lpstr>Animation Units</vt:lpstr>
      <vt:lpstr>Face Tracking Demo </vt:lpstr>
      <vt:lpstr>Kinect Service</vt:lpstr>
      <vt:lpstr>Kinect Socket Service</vt:lpstr>
      <vt:lpstr>Kinect Service Demo </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DEV-B305: Building Apps with the Kinect for Windows SDK</dc:title>
  <dc:subject>TechEd 2013</dc:subject>
  <dc:creator>Dan Fernandez</dc:creator>
  <cp:keywords>TechEd 2013</cp:keywords>
  <dc:description>Template by: Jordan Cayabyab, Artitudes Design, Inc.
DEV-B305: Building Apps with the Kinect for Windows SDK
Author: Dan Fernandez
Formatting by: Kate Kuzel, Silver Fox Productions, Inc.
Audience Type: Internal/External</dc:description>
  <cp:lastModifiedBy>nilanb</cp:lastModifiedBy>
  <cp:revision>57</cp:revision>
  <dcterms:created xsi:type="dcterms:W3CDTF">2013-05-12T23:12:43Z</dcterms:created>
  <dcterms:modified xsi:type="dcterms:W3CDTF">2014-03-26T13:49:33Z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