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689" r:id="rId2"/>
    <p:sldId id="741" r:id="rId3"/>
    <p:sldId id="742" r:id="rId4"/>
    <p:sldId id="743" r:id="rId5"/>
    <p:sldId id="744" r:id="rId6"/>
    <p:sldId id="745" r:id="rId7"/>
    <p:sldId id="746" r:id="rId8"/>
    <p:sldId id="747" r:id="rId9"/>
    <p:sldId id="748" r:id="rId10"/>
    <p:sldId id="749" r:id="rId11"/>
    <p:sldId id="750" r:id="rId12"/>
    <p:sldId id="751" r:id="rId13"/>
    <p:sldId id="752" r:id="rId14"/>
    <p:sldId id="753" r:id="rId15"/>
    <p:sldId id="754" r:id="rId16"/>
    <p:sldId id="755" r:id="rId17"/>
    <p:sldId id="756" r:id="rId18"/>
    <p:sldId id="757" r:id="rId19"/>
    <p:sldId id="758" r:id="rId20"/>
    <p:sldId id="759" r:id="rId21"/>
    <p:sldId id="760" r:id="rId22"/>
    <p:sldId id="709" r:id="rId23"/>
    <p:sldId id="762" r:id="rId24"/>
    <p:sldId id="763" r:id="rId25"/>
    <p:sldId id="764" r:id="rId26"/>
    <p:sldId id="765" r:id="rId27"/>
    <p:sldId id="766" r:id="rId28"/>
    <p:sldId id="767" r:id="rId29"/>
    <p:sldId id="768" r:id="rId30"/>
    <p:sldId id="769" r:id="rId31"/>
    <p:sldId id="770" r:id="rId32"/>
  </p:sldIdLst>
  <p:sldSz cx="9144000" cy="6858000" type="screen4x3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12"/>
    <a:srgbClr val="660066"/>
    <a:srgbClr val="0000FF"/>
    <a:srgbClr val="CC0000"/>
    <a:srgbClr val="FF9900"/>
    <a:srgbClr val="008000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8" autoAdjust="0"/>
    <p:restoredTop sz="94660"/>
  </p:normalViewPr>
  <p:slideViewPr>
    <p:cSldViewPr snapToObjects="1">
      <p:cViewPr>
        <p:scale>
          <a:sx n="86" d="100"/>
          <a:sy n="86" d="100"/>
        </p:scale>
        <p:origin x="-7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42" y="-72"/>
      </p:cViewPr>
      <p:guideLst>
        <p:guide orient="horz" pos="2896"/>
        <p:guide pos="22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D63F66-CC64-4EEB-9E90-434896C6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76B5A6-36E1-4474-BA79-BCC67114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01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89E466-F064-47FC-97EC-E2DB98BAD7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0BF38C-8783-4CA4-A428-47B8A0FC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E2F3DB-588A-4A4D-8866-1D4B6BA58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F5090D-164D-4F8B-AA29-DEC29D8E4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F46EF2-5FF3-4255-A0DE-F18571CC7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BE44FD-1B3A-4765-989A-16D82A72E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505200"/>
            <a:ext cx="73152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03C59E-1C20-48B8-AE48-51F36C88B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EEEE1A-8B5F-4255-8853-16A44B7F9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9016C1-61C1-4E21-8E93-D1D596030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20463-EDA2-4747-9D3A-770C8A8AC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F1A98-4964-45CE-A58F-62643862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E2B3BE-A1F3-40D1-8EEC-8125F51F0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3EE4F3-45CC-47E8-B989-A71EF1B38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A5589E-8953-4BEE-BDD7-05D6E153C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C175A7-B27D-4E04-8BD0-3BF0E54F3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E9592585-3565-48DA-B1FA-93911BBC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CMSC628: Introduction to Mobile Computing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Mobile Systems Programming (Acknowledgment to </a:t>
            </a:r>
            <a:r>
              <a:rPr lang="en-US" sz="1600" b="1" dirty="0" err="1" smtClean="0">
                <a:latin typeface="Trebuchet MS" pitchFamily="34" charset="0"/>
              </a:rPr>
              <a:t>Deepa</a:t>
            </a:r>
            <a:r>
              <a:rPr lang="en-US" sz="1600" b="1" dirty="0" smtClean="0">
                <a:latin typeface="Trebuchet MS" pitchFamily="34" charset="0"/>
              </a:rPr>
              <a:t> </a:t>
            </a:r>
            <a:r>
              <a:rPr lang="en-US" sz="1600" b="1" dirty="0" err="1" smtClean="0">
                <a:latin typeface="Trebuchet MS" pitchFamily="34" charset="0"/>
              </a:rPr>
              <a:t>Shinde</a:t>
            </a:r>
            <a:r>
              <a:rPr lang="en-US" sz="1600" b="1" dirty="0" smtClean="0">
                <a:latin typeface="Trebuchet MS" pitchFamily="34" charset="0"/>
              </a:rPr>
              <a:t> and Cindy </a:t>
            </a:r>
            <a:r>
              <a:rPr lang="en-US" sz="1600" b="1" dirty="0" err="1" smtClean="0">
                <a:latin typeface="Trebuchet MS" pitchFamily="34" charset="0"/>
              </a:rPr>
              <a:t>Atheron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University of Maryland</a:t>
            </a:r>
            <a:endParaRPr lang="en-US" sz="1400" b="1" baseline="30000" dirty="0"/>
          </a:p>
          <a:p>
            <a:pPr algn="ctr"/>
            <a:r>
              <a:rPr lang="en-US" sz="1400" dirty="0" smtClean="0">
                <a:latin typeface="Trebuchet MS" pitchFamily="34" charset="0"/>
              </a:rPr>
              <a:t>Baltimore County</a:t>
            </a:r>
            <a:r>
              <a:rPr lang="en-US" sz="1400" smtClean="0">
                <a:latin typeface="Trebuchet MS" pitchFamily="34" charset="0"/>
              </a:rPr>
              <a:t>, MD</a:t>
            </a:r>
            <a:endParaRPr lang="en-US" sz="1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3BA5578-752D-4858-9AC3-18722BAE6B2C}" type="slidenum">
              <a:rPr lang="en-US" sz="1400" smtClean="0">
                <a:latin typeface="Times New Roman" pitchFamily="16" charset="0"/>
              </a:rPr>
              <a:pPr/>
              <a:t>10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(TCP)</a:t>
            </a:r>
            <a:endParaRPr lang="en-US" smtClean="0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185988" y="1508125"/>
            <a:ext cx="6826250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class TCPClient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public static void main(String argv[])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String sentence;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String modifiedSentence;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BufferedReader inFromUser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new BufferedReader(new InputStreamReader(System.in));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Socket clientSocket = new Socket("hostname", 6789);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DataOutputStream outToServer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new DataOutputStream(clientSocket.getOutputStream());</a:t>
            </a:r>
            <a:r>
              <a:rPr lang="en-US" sz="1800">
                <a:latin typeface="Times New Roman" pitchFamily="16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Times New Roman" pitchFamily="16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6" charset="0"/>
              </a:rPr>
              <a:t>        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700088" y="3810000"/>
            <a:ext cx="153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input stream</a:t>
            </a:r>
            <a:endParaRPr lang="en-US" sz="1800"/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66688" y="4505325"/>
            <a:ext cx="20685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client socket,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connect to server</a:t>
            </a:r>
            <a:endParaRPr lang="en-US" sz="1800"/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0" y="5421313"/>
            <a:ext cx="2216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output stream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attached to socket</a:t>
            </a:r>
            <a:endParaRPr lang="en-US" sz="1800"/>
          </a:p>
        </p:txBody>
      </p:sp>
      <p:sp>
        <p:nvSpPr>
          <p:cNvPr id="11273" name="Freeform 7"/>
          <p:cNvSpPr>
            <a:spLocks/>
          </p:cNvSpPr>
          <p:nvPr/>
        </p:nvSpPr>
        <p:spPr bwMode="auto">
          <a:xfrm>
            <a:off x="2081213" y="3890963"/>
            <a:ext cx="123825" cy="542925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42925 h 342"/>
              <a:gd name="T6" fmla="*/ 9525 w 78"/>
              <a:gd name="T7" fmla="*/ 54292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V="1">
            <a:off x="2214563" y="4152900"/>
            <a:ext cx="361950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5" name="Freeform 9"/>
          <p:cNvSpPr>
            <a:spLocks/>
          </p:cNvSpPr>
          <p:nvPr/>
        </p:nvSpPr>
        <p:spPr bwMode="auto">
          <a:xfrm>
            <a:off x="2081213" y="4605338"/>
            <a:ext cx="123825" cy="7667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766762 h 342"/>
              <a:gd name="T6" fmla="*/ 9525 w 78"/>
              <a:gd name="T7" fmla="*/ 7667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>
            <a:off x="2209800" y="4987925"/>
            <a:ext cx="423863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7" name="Freeform 11"/>
          <p:cNvSpPr>
            <a:spLocks/>
          </p:cNvSpPr>
          <p:nvPr/>
        </p:nvSpPr>
        <p:spPr bwMode="auto">
          <a:xfrm>
            <a:off x="2109788" y="5519738"/>
            <a:ext cx="123825" cy="8048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804862 h 342"/>
              <a:gd name="T6" fmla="*/ 9525 w 78"/>
              <a:gd name="T7" fmla="*/ 8048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238375" y="5619750"/>
            <a:ext cx="3619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E548179-C765-4C4C-8452-672FC38D747E}" type="slidenum">
              <a:rPr lang="en-US" sz="1400" smtClean="0">
                <a:latin typeface="Times New Roman" pitchFamily="16" charset="0"/>
              </a:rPr>
              <a:pPr/>
              <a:t>11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(TCP), cont.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490788" y="1865313"/>
            <a:ext cx="63944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Times New Roman" pitchFamily="16" charset="0"/>
              </a:rPr>
              <a:t>        </a:t>
            </a:r>
            <a:r>
              <a:rPr lang="en-US" sz="1800" dirty="0" err="1">
                <a:latin typeface="Arial" charset="0"/>
              </a:rPr>
              <a:t>BufferedReader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inFromServer</a:t>
            </a:r>
            <a:r>
              <a:rPr lang="en-US" sz="18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new </a:t>
            </a:r>
            <a:r>
              <a:rPr lang="en-US" sz="1800" dirty="0" err="1">
                <a:latin typeface="Arial" charset="0"/>
              </a:rPr>
              <a:t>BufferedReader</a:t>
            </a:r>
            <a:r>
              <a:rPr lang="en-US" sz="1800" dirty="0">
                <a:latin typeface="Arial" charset="0"/>
              </a:rPr>
              <a:t>(new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</a:t>
            </a:r>
            <a:r>
              <a:rPr lang="en-US" sz="1800" dirty="0" err="1">
                <a:latin typeface="Arial" charset="0"/>
              </a:rPr>
              <a:t>InputStreamReader</a:t>
            </a:r>
            <a:r>
              <a:rPr lang="en-US" sz="1800" dirty="0">
                <a:latin typeface="Arial" charset="0"/>
              </a:rPr>
              <a:t>(</a:t>
            </a:r>
            <a:r>
              <a:rPr lang="en-US" sz="1800" dirty="0" err="1">
                <a:latin typeface="Arial" charset="0"/>
              </a:rPr>
              <a:t>clientSocket.getInputStream</a:t>
            </a:r>
            <a:r>
              <a:rPr lang="en-US" sz="1800" dirty="0">
                <a:latin typeface="Arial" charset="0"/>
              </a:rPr>
              <a:t>()));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sentence = </a:t>
            </a:r>
            <a:r>
              <a:rPr lang="en-US" sz="1800" dirty="0" err="1">
                <a:latin typeface="Arial" charset="0"/>
              </a:rPr>
              <a:t>inFromUser.readLine</a:t>
            </a:r>
            <a:r>
              <a:rPr lang="en-US" sz="18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</a:t>
            </a:r>
            <a:r>
              <a:rPr lang="en-US" sz="1800" dirty="0" err="1">
                <a:latin typeface="Arial" charset="0"/>
              </a:rPr>
              <a:t>outToServer.writeBytes</a:t>
            </a:r>
            <a:r>
              <a:rPr lang="en-US" sz="1800" dirty="0">
                <a:latin typeface="Arial" charset="0"/>
              </a:rPr>
              <a:t>(sentence + '\n');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</a:t>
            </a:r>
            <a:r>
              <a:rPr lang="en-US" sz="1800" dirty="0" err="1">
                <a:latin typeface="Arial" charset="0"/>
              </a:rPr>
              <a:t>modifiedSentence</a:t>
            </a:r>
            <a:r>
              <a:rPr lang="en-US" sz="1800" dirty="0">
                <a:latin typeface="Arial" charset="0"/>
              </a:rPr>
              <a:t> = </a:t>
            </a:r>
            <a:r>
              <a:rPr lang="en-US" sz="1800" dirty="0" err="1">
                <a:latin typeface="Arial" charset="0"/>
              </a:rPr>
              <a:t>inFromServer.readLine</a:t>
            </a:r>
            <a:r>
              <a:rPr lang="en-US" sz="18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</a:t>
            </a:r>
            <a:r>
              <a:rPr lang="en-US" sz="1800" dirty="0" err="1">
                <a:latin typeface="Arial" charset="0"/>
              </a:rPr>
              <a:t>System.out.println</a:t>
            </a:r>
            <a:r>
              <a:rPr lang="en-US" sz="1600" dirty="0">
                <a:latin typeface="Arial" charset="0"/>
              </a:rPr>
              <a:t>("FROM SERVER: " + </a:t>
            </a:r>
            <a:r>
              <a:rPr lang="en-US" sz="1600" dirty="0" err="1">
                <a:latin typeface="Arial" charset="0"/>
              </a:rPr>
              <a:t>modifiedSentence</a:t>
            </a:r>
            <a:r>
              <a:rPr lang="en-US" sz="18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</a:t>
            </a:r>
            <a:r>
              <a:rPr lang="en-US" sz="1800" dirty="0" err="1">
                <a:latin typeface="Arial" charset="0"/>
              </a:rPr>
              <a:t>clientSocket.close</a:t>
            </a:r>
            <a:r>
              <a:rPr lang="en-US" sz="18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  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}</a:t>
            </a:r>
            <a:r>
              <a:rPr lang="en-US" sz="1600" dirty="0">
                <a:latin typeface="Arial" charset="0"/>
              </a:rPr>
              <a:t> 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114300" y="1849438"/>
            <a:ext cx="23923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input stream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attached to socket</a:t>
            </a:r>
            <a:endParaRPr lang="en-US" sz="1800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1487488" y="3321050"/>
            <a:ext cx="1173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Send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server</a:t>
            </a:r>
            <a:endParaRPr lang="en-US" sz="1800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81100" y="4110038"/>
            <a:ext cx="1468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Read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from server</a:t>
            </a:r>
            <a:endParaRPr lang="en-US" sz="1800"/>
          </a:p>
        </p:txBody>
      </p:sp>
      <p:sp>
        <p:nvSpPr>
          <p:cNvPr id="12297" name="Freeform 7"/>
          <p:cNvSpPr>
            <a:spLocks/>
          </p:cNvSpPr>
          <p:nvPr/>
        </p:nvSpPr>
        <p:spPr bwMode="auto">
          <a:xfrm>
            <a:off x="2466975" y="1919288"/>
            <a:ext cx="114300" cy="790575"/>
          </a:xfrm>
          <a:custGeom>
            <a:avLst/>
            <a:gdLst>
              <a:gd name="T0" fmla="*/ 0 w 78"/>
              <a:gd name="T1" fmla="*/ 0 h 342"/>
              <a:gd name="T2" fmla="*/ 114300 w 78"/>
              <a:gd name="T3" fmla="*/ 0 h 342"/>
              <a:gd name="T4" fmla="*/ 114300 w 78"/>
              <a:gd name="T5" fmla="*/ 790575 h 342"/>
              <a:gd name="T6" fmla="*/ 8792 w 78"/>
              <a:gd name="T7" fmla="*/ 79057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 flipV="1">
            <a:off x="2581275" y="2324100"/>
            <a:ext cx="3429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9" name="Freeform 9"/>
          <p:cNvSpPr>
            <a:spLocks/>
          </p:cNvSpPr>
          <p:nvPr/>
        </p:nvSpPr>
        <p:spPr bwMode="auto">
          <a:xfrm>
            <a:off x="2505075" y="3357563"/>
            <a:ext cx="123825" cy="5857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85787 h 342"/>
              <a:gd name="T6" fmla="*/ 9525 w 78"/>
              <a:gd name="T7" fmla="*/ 5857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Line 10"/>
          <p:cNvSpPr>
            <a:spLocks noChangeShapeType="1"/>
          </p:cNvSpPr>
          <p:nvPr/>
        </p:nvSpPr>
        <p:spPr bwMode="auto">
          <a:xfrm flipV="1">
            <a:off x="2633663" y="3667125"/>
            <a:ext cx="309562" cy="15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1" name="Freeform 11"/>
          <p:cNvSpPr>
            <a:spLocks/>
          </p:cNvSpPr>
          <p:nvPr/>
        </p:nvSpPr>
        <p:spPr bwMode="auto">
          <a:xfrm>
            <a:off x="2524125" y="4186238"/>
            <a:ext cx="123825" cy="5095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09587 h 342"/>
              <a:gd name="T6" fmla="*/ 9525 w 78"/>
              <a:gd name="T7" fmla="*/ 5095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 flipV="1">
            <a:off x="2662238" y="4295775"/>
            <a:ext cx="2952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0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25DDE55-36BC-42DC-AD44-8EBBDF68A64E}" type="slidenum">
              <a:rPr lang="en-US" sz="1400" smtClean="0">
                <a:latin typeface="Times New Roman" pitchFamily="16" charset="0"/>
              </a:rPr>
              <a:pPr/>
              <a:t>12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(TCP)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565400" y="1235075"/>
            <a:ext cx="6262688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class </a:t>
            </a:r>
            <a:r>
              <a:rPr lang="en-US" sz="1600" dirty="0" err="1">
                <a:latin typeface="Arial" charset="0"/>
              </a:rPr>
              <a:t>TCPServer</a:t>
            </a:r>
            <a:r>
              <a:rPr lang="en-US" sz="1600" dirty="0">
                <a:latin typeface="Arial" charset="0"/>
              </a:rPr>
              <a:t>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public static void main(String </a:t>
            </a:r>
            <a:r>
              <a:rPr lang="en-US" sz="1600" dirty="0" err="1">
                <a:latin typeface="Arial" charset="0"/>
              </a:rPr>
              <a:t>argv</a:t>
            </a:r>
            <a:r>
              <a:rPr lang="en-US" sz="1600" dirty="0">
                <a:latin typeface="Arial" charset="0"/>
              </a:rPr>
              <a:t>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String </a:t>
            </a:r>
            <a:r>
              <a:rPr lang="en-US" sz="1600" dirty="0" err="1">
                <a:latin typeface="Arial" charset="0"/>
              </a:rPr>
              <a:t>clientSentence</a:t>
            </a:r>
            <a:r>
              <a:rPr lang="en-US" sz="1600" dirty="0">
                <a:latin typeface="Arial" charset="0"/>
              </a:rPr>
              <a:t>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String </a:t>
            </a:r>
            <a:r>
              <a:rPr lang="en-US" sz="1600" dirty="0" err="1">
                <a:latin typeface="Arial" charset="0"/>
              </a:rPr>
              <a:t>capitalizedSentence</a:t>
            </a:r>
            <a:r>
              <a:rPr lang="en-US" sz="1600" dirty="0">
                <a:latin typeface="Arial" charset="0"/>
              </a:rPr>
              <a:t>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</a:t>
            </a:r>
            <a:r>
              <a:rPr lang="en-US" sz="1600" dirty="0" err="1">
                <a:latin typeface="Arial" charset="0"/>
              </a:rPr>
              <a:t>ServerSocket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welcomeSocket</a:t>
            </a:r>
            <a:r>
              <a:rPr lang="en-US" sz="1600" dirty="0">
                <a:latin typeface="Arial" charset="0"/>
              </a:rPr>
              <a:t> = new </a:t>
            </a:r>
            <a:r>
              <a:rPr lang="en-US" sz="1600" dirty="0" err="1">
                <a:latin typeface="Arial" charset="0"/>
              </a:rPr>
              <a:t>ServerSocket</a:t>
            </a:r>
            <a:r>
              <a:rPr lang="en-US" sz="1600" dirty="0">
                <a:latin typeface="Arial" charset="0"/>
              </a:rPr>
              <a:t>(6789);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while(true)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Socket </a:t>
            </a:r>
            <a:r>
              <a:rPr lang="en-US" sz="1600" dirty="0" err="1">
                <a:latin typeface="Arial" charset="0"/>
              </a:rPr>
              <a:t>connectionSocket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welcomeSocket.accept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</a:t>
            </a:r>
            <a:r>
              <a:rPr lang="en-US" sz="1600" dirty="0" err="1">
                <a:latin typeface="Arial" charset="0"/>
              </a:rPr>
              <a:t>BufferedReader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inFromClient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new </a:t>
            </a:r>
            <a:r>
              <a:rPr lang="en-US" sz="1600" dirty="0" err="1">
                <a:latin typeface="Arial" charset="0"/>
              </a:rPr>
              <a:t>BufferedReader</a:t>
            </a:r>
            <a:r>
              <a:rPr lang="en-US" sz="1600" dirty="0">
                <a:latin typeface="Arial" charset="0"/>
              </a:rPr>
              <a:t>(new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</a:t>
            </a:r>
            <a:r>
              <a:rPr lang="en-US" sz="1600" dirty="0" err="1">
                <a:latin typeface="Arial" charset="0"/>
              </a:rPr>
              <a:t>InputStreamReader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connectionSocket.getInputStream</a:t>
            </a:r>
            <a:r>
              <a:rPr lang="en-US" sz="1600" dirty="0">
                <a:latin typeface="Arial" charset="0"/>
              </a:rPr>
              <a:t>()));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50838" y="3249613"/>
            <a:ext cx="2022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welcoming socket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 port 6789</a:t>
            </a:r>
            <a:endParaRPr lang="en-US" sz="1800"/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207963" y="4260850"/>
            <a:ext cx="22145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Wait, on welcoming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socket for contact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by client</a:t>
            </a:r>
            <a:endParaRPr lang="en-US" sz="1800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307975" y="5278438"/>
            <a:ext cx="20939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input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stream, attached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2247900" y="3309938"/>
            <a:ext cx="152400" cy="800100"/>
          </a:xfrm>
          <a:custGeom>
            <a:avLst/>
            <a:gdLst>
              <a:gd name="T0" fmla="*/ 0 w 78"/>
              <a:gd name="T1" fmla="*/ 0 h 342"/>
              <a:gd name="T2" fmla="*/ 152400 w 78"/>
              <a:gd name="T3" fmla="*/ 0 h 342"/>
              <a:gd name="T4" fmla="*/ 152400 w 78"/>
              <a:gd name="T5" fmla="*/ 800100 h 342"/>
              <a:gd name="T6" fmla="*/ 11723 w 78"/>
              <a:gd name="T7" fmla="*/ 8001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>
            <a:off x="2419350" y="3843338"/>
            <a:ext cx="419100" cy="4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3" name="Freeform 9"/>
          <p:cNvSpPr>
            <a:spLocks/>
          </p:cNvSpPr>
          <p:nvPr/>
        </p:nvSpPr>
        <p:spPr bwMode="auto">
          <a:xfrm>
            <a:off x="2314575" y="4348163"/>
            <a:ext cx="123825" cy="7667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766762 h 342"/>
              <a:gd name="T6" fmla="*/ 9525 w 78"/>
              <a:gd name="T7" fmla="*/ 7667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2452688" y="4787900"/>
            <a:ext cx="604837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5" name="Freeform 11"/>
          <p:cNvSpPr>
            <a:spLocks/>
          </p:cNvSpPr>
          <p:nvPr/>
        </p:nvSpPr>
        <p:spPr bwMode="auto">
          <a:xfrm>
            <a:off x="2286000" y="5386388"/>
            <a:ext cx="152400" cy="738187"/>
          </a:xfrm>
          <a:custGeom>
            <a:avLst/>
            <a:gdLst>
              <a:gd name="T0" fmla="*/ 0 w 78"/>
              <a:gd name="T1" fmla="*/ 0 h 342"/>
              <a:gd name="T2" fmla="*/ 152400 w 78"/>
              <a:gd name="T3" fmla="*/ 0 h 342"/>
              <a:gd name="T4" fmla="*/ 152400 w 78"/>
              <a:gd name="T5" fmla="*/ 738187 h 342"/>
              <a:gd name="T6" fmla="*/ 11723 w 78"/>
              <a:gd name="T7" fmla="*/ 7381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6" name="Line 12"/>
          <p:cNvSpPr>
            <a:spLocks noChangeShapeType="1"/>
          </p:cNvSpPr>
          <p:nvPr/>
        </p:nvSpPr>
        <p:spPr bwMode="auto">
          <a:xfrm flipV="1">
            <a:off x="2443163" y="5581650"/>
            <a:ext cx="6477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60C49FB-583B-4D3D-8740-412F3F1043C1}" type="slidenum">
              <a:rPr lang="en-US" sz="1400" smtClean="0">
                <a:latin typeface="Times New Roman" pitchFamily="16" charset="0"/>
              </a:rPr>
              <a:pPr/>
              <a:t>13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(TCP), cont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1851025" y="1617663"/>
            <a:ext cx="6999288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 DataOutputStream  outToClient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   new DataOutputStream</a:t>
            </a:r>
            <a:r>
              <a:rPr lang="en-US" sz="1600">
                <a:latin typeface="Arial" charset="0"/>
              </a:rPr>
              <a:t>(connectionSocket.getOutputStream());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 clientSentence = inFromClient.readLine();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 capitalizedSentence = clientSentence.toUpperCase() + '\n';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   outToClient.writeBytes(capitalizedSentence);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latin typeface="Arial" charset="0"/>
              </a:rPr>
              <a:t>}</a:t>
            </a:r>
            <a:r>
              <a:rPr lang="en-US" sz="1800">
                <a:latin typeface="Times New Roman" pitchFamily="16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Times New Roman" pitchFamily="16" charset="0"/>
              </a:rPr>
              <a:t> 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738188" y="2759075"/>
            <a:ext cx="1482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Read in 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from socket</a:t>
            </a:r>
            <a:endParaRPr lang="en-US" sz="1800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27000" y="1735138"/>
            <a:ext cx="20939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output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stream, attached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4344" name="Freeform 6"/>
          <p:cNvSpPr>
            <a:spLocks/>
          </p:cNvSpPr>
          <p:nvPr/>
        </p:nvSpPr>
        <p:spPr bwMode="auto">
          <a:xfrm>
            <a:off x="2028825" y="2814638"/>
            <a:ext cx="161925" cy="53340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533400 h 342"/>
              <a:gd name="T6" fmla="*/ 12456 w 78"/>
              <a:gd name="T7" fmla="*/ 5334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 flipV="1">
            <a:off x="2209800" y="3114675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6" name="Freeform 8"/>
          <p:cNvSpPr>
            <a:spLocks/>
          </p:cNvSpPr>
          <p:nvPr/>
        </p:nvSpPr>
        <p:spPr bwMode="auto">
          <a:xfrm>
            <a:off x="2057400" y="1795463"/>
            <a:ext cx="133350" cy="814387"/>
          </a:xfrm>
          <a:custGeom>
            <a:avLst/>
            <a:gdLst>
              <a:gd name="T0" fmla="*/ 0 w 78"/>
              <a:gd name="T1" fmla="*/ 0 h 342"/>
              <a:gd name="T2" fmla="*/ 133350 w 78"/>
              <a:gd name="T3" fmla="*/ 0 h 342"/>
              <a:gd name="T4" fmla="*/ 133350 w 78"/>
              <a:gd name="T5" fmla="*/ 814387 h 342"/>
              <a:gd name="T6" fmla="*/ 10258 w 78"/>
              <a:gd name="T7" fmla="*/ 8143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 flipV="1">
            <a:off x="2214563" y="2486025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490538" y="3902075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Write out line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14349" name="Freeform 11"/>
          <p:cNvSpPr>
            <a:spLocks/>
          </p:cNvSpPr>
          <p:nvPr/>
        </p:nvSpPr>
        <p:spPr bwMode="auto">
          <a:xfrm>
            <a:off x="2009775" y="3957638"/>
            <a:ext cx="161925" cy="57150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571500 h 342"/>
              <a:gd name="T6" fmla="*/ 12456 w 78"/>
              <a:gd name="T7" fmla="*/ 5715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 flipV="1">
            <a:off x="2190750" y="4219575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1" name="Text Box 13"/>
          <p:cNvSpPr txBox="1">
            <a:spLocks noChangeArrowheads="1"/>
          </p:cNvSpPr>
          <p:nvPr/>
        </p:nvSpPr>
        <p:spPr bwMode="auto">
          <a:xfrm>
            <a:off x="3209925" y="4889500"/>
            <a:ext cx="28781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End of while loop,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loop back and wait for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another client connection</a:t>
            </a:r>
            <a:endParaRPr lang="en-US" sz="1800"/>
          </a:p>
        </p:txBody>
      </p:sp>
      <p:sp>
        <p:nvSpPr>
          <p:cNvPr id="14352" name="Freeform 14"/>
          <p:cNvSpPr>
            <a:spLocks/>
          </p:cNvSpPr>
          <p:nvPr/>
        </p:nvSpPr>
        <p:spPr bwMode="auto">
          <a:xfrm rot="10784139">
            <a:off x="3190875" y="4879975"/>
            <a:ext cx="160338" cy="912813"/>
          </a:xfrm>
          <a:custGeom>
            <a:avLst/>
            <a:gdLst>
              <a:gd name="T0" fmla="*/ 0 w 78"/>
              <a:gd name="T1" fmla="*/ 0 h 342"/>
              <a:gd name="T2" fmla="*/ 160338 w 78"/>
              <a:gd name="T3" fmla="*/ 0 h 342"/>
              <a:gd name="T4" fmla="*/ 160338 w 78"/>
              <a:gd name="T5" fmla="*/ 912813 h 342"/>
              <a:gd name="T6" fmla="*/ 12334 w 78"/>
              <a:gd name="T7" fmla="*/ 912813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 flipH="1" flipV="1">
            <a:off x="2543175" y="4552950"/>
            <a:ext cx="6477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4D4E1E2-BCDC-41C6-BD9A-48432F9CC754}" type="slidenum">
              <a:rPr lang="en-US" sz="1400" smtClean="0">
                <a:latin typeface="Times New Roman" pitchFamily="16" charset="0"/>
              </a:rPr>
              <a:pPr/>
              <a:t>14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UDP</a:t>
            </a:r>
          </a:p>
        </p:txBody>
      </p:sp>
      <p:sp>
        <p:nvSpPr>
          <p:cNvPr id="1536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855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9D03CA4-595E-4CCA-A2DB-B906FD442D4A}" type="slidenum">
              <a:rPr lang="en-US" sz="1400" smtClean="0">
                <a:latin typeface="Times New Roman" pitchFamily="16" charset="0"/>
              </a:rPr>
              <a:pPr/>
              <a:t>15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 programming </a:t>
            </a:r>
            <a:r>
              <a:rPr lang="en-US" sz="3600" i="1" smtClean="0">
                <a:solidFill>
                  <a:srgbClr val="FF0000"/>
                </a:solidFill>
              </a:rPr>
              <a:t>with UDP</a:t>
            </a: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UDP: no “connection” between client and server</a:t>
            </a:r>
            <a:endParaRPr lang="en-US" sz="2000" smtClean="0"/>
          </a:p>
          <a:p>
            <a:r>
              <a:rPr lang="en-US" sz="2000" smtClean="0"/>
              <a:t>no handshaking</a:t>
            </a:r>
          </a:p>
          <a:p>
            <a:r>
              <a:rPr lang="en-US" sz="2000" smtClean="0"/>
              <a:t>sender explicitly attaches IP address and port of destination to each packet</a:t>
            </a:r>
          </a:p>
          <a:p>
            <a:r>
              <a:rPr lang="en-US" sz="2000" smtClean="0"/>
              <a:t>server must extract IP address, port of sender from received packet</a:t>
            </a:r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UDP: transmitted data may be received out of order, or lost</a:t>
            </a:r>
            <a:endParaRPr lang="en-US" sz="2000" smtClean="0"/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4616450" y="2679700"/>
            <a:ext cx="4175125" cy="1743075"/>
            <a:chOff x="2914" y="2888"/>
            <a:chExt cx="2630" cy="1098"/>
          </a:xfrm>
        </p:grpSpPr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2940" y="3024"/>
              <a:ext cx="2604" cy="89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6392" name="Group 6"/>
            <p:cNvGrpSpPr>
              <a:grpSpLocks/>
            </p:cNvGrpSpPr>
            <p:nvPr/>
          </p:nvGrpSpPr>
          <p:grpSpPr bwMode="auto">
            <a:xfrm>
              <a:off x="2976" y="2888"/>
              <a:ext cx="1653" cy="250"/>
              <a:chOff x="66" y="3842"/>
              <a:chExt cx="1653" cy="250"/>
            </a:xfrm>
          </p:grpSpPr>
          <p:sp>
            <p:nvSpPr>
              <p:cNvPr id="16394" name="Rectangle 7"/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158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5" name="Text Box 8"/>
              <p:cNvSpPr txBox="1">
                <a:spLocks noChangeArrowheads="1"/>
              </p:cNvSpPr>
              <p:nvPr/>
            </p:nvSpPr>
            <p:spPr bwMode="auto">
              <a:xfrm>
                <a:off x="66" y="3842"/>
                <a:ext cx="16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FF0000"/>
                    </a:solidFill>
                  </a:rPr>
                  <a:t>application viewpoint</a:t>
                </a:r>
                <a:endParaRPr lang="en-US" sz="1800"/>
              </a:p>
            </p:txBody>
          </p:sp>
        </p:grp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2914" y="3179"/>
              <a:ext cx="2621" cy="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UDP provides </a:t>
              </a:r>
              <a:r>
                <a:rPr lang="en-US" sz="2000" i="1" u="sng">
                  <a:solidFill>
                    <a:schemeClr val="accent2"/>
                  </a:solidFill>
                </a:rPr>
                <a:t>unreliable</a:t>
              </a:r>
              <a:r>
                <a:rPr lang="en-US" sz="2000" i="1">
                  <a:solidFill>
                    <a:schemeClr val="accent2"/>
                  </a:solidFill>
                </a:rPr>
                <a:t> transfer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 of groups of bytes (“datagrams”)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 between client and server</a:t>
              </a:r>
              <a:endParaRPr lang="en-US" sz="2000" i="1">
                <a:solidFill>
                  <a:schemeClr val="accent2"/>
                </a:solidFill>
                <a:latin typeface="Times New Roman" pitchFamily="16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03530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814DB73-5A9C-4C99-8699-A55A7028CCF8}" type="slidenum">
              <a:rPr lang="en-US" sz="1400" smtClean="0">
                <a:latin typeface="Times New Roman" pitchFamily="16" charset="0"/>
              </a:rPr>
              <a:pPr/>
              <a:t>16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Client/server socket interaction: UDP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76350" y="3324225"/>
            <a:ext cx="5435600" cy="2544763"/>
            <a:chOff x="804" y="2094"/>
            <a:chExt cx="3424" cy="1603"/>
          </a:xfrm>
        </p:grpSpPr>
        <p:sp>
          <p:nvSpPr>
            <p:cNvPr id="17436" name="Freeform 4"/>
            <p:cNvSpPr>
              <a:spLocks/>
            </p:cNvSpPr>
            <p:nvPr/>
          </p:nvSpPr>
          <p:spPr bwMode="auto">
            <a:xfrm>
              <a:off x="804" y="2094"/>
              <a:ext cx="552" cy="1602"/>
            </a:xfrm>
            <a:custGeom>
              <a:avLst/>
              <a:gdLst>
                <a:gd name="T0" fmla="*/ 552 w 492"/>
                <a:gd name="T1" fmla="*/ 1493 h 2112"/>
                <a:gd name="T2" fmla="*/ 552 w 492"/>
                <a:gd name="T3" fmla="*/ 1602 h 2112"/>
                <a:gd name="T4" fmla="*/ 0 w 492"/>
                <a:gd name="T5" fmla="*/ 1602 h 2112"/>
                <a:gd name="T6" fmla="*/ 0 w 492"/>
                <a:gd name="T7" fmla="*/ 0 h 2112"/>
                <a:gd name="T8" fmla="*/ 451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37" name="Text Box 5"/>
            <p:cNvSpPr txBox="1">
              <a:spLocks noChangeArrowheads="1"/>
            </p:cNvSpPr>
            <p:nvPr/>
          </p:nvSpPr>
          <p:spPr bwMode="auto">
            <a:xfrm>
              <a:off x="3509" y="3371"/>
              <a:ext cx="71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7438" name="Line 6"/>
            <p:cNvSpPr>
              <a:spLocks noChangeShapeType="1"/>
            </p:cNvSpPr>
            <p:nvPr/>
          </p:nvSpPr>
          <p:spPr bwMode="auto">
            <a:xfrm>
              <a:off x="3936" y="3318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585788" y="1314450"/>
            <a:ext cx="339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Server </a:t>
            </a:r>
            <a:r>
              <a:rPr lang="en-US" sz="1800"/>
              <a:t>(running on </a:t>
            </a:r>
            <a:r>
              <a:rPr lang="en-US" sz="1800" b="1">
                <a:latin typeface="Courier New" pitchFamily="49" charset="0"/>
              </a:rPr>
              <a:t>hostid</a:t>
            </a:r>
            <a:r>
              <a:rPr lang="en-US" sz="1800"/>
              <a:t>)</a:t>
            </a:r>
            <a:endParaRPr lang="en-US">
              <a:latin typeface="Times New Roman" pitchFamily="16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532438" y="3933825"/>
            <a:ext cx="1374775" cy="1354138"/>
            <a:chOff x="3485" y="2478"/>
            <a:chExt cx="866" cy="853"/>
          </a:xfrm>
        </p:grpSpPr>
        <p:sp>
          <p:nvSpPr>
            <p:cNvPr id="17434" name="Text Box 9"/>
            <p:cNvSpPr txBox="1">
              <a:spLocks noChangeArrowheads="1"/>
            </p:cNvSpPr>
            <p:nvPr/>
          </p:nvSpPr>
          <p:spPr bwMode="auto">
            <a:xfrm>
              <a:off x="3485" y="3005"/>
              <a:ext cx="86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read reply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7435" name="Line 10"/>
            <p:cNvSpPr>
              <a:spLocks noChangeShapeType="1"/>
            </p:cNvSpPr>
            <p:nvPr/>
          </p:nvSpPr>
          <p:spPr bwMode="auto">
            <a:xfrm>
              <a:off x="3864" y="2478"/>
              <a:ext cx="0" cy="5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000375" y="1333500"/>
            <a:ext cx="5527675" cy="2593975"/>
            <a:chOff x="1890" y="840"/>
            <a:chExt cx="3482" cy="1634"/>
          </a:xfrm>
        </p:grpSpPr>
        <p:grpSp>
          <p:nvGrpSpPr>
            <p:cNvPr id="17427" name="Group 12"/>
            <p:cNvGrpSpPr>
              <a:grpSpLocks/>
            </p:cNvGrpSpPr>
            <p:nvPr/>
          </p:nvGrpSpPr>
          <p:grpSpPr bwMode="auto">
            <a:xfrm>
              <a:off x="3389" y="1342"/>
              <a:ext cx="1030" cy="465"/>
              <a:chOff x="3233" y="1852"/>
              <a:chExt cx="1030" cy="465"/>
            </a:xfrm>
          </p:grpSpPr>
          <p:sp>
            <p:nvSpPr>
              <p:cNvPr id="17432" name="Text Box 13"/>
              <p:cNvSpPr txBox="1">
                <a:spLocks noChangeArrowheads="1"/>
              </p:cNvSpPr>
              <p:nvPr/>
            </p:nvSpPr>
            <p:spPr bwMode="auto">
              <a:xfrm>
                <a:off x="3233" y="1852"/>
                <a:ext cx="811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>
                  <a:latin typeface="Times New Roman" pitchFamily="16" charset="0"/>
                </a:endParaRPr>
              </a:p>
            </p:txBody>
          </p:sp>
          <p:sp>
            <p:nvSpPr>
              <p:cNvPr id="17433" name="Text Box 14"/>
              <p:cNvSpPr txBox="1">
                <a:spLocks noChangeArrowheads="1"/>
              </p:cNvSpPr>
              <p:nvPr/>
            </p:nvSpPr>
            <p:spPr bwMode="auto">
              <a:xfrm>
                <a:off x="3241" y="1991"/>
                <a:ext cx="1022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 =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DatagramSocket()</a:t>
                </a:r>
                <a:endParaRPr lang="en-US">
                  <a:latin typeface="Times New Roman" pitchFamily="16" charset="0"/>
                </a:endParaRPr>
              </a:p>
            </p:txBody>
          </p:sp>
        </p:grpSp>
        <p:sp>
          <p:nvSpPr>
            <p:cNvPr id="17428" name="Text Box 15"/>
            <p:cNvSpPr txBox="1">
              <a:spLocks noChangeArrowheads="1"/>
            </p:cNvSpPr>
            <p:nvPr/>
          </p:nvSpPr>
          <p:spPr bwMode="auto">
            <a:xfrm>
              <a:off x="3311" y="840"/>
              <a:ext cx="6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/>
                <a:t>Client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7429" name="Text Box 16"/>
            <p:cNvSpPr txBox="1">
              <a:spLocks noChangeArrowheads="1"/>
            </p:cNvSpPr>
            <p:nvPr/>
          </p:nvSpPr>
          <p:spPr bwMode="auto">
            <a:xfrm>
              <a:off x="3389" y="2014"/>
              <a:ext cx="1983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Create, address (</a:t>
              </a:r>
              <a:r>
                <a:rPr lang="en-US" sz="1400" b="1">
                  <a:latin typeface="Courier New" pitchFamily="49" charset="0"/>
                </a:rPr>
                <a:t>hostid, port=x,</a:t>
              </a:r>
              <a:endParaRPr lang="en-US" sz="1400">
                <a:latin typeface="Arial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send datagram request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using </a:t>
              </a: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7430" name="Line 17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31" name="Line 18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303338" y="2081213"/>
            <a:ext cx="1695450" cy="2149475"/>
            <a:chOff x="821" y="1311"/>
            <a:chExt cx="1068" cy="1354"/>
          </a:xfrm>
        </p:grpSpPr>
        <p:grpSp>
          <p:nvGrpSpPr>
            <p:cNvPr id="17422" name="Group 20"/>
            <p:cNvGrpSpPr>
              <a:grpSpLocks/>
            </p:cNvGrpSpPr>
            <p:nvPr/>
          </p:nvGrpSpPr>
          <p:grpSpPr bwMode="auto">
            <a:xfrm>
              <a:off x="821" y="1311"/>
              <a:ext cx="1030" cy="712"/>
              <a:chOff x="329" y="1209"/>
              <a:chExt cx="1030" cy="712"/>
            </a:xfrm>
          </p:grpSpPr>
          <p:sp>
            <p:nvSpPr>
              <p:cNvPr id="17425" name="Text Box 21"/>
              <p:cNvSpPr txBox="1">
                <a:spLocks noChangeArrowheads="1"/>
              </p:cNvSpPr>
              <p:nvPr/>
            </p:nvSpPr>
            <p:spPr bwMode="auto">
              <a:xfrm>
                <a:off x="329" y="1209"/>
                <a:ext cx="997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port=</a:t>
                </a:r>
                <a:r>
                  <a:rPr lang="en-US" sz="1400" b="1">
                    <a:latin typeface="Courier New" pitchFamily="49" charset="0"/>
                  </a:rPr>
                  <a:t>x</a:t>
                </a:r>
                <a:r>
                  <a:rPr lang="en-US" sz="1400">
                    <a:latin typeface="Arial" charset="0"/>
                  </a:rPr>
                  <a:t>, for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incoming request:</a:t>
                </a:r>
                <a:endParaRPr lang="en-US">
                  <a:latin typeface="Times New Roman" pitchFamily="16" charset="0"/>
                </a:endParaRPr>
              </a:p>
            </p:txBody>
          </p:sp>
          <p:sp>
            <p:nvSpPr>
              <p:cNvPr id="17426" name="Text Box 22"/>
              <p:cNvSpPr txBox="1">
                <a:spLocks noChangeArrowheads="1"/>
              </p:cNvSpPr>
              <p:nvPr/>
            </p:nvSpPr>
            <p:spPr bwMode="auto">
              <a:xfrm>
                <a:off x="337" y="1595"/>
                <a:ext cx="1022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serverSocket =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DatagramSocket()</a:t>
                </a:r>
                <a:endParaRPr lang="en-US">
                  <a:latin typeface="Times New Roman" pitchFamily="16" charset="0"/>
                </a:endParaRPr>
              </a:p>
            </p:txBody>
          </p:sp>
        </p:grpSp>
        <p:sp>
          <p:nvSpPr>
            <p:cNvPr id="17423" name="Line 23"/>
            <p:cNvSpPr>
              <a:spLocks noChangeShapeType="1"/>
            </p:cNvSpPr>
            <p:nvPr/>
          </p:nvSpPr>
          <p:spPr bwMode="auto">
            <a:xfrm>
              <a:off x="1284" y="1998"/>
              <a:ext cx="0" cy="36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24" name="Text Box 24"/>
            <p:cNvSpPr txBox="1">
              <a:spLocks noChangeArrowheads="1"/>
            </p:cNvSpPr>
            <p:nvPr/>
          </p:nvSpPr>
          <p:spPr bwMode="auto">
            <a:xfrm>
              <a:off x="893" y="2339"/>
              <a:ext cx="99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serverSocket</a:t>
              </a:r>
              <a:endParaRPr lang="en-US">
                <a:latin typeface="Times New Roman" pitchFamily="16" charset="0"/>
              </a:endParaRP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427163" y="4229100"/>
            <a:ext cx="3973512" cy="1358900"/>
            <a:chOff x="899" y="2664"/>
            <a:chExt cx="2503" cy="856"/>
          </a:xfrm>
        </p:grpSpPr>
        <p:sp>
          <p:nvSpPr>
            <p:cNvPr id="17419" name="Text Box 26"/>
            <p:cNvSpPr txBox="1">
              <a:spLocks noChangeArrowheads="1"/>
            </p:cNvSpPr>
            <p:nvPr/>
          </p:nvSpPr>
          <p:spPr bwMode="auto">
            <a:xfrm>
              <a:off x="899" y="2792"/>
              <a:ext cx="905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serverSocket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specifying client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host address,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port number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7420" name="Line 27"/>
            <p:cNvSpPr>
              <a:spLocks noChangeShapeType="1"/>
            </p:cNvSpPr>
            <p:nvPr/>
          </p:nvSpPr>
          <p:spPr bwMode="auto">
            <a:xfrm>
              <a:off x="1302" y="2664"/>
              <a:ext cx="0" cy="1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21" name="Line 28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526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115C654-D6E9-498B-9E2C-923A6B2AD85F}" type="slidenum">
              <a:rPr lang="en-US" sz="1400" smtClean="0">
                <a:latin typeface="Times New Roman" pitchFamily="16" charset="0"/>
              </a:rPr>
              <a:pPr/>
              <a:t>17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307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(UDP)</a:t>
            </a:r>
            <a:endParaRPr lang="en-US" smtClean="0"/>
          </a:p>
        </p:txBody>
      </p:sp>
      <p:sp>
        <p:nvSpPr>
          <p:cNvPr id="3078" name="Rectangle 1038"/>
          <p:cNvSpPr>
            <a:spLocks noChangeArrowheads="1"/>
          </p:cNvSpPr>
          <p:nvPr/>
        </p:nvSpPr>
        <p:spPr bwMode="auto">
          <a:xfrm>
            <a:off x="0" y="1185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037"/>
          <p:cNvGraphicFramePr>
            <a:graphicFrameLocks noChangeAspect="1"/>
          </p:cNvGraphicFramePr>
          <p:nvPr/>
        </p:nvGraphicFramePr>
        <p:xfrm>
          <a:off x="2655888" y="1262063"/>
          <a:ext cx="4067175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3" imgW="4803648" imgH="5675376" progId="">
                  <p:embed/>
                </p:oleObj>
              </mc:Choice>
              <mc:Fallback>
                <p:oleObj name="VISIO" r:id="rId3" imgW="4803648" imgH="567537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1262063"/>
                        <a:ext cx="4067175" cy="448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1039"/>
          <p:cNvSpPr txBox="1">
            <a:spLocks noChangeArrowheads="1"/>
          </p:cNvSpPr>
          <p:nvPr/>
        </p:nvSpPr>
        <p:spPr bwMode="auto">
          <a:xfrm>
            <a:off x="1522413" y="3408363"/>
            <a:ext cx="2184400" cy="915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Output: </a:t>
            </a:r>
            <a:r>
              <a:rPr lang="en-US" sz="1800"/>
              <a:t>sends packet (TCP sent “byte stream”)</a:t>
            </a:r>
            <a:endParaRPr lang="en-US" sz="1800">
              <a:latin typeface="Times New Roman" pitchFamily="16" charset="0"/>
            </a:endParaRPr>
          </a:p>
        </p:txBody>
      </p:sp>
      <p:sp>
        <p:nvSpPr>
          <p:cNvPr id="3080" name="Text Box 1040"/>
          <p:cNvSpPr txBox="1">
            <a:spLocks noChangeArrowheads="1"/>
          </p:cNvSpPr>
          <p:nvPr/>
        </p:nvSpPr>
        <p:spPr bwMode="auto">
          <a:xfrm>
            <a:off x="5932488" y="2759075"/>
            <a:ext cx="21844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</a:rPr>
              <a:t>Input: </a:t>
            </a:r>
            <a:r>
              <a:rPr lang="en-US" sz="1800"/>
              <a:t>receives packet (TCP received “byte stream”)</a:t>
            </a:r>
            <a:endParaRPr lang="en-US" sz="1800">
              <a:latin typeface="Times New Roman" pitchFamily="16" charset="0"/>
            </a:endParaRPr>
          </a:p>
        </p:txBody>
      </p:sp>
      <p:sp>
        <p:nvSpPr>
          <p:cNvPr id="3081" name="Line 1041"/>
          <p:cNvSpPr>
            <a:spLocks noChangeShapeType="1"/>
          </p:cNvSpPr>
          <p:nvPr/>
        </p:nvSpPr>
        <p:spPr bwMode="auto">
          <a:xfrm>
            <a:off x="3294063" y="3595688"/>
            <a:ext cx="95250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2" name="Line 1042"/>
          <p:cNvSpPr>
            <a:spLocks noChangeShapeType="1"/>
          </p:cNvSpPr>
          <p:nvPr/>
        </p:nvSpPr>
        <p:spPr bwMode="auto">
          <a:xfrm flipH="1">
            <a:off x="5387975" y="2971800"/>
            <a:ext cx="576263" cy="788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3" name="Text Box 1043"/>
          <p:cNvSpPr txBox="1">
            <a:spLocks noChangeArrowheads="1"/>
          </p:cNvSpPr>
          <p:nvPr/>
        </p:nvSpPr>
        <p:spPr bwMode="auto">
          <a:xfrm>
            <a:off x="2862263" y="2482850"/>
            <a:ext cx="12065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sz="2000">
                <a:solidFill>
                  <a:schemeClr val="accent2"/>
                </a:solidFill>
              </a:rPr>
              <a:t>process</a:t>
            </a:r>
            <a:endParaRPr lang="en-US" sz="2000">
              <a:solidFill>
                <a:schemeClr val="accent2"/>
              </a:solidFill>
              <a:latin typeface="Times New Roman" pitchFamily="16" charset="0"/>
            </a:endParaRPr>
          </a:p>
        </p:txBody>
      </p:sp>
      <p:sp>
        <p:nvSpPr>
          <p:cNvPr id="3084" name="Rectangle 1044"/>
          <p:cNvSpPr>
            <a:spLocks noChangeArrowheads="1"/>
          </p:cNvSpPr>
          <p:nvPr/>
        </p:nvSpPr>
        <p:spPr bwMode="auto">
          <a:xfrm>
            <a:off x="4051300" y="4768850"/>
            <a:ext cx="1625600" cy="5095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Text Box 1045"/>
          <p:cNvSpPr txBox="1">
            <a:spLocks noChangeArrowheads="1"/>
          </p:cNvSpPr>
          <p:nvPr/>
        </p:nvSpPr>
        <p:spPr bwMode="auto">
          <a:xfrm>
            <a:off x="4087813" y="4700588"/>
            <a:ext cx="1541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bg1"/>
                </a:solidFill>
              </a:rPr>
              <a:t>client UDP socket</a:t>
            </a:r>
            <a:endParaRPr lang="en-US" sz="1800">
              <a:latin typeface="Times New Roman" pitchFamily="16" charset="0"/>
            </a:endParaRPr>
          </a:p>
        </p:txBody>
      </p:sp>
      <p:sp>
        <p:nvSpPr>
          <p:cNvPr id="3086" name="Line 1046"/>
          <p:cNvSpPr>
            <a:spLocks noChangeShapeType="1"/>
          </p:cNvSpPr>
          <p:nvPr/>
        </p:nvSpPr>
        <p:spPr bwMode="auto">
          <a:xfrm flipV="1">
            <a:off x="5235575" y="524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4DA34B6-0FCB-4A3A-90E7-E23BC95C55D3}" type="slidenum">
              <a:rPr lang="en-US" sz="1400" smtClean="0">
                <a:latin typeface="Times New Roman" pitchFamily="16" charset="0"/>
              </a:rPr>
              <a:pPr/>
              <a:t>18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(UDP)</a:t>
            </a:r>
            <a:endParaRPr lang="en-US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185988" y="1581150"/>
            <a:ext cx="632618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class UDPClient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public static void main(String args[])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BufferedReader inFromUser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new BufferedReader(new InputStreamReader(System.in));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DatagramSocket clientSocket = new DatagramSocket();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InetAddress IPAddress = InetAddress.getByName("hostname");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byte[] sendData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byte[] receiveData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String sentence = inFromUser.readLine();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sendData = sentence.getBytes();</a:t>
            </a:r>
            <a:r>
              <a:rPr lang="en-US">
                <a:latin typeface="Times New Roman" pitchFamily="16" charset="0"/>
              </a:rPr>
              <a:t> </a:t>
            </a:r>
            <a:r>
              <a:rPr lang="en-US" sz="1600">
                <a:latin typeface="Times New Roman" pitchFamily="16" charset="0"/>
              </a:rPr>
              <a:t>        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681038" y="2933700"/>
            <a:ext cx="153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input stream</a:t>
            </a:r>
            <a:endParaRPr lang="en-US" sz="1800"/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09613" y="3632200"/>
            <a:ext cx="1554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client socket</a:t>
            </a:r>
            <a:endParaRPr lang="en-US" sz="1800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0" y="4327525"/>
            <a:ext cx="22050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Translate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hostname to IP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address </a:t>
            </a:r>
            <a:r>
              <a:rPr lang="en-US" sz="1800">
                <a:solidFill>
                  <a:srgbClr val="FF0000"/>
                </a:solidFill>
              </a:rPr>
              <a:t>using DNS</a:t>
            </a:r>
            <a:endParaRPr lang="en-US" sz="1800"/>
          </a:p>
        </p:txBody>
      </p:sp>
      <p:sp>
        <p:nvSpPr>
          <p:cNvPr id="18441" name="Freeform 7"/>
          <p:cNvSpPr>
            <a:spLocks/>
          </p:cNvSpPr>
          <p:nvPr/>
        </p:nvSpPr>
        <p:spPr bwMode="auto">
          <a:xfrm>
            <a:off x="2071688" y="2986088"/>
            <a:ext cx="123825" cy="542925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42925 h 342"/>
              <a:gd name="T6" fmla="*/ 9525 w 78"/>
              <a:gd name="T7" fmla="*/ 54292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 flipV="1">
            <a:off x="2205038" y="3419475"/>
            <a:ext cx="323850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Freeform 9"/>
          <p:cNvSpPr>
            <a:spLocks/>
          </p:cNvSpPr>
          <p:nvPr/>
        </p:nvSpPr>
        <p:spPr bwMode="auto">
          <a:xfrm>
            <a:off x="2081213" y="3709988"/>
            <a:ext cx="123825" cy="5095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09587 h 342"/>
              <a:gd name="T6" fmla="*/ 9525 w 78"/>
              <a:gd name="T7" fmla="*/ 5095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 flipV="1">
            <a:off x="2200275" y="4067175"/>
            <a:ext cx="328613" cy="63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5" name="Freeform 11"/>
          <p:cNvSpPr>
            <a:spLocks/>
          </p:cNvSpPr>
          <p:nvPr/>
        </p:nvSpPr>
        <p:spPr bwMode="auto">
          <a:xfrm>
            <a:off x="2081213" y="4424363"/>
            <a:ext cx="123825" cy="804862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804862 h 342"/>
              <a:gd name="T6" fmla="*/ 9525 w 78"/>
              <a:gd name="T7" fmla="*/ 804862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 flipV="1">
            <a:off x="2209800" y="4572000"/>
            <a:ext cx="3619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1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C3BE48A-B0FE-4591-A928-214AE77784E6}" type="slidenum">
              <a:rPr lang="en-US" sz="1400" smtClean="0">
                <a:latin typeface="Times New Roman" pitchFamily="16" charset="0"/>
              </a:rPr>
              <a:pPr/>
              <a:t>19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client (UDP), cont.</a:t>
            </a:r>
          </a:p>
        </p:txBody>
      </p:sp>
      <p:sp>
        <p:nvSpPr>
          <p:cNvPr id="19461" name="Rectangle 1027"/>
          <p:cNvSpPr>
            <a:spLocks noChangeArrowheads="1"/>
          </p:cNvSpPr>
          <p:nvPr/>
        </p:nvSpPr>
        <p:spPr bwMode="auto">
          <a:xfrm>
            <a:off x="2176463" y="1752600"/>
            <a:ext cx="6967537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DatagramPacket sendPacket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 new DatagramPacket(sendData, sendData.length, IPAddress, 9876);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clientSocket.send(sendPacket);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DatagramPacket receivePacket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 new DatagramPacket(receiveData, receiveData.length);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clientSocket.receive(receivePacket);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String modifiedSentence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  new String(receivePacket.getData(),0,receivePacket.getLength());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System.out.println("FROM SERVER:" + modifiedSentence);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clientSocket.close();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}</a:t>
            </a:r>
            <a:r>
              <a:rPr lang="en-US">
                <a:latin typeface="Times New Roman" pitchFamily="16" charset="0"/>
              </a:rPr>
              <a:t> </a:t>
            </a:r>
          </a:p>
        </p:txBody>
      </p:sp>
      <p:sp>
        <p:nvSpPr>
          <p:cNvPr id="19462" name="Text Box 1028"/>
          <p:cNvSpPr txBox="1">
            <a:spLocks noChangeArrowheads="1"/>
          </p:cNvSpPr>
          <p:nvPr/>
        </p:nvSpPr>
        <p:spPr bwMode="auto">
          <a:xfrm>
            <a:off x="0" y="1446213"/>
            <a:ext cx="23923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datagram with data-to-send,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length, IP addr, port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9463" name="Text Box 1029"/>
          <p:cNvSpPr txBox="1">
            <a:spLocks noChangeArrowheads="1"/>
          </p:cNvSpPr>
          <p:nvPr/>
        </p:nvSpPr>
        <p:spPr bwMode="auto">
          <a:xfrm>
            <a:off x="466725" y="2473325"/>
            <a:ext cx="179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Send 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server</a:t>
            </a:r>
            <a:endParaRPr lang="en-US" sz="1800"/>
          </a:p>
        </p:txBody>
      </p:sp>
      <p:sp>
        <p:nvSpPr>
          <p:cNvPr id="19464" name="Text Box 1030"/>
          <p:cNvSpPr txBox="1">
            <a:spLocks noChangeArrowheads="1"/>
          </p:cNvSpPr>
          <p:nvPr/>
        </p:nvSpPr>
        <p:spPr bwMode="auto">
          <a:xfrm>
            <a:off x="482600" y="3538538"/>
            <a:ext cx="1776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Read 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from server</a:t>
            </a:r>
            <a:endParaRPr lang="en-US" sz="1800"/>
          </a:p>
        </p:txBody>
      </p:sp>
      <p:sp>
        <p:nvSpPr>
          <p:cNvPr id="19465" name="Freeform 1031"/>
          <p:cNvSpPr>
            <a:spLocks/>
          </p:cNvSpPr>
          <p:nvPr/>
        </p:nvSpPr>
        <p:spPr bwMode="auto">
          <a:xfrm>
            <a:off x="2228850" y="1528763"/>
            <a:ext cx="114300" cy="790575"/>
          </a:xfrm>
          <a:custGeom>
            <a:avLst/>
            <a:gdLst>
              <a:gd name="T0" fmla="*/ 0 w 78"/>
              <a:gd name="T1" fmla="*/ 0 h 342"/>
              <a:gd name="T2" fmla="*/ 114300 w 78"/>
              <a:gd name="T3" fmla="*/ 0 h 342"/>
              <a:gd name="T4" fmla="*/ 114300 w 78"/>
              <a:gd name="T5" fmla="*/ 790575 h 342"/>
              <a:gd name="T6" fmla="*/ 8792 w 78"/>
              <a:gd name="T7" fmla="*/ 790575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6" name="Line 1032"/>
          <p:cNvSpPr>
            <a:spLocks noChangeShapeType="1"/>
          </p:cNvSpPr>
          <p:nvPr/>
        </p:nvSpPr>
        <p:spPr bwMode="auto">
          <a:xfrm flipV="1">
            <a:off x="2343150" y="2181225"/>
            <a:ext cx="34290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7" name="Freeform 1033"/>
          <p:cNvSpPr>
            <a:spLocks/>
          </p:cNvSpPr>
          <p:nvPr/>
        </p:nvSpPr>
        <p:spPr bwMode="auto">
          <a:xfrm>
            <a:off x="2076450" y="2509838"/>
            <a:ext cx="123825" cy="5857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85787 h 342"/>
              <a:gd name="T6" fmla="*/ 9525 w 78"/>
              <a:gd name="T7" fmla="*/ 5857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8" name="Line 1034"/>
          <p:cNvSpPr>
            <a:spLocks noChangeShapeType="1"/>
          </p:cNvSpPr>
          <p:nvPr/>
        </p:nvSpPr>
        <p:spPr bwMode="auto">
          <a:xfrm flipV="1">
            <a:off x="2214563" y="2647950"/>
            <a:ext cx="309562" cy="15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9" name="Freeform 1035"/>
          <p:cNvSpPr>
            <a:spLocks/>
          </p:cNvSpPr>
          <p:nvPr/>
        </p:nvSpPr>
        <p:spPr bwMode="auto">
          <a:xfrm>
            <a:off x="2095500" y="3605213"/>
            <a:ext cx="123825" cy="509587"/>
          </a:xfrm>
          <a:custGeom>
            <a:avLst/>
            <a:gdLst>
              <a:gd name="T0" fmla="*/ 0 w 78"/>
              <a:gd name="T1" fmla="*/ 0 h 342"/>
              <a:gd name="T2" fmla="*/ 123825 w 78"/>
              <a:gd name="T3" fmla="*/ 0 h 342"/>
              <a:gd name="T4" fmla="*/ 123825 w 78"/>
              <a:gd name="T5" fmla="*/ 509587 h 342"/>
              <a:gd name="T6" fmla="*/ 9525 w 78"/>
              <a:gd name="T7" fmla="*/ 5095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70" name="Line 1036"/>
          <p:cNvSpPr>
            <a:spLocks noChangeShapeType="1"/>
          </p:cNvSpPr>
          <p:nvPr/>
        </p:nvSpPr>
        <p:spPr bwMode="auto">
          <a:xfrm flipV="1">
            <a:off x="2233613" y="3924300"/>
            <a:ext cx="2952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9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63CCCB2-D777-4C7F-9EE6-20CCB6AB6978}" type="slidenum">
              <a:rPr lang="en-US" sz="1400" smtClean="0">
                <a:latin typeface="Times New Roman" pitchFamily="16" charset="0"/>
              </a:rPr>
              <a:pPr/>
              <a:t>2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Socket Programming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TCP and UDP</a:t>
            </a:r>
          </a:p>
        </p:txBody>
      </p:sp>
    </p:spTree>
    <p:extLst>
      <p:ext uri="{BB962C8B-B14F-4D97-AF65-F5344CB8AC3E}">
        <p14:creationId xmlns:p14="http://schemas.microsoft.com/office/powerpoint/2010/main" val="71240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B246A9E-77C5-44D9-B429-67734B6F9995}" type="slidenum">
              <a:rPr lang="en-US" sz="1400" smtClean="0">
                <a:latin typeface="Times New Roman" pitchFamily="16" charset="0"/>
              </a:rPr>
              <a:pPr/>
              <a:t>20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(UDP)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2565400" y="1541463"/>
            <a:ext cx="61595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import java.io.*;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import java.net.*;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class UDPServer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public static void main(String args[]) throws Exception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DatagramSocket serverSocket = new DatagramSocket(9876);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byte[] receiveData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byte[] sendData  = new byte[1024];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while(true)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  DatagramPacket receivePacket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     new DatagramPacket(receiveData, receiveData.length);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Arial" charset="0"/>
              </a:rPr>
              <a:t>           serverSocket.receive(receivePacket);</a:t>
            </a:r>
            <a:r>
              <a:rPr lang="en-US">
                <a:latin typeface="Times New Roman" pitchFamily="16" charset="0"/>
              </a:rPr>
              <a:t> 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449263" y="2811463"/>
            <a:ext cx="1962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datagram socket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at port 9876</a:t>
            </a:r>
            <a:endParaRPr lang="en-US" sz="1800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311150" y="5018088"/>
            <a:ext cx="2168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space 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received datagram</a:t>
            </a:r>
            <a:endParaRPr lang="en-US" sz="1800"/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1328738" y="5788025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Receive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datagram</a:t>
            </a:r>
            <a:endParaRPr lang="en-US" sz="1800"/>
          </a:p>
        </p:txBody>
      </p:sp>
      <p:sp>
        <p:nvSpPr>
          <p:cNvPr id="20489" name="Freeform 7"/>
          <p:cNvSpPr>
            <a:spLocks/>
          </p:cNvSpPr>
          <p:nvPr/>
        </p:nvSpPr>
        <p:spPr bwMode="auto">
          <a:xfrm>
            <a:off x="2286000" y="2871788"/>
            <a:ext cx="152400" cy="800100"/>
          </a:xfrm>
          <a:custGeom>
            <a:avLst/>
            <a:gdLst>
              <a:gd name="T0" fmla="*/ 0 w 78"/>
              <a:gd name="T1" fmla="*/ 0 h 342"/>
              <a:gd name="T2" fmla="*/ 152400 w 78"/>
              <a:gd name="T3" fmla="*/ 0 h 342"/>
              <a:gd name="T4" fmla="*/ 152400 w 78"/>
              <a:gd name="T5" fmla="*/ 800100 h 342"/>
              <a:gd name="T6" fmla="*/ 11723 w 78"/>
              <a:gd name="T7" fmla="*/ 8001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>
            <a:off x="2457450" y="3405188"/>
            <a:ext cx="419100" cy="47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1" name="Freeform 9"/>
          <p:cNvSpPr>
            <a:spLocks/>
          </p:cNvSpPr>
          <p:nvPr/>
        </p:nvSpPr>
        <p:spPr bwMode="auto">
          <a:xfrm>
            <a:off x="2362200" y="5072063"/>
            <a:ext cx="85725" cy="547687"/>
          </a:xfrm>
          <a:custGeom>
            <a:avLst/>
            <a:gdLst>
              <a:gd name="T0" fmla="*/ 0 w 78"/>
              <a:gd name="T1" fmla="*/ 0 h 342"/>
              <a:gd name="T2" fmla="*/ 85725 w 78"/>
              <a:gd name="T3" fmla="*/ 0 h 342"/>
              <a:gd name="T4" fmla="*/ 85725 w 78"/>
              <a:gd name="T5" fmla="*/ 547687 h 342"/>
              <a:gd name="T6" fmla="*/ 6594 w 78"/>
              <a:gd name="T7" fmla="*/ 5476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>
            <a:off x="2471738" y="5407025"/>
            <a:ext cx="604837" cy="12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3" name="Freeform 11"/>
          <p:cNvSpPr>
            <a:spLocks/>
          </p:cNvSpPr>
          <p:nvPr/>
        </p:nvSpPr>
        <p:spPr bwMode="auto">
          <a:xfrm>
            <a:off x="2352675" y="5805488"/>
            <a:ext cx="138113" cy="585787"/>
          </a:xfrm>
          <a:custGeom>
            <a:avLst/>
            <a:gdLst>
              <a:gd name="T0" fmla="*/ 0 w 78"/>
              <a:gd name="T1" fmla="*/ 0 h 342"/>
              <a:gd name="T2" fmla="*/ 138113 w 78"/>
              <a:gd name="T3" fmla="*/ 0 h 342"/>
              <a:gd name="T4" fmla="*/ 138113 w 78"/>
              <a:gd name="T5" fmla="*/ 585787 h 342"/>
              <a:gd name="T6" fmla="*/ 10624 w 78"/>
              <a:gd name="T7" fmla="*/ 5857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4" name="Line 12"/>
          <p:cNvSpPr>
            <a:spLocks noChangeShapeType="1"/>
          </p:cNvSpPr>
          <p:nvPr/>
        </p:nvSpPr>
        <p:spPr bwMode="auto">
          <a:xfrm flipV="1">
            <a:off x="2490788" y="5972175"/>
            <a:ext cx="592137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BC50644-9313-42C9-9207-2273990959A8}" type="slidenum">
              <a:rPr lang="en-US" sz="1400" smtClean="0">
                <a:latin typeface="Times New Roman" pitchFamily="16" charset="0"/>
              </a:rPr>
              <a:pPr/>
              <a:t>21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Example: Java server (UDP), cont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1851025" y="1173163"/>
            <a:ext cx="656272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String sentence = new String(</a:t>
            </a:r>
            <a:r>
              <a:rPr lang="en-US" sz="1600" dirty="0" err="1">
                <a:latin typeface="Arial" charset="0"/>
              </a:rPr>
              <a:t>receivePacket.getData</a:t>
            </a:r>
            <a:r>
              <a:rPr lang="en-US" sz="1600" dirty="0">
                <a:latin typeface="Arial" charset="0"/>
              </a:rPr>
              <a:t>());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InetAddress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IPAddress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receivePacket.getAddress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int</a:t>
            </a:r>
            <a:r>
              <a:rPr lang="en-US" sz="1600" dirty="0">
                <a:latin typeface="Arial" charset="0"/>
              </a:rPr>
              <a:t> port = </a:t>
            </a:r>
            <a:r>
              <a:rPr lang="en-US" sz="1600" dirty="0" err="1">
                <a:latin typeface="Arial" charset="0"/>
              </a:rPr>
              <a:t>receivePacket.getPort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        String </a:t>
            </a:r>
            <a:r>
              <a:rPr lang="en-US" sz="1600" dirty="0" err="1">
                <a:latin typeface="Arial" charset="0"/>
              </a:rPr>
              <a:t>capitalizedSentence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sentence.toUpperCase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>
                <a:latin typeface="Arial" charset="0"/>
              </a:rPr>
              <a:t>capitalizedSentence.getBytes</a:t>
            </a:r>
            <a:r>
              <a:rPr lang="en-US" sz="1600" dirty="0">
                <a:latin typeface="Arial" charset="0"/>
              </a:rPr>
              <a:t>();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sendPacket</a:t>
            </a:r>
            <a:r>
              <a:rPr lang="en-US" sz="1600" dirty="0">
                <a:latin typeface="Arial" charset="0"/>
              </a:rPr>
              <a:t> =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new </a:t>
            </a:r>
            <a:r>
              <a:rPr lang="en-US" sz="1600" dirty="0" err="1">
                <a:latin typeface="Arial" charset="0"/>
              </a:rPr>
              <a:t>DatagramPacket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sendData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sendData.length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IPAddress</a:t>
            </a:r>
            <a:r>
              <a:rPr lang="en-US" sz="1600" dirty="0">
                <a:latin typeface="Arial" charset="0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                     port);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  </a:t>
            </a:r>
            <a:r>
              <a:rPr lang="en-US" sz="1600" dirty="0" err="1">
                <a:latin typeface="Arial" charset="0"/>
              </a:rPr>
              <a:t>serverSocket.send</a:t>
            </a:r>
            <a:r>
              <a:rPr lang="en-US" sz="1600" dirty="0">
                <a:latin typeface="Arial" charset="0"/>
              </a:rPr>
              <a:t>(</a:t>
            </a:r>
            <a:r>
              <a:rPr lang="en-US" sz="1600" dirty="0" err="1">
                <a:latin typeface="Arial" charset="0"/>
              </a:rPr>
              <a:t>sendPacket</a:t>
            </a:r>
            <a:r>
              <a:rPr lang="en-US" sz="1600" dirty="0">
                <a:latin typeface="Arial" charset="0"/>
              </a:rPr>
              <a:t>);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Arial" charset="0"/>
              </a:rPr>
              <a:t>}</a:t>
            </a:r>
            <a:r>
              <a:rPr lang="en-US" dirty="0">
                <a:latin typeface="Times New Roman" pitchFamily="16" charset="0"/>
              </a:rPr>
              <a:t>  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27000" y="1736725"/>
            <a:ext cx="20939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Get IP addr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port #, of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sender</a:t>
            </a:r>
            <a:endParaRPr lang="en-US" sz="1800"/>
          </a:p>
        </p:txBody>
      </p:sp>
      <p:sp>
        <p:nvSpPr>
          <p:cNvPr id="21511" name="Freeform 5"/>
          <p:cNvSpPr>
            <a:spLocks/>
          </p:cNvSpPr>
          <p:nvPr/>
        </p:nvSpPr>
        <p:spPr bwMode="auto">
          <a:xfrm>
            <a:off x="2057400" y="1795463"/>
            <a:ext cx="133350" cy="814387"/>
          </a:xfrm>
          <a:custGeom>
            <a:avLst/>
            <a:gdLst>
              <a:gd name="T0" fmla="*/ 0 w 78"/>
              <a:gd name="T1" fmla="*/ 0 h 342"/>
              <a:gd name="T2" fmla="*/ 133350 w 78"/>
              <a:gd name="T3" fmla="*/ 0 h 342"/>
              <a:gd name="T4" fmla="*/ 133350 w 78"/>
              <a:gd name="T5" fmla="*/ 814387 h 342"/>
              <a:gd name="T6" fmla="*/ 10258 w 78"/>
              <a:gd name="T7" fmla="*/ 814387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 flipV="1">
            <a:off x="2214563" y="2533650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765175" y="4508500"/>
            <a:ext cx="1312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Write out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socket</a:t>
            </a:r>
            <a:endParaRPr lang="en-US" sz="1800"/>
          </a:p>
        </p:txBody>
      </p:sp>
      <p:sp>
        <p:nvSpPr>
          <p:cNvPr id="21514" name="Freeform 8"/>
          <p:cNvSpPr>
            <a:spLocks/>
          </p:cNvSpPr>
          <p:nvPr/>
        </p:nvSpPr>
        <p:spPr bwMode="auto">
          <a:xfrm>
            <a:off x="1895475" y="4595813"/>
            <a:ext cx="161925" cy="81915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819150 h 342"/>
              <a:gd name="T6" fmla="*/ 12456 w 78"/>
              <a:gd name="T7" fmla="*/ 81915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V="1">
            <a:off x="2076450" y="4991100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3228975" y="5632450"/>
            <a:ext cx="2540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accent2"/>
                </a:solidFill>
              </a:rPr>
              <a:t>End of while loop,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accent2"/>
                </a:solidFill>
              </a:rPr>
              <a:t>loop back and wait for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accent2"/>
                </a:solidFill>
              </a:rPr>
              <a:t>another datagram</a:t>
            </a:r>
            <a:endParaRPr lang="en-US" sz="1800" dirty="0"/>
          </a:p>
        </p:txBody>
      </p:sp>
      <p:sp>
        <p:nvSpPr>
          <p:cNvPr id="21517" name="Freeform 11"/>
          <p:cNvSpPr>
            <a:spLocks/>
          </p:cNvSpPr>
          <p:nvPr/>
        </p:nvSpPr>
        <p:spPr bwMode="auto">
          <a:xfrm rot="10784139">
            <a:off x="3209925" y="5622925"/>
            <a:ext cx="160338" cy="912813"/>
          </a:xfrm>
          <a:custGeom>
            <a:avLst/>
            <a:gdLst>
              <a:gd name="T0" fmla="*/ 0 w 78"/>
              <a:gd name="T1" fmla="*/ 0 h 342"/>
              <a:gd name="T2" fmla="*/ 160338 w 78"/>
              <a:gd name="T3" fmla="*/ 0 h 342"/>
              <a:gd name="T4" fmla="*/ 160338 w 78"/>
              <a:gd name="T5" fmla="*/ 912813 h 342"/>
              <a:gd name="T6" fmla="*/ 12334 w 78"/>
              <a:gd name="T7" fmla="*/ 912813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 flipH="1" flipV="1">
            <a:off x="2562225" y="5295900"/>
            <a:ext cx="647700" cy="604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 flipV="1">
            <a:off x="2205038" y="2095500"/>
            <a:ext cx="285750" cy="14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20" name="Text Box 14"/>
          <p:cNvSpPr txBox="1">
            <a:spLocks noChangeArrowheads="1"/>
          </p:cNvSpPr>
          <p:nvPr/>
        </p:nvSpPr>
        <p:spPr bwMode="auto">
          <a:xfrm>
            <a:off x="117475" y="3702050"/>
            <a:ext cx="1979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Create datagram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to send to client</a:t>
            </a:r>
            <a:endParaRPr lang="en-US" sz="1800"/>
          </a:p>
        </p:txBody>
      </p:sp>
      <p:sp>
        <p:nvSpPr>
          <p:cNvPr id="21521" name="Freeform 15"/>
          <p:cNvSpPr>
            <a:spLocks/>
          </p:cNvSpPr>
          <p:nvPr/>
        </p:nvSpPr>
        <p:spPr bwMode="auto">
          <a:xfrm>
            <a:off x="1933575" y="3757613"/>
            <a:ext cx="161925" cy="571500"/>
          </a:xfrm>
          <a:custGeom>
            <a:avLst/>
            <a:gdLst>
              <a:gd name="T0" fmla="*/ 0 w 78"/>
              <a:gd name="T1" fmla="*/ 0 h 342"/>
              <a:gd name="T2" fmla="*/ 161925 w 78"/>
              <a:gd name="T3" fmla="*/ 0 h 342"/>
              <a:gd name="T4" fmla="*/ 161925 w 78"/>
              <a:gd name="T5" fmla="*/ 571500 h 342"/>
              <a:gd name="T6" fmla="*/ 12456 w 78"/>
              <a:gd name="T7" fmla="*/ 57150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342"/>
              <a:gd name="T14" fmla="*/ 78 w 78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342">
                <a:moveTo>
                  <a:pt x="0" y="0"/>
                </a:moveTo>
                <a:lnTo>
                  <a:pt x="78" y="0"/>
                </a:lnTo>
                <a:lnTo>
                  <a:pt x="78" y="342"/>
                </a:lnTo>
                <a:lnTo>
                  <a:pt x="6" y="342"/>
                </a:ln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flipV="1">
            <a:off x="2114550" y="4019550"/>
            <a:ext cx="33337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Required Packages</a:t>
            </a:r>
          </a:p>
        </p:txBody>
      </p:sp>
      <p:sp>
        <p:nvSpPr>
          <p:cNvPr id="39939" name="Content Placeholder 3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en-US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533401"/>
          <a:ext cx="7924800" cy="377987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101920"/>
                <a:gridCol w="5822880"/>
              </a:tblGrid>
              <a:tr h="174227">
                <a:tc>
                  <a:txBody>
                    <a:bodyPr/>
                    <a:lstStyle/>
                    <a:p>
                      <a:r>
                        <a:rPr lang="en-US" sz="1400" dirty="0"/>
                        <a:t>Package</a:t>
                      </a:r>
                    </a:p>
                  </a:txBody>
                  <a:tcPr marL="21167" marR="21167" marT="10583" marB="105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 marL="21167" marR="21167" marT="10583" marB="10583" anchor="ctr"/>
                </a:tc>
              </a:tr>
              <a:tr h="649734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org.apache</a:t>
                      </a:r>
                      <a:r>
                        <a:rPr lang="en-US" sz="1400" dirty="0"/>
                        <a:t>.*</a:t>
                      </a:r>
                    </a:p>
                  </a:txBody>
                  <a:tcPr marL="21167" marR="21167" marT="10583" marB="105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Represents a number of packages that provide fine control and functions for HTTP communications. You might recognize Apache as the popular open source Web server.</a:t>
                      </a:r>
                    </a:p>
                  </a:txBody>
                  <a:tcPr marL="21167" marR="21167" marT="10583" marB="10583" anchor="ctr"/>
                </a:tc>
              </a:tr>
              <a:tr h="808237">
                <a:tc>
                  <a:txBody>
                    <a:bodyPr/>
                    <a:lstStyle/>
                    <a:p>
                      <a:r>
                        <a:rPr lang="en-US" sz="1400" dirty="0"/>
                        <a:t>android.net</a:t>
                      </a:r>
                    </a:p>
                  </a:txBody>
                  <a:tcPr marL="21167" marR="21167" marT="10583" marB="105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additional network access sockets beyond the core java.net.* classes. This package includes the URI class, which is used frequently in Android application development beyond traditional networking.</a:t>
                      </a:r>
                    </a:p>
                  </a:txBody>
                  <a:tcPr marL="21167" marR="21167" marT="10583" marB="10583" anchor="ctr"/>
                </a:tc>
              </a:tr>
              <a:tr h="174227">
                <a:tc>
                  <a:txBody>
                    <a:bodyPr/>
                    <a:lstStyle/>
                    <a:p>
                      <a:r>
                        <a:rPr lang="en-US" sz="1400"/>
                        <a:t>android.net.http</a:t>
                      </a:r>
                    </a:p>
                  </a:txBody>
                  <a:tcPr marL="21167" marR="21167" marT="10583" marB="105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classes for manipulating SSL certificates.</a:t>
                      </a:r>
                    </a:p>
                  </a:txBody>
                  <a:tcPr marL="21167" marR="21167" marT="10583" marB="10583" anchor="ctr"/>
                </a:tc>
              </a:tr>
              <a:tr h="966739">
                <a:tc>
                  <a:txBody>
                    <a:bodyPr/>
                    <a:lstStyle/>
                    <a:p>
                      <a:r>
                        <a:rPr lang="en-US" sz="1400"/>
                        <a:t>android.net.wifi</a:t>
                      </a:r>
                    </a:p>
                  </a:txBody>
                  <a:tcPr marL="21167" marR="21167" marT="10583" marB="105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classes for managing all aspects of </a:t>
                      </a:r>
                      <a:r>
                        <a:rPr lang="en-US" sz="1400" dirty="0" err="1"/>
                        <a:t>WiFi</a:t>
                      </a:r>
                      <a:r>
                        <a:rPr lang="en-US" sz="1400" dirty="0"/>
                        <a:t> (802.11 wireless Ethernet) on the Android platform. Not all devices are equipped with </a:t>
                      </a:r>
                      <a:r>
                        <a:rPr lang="en-US" sz="1400" dirty="0" err="1"/>
                        <a:t>WiFi</a:t>
                      </a:r>
                      <a:r>
                        <a:rPr lang="en-US" sz="1400" dirty="0"/>
                        <a:t> capability, particularly as Android makes headway in the "flip-phone" strata of cell phones from manufacturers like Motorola and LG.</a:t>
                      </a:r>
                    </a:p>
                  </a:txBody>
                  <a:tcPr marL="21167" marR="21167" marT="10583" marB="10583" anchor="ctr"/>
                </a:tc>
              </a:tr>
              <a:tr h="8082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android.telephony</a:t>
                      </a:r>
                      <a:endParaRPr lang="en-US" sz="1400" dirty="0"/>
                    </a:p>
                  </a:txBody>
                  <a:tcPr marL="21167" marR="21167" marT="10583" marB="10583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Contains classes required for managing and sending SMS (text) messages. Over time, an additional package will likely be introduced to provide similar functions on non-GSM networks, such as CDMA, or something like </a:t>
                      </a:r>
                      <a:r>
                        <a:rPr lang="en-US" sz="1400" dirty="0" err="1" smtClean="0"/>
                        <a:t>android.t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lephony.cdma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21167" marR="21167" marT="10583" marB="1058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How does the Bluetooth protocol work?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1295400"/>
            <a:ext cx="14478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discovery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857500"/>
            <a:ext cx="1447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Times New Roman" pitchFamily="18" charset="0"/>
              </a:rPr>
              <a:t>pairing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5791200"/>
            <a:ext cx="1447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Times New Roman" pitchFamily="18" charset="0"/>
              </a:rPr>
              <a:t>RFComm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9906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Scanning for other BT</a:t>
            </a:r>
          </a:p>
          <a:p>
            <a:r>
              <a:rPr lang="en-US" sz="2000" dirty="0" smtClean="0"/>
              <a:t>Devices --- inquiry scan </a:t>
            </a:r>
          </a:p>
          <a:p>
            <a:r>
              <a:rPr lang="en-US" sz="2000" dirty="0" smtClean="0"/>
              <a:t>Followed by page scan. Take about 15-20 seconds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2438400"/>
            <a:ext cx="327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Authentication process where two devices exchange a pin. Once paired the info is maintained in service discovery db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43000" y="4222016"/>
            <a:ext cx="2438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Times New Roman" pitchFamily="18" charset="0"/>
              </a:rPr>
              <a:t>Service Discovery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4222016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Every server device publishes a set of service that client connect to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5237679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pairing the devices communicate amongst each other over a RF communication channel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>
            <a:off x="1581150" y="2381250"/>
            <a:ext cx="9525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1641048" y="3806458"/>
            <a:ext cx="83111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1539111" y="5272117"/>
            <a:ext cx="1035784" cy="23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676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Android implementation overview?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1295400"/>
            <a:ext cx="23622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BluetoothAdapter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5800" y="2590800"/>
            <a:ext cx="23622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BluetoothDevice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1000" y="4114800"/>
            <a:ext cx="3200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BluetoothServerSocket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38200" y="5181600"/>
            <a:ext cx="23622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BluetoothSocket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9906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Access to the local Bluetooth device and its properties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7200" y="24925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Access to any Bluetooth device (usually remote)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40165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Socket interface for the server-end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419600" y="50833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Socket interface for the client</a:t>
            </a:r>
            <a:r>
              <a:rPr lang="en-US" sz="2000" smtClean="0"/>
              <a:t>-end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722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Bluetooth Permissions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762000"/>
            <a:ext cx="8575675" cy="2751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Permission BLUETOOTH is used ONLY for communication</a:t>
            </a:r>
          </a:p>
          <a:p>
            <a:pPr lvl="1">
              <a:defRPr/>
            </a:pPr>
            <a:r>
              <a:rPr lang="en-US" sz="1400" dirty="0" smtClean="0">
                <a:ea typeface="ＭＳ Ｐゴシック" charset="0"/>
              </a:rPr>
              <a:t>Requesting a connection, accepting a connection, and transferring data</a:t>
            </a: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Permission BLUETOOTH_ADMIN is used for controlling the device</a:t>
            </a:r>
          </a:p>
          <a:p>
            <a:pPr lvl="1">
              <a:defRPr/>
            </a:pPr>
            <a:r>
              <a:rPr lang="en-US" sz="1400" dirty="0" smtClean="0">
                <a:ea typeface="ＭＳ Ｐゴシック" charset="0"/>
              </a:rPr>
              <a:t>Device discovery, changing the settings of the Bluetooth device etc.</a:t>
            </a: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213" y="4419600"/>
            <a:ext cx="84201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&lt;manifest&gt;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&lt;uses permission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android:name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=“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android.permission.BLUETOOTH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”&gt;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&lt;uses permission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android:name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=“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android.permission.BLUETOOTH_ADMIN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”&gt;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&lt;/manifest&gt;</a:t>
            </a:r>
            <a:endParaRPr lang="en-US" sz="1200" dirty="0">
              <a:solidFill>
                <a:srgbClr val="000000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Setting up the Bluetooth Adapter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2489200"/>
          </a:xfrm>
        </p:spPr>
        <p:txBody>
          <a:bodyPr/>
          <a:lstStyle/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Use </a:t>
            </a:r>
            <a:r>
              <a:rPr lang="en-US" sz="1800" dirty="0" err="1" smtClean="0">
                <a:ea typeface="ＭＳ Ｐゴシック" charset="0"/>
              </a:rPr>
              <a:t>BluetoothAdapter</a:t>
            </a:r>
            <a:r>
              <a:rPr lang="en-US" sz="1800" dirty="0" smtClean="0">
                <a:ea typeface="ＭＳ Ｐゴシック" charset="0"/>
              </a:rPr>
              <a:t> to get a reference to the Bluetooth device</a:t>
            </a:r>
          </a:p>
          <a:p>
            <a:pPr lvl="2">
              <a:defRPr/>
            </a:pPr>
            <a:r>
              <a:rPr lang="en-US" sz="1400" dirty="0" smtClean="0">
                <a:ea typeface="ＭＳ Ｐゴシック" charset="0"/>
              </a:rPr>
              <a:t>If Bluetooth device is not supported the adapter returns a NULL</a:t>
            </a:r>
          </a:p>
          <a:p>
            <a:pPr lvl="2">
              <a:buNone/>
              <a:defRPr/>
            </a:pPr>
            <a:endParaRPr lang="en-US" sz="1400" dirty="0" smtClean="0">
              <a:ea typeface="ＭＳ Ｐゴシック" charset="0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Enable Bluetooth device using an Intent and starting a new Activity with the Bluetooth device</a:t>
            </a:r>
          </a:p>
          <a:p>
            <a:pPr lvl="2">
              <a:defRPr/>
            </a:pPr>
            <a:r>
              <a:rPr lang="en-US" sz="1400" dirty="0" smtClean="0">
                <a:ea typeface="ＭＳ Ｐゴシック" charset="0"/>
              </a:rPr>
              <a:t>It does ask the user whether he wants to enable the device</a:t>
            </a:r>
          </a:p>
          <a:p>
            <a:pPr lvl="2">
              <a:defRPr/>
            </a:pPr>
            <a:r>
              <a:rPr lang="en-US" sz="1400" dirty="0" smtClean="0">
                <a:ea typeface="ＭＳ Ｐゴシック" charset="0"/>
              </a:rPr>
              <a:t>How do you know that the Bluetooth device is enabled? --- the </a:t>
            </a:r>
            <a:r>
              <a:rPr lang="en-US" sz="1400" dirty="0" err="1" smtClean="0">
                <a:ea typeface="ＭＳ Ｐゴシック" charset="0"/>
              </a:rPr>
              <a:t>resultcode</a:t>
            </a:r>
            <a:r>
              <a:rPr lang="en-US" sz="1400" dirty="0" smtClean="0">
                <a:ea typeface="ＭＳ Ｐゴシック" charset="0"/>
              </a:rPr>
              <a:t> in </a:t>
            </a:r>
            <a:r>
              <a:rPr lang="en-US" sz="1400" dirty="0" err="1" smtClean="0">
                <a:ea typeface="ＭＳ Ｐゴシック" charset="0"/>
              </a:rPr>
              <a:t>onActivityResult</a:t>
            </a:r>
            <a:r>
              <a:rPr lang="en-US" sz="1400" dirty="0" smtClean="0">
                <a:ea typeface="ＭＳ Ｐゴシック" charset="0"/>
              </a:rPr>
              <a:t>() callback will be RESULT_OK.</a:t>
            </a: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413" y="3810000"/>
            <a:ext cx="8418512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Bluetooth adapter =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BluetoothAdapter.getDefaultAdapter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if(adapter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== null)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//Device does not support Bluetooth.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if(!adapter.isEnabled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Intent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enableBT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= new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Intent(BluetoothAdapter.ACTION_REQUEST_ENABLE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pPr eaLnBrk="1" hangingPunct="1"/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startActivityForResult(enableBT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, REQUEST_ENABLE_BT);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endParaRPr lang="en-US" sz="1200" dirty="0">
              <a:solidFill>
                <a:srgbClr val="000000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3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Discovering devices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025" y="1828800"/>
            <a:ext cx="8420100" cy="52629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Set&lt;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BluetoothDevice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&gt;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pairedDevices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=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adapter.getBondedDevices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if (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pairedDevices.size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 &gt; 0)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 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for(BluetoothDevice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device: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pairedDevices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	//get access to the devices name through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device.getName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//get access to the devices MAC address through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device.getAddress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//discovering devices</a:t>
            </a:r>
          </a:p>
          <a:p>
            <a:pPr eaLnBrk="1" hangingPunct="1"/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adapter.startDiscover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	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private final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BroadcastReceiver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mReceiver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= new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BroadcastReceiver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public void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onReceive(Context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context, Intent intent)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String action =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intent.getAction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if(BluetoothDevice.ACTION_FOUND.equals(action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BluetoothDevice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device =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intent.getParcelableExtra(BluetoothDevice.EXTRA_DEVICE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//get the name of the device through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device.getName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//get the MAC address of the device through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device.getAddress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IntentFilter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filter = new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IntentFilter(Bluetooth.ACTION_FOUND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registerReceiver(mReceiver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filte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); //register for broadcast receiver when a BT device is found.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endParaRPr lang="en-US" sz="1200" dirty="0">
              <a:solidFill>
                <a:srgbClr val="000000"/>
              </a:solidFill>
              <a:latin typeface="Courier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1524000"/>
          </a:xfrm>
        </p:spPr>
        <p:txBody>
          <a:bodyPr/>
          <a:lstStyle/>
          <a:p>
            <a:pPr lvl="1"/>
            <a:r>
              <a:rPr lang="en-US" sz="1800" dirty="0" smtClean="0">
                <a:ea typeface="ＭＳ Ｐゴシック" pitchFamily="34" charset="-128"/>
              </a:rPr>
              <a:t>First step is to find devices that you have already paired with: these are devices you do not need to pair to get connected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Use a broadcast receiver discover new Bluetooth devices</a:t>
            </a:r>
          </a:p>
        </p:txBody>
      </p:sp>
    </p:spTree>
    <p:extLst>
      <p:ext uri="{BB962C8B-B14F-4D97-AF65-F5344CB8AC3E}">
        <p14:creationId xmlns:p14="http://schemas.microsoft.com/office/powerpoint/2010/main" val="401590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Enabling Discovery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5137" y="3505200"/>
            <a:ext cx="8418513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 dirty="0" smtClean="0">
                <a:solidFill>
                  <a:srgbClr val="000000"/>
                </a:solidFill>
                <a:latin typeface="Courier" charset="0"/>
              </a:rPr>
              <a:t>Intent discoverable = new </a:t>
            </a:r>
            <a:r>
              <a:rPr lang="en-US" sz="1100" dirty="0" err="1" smtClean="0">
                <a:solidFill>
                  <a:srgbClr val="000000"/>
                </a:solidFill>
                <a:latin typeface="Courier" charset="0"/>
              </a:rPr>
              <a:t>Intent(BluetoothAdapter.BLUETOOTH_ACTION_DISCOVERABLE</a:t>
            </a:r>
            <a:r>
              <a:rPr lang="en-US" sz="1100" dirty="0" smtClean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pPr eaLnBrk="1" hangingPunct="1"/>
            <a:r>
              <a:rPr lang="en-US" sz="1100" dirty="0" err="1" smtClean="0">
                <a:solidFill>
                  <a:srgbClr val="000000"/>
                </a:solidFill>
                <a:latin typeface="Courier" charset="0"/>
              </a:rPr>
              <a:t>Discoverable.putExtras(BluetoothAdapter.EXTRA_DISCOVERABLE_DURATION</a:t>
            </a:r>
            <a:r>
              <a:rPr lang="en-US" sz="1100" dirty="0" smtClean="0">
                <a:solidFill>
                  <a:srgbClr val="000000"/>
                </a:solidFill>
                <a:latin typeface="Courier" charset="0"/>
              </a:rPr>
              <a:t>, 300);</a:t>
            </a:r>
          </a:p>
          <a:p>
            <a:pPr eaLnBrk="1" hangingPunct="1"/>
            <a:r>
              <a:rPr lang="en-US" sz="1100" dirty="0" err="1" smtClean="0">
                <a:solidFill>
                  <a:srgbClr val="000000"/>
                </a:solidFill>
                <a:latin typeface="Courier" charset="0"/>
              </a:rPr>
              <a:t>startActivity(discoverable</a:t>
            </a:r>
            <a:r>
              <a:rPr lang="en-US" sz="1100" dirty="0" smtClean="0">
                <a:solidFill>
                  <a:srgbClr val="000000"/>
                </a:solidFill>
                <a:latin typeface="Courier" charset="0"/>
              </a:rPr>
              <a:t>);</a:t>
            </a:r>
          </a:p>
          <a:p>
            <a:pPr eaLnBrk="1" hangingPunct="1"/>
            <a:endParaRPr lang="en-US" sz="1100" dirty="0">
              <a:solidFill>
                <a:srgbClr val="000000"/>
              </a:solidFill>
              <a:latin typeface="Courier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307975" y="990600"/>
            <a:ext cx="8575675" cy="2057400"/>
          </a:xfrm>
        </p:spPr>
        <p:txBody>
          <a:bodyPr/>
          <a:lstStyle/>
          <a:p>
            <a:pPr lvl="1"/>
            <a:r>
              <a:rPr lang="en-US" sz="1800" dirty="0" smtClean="0">
                <a:ea typeface="ＭＳ Ｐゴシック" pitchFamily="34" charset="-128"/>
              </a:rPr>
              <a:t>Why do you need to set a device’s Bluetooth to Discoverable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If you are a server and you want client devices to connect to you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If you want other devices to see you in order to pair with you</a:t>
            </a:r>
            <a:endParaRPr lang="en-US" sz="1800" dirty="0" smtClean="0">
              <a:ea typeface="ＭＳ Ｐゴシック" pitchFamily="34" charset="-128"/>
            </a:endParaRP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You set it up using an Intent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A parameter that you can set up is the time that you want the device to be discoverable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Default = 120 seconds, 0 </a:t>
            </a:r>
            <a:r>
              <a:rPr lang="en-US" sz="1400" dirty="0" err="1" smtClean="0">
                <a:ea typeface="ＭＳ Ｐゴシック" pitchFamily="34" charset="-128"/>
                <a:sym typeface="Wingdings"/>
              </a:rPr>
              <a:t></a:t>
            </a:r>
            <a:r>
              <a:rPr lang="en-US" sz="1400" dirty="0" smtClean="0">
                <a:ea typeface="ＭＳ Ｐゴシック" pitchFamily="34" charset="-128"/>
                <a:sym typeface="Wingdings"/>
              </a:rPr>
              <a:t> forever, max = 3600, &lt; 0 or &gt; 3600 – default is taken.</a:t>
            </a:r>
            <a:endParaRPr lang="en-US" sz="1400" dirty="0" smtClean="0">
              <a:ea typeface="ＭＳ Ｐゴシック" pitchFamily="34" charset="-128"/>
            </a:endParaRPr>
          </a:p>
          <a:p>
            <a:pPr lvl="1"/>
            <a:endParaRPr lang="en-US" sz="1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11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Connecting to a device (server-side)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305800" cy="2008188"/>
          </a:xfrm>
        </p:spPr>
        <p:txBody>
          <a:bodyPr/>
          <a:lstStyle/>
          <a:p>
            <a:pPr lvl="1"/>
            <a:r>
              <a:rPr lang="en-US" sz="1800" dirty="0" smtClean="0">
                <a:ea typeface="ＭＳ Ｐゴシック" pitchFamily="34" charset="-128"/>
              </a:rPr>
              <a:t>Just like a TCP socket called </a:t>
            </a:r>
            <a:r>
              <a:rPr lang="en-US" sz="1800" dirty="0" err="1" smtClean="0">
                <a:ea typeface="ＭＳ Ｐゴシック" pitchFamily="34" charset="-128"/>
              </a:rPr>
              <a:t>BluetoothServerSocket</a:t>
            </a:r>
            <a:endParaRPr lang="en-US" sz="1800" dirty="0" smtClean="0">
              <a:ea typeface="ＭＳ Ｐゴシック" pitchFamily="34" charset="-128"/>
            </a:endParaRP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You wait on an accept() (blocking call) till you receive an incoming connection request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accept() is blocking so it should happen in a separate thread from the UI thread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200" y="2678113"/>
            <a:ext cx="8420100" cy="41549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000000"/>
                </a:solidFill>
                <a:latin typeface="Courier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class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AcceptConnection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extends Thread{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private final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BluetoothServerSocket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soc;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       public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AcceptConnection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    try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soc =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adapter.listenUsingRfcommWithServiceRecord(NAME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, UDID);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  }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catch(IOException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){}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public void run()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  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BluetoothSocket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socket = null;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  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while(true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try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soc.accept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();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}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catch(IOException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e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) { break; 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     </a:t>
            </a:r>
            <a:r>
              <a:rPr lang="en-US" sz="1200" dirty="0" err="1" smtClean="0">
                <a:solidFill>
                  <a:srgbClr val="000000"/>
                </a:solidFill>
                <a:latin typeface="Courier" charset="0"/>
              </a:rPr>
              <a:t>if(soc</a:t>
            </a: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!= null) {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	//spawn another thread to manage the connection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    }	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   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endParaRPr lang="en-US" sz="1200" dirty="0" smtClean="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ourier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}</a:t>
            </a:r>
            <a:endParaRPr lang="en-US" sz="1200" dirty="0">
              <a:solidFill>
                <a:srgbClr val="000000"/>
              </a:solidFill>
              <a:latin typeface="Courier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6526212" y="3100388"/>
            <a:ext cx="812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7138194" y="3100388"/>
            <a:ext cx="812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239913" y="2108726"/>
            <a:ext cx="111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Name of the </a:t>
            </a:r>
          </a:p>
          <a:p>
            <a:r>
              <a:rPr lang="en-US" sz="1400" b="1" dirty="0" smtClean="0"/>
              <a:t>service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51891" y="210872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Unique ID for</a:t>
            </a:r>
          </a:p>
          <a:p>
            <a:r>
              <a:rPr lang="en-US" sz="1400" b="1" dirty="0" smtClean="0"/>
              <a:t> the service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5585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623AC0E-3DC7-467F-97FB-8C09AE5B3CF5}" type="slidenum">
              <a:rPr lang="en-US" sz="1400" smtClean="0">
                <a:latin typeface="Times New Roman" pitchFamily="16" charset="0"/>
              </a:rPr>
              <a:pPr/>
              <a:t>3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7650"/>
            <a:ext cx="7772400" cy="857250"/>
          </a:xfrm>
        </p:spPr>
        <p:txBody>
          <a:bodyPr/>
          <a:lstStyle/>
          <a:p>
            <a:r>
              <a:rPr lang="en-US" smtClean="0"/>
              <a:t>Socket programming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2295525"/>
            <a:ext cx="3962400" cy="36957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  <a:endParaRPr lang="en-US" sz="2400" dirty="0" smtClean="0"/>
          </a:p>
          <a:p>
            <a:r>
              <a:rPr lang="en-US" sz="2000" dirty="0" smtClean="0"/>
              <a:t>introduced in BSD4.1 UNIX, 1981</a:t>
            </a:r>
          </a:p>
          <a:p>
            <a:r>
              <a:rPr lang="en-US" sz="2000" dirty="0" smtClean="0"/>
              <a:t>explicitly created, used, released by apps </a:t>
            </a:r>
          </a:p>
          <a:p>
            <a:r>
              <a:rPr lang="en-US" sz="2000" dirty="0" smtClean="0"/>
              <a:t>client/server paradigm </a:t>
            </a:r>
          </a:p>
          <a:p>
            <a:r>
              <a:rPr lang="en-US" sz="2000" dirty="0" smtClean="0"/>
              <a:t>two types of transport service via socket API: </a:t>
            </a:r>
          </a:p>
          <a:p>
            <a:pPr lvl="1"/>
            <a:r>
              <a:rPr lang="en-US" sz="2000" dirty="0" smtClean="0"/>
              <a:t>unreliable datagram </a:t>
            </a:r>
          </a:p>
          <a:p>
            <a:pPr lvl="1"/>
            <a:r>
              <a:rPr lang="en-US" sz="2000" dirty="0" smtClean="0"/>
              <a:t>reliable, byte stream-oriented </a:t>
            </a:r>
          </a:p>
        </p:txBody>
      </p:sp>
      <p:grpSp>
        <p:nvGrpSpPr>
          <p:cNvPr id="6150" name="Group 4"/>
          <p:cNvGrpSpPr>
            <a:grpSpLocks/>
          </p:cNvGrpSpPr>
          <p:nvPr/>
        </p:nvGrpSpPr>
        <p:grpSpPr bwMode="auto">
          <a:xfrm>
            <a:off x="5248275" y="2314575"/>
            <a:ext cx="3338513" cy="3719513"/>
            <a:chOff x="3198" y="1248"/>
            <a:chExt cx="2103" cy="2343"/>
          </a:xfrm>
        </p:grpSpPr>
        <p:sp>
          <p:nvSpPr>
            <p:cNvPr id="6152" name="Text Box 5"/>
            <p:cNvSpPr txBox="1">
              <a:spLocks noChangeArrowheads="1"/>
            </p:cNvSpPr>
            <p:nvPr/>
          </p:nvSpPr>
          <p:spPr bwMode="auto">
            <a:xfrm>
              <a:off x="3223" y="1575"/>
              <a:ext cx="2078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a </a:t>
              </a:r>
              <a:r>
                <a:rPr lang="en-US" sz="2000" i="1">
                  <a:solidFill>
                    <a:srgbClr val="FF0000"/>
                  </a:solidFill>
                </a:rPr>
                <a:t>host-local</a:t>
              </a:r>
              <a:r>
                <a:rPr lang="en-US" sz="2000"/>
                <a:t>,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0000"/>
                  </a:solidFill>
                </a:rPr>
                <a:t>application-created</a:t>
              </a:r>
              <a:r>
                <a:rPr lang="en-US" sz="2000"/>
                <a:t>,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rgbClr val="FF0000"/>
                  </a:solidFill>
                </a:rPr>
                <a:t>OS-controlled</a:t>
              </a:r>
              <a:r>
                <a:rPr lang="en-US" sz="2000"/>
                <a:t> interface (a “door”) into which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application process can </a:t>
              </a:r>
              <a:r>
                <a:rPr lang="en-US" sz="2000">
                  <a:solidFill>
                    <a:srgbClr val="FF0000"/>
                  </a:solidFill>
                </a:rPr>
                <a:t>both send and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rgbClr val="FF0000"/>
                  </a:solidFill>
                </a:rPr>
                <a:t>receive</a:t>
              </a:r>
              <a:r>
                <a:rPr lang="en-US" sz="2000"/>
                <a:t> messages to/from another application process</a:t>
              </a:r>
              <a:endParaRPr lang="en-US" sz="2000">
                <a:latin typeface="Times New Roman" pitchFamily="16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6" charset="0"/>
              </a:endParaRPr>
            </a:p>
          </p:txBody>
        </p:sp>
        <p:sp>
          <p:nvSpPr>
            <p:cNvPr id="6153" name="Rectangle 6"/>
            <p:cNvSpPr>
              <a:spLocks noChangeArrowheads="1"/>
            </p:cNvSpPr>
            <p:nvPr/>
          </p:nvSpPr>
          <p:spPr bwMode="auto">
            <a:xfrm>
              <a:off x="3198" y="1392"/>
              <a:ext cx="2076" cy="2196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4" name="Group 7"/>
            <p:cNvGrpSpPr>
              <a:grpSpLocks/>
            </p:cNvGrpSpPr>
            <p:nvPr/>
          </p:nvGrpSpPr>
          <p:grpSpPr bwMode="auto">
            <a:xfrm>
              <a:off x="3302" y="1248"/>
              <a:ext cx="708" cy="288"/>
              <a:chOff x="134" y="3906"/>
              <a:chExt cx="708" cy="288"/>
            </a:xfrm>
          </p:grpSpPr>
          <p:sp>
            <p:nvSpPr>
              <p:cNvPr id="6155" name="Rectangle 8"/>
              <p:cNvSpPr>
                <a:spLocks noChangeArrowheads="1"/>
              </p:cNvSpPr>
              <p:nvPr/>
            </p:nvSpPr>
            <p:spPr bwMode="auto">
              <a:xfrm>
                <a:off x="138" y="3924"/>
                <a:ext cx="678" cy="2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Text Box 9"/>
              <p:cNvSpPr txBox="1">
                <a:spLocks noChangeArrowheads="1"/>
              </p:cNvSpPr>
              <p:nvPr/>
            </p:nvSpPr>
            <p:spPr bwMode="auto">
              <a:xfrm>
                <a:off x="134" y="3906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chemeClr val="accent2"/>
                    </a:solidFill>
                  </a:rPr>
                  <a:t>socket</a:t>
                </a:r>
                <a:endParaRPr lang="en-US">
                  <a:latin typeface="Times New Roman" pitchFamily="16" charset="0"/>
                </a:endParaRPr>
              </a:p>
            </p:txBody>
          </p:sp>
        </p:grpSp>
      </p:grp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619125" y="1276350"/>
            <a:ext cx="81629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400" u="sng" dirty="0">
                <a:solidFill>
                  <a:srgbClr val="FF0000"/>
                </a:solidFill>
              </a:rPr>
              <a:t>Goal:</a:t>
            </a:r>
            <a:r>
              <a:rPr lang="en-US" sz="2400" dirty="0"/>
              <a:t> learn how to build client/server application that communicate using sockets</a:t>
            </a:r>
          </a:p>
        </p:txBody>
      </p:sp>
    </p:spTree>
    <p:extLst>
      <p:ext uri="{BB962C8B-B14F-4D97-AF65-F5344CB8AC3E}">
        <p14:creationId xmlns:p14="http://schemas.microsoft.com/office/powerpoint/2010/main" val="192067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Connecting to a device (client-end)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305800" cy="1524000"/>
          </a:xfrm>
        </p:spPr>
        <p:txBody>
          <a:bodyPr/>
          <a:lstStyle/>
          <a:p>
            <a:pPr lvl="1"/>
            <a:r>
              <a:rPr lang="en-US" sz="1800" dirty="0" smtClean="0">
                <a:ea typeface="ＭＳ Ｐゴシック" pitchFamily="34" charset="-128"/>
              </a:rPr>
              <a:t>Connect() is a blocking call so needs to happen in a thread separate from the UI thread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From the remote device, create a </a:t>
            </a:r>
            <a:r>
              <a:rPr lang="en-US" sz="1800" dirty="0" err="1" smtClean="0">
                <a:ea typeface="ＭＳ Ｐゴシック" pitchFamily="34" charset="-128"/>
              </a:rPr>
              <a:t>Rfcomm</a:t>
            </a:r>
            <a:r>
              <a:rPr lang="en-US" sz="1800" dirty="0" smtClean="0">
                <a:ea typeface="ＭＳ Ｐゴシック" pitchFamily="34" charset="-128"/>
              </a:rPr>
              <a:t> channel for data transfer.</a:t>
            </a:r>
          </a:p>
          <a:p>
            <a:pPr lvl="1"/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75" y="2590800"/>
            <a:ext cx="8420100" cy="36009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 smtClean="0"/>
              <a:t> public class </a:t>
            </a:r>
            <a:r>
              <a:rPr lang="en-US" sz="1200" dirty="0" err="1" smtClean="0"/>
              <a:t>ClientThread</a:t>
            </a:r>
            <a:r>
              <a:rPr lang="en-US" sz="1200" dirty="0" smtClean="0"/>
              <a:t> extends Thread {</a:t>
            </a:r>
          </a:p>
          <a:p>
            <a:pPr eaLnBrk="1" hangingPunct="1"/>
            <a:r>
              <a:rPr lang="en-US" sz="1200" dirty="0" smtClean="0"/>
              <a:t>    </a:t>
            </a:r>
            <a:r>
              <a:rPr lang="en-US" sz="1200" dirty="0" err="1" smtClean="0"/>
              <a:t>BluetoothSocket</a:t>
            </a:r>
            <a:r>
              <a:rPr lang="en-US" sz="1200" dirty="0" smtClean="0"/>
              <a:t> temp = null;</a:t>
            </a:r>
          </a:p>
          <a:p>
            <a:pPr eaLnBrk="1" hangingPunct="1"/>
            <a:r>
              <a:rPr lang="en-US" sz="1200" dirty="0" smtClean="0"/>
              <a:t>    public </a:t>
            </a:r>
            <a:r>
              <a:rPr lang="en-US" sz="1200" dirty="0" err="1" smtClean="0"/>
              <a:t>ClientThread(Bluetooth</a:t>
            </a:r>
            <a:r>
              <a:rPr lang="en-US" sz="1200" dirty="0" smtClean="0"/>
              <a:t> device)</a:t>
            </a:r>
          </a:p>
          <a:p>
            <a:pPr eaLnBrk="1" hangingPunct="1"/>
            <a:r>
              <a:rPr lang="en-US" sz="1200" dirty="0" smtClean="0"/>
              <a:t>   {</a:t>
            </a:r>
          </a:p>
          <a:p>
            <a:pPr eaLnBrk="1" hangingPunct="1"/>
            <a:r>
              <a:rPr lang="en-US" sz="1200" dirty="0" smtClean="0"/>
              <a:t>        try {</a:t>
            </a:r>
          </a:p>
          <a:p>
            <a:pPr eaLnBrk="1" hangingPunct="1"/>
            <a:r>
              <a:rPr lang="en-US" sz="1200" dirty="0" smtClean="0"/>
              <a:t>	temp = </a:t>
            </a:r>
            <a:r>
              <a:rPr lang="en-US" sz="1200" dirty="0" err="1" smtClean="0"/>
              <a:t>device.createRfcommSocketToServiceRecord(UDID</a:t>
            </a:r>
            <a:r>
              <a:rPr lang="en-US" sz="1200" dirty="0" smtClean="0"/>
              <a:t>);</a:t>
            </a:r>
          </a:p>
          <a:p>
            <a:pPr eaLnBrk="1" hangingPunct="1"/>
            <a:r>
              <a:rPr lang="en-US" sz="1200" dirty="0" smtClean="0"/>
              <a:t>       }</a:t>
            </a:r>
            <a:r>
              <a:rPr lang="en-US" sz="1200" dirty="0" err="1" smtClean="0"/>
              <a:t>catch(Exception</a:t>
            </a:r>
            <a:r>
              <a:rPr lang="en-US" sz="1200" dirty="0" smtClean="0"/>
              <a:t> </a:t>
            </a:r>
            <a:r>
              <a:rPr lang="en-US" sz="1200" dirty="0" err="1" smtClean="0"/>
              <a:t>e</a:t>
            </a:r>
            <a:r>
              <a:rPr lang="en-US" sz="1200" dirty="0" smtClean="0"/>
              <a:t>) { }</a:t>
            </a:r>
          </a:p>
          <a:p>
            <a:pPr eaLnBrk="1" hangingPunct="1"/>
            <a:r>
              <a:rPr lang="en-US" sz="1200" dirty="0" smtClean="0"/>
              <a:t>   }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  public void run() {</a:t>
            </a:r>
          </a:p>
          <a:p>
            <a:pPr eaLnBrk="1" hangingPunct="1"/>
            <a:r>
              <a:rPr lang="en-US" sz="1200" dirty="0" smtClean="0"/>
              <a:t>     </a:t>
            </a:r>
            <a:r>
              <a:rPr lang="en-US" sz="1200" dirty="0" err="1" smtClean="0"/>
              <a:t>adapter.cancelDiscover</a:t>
            </a:r>
            <a:r>
              <a:rPr lang="en-US" sz="1200" dirty="0" smtClean="0"/>
              <a:t>();</a:t>
            </a:r>
          </a:p>
          <a:p>
            <a:pPr eaLnBrk="1" hangingPunct="1"/>
            <a:r>
              <a:rPr lang="en-US" sz="1200" dirty="0" smtClean="0"/>
              <a:t>     try</a:t>
            </a:r>
          </a:p>
          <a:p>
            <a:pPr eaLnBrk="1" hangingPunct="1"/>
            <a:r>
              <a:rPr lang="en-US" sz="1200" dirty="0" smtClean="0"/>
              <a:t>      {</a:t>
            </a:r>
          </a:p>
          <a:p>
            <a:pPr eaLnBrk="1" hangingPunct="1"/>
            <a:r>
              <a:rPr lang="en-US" sz="1200" dirty="0" smtClean="0"/>
              <a:t>         </a:t>
            </a:r>
            <a:r>
              <a:rPr lang="en-US" sz="1200" dirty="0" err="1" smtClean="0"/>
              <a:t>temp.connect</a:t>
            </a:r>
            <a:r>
              <a:rPr lang="en-US" sz="1200" dirty="0" smtClean="0"/>
              <a:t>();</a:t>
            </a:r>
          </a:p>
          <a:p>
            <a:pPr eaLnBrk="1" hangingPunct="1"/>
            <a:r>
              <a:rPr lang="en-US" sz="1200" dirty="0" smtClean="0"/>
              <a:t>      } </a:t>
            </a:r>
            <a:r>
              <a:rPr lang="en-US" sz="1200" dirty="0" err="1" smtClean="0"/>
              <a:t>catch(Exception</a:t>
            </a:r>
            <a:r>
              <a:rPr lang="en-US" sz="1200" dirty="0" smtClean="0"/>
              <a:t> </a:t>
            </a:r>
            <a:r>
              <a:rPr lang="en-US" sz="1200" dirty="0" err="1" smtClean="0"/>
              <a:t>e</a:t>
            </a:r>
            <a:r>
              <a:rPr lang="en-US" sz="1200" dirty="0" smtClean="0"/>
              <a:t>) { }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     //manage the connection</a:t>
            </a:r>
          </a:p>
          <a:p>
            <a:pPr eaLnBrk="1" hangingPunct="1"/>
            <a:r>
              <a:rPr lang="en-US" sz="1200" dirty="0" smtClean="0"/>
              <a:t>  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}</a:t>
            </a:r>
            <a:endParaRPr lang="en-US" sz="1200" dirty="0">
              <a:solidFill>
                <a:srgbClr val="000000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9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transfer using the server/client socket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305800" cy="1524000"/>
          </a:xfrm>
        </p:spPr>
        <p:txBody>
          <a:bodyPr/>
          <a:lstStyle/>
          <a:p>
            <a:pPr lvl="1"/>
            <a:r>
              <a:rPr lang="en-US" sz="1800" dirty="0" smtClean="0">
                <a:ea typeface="ＭＳ Ｐゴシック" pitchFamily="34" charset="-128"/>
              </a:rPr>
              <a:t>Attach an </a:t>
            </a:r>
            <a:r>
              <a:rPr lang="en-US" sz="1800" dirty="0" err="1" smtClean="0">
                <a:ea typeface="ＭＳ Ｐゴシック" pitchFamily="34" charset="-128"/>
              </a:rPr>
              <a:t>InputStream</a:t>
            </a:r>
            <a:r>
              <a:rPr lang="en-US" sz="1800" dirty="0" smtClean="0">
                <a:ea typeface="ＭＳ Ｐゴシック" pitchFamily="34" charset="-128"/>
              </a:rPr>
              <a:t> and an </a:t>
            </a:r>
            <a:r>
              <a:rPr lang="en-US" sz="1800" dirty="0" err="1" smtClean="0">
                <a:ea typeface="ＭＳ Ｐゴシック" pitchFamily="34" charset="-128"/>
              </a:rPr>
              <a:t>OutputStream</a:t>
            </a:r>
            <a:r>
              <a:rPr lang="en-US" sz="1800" dirty="0" smtClean="0">
                <a:ea typeface="ＭＳ Ｐゴシック" pitchFamily="34" charset="-128"/>
              </a:rPr>
              <a:t> to the the socket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Use </a:t>
            </a:r>
            <a:r>
              <a:rPr lang="en-US" sz="1800" dirty="0" err="1" smtClean="0">
                <a:ea typeface="ＭＳ Ｐゴシック" pitchFamily="34" charset="-128"/>
              </a:rPr>
              <a:t>read(byte</a:t>
            </a:r>
            <a:r>
              <a:rPr lang="en-US" sz="1800" dirty="0" smtClean="0">
                <a:ea typeface="ＭＳ Ｐゴシック" pitchFamily="34" charset="-128"/>
              </a:rPr>
              <a:t>[]) and </a:t>
            </a:r>
            <a:r>
              <a:rPr lang="en-US" sz="1800" dirty="0" err="1" smtClean="0">
                <a:ea typeface="ＭＳ Ｐゴシック" pitchFamily="34" charset="-128"/>
              </a:rPr>
              <a:t>write(byte</a:t>
            </a:r>
            <a:r>
              <a:rPr lang="en-US" sz="1800" dirty="0" smtClean="0">
                <a:ea typeface="ＭＳ Ｐゴシック" pitchFamily="34" charset="-128"/>
              </a:rPr>
              <a:t>[]) to read and write --- both are blocking calls</a:t>
            </a:r>
          </a:p>
          <a:p>
            <a:pPr lvl="1"/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75" y="2590800"/>
            <a:ext cx="8420100" cy="41549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 smtClean="0"/>
              <a:t> public class </a:t>
            </a:r>
            <a:r>
              <a:rPr lang="en-US" sz="1200" dirty="0" err="1" smtClean="0"/>
              <a:t>ClientThread</a:t>
            </a:r>
            <a:r>
              <a:rPr lang="en-US" sz="1200" dirty="0" smtClean="0"/>
              <a:t> extends Thread {</a:t>
            </a:r>
          </a:p>
          <a:p>
            <a:pPr eaLnBrk="1" hangingPunct="1"/>
            <a:r>
              <a:rPr lang="en-US" sz="1200" dirty="0" smtClean="0"/>
              <a:t>    </a:t>
            </a:r>
            <a:r>
              <a:rPr lang="en-US" sz="1200" dirty="0" err="1" smtClean="0"/>
              <a:t>BluetoothSocket</a:t>
            </a:r>
            <a:r>
              <a:rPr lang="en-US" sz="1200" dirty="0" smtClean="0"/>
              <a:t> temp = null;</a:t>
            </a:r>
          </a:p>
          <a:p>
            <a:pPr eaLnBrk="1" hangingPunct="1"/>
            <a:r>
              <a:rPr lang="en-US" sz="1200" dirty="0" smtClean="0"/>
              <a:t>    public </a:t>
            </a:r>
            <a:r>
              <a:rPr lang="en-US" sz="1200" dirty="0" err="1" smtClean="0"/>
              <a:t>ClientThread(Bluetooth</a:t>
            </a:r>
            <a:r>
              <a:rPr lang="en-US" sz="1200" dirty="0" smtClean="0"/>
              <a:t> device)</a:t>
            </a:r>
          </a:p>
          <a:p>
            <a:pPr eaLnBrk="1" hangingPunct="1"/>
            <a:r>
              <a:rPr lang="en-US" sz="1200" dirty="0" smtClean="0"/>
              <a:t>   {</a:t>
            </a:r>
          </a:p>
          <a:p>
            <a:pPr eaLnBrk="1" hangingPunct="1"/>
            <a:r>
              <a:rPr lang="en-US" sz="1200" dirty="0" smtClean="0"/>
              <a:t>        try {</a:t>
            </a:r>
          </a:p>
          <a:p>
            <a:pPr eaLnBrk="1" hangingPunct="1"/>
            <a:r>
              <a:rPr lang="en-US" sz="1200" dirty="0" smtClean="0"/>
              <a:t>	temp = </a:t>
            </a:r>
            <a:r>
              <a:rPr lang="en-US" sz="1200" dirty="0" err="1" smtClean="0"/>
              <a:t>device.createRfcommSocketToServiceRecord(UDID</a:t>
            </a:r>
            <a:r>
              <a:rPr lang="en-US" sz="1200" dirty="0" smtClean="0"/>
              <a:t>);</a:t>
            </a:r>
          </a:p>
          <a:p>
            <a:pPr eaLnBrk="1" hangingPunct="1"/>
            <a:r>
              <a:rPr lang="en-US" sz="1200" dirty="0" smtClean="0"/>
              <a:t>       }</a:t>
            </a:r>
            <a:r>
              <a:rPr lang="en-US" sz="1200" dirty="0" err="1" smtClean="0"/>
              <a:t>catch(Exception</a:t>
            </a:r>
            <a:r>
              <a:rPr lang="en-US" sz="1200" dirty="0" smtClean="0"/>
              <a:t> </a:t>
            </a:r>
            <a:r>
              <a:rPr lang="en-US" sz="1200" dirty="0" err="1" smtClean="0"/>
              <a:t>e</a:t>
            </a:r>
            <a:r>
              <a:rPr lang="en-US" sz="1200" dirty="0" smtClean="0"/>
              <a:t>) { }</a:t>
            </a:r>
          </a:p>
          <a:p>
            <a:pPr eaLnBrk="1" hangingPunct="1"/>
            <a:r>
              <a:rPr lang="en-US" sz="1200" dirty="0" smtClean="0"/>
              <a:t>   }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  public void run() {</a:t>
            </a:r>
          </a:p>
          <a:p>
            <a:pPr eaLnBrk="1" hangingPunct="1"/>
            <a:r>
              <a:rPr lang="en-US" sz="1200" dirty="0" smtClean="0"/>
              <a:t>    byte[] buffer = new byte[1024];</a:t>
            </a:r>
          </a:p>
          <a:p>
            <a:pPr eaLnBrk="1" hangingPunct="1"/>
            <a:r>
              <a:rPr lang="en-US" sz="1200" dirty="0" smtClean="0"/>
              <a:t> 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numbytes</a:t>
            </a:r>
            <a:r>
              <a:rPr lang="en-US" sz="1200" dirty="0" smtClean="0"/>
              <a:t>;</a:t>
            </a:r>
          </a:p>
          <a:p>
            <a:pPr eaLnBrk="1" hangingPunct="1"/>
            <a:r>
              <a:rPr lang="en-US" sz="1200" dirty="0" smtClean="0"/>
              <a:t>     </a:t>
            </a:r>
            <a:r>
              <a:rPr lang="en-US" sz="1200" dirty="0" err="1" smtClean="0"/>
              <a:t>adapter.cancelDiscover</a:t>
            </a:r>
            <a:r>
              <a:rPr lang="en-US" sz="1200" dirty="0" smtClean="0"/>
              <a:t>();</a:t>
            </a:r>
          </a:p>
          <a:p>
            <a:pPr eaLnBrk="1" hangingPunct="1"/>
            <a:r>
              <a:rPr lang="en-US" sz="1200" dirty="0" smtClean="0"/>
              <a:t>     try</a:t>
            </a:r>
          </a:p>
          <a:p>
            <a:pPr eaLnBrk="1" hangingPunct="1"/>
            <a:r>
              <a:rPr lang="en-US" sz="1200" dirty="0" smtClean="0"/>
              <a:t>      {</a:t>
            </a:r>
          </a:p>
          <a:p>
            <a:pPr eaLnBrk="1" hangingPunct="1"/>
            <a:r>
              <a:rPr lang="en-US" sz="1200" dirty="0" smtClean="0"/>
              <a:t>          </a:t>
            </a:r>
            <a:r>
              <a:rPr lang="en-US" sz="1200" dirty="0" err="1" smtClean="0"/>
              <a:t>numbytes</a:t>
            </a:r>
            <a:r>
              <a:rPr lang="en-US" sz="1200" dirty="0" smtClean="0"/>
              <a:t> = </a:t>
            </a:r>
            <a:r>
              <a:rPr lang="en-US" sz="1200" dirty="0" err="1" smtClean="0"/>
              <a:t>temp.read(buffer</a:t>
            </a:r>
            <a:r>
              <a:rPr lang="en-US" sz="1200" dirty="0" smtClean="0"/>
              <a:t>);</a:t>
            </a:r>
          </a:p>
          <a:p>
            <a:pPr eaLnBrk="1" hangingPunct="1"/>
            <a:r>
              <a:rPr lang="en-US" sz="1200" dirty="0" smtClean="0"/>
              <a:t>          //do whatever you want with the bytes        </a:t>
            </a:r>
          </a:p>
          <a:p>
            <a:pPr eaLnBrk="1" hangingPunct="1"/>
            <a:r>
              <a:rPr lang="en-US" sz="1200" dirty="0" smtClean="0"/>
              <a:t>      } </a:t>
            </a:r>
            <a:r>
              <a:rPr lang="en-US" sz="1200" dirty="0" err="1" smtClean="0"/>
              <a:t>catch(Exception</a:t>
            </a:r>
            <a:r>
              <a:rPr lang="en-US" sz="1200" dirty="0" smtClean="0"/>
              <a:t> </a:t>
            </a:r>
            <a:r>
              <a:rPr lang="en-US" sz="1200" dirty="0" err="1" smtClean="0"/>
              <a:t>e</a:t>
            </a:r>
            <a:r>
              <a:rPr lang="en-US" sz="1200" dirty="0" smtClean="0"/>
              <a:t>) { }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     //manage the connection</a:t>
            </a:r>
          </a:p>
          <a:p>
            <a:pPr eaLnBrk="1" hangingPunct="1"/>
            <a:r>
              <a:rPr lang="en-US" sz="1200" dirty="0" smtClean="0"/>
              <a:t>  }</a:t>
            </a:r>
          </a:p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Courier" charset="0"/>
              </a:rPr>
              <a:t>}</a:t>
            </a:r>
            <a:endParaRPr lang="en-US" sz="1200" dirty="0">
              <a:solidFill>
                <a:srgbClr val="000000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6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B6B6655-4BD6-4E78-9CEE-DA9DF3CA3410}" type="slidenum">
              <a:rPr lang="en-US" sz="1400" smtClean="0">
                <a:latin typeface="Times New Roman" pitchFamily="16" charset="0"/>
              </a:rPr>
              <a:pPr/>
              <a:t>4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TCP</a:t>
            </a:r>
          </a:p>
        </p:txBody>
      </p:sp>
      <p:sp>
        <p:nvSpPr>
          <p:cNvPr id="717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47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7C083C8-7978-4103-ACE0-9DB28326E020}" type="slidenum">
              <a:rPr lang="en-US" sz="1400" smtClean="0">
                <a:latin typeface="Times New Roman" pitchFamily="16" charset="0"/>
              </a:rPr>
              <a:pPr/>
              <a:t>5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Socket-programming using TCP</a:t>
            </a:r>
            <a:endParaRPr lang="en-US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419225"/>
            <a:ext cx="77724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Socket:</a:t>
            </a:r>
            <a:r>
              <a:rPr lang="en-US" sz="2400" smtClean="0"/>
              <a:t> a door between application process and end-end-transport protocol (UCP or TCP)</a:t>
            </a: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TCP service:</a:t>
            </a:r>
            <a:r>
              <a:rPr lang="en-US" sz="2400" smtClean="0"/>
              <a:t> reliable transfer of </a:t>
            </a:r>
            <a:r>
              <a:rPr lang="en-US" sz="2400" b="1" smtClean="0">
                <a:solidFill>
                  <a:schemeClr val="accent2"/>
                </a:solidFill>
              </a:rPr>
              <a:t>bytes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smtClean="0"/>
              <a:t>from one process to another</a:t>
            </a:r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073275" y="3513138"/>
          <a:ext cx="1123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513138"/>
                        <a:ext cx="1123950" cy="8921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2116138" y="3854450"/>
            <a:ext cx="1136650" cy="1584325"/>
            <a:chOff x="649" y="2260"/>
            <a:chExt cx="716" cy="998"/>
          </a:xfrm>
        </p:grpSpPr>
        <p:sp>
          <p:nvSpPr>
            <p:cNvPr id="1055" name="Rectangle 6"/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bg1"/>
                </a:solidFill>
                <a:latin typeface="Times New Roman" pitchFamily="16" charset="0"/>
              </a:endParaRPr>
            </a:p>
          </p:txBody>
        </p:sp>
        <p:sp>
          <p:nvSpPr>
            <p:cNvPr id="1056" name="Text Box 7"/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process</a:t>
              </a:r>
              <a:endParaRPr lang="en-US" sz="1800">
                <a:latin typeface="Times New Roman" pitchFamily="16" charset="0"/>
              </a:endParaRPr>
            </a:p>
          </p:txBody>
        </p:sp>
        <p:grpSp>
          <p:nvGrpSpPr>
            <p:cNvPr id="1057" name="Group 8"/>
            <p:cNvGrpSpPr>
              <a:grpSpLocks/>
            </p:cNvGrpSpPr>
            <p:nvPr/>
          </p:nvGrpSpPr>
          <p:grpSpPr bwMode="auto">
            <a:xfrm>
              <a:off x="649" y="2628"/>
              <a:ext cx="716" cy="630"/>
              <a:chOff x="637" y="2610"/>
              <a:chExt cx="716" cy="630"/>
            </a:xfrm>
          </p:grpSpPr>
          <p:sp>
            <p:nvSpPr>
              <p:cNvPr id="1061" name="Text Box 9"/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TCP with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buffers,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variables</a:t>
                </a:r>
                <a:endParaRPr lang="en-US" sz="1800">
                  <a:latin typeface="Times New Roman" pitchFamily="16" charset="0"/>
                </a:endParaRPr>
              </a:p>
            </p:txBody>
          </p:sp>
          <p:sp>
            <p:nvSpPr>
              <p:cNvPr id="1062" name="Rectangle 10"/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" name="Group 11"/>
            <p:cNvGrpSpPr>
              <a:grpSpLocks/>
            </p:cNvGrpSpPr>
            <p:nvPr/>
          </p:nvGrpSpPr>
          <p:grpSpPr bwMode="auto">
            <a:xfrm>
              <a:off x="741" y="2500"/>
              <a:ext cx="561" cy="231"/>
              <a:chOff x="897" y="3736"/>
              <a:chExt cx="561" cy="231"/>
            </a:xfrm>
          </p:grpSpPr>
          <p:sp>
            <p:nvSpPr>
              <p:cNvPr id="1059" name="Rectangle 12"/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Text Box 13"/>
              <p:cNvSpPr txBox="1">
                <a:spLocks noChangeArrowheads="1"/>
              </p:cNvSpPr>
              <p:nvPr/>
            </p:nvSpPr>
            <p:spPr bwMode="auto">
              <a:xfrm>
                <a:off x="897" y="3736"/>
                <a:ext cx="5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chemeClr val="bg1"/>
                    </a:solidFill>
                  </a:rPr>
                  <a:t>socket</a:t>
                </a:r>
                <a:endParaRPr lang="en-US">
                  <a:latin typeface="Times New Roman" pitchFamily="16" charset="0"/>
                </a:endParaRPr>
              </a:p>
            </p:txBody>
          </p:sp>
        </p:grpSp>
      </p:grp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517525" y="3681413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application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developer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488950" y="4548188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operating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35" name="Line 16"/>
          <p:cNvSpPr>
            <a:spLocks noChangeShapeType="1"/>
          </p:cNvSpPr>
          <p:nvPr/>
        </p:nvSpPr>
        <p:spPr bwMode="auto">
          <a:xfrm flipV="1">
            <a:off x="1943100" y="389572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7"/>
          <p:cNvSpPr>
            <a:spLocks noChangeShapeType="1"/>
          </p:cNvSpPr>
          <p:nvPr/>
        </p:nvSpPr>
        <p:spPr bwMode="auto">
          <a:xfrm flipH="1" flipV="1">
            <a:off x="1933575" y="4476750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18"/>
          <p:cNvSpPr txBox="1">
            <a:spLocks noChangeArrowheads="1"/>
          </p:cNvSpPr>
          <p:nvPr/>
        </p:nvSpPr>
        <p:spPr bwMode="auto">
          <a:xfrm>
            <a:off x="2157413" y="5600700"/>
            <a:ext cx="1038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host 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6" charset="0"/>
            </a:endParaRPr>
          </a:p>
        </p:txBody>
      </p:sp>
      <p:graphicFrame>
        <p:nvGraphicFramePr>
          <p:cNvPr id="1027" name="Object 19"/>
          <p:cNvGraphicFramePr>
            <a:graphicFrameLocks noChangeAspect="1"/>
          </p:cNvGraphicFramePr>
          <p:nvPr/>
        </p:nvGraphicFramePr>
        <p:xfrm>
          <a:off x="5730875" y="3408363"/>
          <a:ext cx="11239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408363"/>
                        <a:ext cx="1123950" cy="8921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8" name="Group 20"/>
          <p:cNvGrpSpPr>
            <a:grpSpLocks/>
          </p:cNvGrpSpPr>
          <p:nvPr/>
        </p:nvGrpSpPr>
        <p:grpSpPr bwMode="auto">
          <a:xfrm>
            <a:off x="5773738" y="3749675"/>
            <a:ext cx="1136650" cy="1584325"/>
            <a:chOff x="649" y="2260"/>
            <a:chExt cx="716" cy="998"/>
          </a:xfrm>
        </p:grpSpPr>
        <p:sp>
          <p:nvSpPr>
            <p:cNvPr id="1047" name="Rectangle 21"/>
            <p:cNvSpPr>
              <a:spLocks noChangeArrowheads="1"/>
            </p:cNvSpPr>
            <p:nvPr/>
          </p:nvSpPr>
          <p:spPr bwMode="auto">
            <a:xfrm>
              <a:off x="678" y="2280"/>
              <a:ext cx="64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bg1"/>
                </a:solidFill>
                <a:latin typeface="Times New Roman" pitchFamily="16" charset="0"/>
              </a:endParaRPr>
            </a:p>
          </p:txBody>
        </p:sp>
        <p:sp>
          <p:nvSpPr>
            <p:cNvPr id="1048" name="Text Box 22"/>
            <p:cNvSpPr txBox="1">
              <a:spLocks noChangeArrowheads="1"/>
            </p:cNvSpPr>
            <p:nvPr/>
          </p:nvSpPr>
          <p:spPr bwMode="auto">
            <a:xfrm>
              <a:off x="694" y="2260"/>
              <a:ext cx="6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process</a:t>
              </a:r>
              <a:endParaRPr lang="en-US" sz="1800">
                <a:latin typeface="Times New Roman" pitchFamily="16" charset="0"/>
              </a:endParaRPr>
            </a:p>
          </p:txBody>
        </p:sp>
        <p:grpSp>
          <p:nvGrpSpPr>
            <p:cNvPr id="1049" name="Group 23"/>
            <p:cNvGrpSpPr>
              <a:grpSpLocks/>
            </p:cNvGrpSpPr>
            <p:nvPr/>
          </p:nvGrpSpPr>
          <p:grpSpPr bwMode="auto">
            <a:xfrm>
              <a:off x="649" y="2628"/>
              <a:ext cx="716" cy="630"/>
              <a:chOff x="637" y="2610"/>
              <a:chExt cx="716" cy="630"/>
            </a:xfrm>
          </p:grpSpPr>
          <p:sp>
            <p:nvSpPr>
              <p:cNvPr id="1053" name="Text Box 24"/>
              <p:cNvSpPr txBox="1">
                <a:spLocks noChangeArrowheads="1"/>
              </p:cNvSpPr>
              <p:nvPr/>
            </p:nvSpPr>
            <p:spPr bwMode="auto">
              <a:xfrm>
                <a:off x="637" y="2658"/>
                <a:ext cx="71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TCP with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buffers,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variables</a:t>
                </a:r>
                <a:endParaRPr lang="en-US" sz="1800">
                  <a:latin typeface="Times New Roman" pitchFamily="16" charset="0"/>
                </a:endParaRPr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672" y="2610"/>
                <a:ext cx="642" cy="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0" name="Group 26"/>
            <p:cNvGrpSpPr>
              <a:grpSpLocks/>
            </p:cNvGrpSpPr>
            <p:nvPr/>
          </p:nvGrpSpPr>
          <p:grpSpPr bwMode="auto">
            <a:xfrm>
              <a:off x="741" y="2500"/>
              <a:ext cx="561" cy="231"/>
              <a:chOff x="897" y="3736"/>
              <a:chExt cx="561" cy="231"/>
            </a:xfrm>
          </p:grpSpPr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924" y="3774"/>
                <a:ext cx="492" cy="15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897" y="3736"/>
                <a:ext cx="56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solidFill>
                      <a:schemeClr val="bg1"/>
                    </a:solidFill>
                  </a:rPr>
                  <a:t>socket</a:t>
                </a:r>
                <a:endParaRPr lang="en-US">
                  <a:latin typeface="Times New Roman" pitchFamily="16" charset="0"/>
                </a:endParaRPr>
              </a:p>
            </p:txBody>
          </p:sp>
        </p:grpSp>
      </p:grpSp>
      <p:sp>
        <p:nvSpPr>
          <p:cNvPr id="1039" name="Text Box 29"/>
          <p:cNvSpPr txBox="1">
            <a:spLocks noChangeArrowheads="1"/>
          </p:cNvSpPr>
          <p:nvPr/>
        </p:nvSpPr>
        <p:spPr bwMode="auto">
          <a:xfrm>
            <a:off x="7118350" y="3519488"/>
            <a:ext cx="14303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developer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40" name="Text Box 30"/>
          <p:cNvSpPr txBox="1">
            <a:spLocks noChangeArrowheads="1"/>
          </p:cNvSpPr>
          <p:nvPr/>
        </p:nvSpPr>
        <p:spPr bwMode="auto">
          <a:xfrm>
            <a:off x="7123113" y="4433888"/>
            <a:ext cx="14303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operating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41" name="Line 31"/>
          <p:cNvSpPr>
            <a:spLocks noChangeShapeType="1"/>
          </p:cNvSpPr>
          <p:nvPr/>
        </p:nvSpPr>
        <p:spPr bwMode="auto">
          <a:xfrm flipV="1">
            <a:off x="7029450" y="376237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32"/>
          <p:cNvSpPr>
            <a:spLocks noChangeShapeType="1"/>
          </p:cNvSpPr>
          <p:nvPr/>
        </p:nvSpPr>
        <p:spPr bwMode="auto">
          <a:xfrm flipH="1" flipV="1">
            <a:off x="7019925" y="4343400"/>
            <a:ext cx="0" cy="1000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Text Box 33"/>
          <p:cNvSpPr txBox="1">
            <a:spLocks noChangeArrowheads="1"/>
          </p:cNvSpPr>
          <p:nvPr/>
        </p:nvSpPr>
        <p:spPr bwMode="auto">
          <a:xfrm>
            <a:off x="5815013" y="5495925"/>
            <a:ext cx="1038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host or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44" name="Freeform 34"/>
          <p:cNvSpPr>
            <a:spLocks/>
          </p:cNvSpPr>
          <p:nvPr/>
        </p:nvSpPr>
        <p:spPr bwMode="auto">
          <a:xfrm>
            <a:off x="3597275" y="4229100"/>
            <a:ext cx="1798638" cy="1674813"/>
          </a:xfrm>
          <a:custGeom>
            <a:avLst/>
            <a:gdLst>
              <a:gd name="T0" fmla="*/ 332720 w 1292"/>
              <a:gd name="T1" fmla="*/ 9342 h 1255"/>
              <a:gd name="T2" fmla="*/ 48725 w 1292"/>
              <a:gd name="T3" fmla="*/ 209518 h 1255"/>
              <a:gd name="T4" fmla="*/ 40372 w 1292"/>
              <a:gd name="T5" fmla="*/ 697950 h 1255"/>
              <a:gd name="T6" fmla="*/ 73783 w 1292"/>
              <a:gd name="T7" fmla="*/ 1106311 h 1255"/>
              <a:gd name="T8" fmla="*/ 341073 w 1292"/>
              <a:gd name="T9" fmla="*/ 1162360 h 1255"/>
              <a:gd name="T10" fmla="*/ 900711 w 1292"/>
              <a:gd name="T11" fmla="*/ 1506665 h 1255"/>
              <a:gd name="T12" fmla="*/ 1385174 w 1292"/>
              <a:gd name="T13" fmla="*/ 1650792 h 1255"/>
              <a:gd name="T14" fmla="*/ 1669170 w 1292"/>
              <a:gd name="T15" fmla="*/ 1362537 h 1255"/>
              <a:gd name="T16" fmla="*/ 1769403 w 1292"/>
              <a:gd name="T17" fmla="*/ 593858 h 1255"/>
              <a:gd name="T18" fmla="*/ 1677522 w 1292"/>
              <a:gd name="T19" fmla="*/ 281582 h 1255"/>
              <a:gd name="T20" fmla="*/ 1042709 w 1292"/>
              <a:gd name="T21" fmla="*/ 153469 h 1255"/>
              <a:gd name="T22" fmla="*/ 332720 w 1292"/>
              <a:gd name="T23" fmla="*/ 934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Text Box 35"/>
          <p:cNvSpPr txBox="1">
            <a:spLocks noChangeArrowheads="1"/>
          </p:cNvSpPr>
          <p:nvPr/>
        </p:nvSpPr>
        <p:spPr bwMode="auto">
          <a:xfrm>
            <a:off x="3935413" y="4838700"/>
            <a:ext cx="116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internet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46" name="Line 36"/>
          <p:cNvSpPr>
            <a:spLocks noChangeShapeType="1"/>
          </p:cNvSpPr>
          <p:nvPr/>
        </p:nvSpPr>
        <p:spPr bwMode="auto">
          <a:xfrm flipH="1">
            <a:off x="3228975" y="4733925"/>
            <a:ext cx="253365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258D619-065F-4409-AE0C-5A7B0E5C0DC7}" type="slidenum">
              <a:rPr lang="en-US" sz="1400" smtClean="0">
                <a:latin typeface="Times New Roman" pitchFamily="16" charset="0"/>
              </a:rPr>
              <a:pPr/>
              <a:t>6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 programming </a:t>
            </a:r>
            <a:r>
              <a:rPr lang="en-US" sz="3600" i="1" smtClean="0">
                <a:solidFill>
                  <a:srgbClr val="FF0000"/>
                </a:solidFill>
              </a:rPr>
              <a:t>with TCP</a:t>
            </a:r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5255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Client must contact server</a:t>
            </a:r>
            <a:endParaRPr lang="en-US" sz="2400" smtClean="0"/>
          </a:p>
          <a:p>
            <a:r>
              <a:rPr lang="en-US" sz="2000" smtClean="0"/>
              <a:t>server process must first be running</a:t>
            </a:r>
          </a:p>
          <a:p>
            <a:r>
              <a:rPr lang="en-US" sz="2000" smtClean="0"/>
              <a:t>server must have created socket (door) that welcomes client’s contact</a:t>
            </a:r>
            <a:endParaRPr lang="en-US" sz="2400" smtClean="0"/>
          </a:p>
          <a:p>
            <a:pPr>
              <a:spcBef>
                <a:spcPct val="50000"/>
              </a:spcBef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Client contacts server by:</a:t>
            </a:r>
            <a:endParaRPr lang="en-US" sz="2400" smtClean="0"/>
          </a:p>
          <a:p>
            <a:r>
              <a:rPr lang="en-US" sz="2000" smtClean="0"/>
              <a:t>creating client-local TCP socket</a:t>
            </a:r>
          </a:p>
          <a:p>
            <a:r>
              <a:rPr lang="en-US" sz="2000" smtClean="0"/>
              <a:t>specifying IP address, port number of server process</a:t>
            </a:r>
          </a:p>
          <a:p>
            <a:r>
              <a:rPr lang="en-US" sz="2000" smtClean="0"/>
              <a:t>When </a:t>
            </a:r>
            <a:r>
              <a:rPr lang="en-US" sz="2000" smtClean="0">
                <a:solidFill>
                  <a:srgbClr val="FF0000"/>
                </a:solidFill>
              </a:rPr>
              <a:t>client creates socket</a:t>
            </a:r>
            <a:r>
              <a:rPr lang="en-US" sz="2000" smtClean="0"/>
              <a:t>: client TCP establishes connection to server TCP</a:t>
            </a:r>
          </a:p>
          <a:p>
            <a:endParaRPr lang="en-US" sz="2000" smtClean="0"/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90650"/>
            <a:ext cx="3962400" cy="3000375"/>
          </a:xfrm>
        </p:spPr>
        <p:txBody>
          <a:bodyPr/>
          <a:lstStyle/>
          <a:p>
            <a:r>
              <a:rPr lang="en-US" sz="2000" dirty="0" smtClean="0"/>
              <a:t>When contacted by client, </a:t>
            </a:r>
            <a:r>
              <a:rPr lang="en-US" sz="2000" dirty="0" smtClean="0">
                <a:solidFill>
                  <a:srgbClr val="FF0000"/>
                </a:solidFill>
              </a:rPr>
              <a:t>server TCP creates new socket</a:t>
            </a:r>
            <a:r>
              <a:rPr lang="en-US" sz="2000" dirty="0" smtClean="0"/>
              <a:t> for server process to communicate with client</a:t>
            </a:r>
          </a:p>
          <a:p>
            <a:pPr lvl="1"/>
            <a:r>
              <a:rPr lang="en-US" sz="2000" dirty="0" smtClean="0"/>
              <a:t>allows server to talk with multiple clients</a:t>
            </a:r>
          </a:p>
          <a:p>
            <a:pPr lvl="1"/>
            <a:r>
              <a:rPr lang="en-US" sz="2000" dirty="0" smtClean="0"/>
              <a:t>source port numbers used to distinguish clients </a:t>
            </a:r>
            <a:endParaRPr lang="en-US" sz="1800" i="1" dirty="0" smtClean="0">
              <a:solidFill>
                <a:schemeClr val="accent2"/>
              </a:solidFill>
            </a:endParaRPr>
          </a:p>
        </p:txBody>
      </p:sp>
      <p:grpSp>
        <p:nvGrpSpPr>
          <p:cNvPr id="8199" name="Group 5"/>
          <p:cNvGrpSpPr>
            <a:grpSpLocks/>
          </p:cNvGrpSpPr>
          <p:nvPr/>
        </p:nvGrpSpPr>
        <p:grpSpPr bwMode="auto">
          <a:xfrm>
            <a:off x="4667250" y="4584700"/>
            <a:ext cx="4133850" cy="1635125"/>
            <a:chOff x="2940" y="2888"/>
            <a:chExt cx="2604" cy="1030"/>
          </a:xfrm>
        </p:grpSpPr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3020" y="3140"/>
              <a:ext cx="2401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TCP provides reliable, in-order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 transfer of bytes (“pipe”)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accent2"/>
                  </a:solidFill>
                </a:rPr>
                <a:t>between client and server</a:t>
              </a:r>
            </a:p>
          </p:txBody>
        </p:sp>
        <p:sp>
          <p:nvSpPr>
            <p:cNvPr id="8201" name="Rectangle 7"/>
            <p:cNvSpPr>
              <a:spLocks noChangeArrowheads="1"/>
            </p:cNvSpPr>
            <p:nvPr/>
          </p:nvSpPr>
          <p:spPr bwMode="auto">
            <a:xfrm>
              <a:off x="2940" y="3024"/>
              <a:ext cx="2604" cy="89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202" name="Group 8"/>
            <p:cNvGrpSpPr>
              <a:grpSpLocks/>
            </p:cNvGrpSpPr>
            <p:nvPr/>
          </p:nvGrpSpPr>
          <p:grpSpPr bwMode="auto">
            <a:xfrm>
              <a:off x="2976" y="2888"/>
              <a:ext cx="1653" cy="250"/>
              <a:chOff x="66" y="3842"/>
              <a:chExt cx="1653" cy="250"/>
            </a:xfrm>
          </p:grpSpPr>
          <p:sp>
            <p:nvSpPr>
              <p:cNvPr id="8203" name="Rectangle 9"/>
              <p:cNvSpPr>
                <a:spLocks noChangeArrowheads="1"/>
              </p:cNvSpPr>
              <p:nvPr/>
            </p:nvSpPr>
            <p:spPr bwMode="auto">
              <a:xfrm>
                <a:off x="96" y="3888"/>
                <a:ext cx="1584" cy="1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10"/>
              <p:cNvSpPr txBox="1">
                <a:spLocks noChangeArrowheads="1"/>
              </p:cNvSpPr>
              <p:nvPr/>
            </p:nvSpPr>
            <p:spPr bwMode="auto">
              <a:xfrm>
                <a:off x="66" y="3842"/>
                <a:ext cx="16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application viewpoint</a:t>
                </a:r>
                <a:endParaRPr lang="en-US" sz="1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96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B19A8D8-B914-457B-AF66-3EFA0A55E9D5}" type="slidenum">
              <a:rPr lang="en-US" sz="1400" smtClean="0">
                <a:latin typeface="Times New Roman" pitchFamily="16" charset="0"/>
              </a:rPr>
              <a:pPr/>
              <a:t>7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 jargon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smtClean="0"/>
              <a:t>A </a:t>
            </a:r>
            <a:r>
              <a:rPr lang="en-US" sz="2000" smtClean="0">
                <a:solidFill>
                  <a:srgbClr val="FF0000"/>
                </a:solidFill>
              </a:rPr>
              <a:t>stream</a:t>
            </a:r>
            <a:r>
              <a:rPr lang="en-US" sz="2000" smtClean="0"/>
              <a:t> is a sequence of characters that flow into or out of a process.</a:t>
            </a:r>
          </a:p>
          <a:p>
            <a:r>
              <a:rPr lang="en-US" sz="2000" smtClean="0"/>
              <a:t>An </a:t>
            </a:r>
            <a:r>
              <a:rPr lang="en-US" sz="2000" smtClean="0">
                <a:solidFill>
                  <a:srgbClr val="FF0000"/>
                </a:solidFill>
              </a:rPr>
              <a:t>input stream</a:t>
            </a:r>
            <a:r>
              <a:rPr lang="en-US" sz="2000" smtClean="0"/>
              <a:t> is attached to some input source for the process, eg, keyboard or socket.</a:t>
            </a:r>
          </a:p>
          <a:p>
            <a:r>
              <a:rPr lang="en-US" sz="2000" smtClean="0"/>
              <a:t>An </a:t>
            </a:r>
            <a:r>
              <a:rPr lang="en-US" sz="2000" smtClean="0">
                <a:solidFill>
                  <a:srgbClr val="FF0000"/>
                </a:solidFill>
              </a:rPr>
              <a:t>output stream</a:t>
            </a:r>
            <a:r>
              <a:rPr lang="en-US" sz="2000" smtClean="0"/>
              <a:t> is attached to an output source, eg, monitor or socket.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15959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466F804-FB5D-431C-8A39-71745BBCB219}" type="slidenum">
              <a:rPr lang="en-US" sz="1400" smtClean="0">
                <a:latin typeface="Times New Roman" pitchFamily="16" charset="0"/>
              </a:rPr>
              <a:pPr/>
              <a:t>8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Socket programming with TCP</a:t>
            </a:r>
            <a:endParaRPr lang="en-US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2125" y="1474788"/>
            <a:ext cx="41148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Example client-server app:</a:t>
            </a: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000" smtClean="0"/>
              <a:t>1) client reads line from standard input (</a:t>
            </a:r>
            <a:r>
              <a:rPr lang="en-US" sz="2000" b="1" smtClean="0">
                <a:latin typeface="Courier New" pitchFamily="49" charset="0"/>
              </a:rPr>
              <a:t>inFromUser</a:t>
            </a:r>
            <a:r>
              <a:rPr lang="en-US" sz="2000" smtClean="0"/>
              <a:t> stream) , sends to server via socket (</a:t>
            </a:r>
            <a:r>
              <a:rPr lang="en-US" sz="2000" b="1" smtClean="0">
                <a:latin typeface="Courier New" pitchFamily="49" charset="0"/>
              </a:rPr>
              <a:t>outToServer</a:t>
            </a:r>
            <a:r>
              <a:rPr lang="en-US" sz="2000" smtClean="0"/>
              <a:t> stream)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2) server reads line from socket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3) server converts line to uppercase, sends back to client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4) client reads, prints  modified line from socket (</a:t>
            </a:r>
            <a:r>
              <a:rPr lang="en-US" sz="2000" b="1" smtClean="0">
                <a:latin typeface="Courier New" pitchFamily="49" charset="0"/>
              </a:rPr>
              <a:t>inFromServer</a:t>
            </a:r>
            <a:r>
              <a:rPr lang="en-US" sz="2000" smtClean="0"/>
              <a:t> stream)</a:t>
            </a: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0" y="1395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5059363" y="1397000"/>
          <a:ext cx="3670300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4992624" imgH="5675376" progId="">
                  <p:embed/>
                </p:oleObj>
              </mc:Choice>
              <mc:Fallback>
                <p:oleObj name="VISIO" r:id="rId3" imgW="4992624" imgH="5675376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1397000"/>
                        <a:ext cx="3670300" cy="479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24"/>
          <p:cNvSpPr txBox="1">
            <a:spLocks noChangeArrowheads="1"/>
          </p:cNvSpPr>
          <p:nvPr/>
        </p:nvSpPr>
        <p:spPr bwMode="auto">
          <a:xfrm>
            <a:off x="5305425" y="2608263"/>
            <a:ext cx="12065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 sz="2000">
                <a:solidFill>
                  <a:schemeClr val="accent2"/>
                </a:solidFill>
              </a:rPr>
              <a:t>process</a:t>
            </a:r>
            <a:endParaRPr lang="en-US" sz="2000">
              <a:solidFill>
                <a:schemeClr val="accent2"/>
              </a:solidFill>
              <a:latin typeface="Times New Roman" pitchFamily="16" charset="0"/>
            </a:endParaRPr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6418263" y="5132388"/>
            <a:ext cx="1450975" cy="5476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34"/>
          <p:cNvSpPr txBox="1">
            <a:spLocks noChangeArrowheads="1"/>
          </p:cNvSpPr>
          <p:nvPr/>
        </p:nvSpPr>
        <p:spPr bwMode="auto">
          <a:xfrm>
            <a:off x="6342063" y="5076825"/>
            <a:ext cx="1541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bg1"/>
                </a:solidFill>
              </a:rPr>
              <a:t>client TCP socket</a:t>
            </a:r>
            <a:endParaRPr lang="en-US" sz="1800">
              <a:latin typeface="Times New Roman" pitchFamily="16" charset="0"/>
            </a:endParaRPr>
          </a:p>
        </p:txBody>
      </p:sp>
      <p:sp>
        <p:nvSpPr>
          <p:cNvPr id="2059" name="Line 36"/>
          <p:cNvSpPr>
            <a:spLocks noChangeShapeType="1"/>
          </p:cNvSpPr>
          <p:nvPr/>
        </p:nvSpPr>
        <p:spPr bwMode="auto">
          <a:xfrm flipV="1">
            <a:off x="7427913" y="5624513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5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072C54E-7F03-4835-96AD-EC2B8D12048C}" type="slidenum">
              <a:rPr lang="en-US" sz="1400" smtClean="0">
                <a:latin typeface="Times New Roman" pitchFamily="16" charset="0"/>
              </a:rPr>
              <a:pPr/>
              <a:t>9</a:t>
            </a:fld>
            <a:endParaRPr lang="en-US" sz="1400" smtClean="0">
              <a:latin typeface="Times New Roman" pitchFamily="16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Client/server socket interaction: TCP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12863" y="3217863"/>
            <a:ext cx="2117725" cy="927100"/>
            <a:chOff x="827" y="2027"/>
            <a:chExt cx="1334" cy="584"/>
          </a:xfrm>
        </p:grpSpPr>
        <p:sp>
          <p:nvSpPr>
            <p:cNvPr id="10279" name="Text Box 4"/>
            <p:cNvSpPr txBox="1">
              <a:spLocks noChangeArrowheads="1"/>
            </p:cNvSpPr>
            <p:nvPr/>
          </p:nvSpPr>
          <p:spPr bwMode="auto">
            <a:xfrm>
              <a:off x="827" y="2027"/>
              <a:ext cx="105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wait for incoming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connection request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0280" name="Text Box 5"/>
            <p:cNvSpPr txBox="1">
              <a:spLocks noChangeArrowheads="1"/>
            </p:cNvSpPr>
            <p:nvPr/>
          </p:nvSpPr>
          <p:spPr bwMode="auto">
            <a:xfrm>
              <a:off x="828" y="2285"/>
              <a:ext cx="133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 =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welcomeSocket.accept()</a:t>
              </a:r>
              <a:endParaRPr lang="en-US">
                <a:latin typeface="Times New Roman" pitchFamily="16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03338" y="1881188"/>
            <a:ext cx="1635125" cy="1414462"/>
            <a:chOff x="821" y="1185"/>
            <a:chExt cx="1030" cy="891"/>
          </a:xfrm>
        </p:grpSpPr>
        <p:grpSp>
          <p:nvGrpSpPr>
            <p:cNvPr id="10275" name="Group 7"/>
            <p:cNvGrpSpPr>
              <a:grpSpLocks/>
            </p:cNvGrpSpPr>
            <p:nvPr/>
          </p:nvGrpSpPr>
          <p:grpSpPr bwMode="auto">
            <a:xfrm>
              <a:off x="821" y="1185"/>
              <a:ext cx="1030" cy="712"/>
              <a:chOff x="329" y="1209"/>
              <a:chExt cx="1030" cy="712"/>
            </a:xfrm>
          </p:grpSpPr>
          <p:sp>
            <p:nvSpPr>
              <p:cNvPr id="10277" name="Text Box 8"/>
              <p:cNvSpPr txBox="1">
                <a:spLocks noChangeArrowheads="1"/>
              </p:cNvSpPr>
              <p:nvPr/>
            </p:nvSpPr>
            <p:spPr bwMode="auto">
              <a:xfrm>
                <a:off x="329" y="1209"/>
                <a:ext cx="997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create socket,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port=</a:t>
                </a:r>
                <a:r>
                  <a:rPr lang="en-US" sz="1400" b="1">
                    <a:latin typeface="Courier New" pitchFamily="49" charset="0"/>
                  </a:rPr>
                  <a:t>x</a:t>
                </a:r>
                <a:r>
                  <a:rPr lang="en-US" sz="1400">
                    <a:latin typeface="Arial" charset="0"/>
                  </a:rPr>
                  <a:t>, for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incoming request:</a:t>
                </a:r>
                <a:endParaRPr lang="en-US">
                  <a:latin typeface="Times New Roman" pitchFamily="16" charset="0"/>
                </a:endParaRPr>
              </a:p>
            </p:txBody>
          </p:sp>
          <p:sp>
            <p:nvSpPr>
              <p:cNvPr id="10278" name="Text Box 9"/>
              <p:cNvSpPr txBox="1">
                <a:spLocks noChangeArrowheads="1"/>
              </p:cNvSpPr>
              <p:nvPr/>
            </p:nvSpPr>
            <p:spPr bwMode="auto">
              <a:xfrm>
                <a:off x="333" y="1595"/>
                <a:ext cx="1026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welcomeSocket = </a:t>
                </a:r>
              </a:p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ServerSocket()</a:t>
                </a:r>
                <a:endParaRPr lang="en-US">
                  <a:latin typeface="Times New Roman" pitchFamily="16" charset="0"/>
                </a:endParaRPr>
              </a:p>
            </p:txBody>
          </p:sp>
        </p:grpSp>
        <p:sp>
          <p:nvSpPr>
            <p:cNvPr id="10276" name="Line 10"/>
            <p:cNvSpPr>
              <a:spLocks noChangeShapeType="1"/>
            </p:cNvSpPr>
            <p:nvPr/>
          </p:nvSpPr>
          <p:spPr bwMode="auto">
            <a:xfrm>
              <a:off x="1284" y="1872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091113" y="3149600"/>
            <a:ext cx="2305050" cy="909638"/>
            <a:chOff x="3333" y="1156"/>
            <a:chExt cx="1452" cy="573"/>
          </a:xfrm>
        </p:grpSpPr>
        <p:sp>
          <p:nvSpPr>
            <p:cNvPr id="10273" name="Text Box 12"/>
            <p:cNvSpPr txBox="1">
              <a:spLocks noChangeArrowheads="1"/>
            </p:cNvSpPr>
            <p:nvPr/>
          </p:nvSpPr>
          <p:spPr bwMode="auto">
            <a:xfrm>
              <a:off x="3335" y="1156"/>
              <a:ext cx="145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create socket,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connect to </a:t>
              </a:r>
              <a:r>
                <a:rPr lang="en-US" sz="1400" b="1">
                  <a:latin typeface="Courier New" pitchFamily="49" charset="0"/>
                </a:rPr>
                <a:t>hostid</a:t>
              </a:r>
              <a:r>
                <a:rPr lang="en-US" sz="1400">
                  <a:latin typeface="Arial" charset="0"/>
                </a:rPr>
                <a:t>, port=</a:t>
              </a:r>
              <a:r>
                <a:rPr lang="en-US" sz="1400" b="1">
                  <a:latin typeface="Courier New" pitchFamily="49" charset="0"/>
                </a:rPr>
                <a:t>x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0274" name="Text Box 13"/>
            <p:cNvSpPr txBox="1">
              <a:spLocks noChangeArrowheads="1"/>
            </p:cNvSpPr>
            <p:nvPr/>
          </p:nvSpPr>
          <p:spPr bwMode="auto">
            <a:xfrm>
              <a:off x="3333" y="1403"/>
              <a:ext cx="84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clientSocket =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Socket()</a:t>
              </a:r>
              <a:endParaRPr lang="en-US">
                <a:latin typeface="Times New Roman" pitchFamily="16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276350" y="3124200"/>
            <a:ext cx="5440363" cy="3352800"/>
            <a:chOff x="804" y="1968"/>
            <a:chExt cx="3427" cy="2112"/>
          </a:xfrm>
        </p:grpSpPr>
        <p:sp>
          <p:nvSpPr>
            <p:cNvPr id="10266" name="Text Box 15"/>
            <p:cNvSpPr txBox="1">
              <a:spLocks noChangeArrowheads="1"/>
            </p:cNvSpPr>
            <p:nvPr/>
          </p:nvSpPr>
          <p:spPr bwMode="auto">
            <a:xfrm>
              <a:off x="839" y="3641"/>
              <a:ext cx="99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close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0267" name="Line 16"/>
            <p:cNvSpPr>
              <a:spLocks noChangeShapeType="1"/>
            </p:cNvSpPr>
            <p:nvPr/>
          </p:nvSpPr>
          <p:spPr bwMode="auto">
            <a:xfrm>
              <a:off x="1290" y="3564"/>
              <a:ext cx="0" cy="20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8" name="Freeform 17"/>
            <p:cNvSpPr>
              <a:spLocks/>
            </p:cNvSpPr>
            <p:nvPr/>
          </p:nvSpPr>
          <p:spPr bwMode="auto">
            <a:xfrm>
              <a:off x="804" y="1968"/>
              <a:ext cx="492" cy="2112"/>
            </a:xfrm>
            <a:custGeom>
              <a:avLst/>
              <a:gdLst>
                <a:gd name="T0" fmla="*/ 492 w 492"/>
                <a:gd name="T1" fmla="*/ 1968 h 2112"/>
                <a:gd name="T2" fmla="*/ 492 w 492"/>
                <a:gd name="T3" fmla="*/ 2112 h 2112"/>
                <a:gd name="T4" fmla="*/ 0 w 492"/>
                <a:gd name="T5" fmla="*/ 2112 h 2112"/>
                <a:gd name="T6" fmla="*/ 0 w 492"/>
                <a:gd name="T7" fmla="*/ 0 h 2112"/>
                <a:gd name="T8" fmla="*/ 402 w 492"/>
                <a:gd name="T9" fmla="*/ 0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2112"/>
                <a:gd name="T17" fmla="*/ 492 w 49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2112">
                  <a:moveTo>
                    <a:pt x="492" y="1968"/>
                  </a:moveTo>
                  <a:lnTo>
                    <a:pt x="492" y="2112"/>
                  </a:lnTo>
                  <a:lnTo>
                    <a:pt x="0" y="2112"/>
                  </a:lnTo>
                  <a:lnTo>
                    <a:pt x="0" y="0"/>
                  </a:lnTo>
                  <a:lnTo>
                    <a:pt x="402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0269" name="Group 18"/>
            <p:cNvGrpSpPr>
              <a:grpSpLocks/>
            </p:cNvGrpSpPr>
            <p:nvPr/>
          </p:nvGrpSpPr>
          <p:grpSpPr bwMode="auto">
            <a:xfrm>
              <a:off x="3365" y="3377"/>
              <a:ext cx="866" cy="692"/>
              <a:chOff x="3365" y="3377"/>
              <a:chExt cx="866" cy="692"/>
            </a:xfrm>
          </p:grpSpPr>
          <p:sp>
            <p:nvSpPr>
              <p:cNvPr id="10270" name="Text Box 19"/>
              <p:cNvSpPr txBox="1">
                <a:spLocks noChangeArrowheads="1"/>
              </p:cNvSpPr>
              <p:nvPr/>
            </p:nvSpPr>
            <p:spPr bwMode="auto">
              <a:xfrm>
                <a:off x="3365" y="3377"/>
                <a:ext cx="866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read reply from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</a:t>
                </a:r>
                <a:endParaRPr lang="en-US">
                  <a:latin typeface="Times New Roman" pitchFamily="16" charset="0"/>
                </a:endParaRPr>
              </a:p>
            </p:txBody>
          </p:sp>
          <p:sp>
            <p:nvSpPr>
              <p:cNvPr id="10271" name="Text Box 20"/>
              <p:cNvSpPr txBox="1">
                <a:spLocks noChangeArrowheads="1"/>
              </p:cNvSpPr>
              <p:nvPr/>
            </p:nvSpPr>
            <p:spPr bwMode="auto">
              <a:xfrm>
                <a:off x="3389" y="3743"/>
                <a:ext cx="71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close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</a:t>
                </a:r>
                <a:endParaRPr lang="en-US">
                  <a:latin typeface="Times New Roman" pitchFamily="16" charset="0"/>
                </a:endParaRPr>
              </a:p>
            </p:txBody>
          </p:sp>
          <p:sp>
            <p:nvSpPr>
              <p:cNvPr id="10272" name="Line 21"/>
              <p:cNvSpPr>
                <a:spLocks noChangeShapeType="1"/>
              </p:cNvSpPr>
              <p:nvPr/>
            </p:nvSpPr>
            <p:spPr bwMode="auto">
              <a:xfrm>
                <a:off x="3816" y="3690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0249" name="Text Box 22"/>
          <p:cNvSpPr txBox="1">
            <a:spLocks noChangeArrowheads="1"/>
          </p:cNvSpPr>
          <p:nvPr/>
        </p:nvSpPr>
        <p:spPr bwMode="auto">
          <a:xfrm>
            <a:off x="585788" y="1314450"/>
            <a:ext cx="339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Server </a:t>
            </a:r>
            <a:r>
              <a:rPr lang="en-US" sz="1800"/>
              <a:t>(running on </a:t>
            </a:r>
            <a:r>
              <a:rPr lang="en-US" sz="1800" b="1">
                <a:latin typeface="Courier New" pitchFamily="49" charset="0"/>
              </a:rPr>
              <a:t>hostid</a:t>
            </a:r>
            <a:r>
              <a:rPr lang="en-US" sz="1800"/>
              <a:t>)</a:t>
            </a:r>
            <a:endParaRPr lang="en-US">
              <a:latin typeface="Times New Roman" pitchFamily="16" charset="0"/>
            </a:endParaRPr>
          </a:p>
        </p:txBody>
      </p:sp>
      <p:sp>
        <p:nvSpPr>
          <p:cNvPr id="10250" name="Text Box 23"/>
          <p:cNvSpPr txBox="1">
            <a:spLocks noChangeArrowheads="1"/>
          </p:cNvSpPr>
          <p:nvPr/>
        </p:nvSpPr>
        <p:spPr bwMode="auto">
          <a:xfrm>
            <a:off x="5256213" y="133350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/>
              <a:t>Client</a:t>
            </a:r>
            <a:endParaRPr lang="en-US">
              <a:latin typeface="Times New Roman" pitchFamily="16" charset="0"/>
            </a:endParaRP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933700" y="4010025"/>
            <a:ext cx="4041775" cy="1371600"/>
            <a:chOff x="1848" y="2526"/>
            <a:chExt cx="2546" cy="864"/>
          </a:xfrm>
        </p:grpSpPr>
        <p:sp>
          <p:nvSpPr>
            <p:cNvPr id="10261" name="Line 25"/>
            <p:cNvSpPr>
              <a:spLocks noChangeShapeType="1"/>
            </p:cNvSpPr>
            <p:nvPr/>
          </p:nvSpPr>
          <p:spPr bwMode="auto">
            <a:xfrm flipH="1">
              <a:off x="3792" y="2964"/>
              <a:ext cx="6" cy="4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0262" name="Group 26"/>
            <p:cNvGrpSpPr>
              <a:grpSpLocks/>
            </p:cNvGrpSpPr>
            <p:nvPr/>
          </p:nvGrpSpPr>
          <p:grpSpPr bwMode="auto">
            <a:xfrm>
              <a:off x="1848" y="2526"/>
              <a:ext cx="2546" cy="516"/>
              <a:chOff x="1848" y="2526"/>
              <a:chExt cx="2546" cy="516"/>
            </a:xfrm>
          </p:grpSpPr>
          <p:sp>
            <p:nvSpPr>
              <p:cNvPr id="10263" name="Text Box 27"/>
              <p:cNvSpPr txBox="1">
                <a:spLocks noChangeArrowheads="1"/>
              </p:cNvSpPr>
              <p:nvPr/>
            </p:nvSpPr>
            <p:spPr bwMode="auto">
              <a:xfrm>
                <a:off x="3335" y="2675"/>
                <a:ext cx="1059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latin typeface="Arial" charset="0"/>
                  </a:rPr>
                  <a:t>send request using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>
                    <a:solidFill>
                      <a:srgbClr val="FF0000"/>
                    </a:solidFill>
                    <a:latin typeface="Arial" charset="0"/>
                  </a:rPr>
                  <a:t>clientSocket</a:t>
                </a:r>
                <a:endParaRPr lang="en-US">
                  <a:latin typeface="Times New Roman" pitchFamily="16" charset="0"/>
                </a:endParaRPr>
              </a:p>
            </p:txBody>
          </p:sp>
          <p:sp>
            <p:nvSpPr>
              <p:cNvPr id="10264" name="Line 28"/>
              <p:cNvSpPr>
                <a:spLocks noChangeShapeType="1"/>
              </p:cNvSpPr>
              <p:nvPr/>
            </p:nvSpPr>
            <p:spPr bwMode="auto">
              <a:xfrm>
                <a:off x="3792" y="2526"/>
                <a:ext cx="0" cy="20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65" name="Line 29"/>
              <p:cNvSpPr>
                <a:spLocks noChangeShapeType="1"/>
              </p:cNvSpPr>
              <p:nvPr/>
            </p:nvSpPr>
            <p:spPr bwMode="auto">
              <a:xfrm flipH="1">
                <a:off x="1848" y="2790"/>
                <a:ext cx="1518" cy="25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303338" y="4105275"/>
            <a:ext cx="4097337" cy="1487488"/>
            <a:chOff x="821" y="2586"/>
            <a:chExt cx="2581" cy="937"/>
          </a:xfrm>
        </p:grpSpPr>
        <p:sp>
          <p:nvSpPr>
            <p:cNvPr id="10256" name="Text Box 31"/>
            <p:cNvSpPr txBox="1">
              <a:spLocks noChangeArrowheads="1"/>
            </p:cNvSpPr>
            <p:nvPr/>
          </p:nvSpPr>
          <p:spPr bwMode="auto">
            <a:xfrm>
              <a:off x="821" y="2789"/>
              <a:ext cx="99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read request from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0257" name="Text Box 32"/>
            <p:cNvSpPr txBox="1">
              <a:spLocks noChangeArrowheads="1"/>
            </p:cNvSpPr>
            <p:nvPr/>
          </p:nvSpPr>
          <p:spPr bwMode="auto">
            <a:xfrm>
              <a:off x="851" y="3197"/>
              <a:ext cx="99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latin typeface="Arial" charset="0"/>
                </a:rPr>
                <a:t>write reply 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connectionSocket</a:t>
              </a:r>
              <a:endParaRPr lang="en-US">
                <a:latin typeface="Times New Roman" pitchFamily="16" charset="0"/>
              </a:endParaRPr>
            </a:p>
          </p:txBody>
        </p:sp>
        <p:sp>
          <p:nvSpPr>
            <p:cNvPr id="10258" name="Line 33"/>
            <p:cNvSpPr>
              <a:spLocks noChangeShapeType="1"/>
            </p:cNvSpPr>
            <p:nvPr/>
          </p:nvSpPr>
          <p:spPr bwMode="auto">
            <a:xfrm>
              <a:off x="1278" y="2586"/>
              <a:ext cx="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59" name="Line 34"/>
            <p:cNvSpPr>
              <a:spLocks noChangeShapeType="1"/>
            </p:cNvSpPr>
            <p:nvPr/>
          </p:nvSpPr>
          <p:spPr bwMode="auto">
            <a:xfrm flipH="1">
              <a:off x="1284" y="3090"/>
              <a:ext cx="6" cy="15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0" name="Line 35"/>
            <p:cNvSpPr>
              <a:spLocks noChangeShapeType="1"/>
            </p:cNvSpPr>
            <p:nvPr/>
          </p:nvSpPr>
          <p:spPr bwMode="auto">
            <a:xfrm>
              <a:off x="1866" y="3306"/>
              <a:ext cx="1536" cy="1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924175" y="3041650"/>
            <a:ext cx="2200275" cy="641350"/>
            <a:chOff x="1842" y="1916"/>
            <a:chExt cx="1386" cy="404"/>
          </a:xfrm>
        </p:grpSpPr>
        <p:sp>
          <p:nvSpPr>
            <p:cNvPr id="10254" name="Line 37"/>
            <p:cNvSpPr>
              <a:spLocks noChangeShapeType="1"/>
            </p:cNvSpPr>
            <p:nvPr/>
          </p:nvSpPr>
          <p:spPr bwMode="auto">
            <a:xfrm>
              <a:off x="1842" y="2130"/>
              <a:ext cx="138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5" name="Text Box 38"/>
            <p:cNvSpPr txBox="1">
              <a:spLocks noChangeArrowheads="1"/>
            </p:cNvSpPr>
            <p:nvPr/>
          </p:nvSpPr>
          <p:spPr bwMode="auto">
            <a:xfrm>
              <a:off x="1887" y="1916"/>
              <a:ext cx="12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</a:rPr>
                <a:t>TCP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</a:rPr>
                <a:t>connection setup</a:t>
              </a:r>
              <a:endParaRPr lang="en-US">
                <a:latin typeface="Times New Roman" pitchFamily="1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107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59035</TotalTime>
  <Words>2395</Words>
  <Application>Microsoft Macintosh PowerPoint</Application>
  <PresentationFormat>On-screen Show (4:3)</PresentationFormat>
  <Paragraphs>577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Blank Presentation</vt:lpstr>
      <vt:lpstr>Clip</vt:lpstr>
      <vt:lpstr>VISIO</vt:lpstr>
      <vt:lpstr>PowerPoint Presentation</vt:lpstr>
      <vt:lpstr>Socket Programming</vt:lpstr>
      <vt:lpstr>Socket programming</vt:lpstr>
      <vt:lpstr>TCP</vt:lpstr>
      <vt:lpstr>Socket-programming using TCP</vt:lpstr>
      <vt:lpstr>Socket programming with TCP</vt:lpstr>
      <vt:lpstr>Stream jargon</vt:lpstr>
      <vt:lpstr>Socket programming with TCP</vt:lpstr>
      <vt:lpstr>Client/server socket interaction: TCP</vt:lpstr>
      <vt:lpstr>Example: Java client (TCP)</vt:lpstr>
      <vt:lpstr>Example: Java client (TCP), cont.</vt:lpstr>
      <vt:lpstr>Example: Java server (TCP)</vt:lpstr>
      <vt:lpstr>Example: Java server (TCP), cont</vt:lpstr>
      <vt:lpstr>UDP</vt:lpstr>
      <vt:lpstr>Socket programming with UDP</vt:lpstr>
      <vt:lpstr>Client/server socket interaction: UDP</vt:lpstr>
      <vt:lpstr>Example: Java client (UDP)</vt:lpstr>
      <vt:lpstr>Example: Java client (UDP)</vt:lpstr>
      <vt:lpstr>Example: Java client (UDP), cont.</vt:lpstr>
      <vt:lpstr>Example: Java server (UDP)</vt:lpstr>
      <vt:lpstr>Example: Java server (UDP), cont</vt:lpstr>
      <vt:lpstr>Required Packages</vt:lpstr>
      <vt:lpstr>How does the Bluetooth protocol work?</vt:lpstr>
      <vt:lpstr>Android implementation overview?</vt:lpstr>
      <vt:lpstr>Bluetooth Permissions</vt:lpstr>
      <vt:lpstr>Setting up the Bluetooth Adapter</vt:lpstr>
      <vt:lpstr>Discovering devices</vt:lpstr>
      <vt:lpstr>Enabling Discovery </vt:lpstr>
      <vt:lpstr>Connecting to a device (server-side)</vt:lpstr>
      <vt:lpstr>Connecting to a device (client-end)</vt:lpstr>
      <vt:lpstr>Data transfer using the server/client socket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nilanb</dc:creator>
  <cp:lastModifiedBy>Nilanjan</cp:lastModifiedBy>
  <cp:revision>9144</cp:revision>
  <cp:lastPrinted>2000-06-29T13:25:05Z</cp:lastPrinted>
  <dcterms:created xsi:type="dcterms:W3CDTF">2011-11-06T22:11:21Z</dcterms:created>
  <dcterms:modified xsi:type="dcterms:W3CDTF">2014-04-14T14:41:17Z</dcterms:modified>
</cp:coreProperties>
</file>