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689" r:id="rId2"/>
    <p:sldId id="741" r:id="rId3"/>
    <p:sldId id="742" r:id="rId4"/>
    <p:sldId id="743" r:id="rId5"/>
    <p:sldId id="744" r:id="rId6"/>
    <p:sldId id="745" r:id="rId7"/>
    <p:sldId id="746" r:id="rId8"/>
    <p:sldId id="747" r:id="rId9"/>
    <p:sldId id="748" r:id="rId10"/>
    <p:sldId id="749" r:id="rId11"/>
    <p:sldId id="750" r:id="rId12"/>
    <p:sldId id="751" r:id="rId13"/>
    <p:sldId id="752" r:id="rId14"/>
    <p:sldId id="753" r:id="rId15"/>
    <p:sldId id="754" r:id="rId16"/>
    <p:sldId id="755" r:id="rId17"/>
    <p:sldId id="756" r:id="rId18"/>
    <p:sldId id="757" r:id="rId19"/>
    <p:sldId id="758" r:id="rId20"/>
    <p:sldId id="759" r:id="rId21"/>
    <p:sldId id="760" r:id="rId22"/>
    <p:sldId id="709" r:id="rId23"/>
    <p:sldId id="762" r:id="rId24"/>
    <p:sldId id="763" r:id="rId25"/>
    <p:sldId id="764" r:id="rId26"/>
    <p:sldId id="765" r:id="rId27"/>
    <p:sldId id="766" r:id="rId28"/>
    <p:sldId id="767" r:id="rId29"/>
    <p:sldId id="768" r:id="rId30"/>
    <p:sldId id="769" r:id="rId31"/>
    <p:sldId id="770" r:id="rId32"/>
  </p:sldIdLst>
  <p:sldSz cx="9144000" cy="6858000" type="screen4x3"/>
  <p:notesSz cx="6997700" cy="91948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-11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-11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-11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-11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-112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 New Roman" pitchFamily="-112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 New Roman" pitchFamily="-112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 New Roman" pitchFamily="-112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 New Roman" pitchFamily="-11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8512"/>
    <a:srgbClr val="660066"/>
    <a:srgbClr val="0000FF"/>
    <a:srgbClr val="CC0000"/>
    <a:srgbClr val="FF9900"/>
    <a:srgbClr val="008000"/>
    <a:srgbClr val="00CC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38" autoAdjust="0"/>
    <p:restoredTop sz="94660"/>
  </p:normalViewPr>
  <p:slideViewPr>
    <p:cSldViewPr snapToObjects="1">
      <p:cViewPr>
        <p:scale>
          <a:sx n="86" d="100"/>
          <a:sy n="86" d="100"/>
        </p:scale>
        <p:origin x="-704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>
        <p:scale>
          <a:sx n="75" d="100"/>
          <a:sy n="75" d="100"/>
        </p:scale>
        <p:origin x="-2142" y="-72"/>
      </p:cViewPr>
      <p:guideLst>
        <p:guide orient="horz" pos="2896"/>
        <p:guide pos="2204"/>
      </p:guideLst>
    </p:cSldViewPr>
  </p:notesViewPr>
  <p:gridSpacing cx="75895" cy="75895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handoutMaster" Target="handoutMasters/handout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t" anchorCtr="0" compatLnSpc="1">
            <a:prstTxWarp prst="textNoShape">
              <a:avLst/>
            </a:prstTxWarp>
          </a:bodyPr>
          <a:lstStyle>
            <a:lvl1pPr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6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4425"/>
            <a:ext cx="3032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b" anchorCtr="0" compatLnSpc="1">
            <a:prstTxWarp prst="textNoShape">
              <a:avLst/>
            </a:prstTxWarp>
          </a:bodyPr>
          <a:lstStyle>
            <a:lvl1pPr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6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734425"/>
            <a:ext cx="3032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64D63F66-CC64-4EEB-9E90-434896C62F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5418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t" anchorCtr="0" compatLnSpc="1">
            <a:prstTxWarp prst="textNoShape">
              <a:avLst/>
            </a:prstTxWarp>
          </a:bodyPr>
          <a:lstStyle>
            <a:lvl1pPr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0150" y="688975"/>
            <a:ext cx="4597400" cy="3448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367213"/>
            <a:ext cx="5130800" cy="413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34425"/>
            <a:ext cx="3032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b" anchorCtr="0" compatLnSpc="1">
            <a:prstTxWarp prst="textNoShape">
              <a:avLst/>
            </a:prstTxWarp>
          </a:bodyPr>
          <a:lstStyle>
            <a:lvl1pPr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734425"/>
            <a:ext cx="3032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AB76B5A6-36E1-4474-BA79-BCC671141F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6018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-112" charset="0"/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BCD4FF-721F-4D38-98E2-06441BDB2DC3}" type="slidenum">
              <a:rPr lang="en-US" smtClean="0">
                <a:latin typeface="Times New Roman" pitchFamily="-112" charset="0"/>
              </a:rPr>
              <a:pPr/>
              <a:t>1</a:t>
            </a:fld>
            <a:endParaRPr lang="en-US" smtClean="0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13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889E466-F064-47FC-97EC-E2DB98BAD7C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248400" y="64008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70BF38C-8783-4CA4-A428-47B8A0FC9D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248400" y="64008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3E2F3DB-588A-4A4D-8866-1D4B6BA580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1013" y="76200"/>
            <a:ext cx="2219325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9863" y="76200"/>
            <a:ext cx="65087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4770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BF5090D-164D-4F8B-AA29-DEC29D8E42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863" y="76200"/>
            <a:ext cx="8880475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990600"/>
            <a:ext cx="7315200" cy="4876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4008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DF46EF2-5FF3-4255-A0DE-F18571CC76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863" y="76200"/>
            <a:ext cx="8880475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990600"/>
            <a:ext cx="35814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990600"/>
            <a:ext cx="3581400" cy="4876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4008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3BE44FD-1B3A-4765-989A-16D82A72EA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863" y="76200"/>
            <a:ext cx="8880475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990600"/>
            <a:ext cx="35814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990600"/>
            <a:ext cx="35814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914400" y="3505200"/>
            <a:ext cx="73152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4008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403C59E-1C20-48B8-AE48-51F36C88B3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4770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AEEEE1A-8B5F-4255-8853-16A44B7F95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4008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99016C1-61C1-4E21-8E93-D1D5960304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990600"/>
            <a:ext cx="35814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35814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4008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5A20463-EDA2-4747-9D3A-770C8A8ACE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4008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C4F1A98-4964-45CE-A58F-62643862FF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4008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9E2B3BE-A1F3-40D1-8EEC-8125F51F09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310313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53EE4F3-45CC-47E8-B989-A71EF1B38C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4770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3A5589E-8953-4BEE-BDD7-05D6E153CE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310313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9C175A7-B27D-4E04-8BD0-3BF0E54F34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990600"/>
            <a:ext cx="73152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 b="1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600" b="1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05550" y="65389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 b="1">
                <a:solidFill>
                  <a:schemeClr val="folHlink"/>
                </a:solidFill>
                <a:latin typeface="+mn-lt"/>
              </a:defRPr>
            </a:lvl1pPr>
          </a:lstStyle>
          <a:p>
            <a:pPr>
              <a:defRPr/>
            </a:pPr>
            <a:fld id="{E9592585-3565-48DA-B1FA-93911BBCB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69863" y="76200"/>
            <a:ext cx="88804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  <p:sldLayoutId id="2147483884" r:id="rId12"/>
    <p:sldLayoutId id="2147483885" r:id="rId13"/>
    <p:sldLayoutId id="2147483886" r:id="rId14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3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9E8D12-E5BE-4689-909E-A7CAFEA4E45E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0" y="1835150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0066"/>
                </a:solidFill>
                <a:latin typeface="Trebuchet MS" pitchFamily="34" charset="0"/>
              </a:rPr>
              <a:t>CMSC628: Introduction to Mobile Computing</a:t>
            </a:r>
            <a:endParaRPr lang="en-US" sz="10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2590800" y="3201988"/>
            <a:ext cx="39624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>
                <a:latin typeface="Trebuchet MS" pitchFamily="34" charset="0"/>
              </a:rPr>
              <a:t>Nilanjan Banerjee</a:t>
            </a:r>
          </a:p>
          <a:p>
            <a:pPr algn="ctr"/>
            <a:endParaRPr lang="en-US" sz="2000" b="1" baseline="30000"/>
          </a:p>
        </p:txBody>
      </p:sp>
      <p:sp>
        <p:nvSpPr>
          <p:cNvPr id="16389" name="Text Box 6"/>
          <p:cNvSpPr txBox="1">
            <a:spLocks noChangeArrowheads="1"/>
          </p:cNvSpPr>
          <p:nvPr/>
        </p:nvSpPr>
        <p:spPr bwMode="auto">
          <a:xfrm>
            <a:off x="-19050" y="6370638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 dirty="0" smtClean="0">
                <a:latin typeface="Trebuchet MS" pitchFamily="34" charset="0"/>
              </a:rPr>
              <a:t>Mobile Systems Programming (Acknowledgment to </a:t>
            </a:r>
            <a:r>
              <a:rPr lang="en-US" sz="1600" b="1" dirty="0" err="1" smtClean="0">
                <a:latin typeface="Trebuchet MS" pitchFamily="34" charset="0"/>
              </a:rPr>
              <a:t>Deepa</a:t>
            </a:r>
            <a:r>
              <a:rPr lang="en-US" sz="1600" b="1" dirty="0" smtClean="0">
                <a:latin typeface="Trebuchet MS" pitchFamily="34" charset="0"/>
              </a:rPr>
              <a:t> </a:t>
            </a:r>
            <a:r>
              <a:rPr lang="en-US" sz="1600" b="1" dirty="0" err="1" smtClean="0">
                <a:latin typeface="Trebuchet MS" pitchFamily="34" charset="0"/>
              </a:rPr>
              <a:t>Shinde</a:t>
            </a:r>
            <a:r>
              <a:rPr lang="en-US" sz="1600" b="1" dirty="0" smtClean="0">
                <a:latin typeface="Trebuchet MS" pitchFamily="34" charset="0"/>
              </a:rPr>
              <a:t> and Cindy </a:t>
            </a:r>
            <a:r>
              <a:rPr lang="en-US" sz="1600" b="1" dirty="0" err="1" smtClean="0">
                <a:latin typeface="Trebuchet MS" pitchFamily="34" charset="0"/>
              </a:rPr>
              <a:t>Atheron</a:t>
            </a:r>
            <a:endParaRPr lang="en-US" sz="700" b="1" dirty="0">
              <a:latin typeface="Trebuchet MS" pitchFamily="34" charset="0"/>
            </a:endParaRPr>
          </a:p>
        </p:txBody>
      </p:sp>
      <p:sp>
        <p:nvSpPr>
          <p:cNvPr id="16390" name="Text Box 7"/>
          <p:cNvSpPr txBox="1">
            <a:spLocks noChangeArrowheads="1"/>
          </p:cNvSpPr>
          <p:nvPr/>
        </p:nvSpPr>
        <p:spPr bwMode="auto">
          <a:xfrm>
            <a:off x="2286000" y="3806825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400" i="1" dirty="0" smtClean="0">
                <a:latin typeface="Trebuchet MS" pitchFamily="34" charset="0"/>
              </a:rPr>
              <a:t>University of Maryland</a:t>
            </a:r>
            <a:endParaRPr lang="en-US" sz="1400" b="1" baseline="30000" dirty="0"/>
          </a:p>
          <a:p>
            <a:pPr algn="ctr"/>
            <a:r>
              <a:rPr lang="en-US" sz="1400" dirty="0" smtClean="0">
                <a:latin typeface="Trebuchet MS" pitchFamily="34" charset="0"/>
              </a:rPr>
              <a:t>Baltimore County</a:t>
            </a:r>
            <a:r>
              <a:rPr lang="en-US" sz="1400" smtClean="0">
                <a:latin typeface="Trebuchet MS" pitchFamily="34" charset="0"/>
              </a:rPr>
              <a:t>, MD</a:t>
            </a:r>
            <a:endParaRPr lang="en-US" sz="1400" dirty="0" smtClean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83BA5578-752D-4858-9AC3-18722BAE6B2C}" type="slidenum">
              <a:rPr lang="en-US" sz="1400" smtClean="0">
                <a:latin typeface="Times New Roman" pitchFamily="16" charset="0"/>
              </a:rPr>
              <a:pPr/>
              <a:t>10</a:t>
            </a:fld>
            <a:endParaRPr lang="en-US" sz="1400" smtClean="0">
              <a:latin typeface="Times New Roman" pitchFamily="16" charset="0"/>
            </a:endParaRPr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Example: Java client (TCP)</a:t>
            </a:r>
            <a:endParaRPr lang="en-US" smtClean="0"/>
          </a:p>
        </p:txBody>
      </p:sp>
      <p:sp>
        <p:nvSpPr>
          <p:cNvPr id="11269" name="Rectangle 3"/>
          <p:cNvSpPr>
            <a:spLocks noChangeArrowheads="1"/>
          </p:cNvSpPr>
          <p:nvPr/>
        </p:nvSpPr>
        <p:spPr bwMode="auto">
          <a:xfrm>
            <a:off x="2185988" y="1508125"/>
            <a:ext cx="6826250" cy="500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latin typeface="Arial" charset="0"/>
              </a:rPr>
              <a:t>import java.io.*;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latin typeface="Arial" charset="0"/>
              </a:rPr>
              <a:t>import java.net.*;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latin typeface="Arial" charset="0"/>
              </a:rPr>
              <a:t>class TCPClient {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latin typeface="Arial" charset="0"/>
              </a:rPr>
              <a:t>    public static void main(String argv[]) throws Exception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latin typeface="Arial" charset="0"/>
              </a:rPr>
              <a:t>    {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latin typeface="Arial" charset="0"/>
              </a:rPr>
              <a:t>        String sentence;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latin typeface="Arial" charset="0"/>
              </a:rPr>
              <a:t>        String modifiedSentence;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latin typeface="Arial" charset="0"/>
              </a:rPr>
              <a:t>        BufferedReader inFromUser =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latin typeface="Arial" charset="0"/>
              </a:rPr>
              <a:t>          new BufferedReader(new InputStreamReader(System.in));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latin typeface="Arial" charset="0"/>
              </a:rPr>
              <a:t>        Socket clientSocket = new Socket("hostname", 6789);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latin typeface="Arial" charset="0"/>
              </a:rPr>
              <a:t>        DataOutputStream outToServer =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latin typeface="Arial" charset="0"/>
              </a:rPr>
              <a:t>          new DataOutputStream(clientSocket.getOutputStream());</a:t>
            </a:r>
            <a:r>
              <a:rPr lang="en-US" sz="1800">
                <a:latin typeface="Times New Roman" pitchFamily="16" charset="0"/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latin typeface="Times New Roman" pitchFamily="16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Times New Roman" pitchFamily="16" charset="0"/>
              </a:rPr>
              <a:t>        </a:t>
            </a:r>
          </a:p>
        </p:txBody>
      </p:sp>
      <p:sp>
        <p:nvSpPr>
          <p:cNvPr id="11270" name="Text Box 4"/>
          <p:cNvSpPr txBox="1">
            <a:spLocks noChangeArrowheads="1"/>
          </p:cNvSpPr>
          <p:nvPr/>
        </p:nvSpPr>
        <p:spPr bwMode="auto">
          <a:xfrm>
            <a:off x="700088" y="3810000"/>
            <a:ext cx="15335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Create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input stream</a:t>
            </a:r>
            <a:endParaRPr lang="en-US" sz="1800"/>
          </a:p>
        </p:txBody>
      </p:sp>
      <p:sp>
        <p:nvSpPr>
          <p:cNvPr id="11271" name="Text Box 5"/>
          <p:cNvSpPr txBox="1">
            <a:spLocks noChangeArrowheads="1"/>
          </p:cNvSpPr>
          <p:nvPr/>
        </p:nvSpPr>
        <p:spPr bwMode="auto">
          <a:xfrm>
            <a:off x="166688" y="4505325"/>
            <a:ext cx="2068512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Create 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client socket, 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connect to server</a:t>
            </a:r>
            <a:endParaRPr lang="en-US" sz="1800"/>
          </a:p>
        </p:txBody>
      </p:sp>
      <p:sp>
        <p:nvSpPr>
          <p:cNvPr id="11272" name="Text Box 6"/>
          <p:cNvSpPr txBox="1">
            <a:spLocks noChangeArrowheads="1"/>
          </p:cNvSpPr>
          <p:nvPr/>
        </p:nvSpPr>
        <p:spPr bwMode="auto">
          <a:xfrm>
            <a:off x="0" y="5421313"/>
            <a:ext cx="221615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Create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output stream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attached to socket</a:t>
            </a:r>
            <a:endParaRPr lang="en-US" sz="1800"/>
          </a:p>
        </p:txBody>
      </p:sp>
      <p:sp>
        <p:nvSpPr>
          <p:cNvPr id="11273" name="Freeform 7"/>
          <p:cNvSpPr>
            <a:spLocks/>
          </p:cNvSpPr>
          <p:nvPr/>
        </p:nvSpPr>
        <p:spPr bwMode="auto">
          <a:xfrm>
            <a:off x="2081213" y="3890963"/>
            <a:ext cx="123825" cy="542925"/>
          </a:xfrm>
          <a:custGeom>
            <a:avLst/>
            <a:gdLst>
              <a:gd name="T0" fmla="*/ 0 w 78"/>
              <a:gd name="T1" fmla="*/ 0 h 342"/>
              <a:gd name="T2" fmla="*/ 123825 w 78"/>
              <a:gd name="T3" fmla="*/ 0 h 342"/>
              <a:gd name="T4" fmla="*/ 123825 w 78"/>
              <a:gd name="T5" fmla="*/ 542925 h 342"/>
              <a:gd name="T6" fmla="*/ 9525 w 78"/>
              <a:gd name="T7" fmla="*/ 542925 h 342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342"/>
              <a:gd name="T14" fmla="*/ 78 w 78"/>
              <a:gd name="T15" fmla="*/ 342 h 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342">
                <a:moveTo>
                  <a:pt x="0" y="0"/>
                </a:moveTo>
                <a:lnTo>
                  <a:pt x="78" y="0"/>
                </a:lnTo>
                <a:lnTo>
                  <a:pt x="78" y="342"/>
                </a:lnTo>
                <a:lnTo>
                  <a:pt x="6" y="342"/>
                </a:ln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4" name="Line 8"/>
          <p:cNvSpPr>
            <a:spLocks noChangeShapeType="1"/>
          </p:cNvSpPr>
          <p:nvPr/>
        </p:nvSpPr>
        <p:spPr bwMode="auto">
          <a:xfrm flipV="1">
            <a:off x="2214563" y="4152900"/>
            <a:ext cx="361950" cy="47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75" name="Freeform 9"/>
          <p:cNvSpPr>
            <a:spLocks/>
          </p:cNvSpPr>
          <p:nvPr/>
        </p:nvSpPr>
        <p:spPr bwMode="auto">
          <a:xfrm>
            <a:off x="2081213" y="4605338"/>
            <a:ext cx="123825" cy="766762"/>
          </a:xfrm>
          <a:custGeom>
            <a:avLst/>
            <a:gdLst>
              <a:gd name="T0" fmla="*/ 0 w 78"/>
              <a:gd name="T1" fmla="*/ 0 h 342"/>
              <a:gd name="T2" fmla="*/ 123825 w 78"/>
              <a:gd name="T3" fmla="*/ 0 h 342"/>
              <a:gd name="T4" fmla="*/ 123825 w 78"/>
              <a:gd name="T5" fmla="*/ 766762 h 342"/>
              <a:gd name="T6" fmla="*/ 9525 w 78"/>
              <a:gd name="T7" fmla="*/ 766762 h 342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342"/>
              <a:gd name="T14" fmla="*/ 78 w 78"/>
              <a:gd name="T15" fmla="*/ 342 h 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342">
                <a:moveTo>
                  <a:pt x="0" y="0"/>
                </a:moveTo>
                <a:lnTo>
                  <a:pt x="78" y="0"/>
                </a:lnTo>
                <a:lnTo>
                  <a:pt x="78" y="342"/>
                </a:lnTo>
                <a:lnTo>
                  <a:pt x="6" y="342"/>
                </a:ln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76" name="Line 10"/>
          <p:cNvSpPr>
            <a:spLocks noChangeShapeType="1"/>
          </p:cNvSpPr>
          <p:nvPr/>
        </p:nvSpPr>
        <p:spPr bwMode="auto">
          <a:xfrm>
            <a:off x="2209800" y="4987925"/>
            <a:ext cx="423863" cy="31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77" name="Freeform 11"/>
          <p:cNvSpPr>
            <a:spLocks/>
          </p:cNvSpPr>
          <p:nvPr/>
        </p:nvSpPr>
        <p:spPr bwMode="auto">
          <a:xfrm>
            <a:off x="2109788" y="5519738"/>
            <a:ext cx="123825" cy="804862"/>
          </a:xfrm>
          <a:custGeom>
            <a:avLst/>
            <a:gdLst>
              <a:gd name="T0" fmla="*/ 0 w 78"/>
              <a:gd name="T1" fmla="*/ 0 h 342"/>
              <a:gd name="T2" fmla="*/ 123825 w 78"/>
              <a:gd name="T3" fmla="*/ 0 h 342"/>
              <a:gd name="T4" fmla="*/ 123825 w 78"/>
              <a:gd name="T5" fmla="*/ 804862 h 342"/>
              <a:gd name="T6" fmla="*/ 9525 w 78"/>
              <a:gd name="T7" fmla="*/ 804862 h 342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342"/>
              <a:gd name="T14" fmla="*/ 78 w 78"/>
              <a:gd name="T15" fmla="*/ 342 h 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342">
                <a:moveTo>
                  <a:pt x="0" y="0"/>
                </a:moveTo>
                <a:lnTo>
                  <a:pt x="78" y="0"/>
                </a:lnTo>
                <a:lnTo>
                  <a:pt x="78" y="342"/>
                </a:lnTo>
                <a:lnTo>
                  <a:pt x="6" y="342"/>
                </a:ln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78" name="Line 12"/>
          <p:cNvSpPr>
            <a:spLocks noChangeShapeType="1"/>
          </p:cNvSpPr>
          <p:nvPr/>
        </p:nvSpPr>
        <p:spPr bwMode="auto">
          <a:xfrm flipV="1">
            <a:off x="2238375" y="5619750"/>
            <a:ext cx="361950" cy="142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526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BE548179-C765-4C4C-8452-672FC38D747E}" type="slidenum">
              <a:rPr lang="en-US" sz="1400" smtClean="0">
                <a:latin typeface="Times New Roman" pitchFamily="16" charset="0"/>
              </a:rPr>
              <a:pPr/>
              <a:t>11</a:t>
            </a:fld>
            <a:endParaRPr lang="en-US" sz="1400" smtClean="0">
              <a:latin typeface="Times New Roman" pitchFamily="16" charset="0"/>
            </a:endParaRP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Example: Java client (TCP), cont.</a:t>
            </a:r>
          </a:p>
        </p:txBody>
      </p:sp>
      <p:sp>
        <p:nvSpPr>
          <p:cNvPr id="12293" name="Rectangle 3"/>
          <p:cNvSpPr>
            <a:spLocks noChangeArrowheads="1"/>
          </p:cNvSpPr>
          <p:nvPr/>
        </p:nvSpPr>
        <p:spPr bwMode="auto">
          <a:xfrm>
            <a:off x="2490788" y="1865313"/>
            <a:ext cx="6394450" cy="448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latin typeface="Times New Roman" pitchFamily="16" charset="0"/>
              </a:rPr>
              <a:t>        </a:t>
            </a:r>
            <a:r>
              <a:rPr lang="en-US" sz="1800" dirty="0" err="1">
                <a:latin typeface="Arial" charset="0"/>
              </a:rPr>
              <a:t>BufferedReader</a:t>
            </a:r>
            <a:r>
              <a:rPr lang="en-US" sz="1800" dirty="0">
                <a:latin typeface="Arial" charset="0"/>
              </a:rPr>
              <a:t> </a:t>
            </a:r>
            <a:r>
              <a:rPr lang="en-US" sz="1800" dirty="0" err="1">
                <a:latin typeface="Arial" charset="0"/>
              </a:rPr>
              <a:t>inFromServer</a:t>
            </a:r>
            <a:r>
              <a:rPr lang="en-US" sz="1800" dirty="0">
                <a:latin typeface="Arial" charset="0"/>
              </a:rPr>
              <a:t> =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latin typeface="Arial" charset="0"/>
              </a:rPr>
              <a:t>          new </a:t>
            </a:r>
            <a:r>
              <a:rPr lang="en-US" sz="1800" dirty="0" err="1">
                <a:latin typeface="Arial" charset="0"/>
              </a:rPr>
              <a:t>BufferedReader</a:t>
            </a:r>
            <a:r>
              <a:rPr lang="en-US" sz="1800" dirty="0">
                <a:latin typeface="Arial" charset="0"/>
              </a:rPr>
              <a:t>(new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latin typeface="Arial" charset="0"/>
              </a:rPr>
              <a:t>          </a:t>
            </a:r>
            <a:r>
              <a:rPr lang="en-US" sz="1800" dirty="0" err="1">
                <a:latin typeface="Arial" charset="0"/>
              </a:rPr>
              <a:t>InputStreamReader</a:t>
            </a:r>
            <a:r>
              <a:rPr lang="en-US" sz="1800" dirty="0">
                <a:latin typeface="Arial" charset="0"/>
              </a:rPr>
              <a:t>(</a:t>
            </a:r>
            <a:r>
              <a:rPr lang="en-US" sz="1800" dirty="0" err="1">
                <a:latin typeface="Arial" charset="0"/>
              </a:rPr>
              <a:t>clientSocket.getInputStream</a:t>
            </a:r>
            <a:r>
              <a:rPr lang="en-US" sz="1800" dirty="0">
                <a:latin typeface="Arial" charset="0"/>
              </a:rPr>
              <a:t>()));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1800" dirty="0"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latin typeface="Arial" charset="0"/>
              </a:rPr>
              <a:t>        sentence = </a:t>
            </a:r>
            <a:r>
              <a:rPr lang="en-US" sz="1800" dirty="0" err="1">
                <a:latin typeface="Arial" charset="0"/>
              </a:rPr>
              <a:t>inFromUser.readLine</a:t>
            </a:r>
            <a:r>
              <a:rPr lang="en-US" sz="1800" dirty="0">
                <a:latin typeface="Arial" charset="0"/>
              </a:rPr>
              <a:t>();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1800" dirty="0"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latin typeface="Arial" charset="0"/>
              </a:rPr>
              <a:t>        </a:t>
            </a:r>
            <a:r>
              <a:rPr lang="en-US" sz="1800" dirty="0" err="1">
                <a:latin typeface="Arial" charset="0"/>
              </a:rPr>
              <a:t>outToServer.writeBytes</a:t>
            </a:r>
            <a:r>
              <a:rPr lang="en-US" sz="1800" dirty="0">
                <a:latin typeface="Arial" charset="0"/>
              </a:rPr>
              <a:t>(sentence + '\n');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1800" dirty="0"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latin typeface="Arial" charset="0"/>
              </a:rPr>
              <a:t>        </a:t>
            </a:r>
            <a:r>
              <a:rPr lang="en-US" sz="1800" dirty="0" err="1">
                <a:latin typeface="Arial" charset="0"/>
              </a:rPr>
              <a:t>modifiedSentence</a:t>
            </a:r>
            <a:r>
              <a:rPr lang="en-US" sz="1800" dirty="0">
                <a:latin typeface="Arial" charset="0"/>
              </a:rPr>
              <a:t> = </a:t>
            </a:r>
            <a:r>
              <a:rPr lang="en-US" sz="1800" dirty="0" err="1">
                <a:latin typeface="Arial" charset="0"/>
              </a:rPr>
              <a:t>inFromServer.readLine</a:t>
            </a:r>
            <a:r>
              <a:rPr lang="en-US" sz="1800" dirty="0">
                <a:latin typeface="Arial" charset="0"/>
              </a:rPr>
              <a:t>();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1800" dirty="0"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latin typeface="Arial" charset="0"/>
              </a:rPr>
              <a:t>        </a:t>
            </a:r>
            <a:r>
              <a:rPr lang="en-US" sz="1800" dirty="0" err="1">
                <a:latin typeface="Arial" charset="0"/>
              </a:rPr>
              <a:t>System.out.println</a:t>
            </a:r>
            <a:r>
              <a:rPr lang="en-US" sz="1600" dirty="0">
                <a:latin typeface="Arial" charset="0"/>
              </a:rPr>
              <a:t>("FROM SERVER: " + </a:t>
            </a:r>
            <a:r>
              <a:rPr lang="en-US" sz="1600" dirty="0" err="1">
                <a:latin typeface="Arial" charset="0"/>
              </a:rPr>
              <a:t>modifiedSentence</a:t>
            </a:r>
            <a:r>
              <a:rPr lang="en-US" sz="1800" dirty="0">
                <a:latin typeface="Arial" charset="0"/>
              </a:rPr>
              <a:t>);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1800" dirty="0"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latin typeface="Arial" charset="0"/>
              </a:rPr>
              <a:t>        </a:t>
            </a:r>
            <a:r>
              <a:rPr lang="en-US" sz="1800" dirty="0" err="1">
                <a:latin typeface="Arial" charset="0"/>
              </a:rPr>
              <a:t>clientSocket.close</a:t>
            </a:r>
            <a:r>
              <a:rPr lang="en-US" sz="1800" dirty="0">
                <a:latin typeface="Arial" charset="0"/>
              </a:rPr>
              <a:t>();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latin typeface="Arial" charset="0"/>
              </a:rPr>
              <a:t>                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latin typeface="Arial" charset="0"/>
              </a:rPr>
              <a:t>    }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latin typeface="Arial" charset="0"/>
              </a:rPr>
              <a:t>}</a:t>
            </a:r>
            <a:r>
              <a:rPr lang="en-US" sz="1600" dirty="0">
                <a:latin typeface="Arial" charset="0"/>
              </a:rPr>
              <a:t> </a:t>
            </a:r>
          </a:p>
        </p:txBody>
      </p:sp>
      <p:sp>
        <p:nvSpPr>
          <p:cNvPr id="12294" name="Text Box 4"/>
          <p:cNvSpPr txBox="1">
            <a:spLocks noChangeArrowheads="1"/>
          </p:cNvSpPr>
          <p:nvPr/>
        </p:nvSpPr>
        <p:spPr bwMode="auto">
          <a:xfrm>
            <a:off x="114300" y="1849438"/>
            <a:ext cx="2392363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Create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input stream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attached to socket</a:t>
            </a:r>
            <a:endParaRPr lang="en-US" sz="1800"/>
          </a:p>
        </p:txBody>
      </p:sp>
      <p:sp>
        <p:nvSpPr>
          <p:cNvPr id="12295" name="Text Box 5"/>
          <p:cNvSpPr txBox="1">
            <a:spLocks noChangeArrowheads="1"/>
          </p:cNvSpPr>
          <p:nvPr/>
        </p:nvSpPr>
        <p:spPr bwMode="auto">
          <a:xfrm>
            <a:off x="1487488" y="3321050"/>
            <a:ext cx="11731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Send line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to server</a:t>
            </a:r>
            <a:endParaRPr lang="en-US" sz="1800"/>
          </a:p>
        </p:txBody>
      </p:sp>
      <p:sp>
        <p:nvSpPr>
          <p:cNvPr id="12296" name="Text Box 6"/>
          <p:cNvSpPr txBox="1">
            <a:spLocks noChangeArrowheads="1"/>
          </p:cNvSpPr>
          <p:nvPr/>
        </p:nvSpPr>
        <p:spPr bwMode="auto">
          <a:xfrm>
            <a:off x="1181100" y="4110038"/>
            <a:ext cx="14684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Read line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from server</a:t>
            </a:r>
            <a:endParaRPr lang="en-US" sz="1800"/>
          </a:p>
        </p:txBody>
      </p:sp>
      <p:sp>
        <p:nvSpPr>
          <p:cNvPr id="12297" name="Freeform 7"/>
          <p:cNvSpPr>
            <a:spLocks/>
          </p:cNvSpPr>
          <p:nvPr/>
        </p:nvSpPr>
        <p:spPr bwMode="auto">
          <a:xfrm>
            <a:off x="2466975" y="1919288"/>
            <a:ext cx="114300" cy="790575"/>
          </a:xfrm>
          <a:custGeom>
            <a:avLst/>
            <a:gdLst>
              <a:gd name="T0" fmla="*/ 0 w 78"/>
              <a:gd name="T1" fmla="*/ 0 h 342"/>
              <a:gd name="T2" fmla="*/ 114300 w 78"/>
              <a:gd name="T3" fmla="*/ 0 h 342"/>
              <a:gd name="T4" fmla="*/ 114300 w 78"/>
              <a:gd name="T5" fmla="*/ 790575 h 342"/>
              <a:gd name="T6" fmla="*/ 8792 w 78"/>
              <a:gd name="T7" fmla="*/ 790575 h 342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342"/>
              <a:gd name="T14" fmla="*/ 78 w 78"/>
              <a:gd name="T15" fmla="*/ 342 h 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342">
                <a:moveTo>
                  <a:pt x="0" y="0"/>
                </a:moveTo>
                <a:lnTo>
                  <a:pt x="78" y="0"/>
                </a:lnTo>
                <a:lnTo>
                  <a:pt x="78" y="342"/>
                </a:lnTo>
                <a:lnTo>
                  <a:pt x="6" y="342"/>
                </a:ln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298" name="Line 8"/>
          <p:cNvSpPr>
            <a:spLocks noChangeShapeType="1"/>
          </p:cNvSpPr>
          <p:nvPr/>
        </p:nvSpPr>
        <p:spPr bwMode="auto">
          <a:xfrm flipV="1">
            <a:off x="2581275" y="2324100"/>
            <a:ext cx="342900" cy="142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299" name="Freeform 9"/>
          <p:cNvSpPr>
            <a:spLocks/>
          </p:cNvSpPr>
          <p:nvPr/>
        </p:nvSpPr>
        <p:spPr bwMode="auto">
          <a:xfrm>
            <a:off x="2505075" y="3357563"/>
            <a:ext cx="123825" cy="585787"/>
          </a:xfrm>
          <a:custGeom>
            <a:avLst/>
            <a:gdLst>
              <a:gd name="T0" fmla="*/ 0 w 78"/>
              <a:gd name="T1" fmla="*/ 0 h 342"/>
              <a:gd name="T2" fmla="*/ 123825 w 78"/>
              <a:gd name="T3" fmla="*/ 0 h 342"/>
              <a:gd name="T4" fmla="*/ 123825 w 78"/>
              <a:gd name="T5" fmla="*/ 585787 h 342"/>
              <a:gd name="T6" fmla="*/ 9525 w 78"/>
              <a:gd name="T7" fmla="*/ 585787 h 342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342"/>
              <a:gd name="T14" fmla="*/ 78 w 78"/>
              <a:gd name="T15" fmla="*/ 342 h 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342">
                <a:moveTo>
                  <a:pt x="0" y="0"/>
                </a:moveTo>
                <a:lnTo>
                  <a:pt x="78" y="0"/>
                </a:lnTo>
                <a:lnTo>
                  <a:pt x="78" y="342"/>
                </a:lnTo>
                <a:lnTo>
                  <a:pt x="6" y="342"/>
                </a:ln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300" name="Line 10"/>
          <p:cNvSpPr>
            <a:spLocks noChangeShapeType="1"/>
          </p:cNvSpPr>
          <p:nvPr/>
        </p:nvSpPr>
        <p:spPr bwMode="auto">
          <a:xfrm flipV="1">
            <a:off x="2633663" y="3667125"/>
            <a:ext cx="309562" cy="158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301" name="Freeform 11"/>
          <p:cNvSpPr>
            <a:spLocks/>
          </p:cNvSpPr>
          <p:nvPr/>
        </p:nvSpPr>
        <p:spPr bwMode="auto">
          <a:xfrm>
            <a:off x="2524125" y="4186238"/>
            <a:ext cx="123825" cy="509587"/>
          </a:xfrm>
          <a:custGeom>
            <a:avLst/>
            <a:gdLst>
              <a:gd name="T0" fmla="*/ 0 w 78"/>
              <a:gd name="T1" fmla="*/ 0 h 342"/>
              <a:gd name="T2" fmla="*/ 123825 w 78"/>
              <a:gd name="T3" fmla="*/ 0 h 342"/>
              <a:gd name="T4" fmla="*/ 123825 w 78"/>
              <a:gd name="T5" fmla="*/ 509587 h 342"/>
              <a:gd name="T6" fmla="*/ 9525 w 78"/>
              <a:gd name="T7" fmla="*/ 509587 h 342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342"/>
              <a:gd name="T14" fmla="*/ 78 w 78"/>
              <a:gd name="T15" fmla="*/ 342 h 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342">
                <a:moveTo>
                  <a:pt x="0" y="0"/>
                </a:moveTo>
                <a:lnTo>
                  <a:pt x="78" y="0"/>
                </a:lnTo>
                <a:lnTo>
                  <a:pt x="78" y="342"/>
                </a:lnTo>
                <a:lnTo>
                  <a:pt x="6" y="342"/>
                </a:ln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302" name="Line 12"/>
          <p:cNvSpPr>
            <a:spLocks noChangeShapeType="1"/>
          </p:cNvSpPr>
          <p:nvPr/>
        </p:nvSpPr>
        <p:spPr bwMode="auto">
          <a:xfrm flipV="1">
            <a:off x="2662238" y="4295775"/>
            <a:ext cx="295275" cy="47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500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225DDE55-36BC-42DC-AD44-8EBBDF68A64E}" type="slidenum">
              <a:rPr lang="en-US" sz="1400" smtClean="0">
                <a:latin typeface="Times New Roman" pitchFamily="16" charset="0"/>
              </a:rPr>
              <a:pPr/>
              <a:t>12</a:t>
            </a:fld>
            <a:endParaRPr lang="en-US" sz="1400" smtClean="0">
              <a:latin typeface="Times New Roman" pitchFamily="16" charset="0"/>
            </a:endParaRPr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Example: Java server (TCP)</a:t>
            </a:r>
          </a:p>
        </p:txBody>
      </p:sp>
      <p:sp>
        <p:nvSpPr>
          <p:cNvPr id="13317" name="Rectangle 3"/>
          <p:cNvSpPr>
            <a:spLocks noChangeArrowheads="1"/>
          </p:cNvSpPr>
          <p:nvPr/>
        </p:nvSpPr>
        <p:spPr bwMode="auto">
          <a:xfrm>
            <a:off x="2565400" y="1235075"/>
            <a:ext cx="6262688" cy="522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>
                <a:latin typeface="Arial" charset="0"/>
              </a:rPr>
              <a:t>import java.io.*;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>
                <a:latin typeface="Arial" charset="0"/>
              </a:rPr>
              <a:t>import java.net.*;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1600" dirty="0"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>
                <a:latin typeface="Arial" charset="0"/>
              </a:rPr>
              <a:t>class </a:t>
            </a:r>
            <a:r>
              <a:rPr lang="en-US" sz="1600" dirty="0" err="1">
                <a:latin typeface="Arial" charset="0"/>
              </a:rPr>
              <a:t>TCPServer</a:t>
            </a:r>
            <a:r>
              <a:rPr lang="en-US" sz="1600" dirty="0">
                <a:latin typeface="Arial" charset="0"/>
              </a:rPr>
              <a:t> {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1600" dirty="0"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>
                <a:latin typeface="Arial" charset="0"/>
              </a:rPr>
              <a:t>  public static void main(String </a:t>
            </a:r>
            <a:r>
              <a:rPr lang="en-US" sz="1600" dirty="0" err="1">
                <a:latin typeface="Arial" charset="0"/>
              </a:rPr>
              <a:t>argv</a:t>
            </a:r>
            <a:r>
              <a:rPr lang="en-US" sz="1600" dirty="0">
                <a:latin typeface="Arial" charset="0"/>
              </a:rPr>
              <a:t>[]) throws Exception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>
                <a:latin typeface="Arial" charset="0"/>
              </a:rPr>
              <a:t>    {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>
                <a:latin typeface="Arial" charset="0"/>
              </a:rPr>
              <a:t>      String </a:t>
            </a:r>
            <a:r>
              <a:rPr lang="en-US" sz="1600" dirty="0" err="1">
                <a:latin typeface="Arial" charset="0"/>
              </a:rPr>
              <a:t>clientSentence</a:t>
            </a:r>
            <a:r>
              <a:rPr lang="en-US" sz="1600" dirty="0">
                <a:latin typeface="Arial" charset="0"/>
              </a:rPr>
              <a:t>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>
                <a:latin typeface="Arial" charset="0"/>
              </a:rPr>
              <a:t>      String </a:t>
            </a:r>
            <a:r>
              <a:rPr lang="en-US" sz="1600" dirty="0" err="1">
                <a:latin typeface="Arial" charset="0"/>
              </a:rPr>
              <a:t>capitalizedSentence</a:t>
            </a:r>
            <a:r>
              <a:rPr lang="en-US" sz="1600" dirty="0">
                <a:latin typeface="Arial" charset="0"/>
              </a:rPr>
              <a:t>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1600" dirty="0"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>
                <a:latin typeface="Arial" charset="0"/>
              </a:rPr>
              <a:t>      </a:t>
            </a:r>
            <a:r>
              <a:rPr lang="en-US" sz="1600" dirty="0" err="1">
                <a:latin typeface="Arial" charset="0"/>
              </a:rPr>
              <a:t>ServerSocket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welcomeSocket</a:t>
            </a:r>
            <a:r>
              <a:rPr lang="en-US" sz="1600" dirty="0">
                <a:latin typeface="Arial" charset="0"/>
              </a:rPr>
              <a:t> = new </a:t>
            </a:r>
            <a:r>
              <a:rPr lang="en-US" sz="1600" dirty="0" err="1">
                <a:latin typeface="Arial" charset="0"/>
              </a:rPr>
              <a:t>ServerSocket</a:t>
            </a:r>
            <a:r>
              <a:rPr lang="en-US" sz="1600" dirty="0">
                <a:latin typeface="Arial" charset="0"/>
              </a:rPr>
              <a:t>(6789);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>
                <a:latin typeface="Arial" charset="0"/>
              </a:rPr>
              <a:t>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>
                <a:latin typeface="Arial" charset="0"/>
              </a:rPr>
              <a:t>      while(true) {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>
                <a:latin typeface="Arial" charset="0"/>
              </a:rPr>
              <a:t>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>
                <a:latin typeface="Arial" charset="0"/>
              </a:rPr>
              <a:t>            Socket </a:t>
            </a:r>
            <a:r>
              <a:rPr lang="en-US" sz="1600" dirty="0" err="1">
                <a:latin typeface="Arial" charset="0"/>
              </a:rPr>
              <a:t>connectionSocket</a:t>
            </a:r>
            <a:r>
              <a:rPr lang="en-US" sz="1600" dirty="0">
                <a:latin typeface="Arial" charset="0"/>
              </a:rPr>
              <a:t> = </a:t>
            </a:r>
            <a:r>
              <a:rPr lang="en-US" sz="1600" dirty="0" err="1">
                <a:latin typeface="Arial" charset="0"/>
              </a:rPr>
              <a:t>welcomeSocket.accept</a:t>
            </a:r>
            <a:r>
              <a:rPr lang="en-US" sz="1600" dirty="0">
                <a:latin typeface="Arial" charset="0"/>
              </a:rPr>
              <a:t>();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1600" dirty="0"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>
                <a:latin typeface="Arial" charset="0"/>
              </a:rPr>
              <a:t>           </a:t>
            </a:r>
            <a:r>
              <a:rPr lang="en-US" sz="1600" dirty="0" err="1">
                <a:latin typeface="Arial" charset="0"/>
              </a:rPr>
              <a:t>BufferedReader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inFromClient</a:t>
            </a:r>
            <a:r>
              <a:rPr lang="en-US" sz="1600" dirty="0">
                <a:latin typeface="Arial" charset="0"/>
              </a:rPr>
              <a:t> =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>
                <a:latin typeface="Arial" charset="0"/>
              </a:rPr>
              <a:t>              new </a:t>
            </a:r>
            <a:r>
              <a:rPr lang="en-US" sz="1600" dirty="0" err="1">
                <a:latin typeface="Arial" charset="0"/>
              </a:rPr>
              <a:t>BufferedReader</a:t>
            </a:r>
            <a:r>
              <a:rPr lang="en-US" sz="1600" dirty="0">
                <a:latin typeface="Arial" charset="0"/>
              </a:rPr>
              <a:t>(new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>
                <a:latin typeface="Arial" charset="0"/>
              </a:rPr>
              <a:t>              </a:t>
            </a:r>
            <a:r>
              <a:rPr lang="en-US" sz="1600" dirty="0" err="1">
                <a:latin typeface="Arial" charset="0"/>
              </a:rPr>
              <a:t>InputStreamReader</a:t>
            </a:r>
            <a:r>
              <a:rPr lang="en-US" sz="1600" dirty="0">
                <a:latin typeface="Arial" charset="0"/>
              </a:rPr>
              <a:t>(</a:t>
            </a:r>
            <a:r>
              <a:rPr lang="en-US" sz="1600" dirty="0" err="1">
                <a:latin typeface="Arial" charset="0"/>
              </a:rPr>
              <a:t>connectionSocket.getInputStream</a:t>
            </a:r>
            <a:r>
              <a:rPr lang="en-US" sz="1600" dirty="0">
                <a:latin typeface="Arial" charset="0"/>
              </a:rPr>
              <a:t>()));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1600" dirty="0"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>
                <a:latin typeface="Arial" charset="0"/>
              </a:rPr>
              <a:t>           </a:t>
            </a:r>
            <a:endParaRPr lang="en-US" dirty="0">
              <a:latin typeface="Times New Roman" pitchFamily="16" charset="0"/>
            </a:endParaRPr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350838" y="3249613"/>
            <a:ext cx="2022475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Create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welcoming socket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at port 6789</a:t>
            </a:r>
            <a:endParaRPr lang="en-US" sz="1800"/>
          </a:p>
        </p:txBody>
      </p:sp>
      <p:sp>
        <p:nvSpPr>
          <p:cNvPr id="13319" name="Text Box 5"/>
          <p:cNvSpPr txBox="1">
            <a:spLocks noChangeArrowheads="1"/>
          </p:cNvSpPr>
          <p:nvPr/>
        </p:nvSpPr>
        <p:spPr bwMode="auto">
          <a:xfrm>
            <a:off x="207963" y="4260850"/>
            <a:ext cx="2214562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Wait, on welcoming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socket for contact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by client</a:t>
            </a:r>
            <a:endParaRPr lang="en-US" sz="1800"/>
          </a:p>
        </p:txBody>
      </p:sp>
      <p:sp>
        <p:nvSpPr>
          <p:cNvPr id="13320" name="Text Box 6"/>
          <p:cNvSpPr txBox="1">
            <a:spLocks noChangeArrowheads="1"/>
          </p:cNvSpPr>
          <p:nvPr/>
        </p:nvSpPr>
        <p:spPr bwMode="auto">
          <a:xfrm>
            <a:off x="307975" y="5278438"/>
            <a:ext cx="2093913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Create input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stream, attached 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to socket</a:t>
            </a:r>
            <a:endParaRPr lang="en-US" sz="1800"/>
          </a:p>
        </p:txBody>
      </p:sp>
      <p:sp>
        <p:nvSpPr>
          <p:cNvPr id="13321" name="Freeform 7"/>
          <p:cNvSpPr>
            <a:spLocks/>
          </p:cNvSpPr>
          <p:nvPr/>
        </p:nvSpPr>
        <p:spPr bwMode="auto">
          <a:xfrm>
            <a:off x="2247900" y="3309938"/>
            <a:ext cx="152400" cy="800100"/>
          </a:xfrm>
          <a:custGeom>
            <a:avLst/>
            <a:gdLst>
              <a:gd name="T0" fmla="*/ 0 w 78"/>
              <a:gd name="T1" fmla="*/ 0 h 342"/>
              <a:gd name="T2" fmla="*/ 152400 w 78"/>
              <a:gd name="T3" fmla="*/ 0 h 342"/>
              <a:gd name="T4" fmla="*/ 152400 w 78"/>
              <a:gd name="T5" fmla="*/ 800100 h 342"/>
              <a:gd name="T6" fmla="*/ 11723 w 78"/>
              <a:gd name="T7" fmla="*/ 800100 h 342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342"/>
              <a:gd name="T14" fmla="*/ 78 w 78"/>
              <a:gd name="T15" fmla="*/ 342 h 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342">
                <a:moveTo>
                  <a:pt x="0" y="0"/>
                </a:moveTo>
                <a:lnTo>
                  <a:pt x="78" y="0"/>
                </a:lnTo>
                <a:lnTo>
                  <a:pt x="78" y="342"/>
                </a:lnTo>
                <a:lnTo>
                  <a:pt x="6" y="342"/>
                </a:ln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322" name="Line 8"/>
          <p:cNvSpPr>
            <a:spLocks noChangeShapeType="1"/>
          </p:cNvSpPr>
          <p:nvPr/>
        </p:nvSpPr>
        <p:spPr bwMode="auto">
          <a:xfrm>
            <a:off x="2419350" y="3843338"/>
            <a:ext cx="419100" cy="476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323" name="Freeform 9"/>
          <p:cNvSpPr>
            <a:spLocks/>
          </p:cNvSpPr>
          <p:nvPr/>
        </p:nvSpPr>
        <p:spPr bwMode="auto">
          <a:xfrm>
            <a:off x="2314575" y="4348163"/>
            <a:ext cx="123825" cy="766762"/>
          </a:xfrm>
          <a:custGeom>
            <a:avLst/>
            <a:gdLst>
              <a:gd name="T0" fmla="*/ 0 w 78"/>
              <a:gd name="T1" fmla="*/ 0 h 342"/>
              <a:gd name="T2" fmla="*/ 123825 w 78"/>
              <a:gd name="T3" fmla="*/ 0 h 342"/>
              <a:gd name="T4" fmla="*/ 123825 w 78"/>
              <a:gd name="T5" fmla="*/ 766762 h 342"/>
              <a:gd name="T6" fmla="*/ 9525 w 78"/>
              <a:gd name="T7" fmla="*/ 766762 h 342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342"/>
              <a:gd name="T14" fmla="*/ 78 w 78"/>
              <a:gd name="T15" fmla="*/ 342 h 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342">
                <a:moveTo>
                  <a:pt x="0" y="0"/>
                </a:moveTo>
                <a:lnTo>
                  <a:pt x="78" y="0"/>
                </a:lnTo>
                <a:lnTo>
                  <a:pt x="78" y="342"/>
                </a:lnTo>
                <a:lnTo>
                  <a:pt x="6" y="342"/>
                </a:ln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324" name="Line 10"/>
          <p:cNvSpPr>
            <a:spLocks noChangeShapeType="1"/>
          </p:cNvSpPr>
          <p:nvPr/>
        </p:nvSpPr>
        <p:spPr bwMode="auto">
          <a:xfrm>
            <a:off x="2452688" y="4787900"/>
            <a:ext cx="604837" cy="127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325" name="Freeform 11"/>
          <p:cNvSpPr>
            <a:spLocks/>
          </p:cNvSpPr>
          <p:nvPr/>
        </p:nvSpPr>
        <p:spPr bwMode="auto">
          <a:xfrm>
            <a:off x="2286000" y="5386388"/>
            <a:ext cx="152400" cy="738187"/>
          </a:xfrm>
          <a:custGeom>
            <a:avLst/>
            <a:gdLst>
              <a:gd name="T0" fmla="*/ 0 w 78"/>
              <a:gd name="T1" fmla="*/ 0 h 342"/>
              <a:gd name="T2" fmla="*/ 152400 w 78"/>
              <a:gd name="T3" fmla="*/ 0 h 342"/>
              <a:gd name="T4" fmla="*/ 152400 w 78"/>
              <a:gd name="T5" fmla="*/ 738187 h 342"/>
              <a:gd name="T6" fmla="*/ 11723 w 78"/>
              <a:gd name="T7" fmla="*/ 738187 h 342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342"/>
              <a:gd name="T14" fmla="*/ 78 w 78"/>
              <a:gd name="T15" fmla="*/ 342 h 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342">
                <a:moveTo>
                  <a:pt x="0" y="0"/>
                </a:moveTo>
                <a:lnTo>
                  <a:pt x="78" y="0"/>
                </a:lnTo>
                <a:lnTo>
                  <a:pt x="78" y="342"/>
                </a:lnTo>
                <a:lnTo>
                  <a:pt x="6" y="342"/>
                </a:ln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326" name="Line 12"/>
          <p:cNvSpPr>
            <a:spLocks noChangeShapeType="1"/>
          </p:cNvSpPr>
          <p:nvPr/>
        </p:nvSpPr>
        <p:spPr bwMode="auto">
          <a:xfrm flipV="1">
            <a:off x="2443163" y="5581650"/>
            <a:ext cx="647700" cy="142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436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D60C49FB-583B-4D3D-8740-412F3F1043C1}" type="slidenum">
              <a:rPr lang="en-US" sz="1400" smtClean="0">
                <a:latin typeface="Times New Roman" pitchFamily="16" charset="0"/>
              </a:rPr>
              <a:pPr/>
              <a:t>13</a:t>
            </a:fld>
            <a:endParaRPr lang="en-US" sz="1400" smtClean="0">
              <a:latin typeface="Times New Roman" pitchFamily="16" charset="0"/>
            </a:endParaRP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Example: Java server (TCP), cont</a:t>
            </a:r>
          </a:p>
        </p:txBody>
      </p:sp>
      <p:sp>
        <p:nvSpPr>
          <p:cNvPr id="14341" name="Rectangle 3"/>
          <p:cNvSpPr>
            <a:spLocks noChangeArrowheads="1"/>
          </p:cNvSpPr>
          <p:nvPr/>
        </p:nvSpPr>
        <p:spPr bwMode="auto">
          <a:xfrm>
            <a:off x="1851025" y="1617663"/>
            <a:ext cx="6999288" cy="396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1600"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1600"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latin typeface="Arial" charset="0"/>
              </a:rPr>
              <a:t>           DataOutputStream  outToClient =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latin typeface="Arial" charset="0"/>
              </a:rPr>
              <a:t>             new DataOutputStream</a:t>
            </a:r>
            <a:r>
              <a:rPr lang="en-US" sz="1600">
                <a:latin typeface="Arial" charset="0"/>
              </a:rPr>
              <a:t>(connectionSocket.getOutputStream());</a:t>
            </a:r>
            <a:r>
              <a:rPr lang="en-US" sz="1800">
                <a:latin typeface="Arial" charset="0"/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latin typeface="Arial" charset="0"/>
              </a:rPr>
              <a:t>           clientSentence = inFromClient.readLine();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latin typeface="Arial" charset="0"/>
              </a:rPr>
              <a:t>           capitalizedSentence = clientSentence.toUpperCase() + '\n';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latin typeface="Arial" charset="0"/>
              </a:rPr>
              <a:t>           outToClient.writeBytes(capitalizedSentence);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latin typeface="Arial" charset="0"/>
              </a:rPr>
              <a:t>        }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latin typeface="Arial" charset="0"/>
              </a:rPr>
              <a:t>    }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latin typeface="Arial" charset="0"/>
              </a:rPr>
              <a:t>}</a:t>
            </a:r>
            <a:r>
              <a:rPr lang="en-US" sz="1800">
                <a:latin typeface="Times New Roman" pitchFamily="16" charset="0"/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latin typeface="Times New Roman" pitchFamily="16" charset="0"/>
              </a:rPr>
              <a:t> </a:t>
            </a:r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738188" y="2759075"/>
            <a:ext cx="1482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Read in  line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from socket</a:t>
            </a:r>
            <a:endParaRPr lang="en-US" sz="1800"/>
          </a:p>
        </p:txBody>
      </p:sp>
      <p:sp>
        <p:nvSpPr>
          <p:cNvPr id="14343" name="Text Box 5"/>
          <p:cNvSpPr txBox="1">
            <a:spLocks noChangeArrowheads="1"/>
          </p:cNvSpPr>
          <p:nvPr/>
        </p:nvSpPr>
        <p:spPr bwMode="auto">
          <a:xfrm>
            <a:off x="127000" y="1735138"/>
            <a:ext cx="2093913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Create output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stream, attached 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to socket</a:t>
            </a:r>
            <a:endParaRPr lang="en-US" sz="1800"/>
          </a:p>
        </p:txBody>
      </p:sp>
      <p:sp>
        <p:nvSpPr>
          <p:cNvPr id="14344" name="Freeform 6"/>
          <p:cNvSpPr>
            <a:spLocks/>
          </p:cNvSpPr>
          <p:nvPr/>
        </p:nvSpPr>
        <p:spPr bwMode="auto">
          <a:xfrm>
            <a:off x="2028825" y="2814638"/>
            <a:ext cx="161925" cy="533400"/>
          </a:xfrm>
          <a:custGeom>
            <a:avLst/>
            <a:gdLst>
              <a:gd name="T0" fmla="*/ 0 w 78"/>
              <a:gd name="T1" fmla="*/ 0 h 342"/>
              <a:gd name="T2" fmla="*/ 161925 w 78"/>
              <a:gd name="T3" fmla="*/ 0 h 342"/>
              <a:gd name="T4" fmla="*/ 161925 w 78"/>
              <a:gd name="T5" fmla="*/ 533400 h 342"/>
              <a:gd name="T6" fmla="*/ 12456 w 78"/>
              <a:gd name="T7" fmla="*/ 533400 h 342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342"/>
              <a:gd name="T14" fmla="*/ 78 w 78"/>
              <a:gd name="T15" fmla="*/ 342 h 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342">
                <a:moveTo>
                  <a:pt x="0" y="0"/>
                </a:moveTo>
                <a:lnTo>
                  <a:pt x="78" y="0"/>
                </a:lnTo>
                <a:lnTo>
                  <a:pt x="78" y="342"/>
                </a:lnTo>
                <a:lnTo>
                  <a:pt x="6" y="342"/>
                </a:ln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345" name="Line 7"/>
          <p:cNvSpPr>
            <a:spLocks noChangeShapeType="1"/>
          </p:cNvSpPr>
          <p:nvPr/>
        </p:nvSpPr>
        <p:spPr bwMode="auto">
          <a:xfrm flipV="1">
            <a:off x="2209800" y="3114675"/>
            <a:ext cx="333375" cy="47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346" name="Freeform 8"/>
          <p:cNvSpPr>
            <a:spLocks/>
          </p:cNvSpPr>
          <p:nvPr/>
        </p:nvSpPr>
        <p:spPr bwMode="auto">
          <a:xfrm>
            <a:off x="2057400" y="1795463"/>
            <a:ext cx="133350" cy="814387"/>
          </a:xfrm>
          <a:custGeom>
            <a:avLst/>
            <a:gdLst>
              <a:gd name="T0" fmla="*/ 0 w 78"/>
              <a:gd name="T1" fmla="*/ 0 h 342"/>
              <a:gd name="T2" fmla="*/ 133350 w 78"/>
              <a:gd name="T3" fmla="*/ 0 h 342"/>
              <a:gd name="T4" fmla="*/ 133350 w 78"/>
              <a:gd name="T5" fmla="*/ 814387 h 342"/>
              <a:gd name="T6" fmla="*/ 10258 w 78"/>
              <a:gd name="T7" fmla="*/ 814387 h 342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342"/>
              <a:gd name="T14" fmla="*/ 78 w 78"/>
              <a:gd name="T15" fmla="*/ 342 h 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342">
                <a:moveTo>
                  <a:pt x="0" y="0"/>
                </a:moveTo>
                <a:lnTo>
                  <a:pt x="78" y="0"/>
                </a:lnTo>
                <a:lnTo>
                  <a:pt x="78" y="342"/>
                </a:lnTo>
                <a:lnTo>
                  <a:pt x="6" y="342"/>
                </a:ln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347" name="Line 9"/>
          <p:cNvSpPr>
            <a:spLocks noChangeShapeType="1"/>
          </p:cNvSpPr>
          <p:nvPr/>
        </p:nvSpPr>
        <p:spPr bwMode="auto">
          <a:xfrm flipV="1">
            <a:off x="2214563" y="2486025"/>
            <a:ext cx="285750" cy="142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348" name="Text Box 10"/>
          <p:cNvSpPr txBox="1">
            <a:spLocks noChangeArrowheads="1"/>
          </p:cNvSpPr>
          <p:nvPr/>
        </p:nvSpPr>
        <p:spPr bwMode="auto">
          <a:xfrm>
            <a:off x="490538" y="3902075"/>
            <a:ext cx="168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Write out line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to socket</a:t>
            </a:r>
            <a:endParaRPr lang="en-US" sz="1800"/>
          </a:p>
        </p:txBody>
      </p:sp>
      <p:sp>
        <p:nvSpPr>
          <p:cNvPr id="14349" name="Freeform 11"/>
          <p:cNvSpPr>
            <a:spLocks/>
          </p:cNvSpPr>
          <p:nvPr/>
        </p:nvSpPr>
        <p:spPr bwMode="auto">
          <a:xfrm>
            <a:off x="2009775" y="3957638"/>
            <a:ext cx="161925" cy="571500"/>
          </a:xfrm>
          <a:custGeom>
            <a:avLst/>
            <a:gdLst>
              <a:gd name="T0" fmla="*/ 0 w 78"/>
              <a:gd name="T1" fmla="*/ 0 h 342"/>
              <a:gd name="T2" fmla="*/ 161925 w 78"/>
              <a:gd name="T3" fmla="*/ 0 h 342"/>
              <a:gd name="T4" fmla="*/ 161925 w 78"/>
              <a:gd name="T5" fmla="*/ 571500 h 342"/>
              <a:gd name="T6" fmla="*/ 12456 w 78"/>
              <a:gd name="T7" fmla="*/ 571500 h 342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342"/>
              <a:gd name="T14" fmla="*/ 78 w 78"/>
              <a:gd name="T15" fmla="*/ 342 h 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342">
                <a:moveTo>
                  <a:pt x="0" y="0"/>
                </a:moveTo>
                <a:lnTo>
                  <a:pt x="78" y="0"/>
                </a:lnTo>
                <a:lnTo>
                  <a:pt x="78" y="342"/>
                </a:lnTo>
                <a:lnTo>
                  <a:pt x="6" y="342"/>
                </a:ln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350" name="Line 12"/>
          <p:cNvSpPr>
            <a:spLocks noChangeShapeType="1"/>
          </p:cNvSpPr>
          <p:nvPr/>
        </p:nvSpPr>
        <p:spPr bwMode="auto">
          <a:xfrm flipV="1">
            <a:off x="2190750" y="4219575"/>
            <a:ext cx="333375" cy="47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351" name="Text Box 13"/>
          <p:cNvSpPr txBox="1">
            <a:spLocks noChangeArrowheads="1"/>
          </p:cNvSpPr>
          <p:nvPr/>
        </p:nvSpPr>
        <p:spPr bwMode="auto">
          <a:xfrm>
            <a:off x="3209925" y="4889500"/>
            <a:ext cx="2878138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End of while loop,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loop back and wait for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another client connection</a:t>
            </a:r>
            <a:endParaRPr lang="en-US" sz="1800"/>
          </a:p>
        </p:txBody>
      </p:sp>
      <p:sp>
        <p:nvSpPr>
          <p:cNvPr id="14352" name="Freeform 14"/>
          <p:cNvSpPr>
            <a:spLocks/>
          </p:cNvSpPr>
          <p:nvPr/>
        </p:nvSpPr>
        <p:spPr bwMode="auto">
          <a:xfrm rot="10784139">
            <a:off x="3190875" y="4879975"/>
            <a:ext cx="160338" cy="912813"/>
          </a:xfrm>
          <a:custGeom>
            <a:avLst/>
            <a:gdLst>
              <a:gd name="T0" fmla="*/ 0 w 78"/>
              <a:gd name="T1" fmla="*/ 0 h 342"/>
              <a:gd name="T2" fmla="*/ 160338 w 78"/>
              <a:gd name="T3" fmla="*/ 0 h 342"/>
              <a:gd name="T4" fmla="*/ 160338 w 78"/>
              <a:gd name="T5" fmla="*/ 912813 h 342"/>
              <a:gd name="T6" fmla="*/ 12334 w 78"/>
              <a:gd name="T7" fmla="*/ 912813 h 342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342"/>
              <a:gd name="T14" fmla="*/ 78 w 78"/>
              <a:gd name="T15" fmla="*/ 342 h 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342">
                <a:moveTo>
                  <a:pt x="0" y="0"/>
                </a:moveTo>
                <a:lnTo>
                  <a:pt x="78" y="0"/>
                </a:lnTo>
                <a:lnTo>
                  <a:pt x="78" y="342"/>
                </a:lnTo>
                <a:lnTo>
                  <a:pt x="6" y="342"/>
                </a:ln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353" name="Line 15"/>
          <p:cNvSpPr>
            <a:spLocks noChangeShapeType="1"/>
          </p:cNvSpPr>
          <p:nvPr/>
        </p:nvSpPr>
        <p:spPr bwMode="auto">
          <a:xfrm flipH="1" flipV="1">
            <a:off x="2543175" y="4552950"/>
            <a:ext cx="647700" cy="60483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38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94D4E1E2-BCDC-41C6-BD9A-48432F9CC754}" type="slidenum">
              <a:rPr lang="en-US" sz="1400" smtClean="0">
                <a:latin typeface="Times New Roman" pitchFamily="16" charset="0"/>
              </a:rPr>
              <a:pPr/>
              <a:t>14</a:t>
            </a:fld>
            <a:endParaRPr lang="en-US" sz="1400" smtClean="0">
              <a:latin typeface="Times New Roman" pitchFamily="16" charset="0"/>
            </a:endParaRP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UDP</a:t>
            </a:r>
          </a:p>
        </p:txBody>
      </p:sp>
      <p:sp>
        <p:nvSpPr>
          <p:cNvPr id="15365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285506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C9D03CA4-595E-4CCA-A2DB-B906FD442D4A}" type="slidenum">
              <a:rPr lang="en-US" sz="1400" smtClean="0">
                <a:latin typeface="Times New Roman" pitchFamily="16" charset="0"/>
              </a:rPr>
              <a:pPr/>
              <a:t>15</a:t>
            </a:fld>
            <a:endParaRPr lang="en-US" sz="1400" smtClean="0">
              <a:latin typeface="Times New Roman" pitchFamily="16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Socket programming </a:t>
            </a:r>
            <a:r>
              <a:rPr lang="en-US" sz="3600" i="1" smtClean="0">
                <a:solidFill>
                  <a:srgbClr val="FF0000"/>
                </a:solidFill>
              </a:rPr>
              <a:t>with UDP</a:t>
            </a:r>
            <a:endParaRPr lang="en-US" smtClean="0"/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000" smtClean="0">
                <a:solidFill>
                  <a:srgbClr val="FF0000"/>
                </a:solidFill>
              </a:rPr>
              <a:t>UDP: no “connection” between client and server</a:t>
            </a:r>
            <a:endParaRPr lang="en-US" sz="2000" smtClean="0"/>
          </a:p>
          <a:p>
            <a:r>
              <a:rPr lang="en-US" sz="2000" smtClean="0"/>
              <a:t>no handshaking</a:t>
            </a:r>
          </a:p>
          <a:p>
            <a:r>
              <a:rPr lang="en-US" sz="2000" smtClean="0"/>
              <a:t>sender explicitly attaches IP address and port of destination to each packet</a:t>
            </a:r>
          </a:p>
          <a:p>
            <a:r>
              <a:rPr lang="en-US" sz="2000" smtClean="0"/>
              <a:t>server must extract IP address, port of sender from received packet</a:t>
            </a:r>
          </a:p>
          <a:p>
            <a:pPr>
              <a:spcBef>
                <a:spcPct val="50000"/>
              </a:spcBef>
              <a:buFont typeface="ZapfDingbats" pitchFamily="82" charset="2"/>
              <a:buNone/>
            </a:pPr>
            <a:r>
              <a:rPr lang="en-US" sz="2000" smtClean="0">
                <a:solidFill>
                  <a:srgbClr val="FF0000"/>
                </a:solidFill>
              </a:rPr>
              <a:t>UDP: transmitted data may be received out of order, or lost</a:t>
            </a:r>
            <a:endParaRPr lang="en-US" sz="2000" smtClean="0"/>
          </a:p>
        </p:txBody>
      </p:sp>
      <p:grpSp>
        <p:nvGrpSpPr>
          <p:cNvPr id="16390" name="Group 4"/>
          <p:cNvGrpSpPr>
            <a:grpSpLocks/>
          </p:cNvGrpSpPr>
          <p:nvPr/>
        </p:nvGrpSpPr>
        <p:grpSpPr bwMode="auto">
          <a:xfrm>
            <a:off x="4616450" y="2679700"/>
            <a:ext cx="4175125" cy="1743075"/>
            <a:chOff x="2914" y="2888"/>
            <a:chExt cx="2630" cy="1098"/>
          </a:xfrm>
        </p:grpSpPr>
        <p:sp>
          <p:nvSpPr>
            <p:cNvPr id="16391" name="Rectangle 5"/>
            <p:cNvSpPr>
              <a:spLocks noChangeArrowheads="1"/>
            </p:cNvSpPr>
            <p:nvPr/>
          </p:nvSpPr>
          <p:spPr bwMode="auto">
            <a:xfrm>
              <a:off x="2940" y="3024"/>
              <a:ext cx="2604" cy="894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16392" name="Group 6"/>
            <p:cNvGrpSpPr>
              <a:grpSpLocks/>
            </p:cNvGrpSpPr>
            <p:nvPr/>
          </p:nvGrpSpPr>
          <p:grpSpPr bwMode="auto">
            <a:xfrm>
              <a:off x="2976" y="2888"/>
              <a:ext cx="1653" cy="250"/>
              <a:chOff x="66" y="3842"/>
              <a:chExt cx="1653" cy="250"/>
            </a:xfrm>
          </p:grpSpPr>
          <p:sp>
            <p:nvSpPr>
              <p:cNvPr id="16394" name="Rectangle 7"/>
              <p:cNvSpPr>
                <a:spLocks noChangeArrowheads="1"/>
              </p:cNvSpPr>
              <p:nvPr/>
            </p:nvSpPr>
            <p:spPr bwMode="auto">
              <a:xfrm>
                <a:off x="96" y="3888"/>
                <a:ext cx="1584" cy="16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395" name="Text Box 8"/>
              <p:cNvSpPr txBox="1">
                <a:spLocks noChangeArrowheads="1"/>
              </p:cNvSpPr>
              <p:nvPr/>
            </p:nvSpPr>
            <p:spPr bwMode="auto">
              <a:xfrm>
                <a:off x="66" y="3842"/>
                <a:ext cx="165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000">
                    <a:solidFill>
                      <a:srgbClr val="FF0000"/>
                    </a:solidFill>
                  </a:rPr>
                  <a:t>application viewpoint</a:t>
                </a:r>
                <a:endParaRPr lang="en-US" sz="1800"/>
              </a:p>
            </p:txBody>
          </p:sp>
        </p:grpSp>
        <p:sp>
          <p:nvSpPr>
            <p:cNvPr id="16393" name="Text Box 9"/>
            <p:cNvSpPr txBox="1">
              <a:spLocks noChangeArrowheads="1"/>
            </p:cNvSpPr>
            <p:nvPr/>
          </p:nvSpPr>
          <p:spPr bwMode="auto">
            <a:xfrm>
              <a:off x="2914" y="3179"/>
              <a:ext cx="2621" cy="8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i="1">
                  <a:solidFill>
                    <a:schemeClr val="accent2"/>
                  </a:solidFill>
                </a:rPr>
                <a:t>UDP provides </a:t>
              </a:r>
              <a:r>
                <a:rPr lang="en-US" sz="2000" i="1" u="sng">
                  <a:solidFill>
                    <a:schemeClr val="accent2"/>
                  </a:solidFill>
                </a:rPr>
                <a:t>unreliable</a:t>
              </a:r>
              <a:r>
                <a:rPr lang="en-US" sz="2000" i="1">
                  <a:solidFill>
                    <a:schemeClr val="accent2"/>
                  </a:solidFill>
                </a:rPr>
                <a:t> transfer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i="1">
                  <a:solidFill>
                    <a:schemeClr val="accent2"/>
                  </a:solidFill>
                </a:rPr>
                <a:t> of groups of bytes (“datagrams”)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i="1">
                  <a:solidFill>
                    <a:schemeClr val="accent2"/>
                  </a:solidFill>
                </a:rPr>
                <a:t> between client and server</a:t>
              </a:r>
              <a:endParaRPr lang="en-US" sz="2000" i="1">
                <a:solidFill>
                  <a:schemeClr val="accent2"/>
                </a:solidFill>
                <a:latin typeface="Times New Roman" pitchFamily="16" charset="0"/>
              </a:endParaRP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1035306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2814DB73-5A9C-4C99-8699-A55A7028CCF8}" type="slidenum">
              <a:rPr lang="en-US" sz="1400" smtClean="0">
                <a:latin typeface="Times New Roman" pitchFamily="16" charset="0"/>
              </a:rPr>
              <a:pPr/>
              <a:t>16</a:t>
            </a:fld>
            <a:endParaRPr lang="en-US" sz="1400" smtClean="0">
              <a:latin typeface="Times New Roman" pitchFamily="16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Client/server socket interaction: UDP</a:t>
            </a:r>
            <a:endParaRPr 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76350" y="3324225"/>
            <a:ext cx="5435600" cy="2544763"/>
            <a:chOff x="804" y="2094"/>
            <a:chExt cx="3424" cy="1603"/>
          </a:xfrm>
        </p:grpSpPr>
        <p:sp>
          <p:nvSpPr>
            <p:cNvPr id="17436" name="Freeform 4"/>
            <p:cNvSpPr>
              <a:spLocks/>
            </p:cNvSpPr>
            <p:nvPr/>
          </p:nvSpPr>
          <p:spPr bwMode="auto">
            <a:xfrm>
              <a:off x="804" y="2094"/>
              <a:ext cx="552" cy="1602"/>
            </a:xfrm>
            <a:custGeom>
              <a:avLst/>
              <a:gdLst>
                <a:gd name="T0" fmla="*/ 552 w 492"/>
                <a:gd name="T1" fmla="*/ 1493 h 2112"/>
                <a:gd name="T2" fmla="*/ 552 w 492"/>
                <a:gd name="T3" fmla="*/ 1602 h 2112"/>
                <a:gd name="T4" fmla="*/ 0 w 492"/>
                <a:gd name="T5" fmla="*/ 1602 h 2112"/>
                <a:gd name="T6" fmla="*/ 0 w 492"/>
                <a:gd name="T7" fmla="*/ 0 h 2112"/>
                <a:gd name="T8" fmla="*/ 451 w 492"/>
                <a:gd name="T9" fmla="*/ 0 h 21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2"/>
                <a:gd name="T16" fmla="*/ 0 h 2112"/>
                <a:gd name="T17" fmla="*/ 492 w 492"/>
                <a:gd name="T18" fmla="*/ 2112 h 21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2" h="2112">
                  <a:moveTo>
                    <a:pt x="492" y="1968"/>
                  </a:moveTo>
                  <a:lnTo>
                    <a:pt x="492" y="2112"/>
                  </a:lnTo>
                  <a:lnTo>
                    <a:pt x="0" y="2112"/>
                  </a:lnTo>
                  <a:lnTo>
                    <a:pt x="0" y="0"/>
                  </a:lnTo>
                  <a:lnTo>
                    <a:pt x="402" y="0"/>
                  </a:lnTo>
                </a:path>
              </a:pathLst>
            </a:custGeom>
            <a:noFill/>
            <a:ln w="2857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7437" name="Text Box 5"/>
            <p:cNvSpPr txBox="1">
              <a:spLocks noChangeArrowheads="1"/>
            </p:cNvSpPr>
            <p:nvPr/>
          </p:nvSpPr>
          <p:spPr bwMode="auto">
            <a:xfrm>
              <a:off x="3509" y="3371"/>
              <a:ext cx="719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latin typeface="Arial" charset="0"/>
                </a:rPr>
                <a:t>close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solidFill>
                    <a:srgbClr val="FF0000"/>
                  </a:solidFill>
                  <a:latin typeface="Arial" charset="0"/>
                </a:rPr>
                <a:t>clientSocket</a:t>
              </a:r>
              <a:endParaRPr lang="en-US">
                <a:latin typeface="Times New Roman" pitchFamily="16" charset="0"/>
              </a:endParaRPr>
            </a:p>
          </p:txBody>
        </p:sp>
        <p:sp>
          <p:nvSpPr>
            <p:cNvPr id="17438" name="Line 6"/>
            <p:cNvSpPr>
              <a:spLocks noChangeShapeType="1"/>
            </p:cNvSpPr>
            <p:nvPr/>
          </p:nvSpPr>
          <p:spPr bwMode="auto">
            <a:xfrm>
              <a:off x="3936" y="3318"/>
              <a:ext cx="0" cy="20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7414" name="Text Box 7"/>
          <p:cNvSpPr txBox="1">
            <a:spLocks noChangeArrowheads="1"/>
          </p:cNvSpPr>
          <p:nvPr/>
        </p:nvSpPr>
        <p:spPr bwMode="auto">
          <a:xfrm>
            <a:off x="585788" y="1314450"/>
            <a:ext cx="3392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/>
              <a:t>Server </a:t>
            </a:r>
            <a:r>
              <a:rPr lang="en-US" sz="1800"/>
              <a:t>(running on </a:t>
            </a:r>
            <a:r>
              <a:rPr lang="en-US" sz="1800" b="1">
                <a:latin typeface="Courier New" pitchFamily="49" charset="0"/>
              </a:rPr>
              <a:t>hostid</a:t>
            </a:r>
            <a:r>
              <a:rPr lang="en-US" sz="1800"/>
              <a:t>)</a:t>
            </a:r>
            <a:endParaRPr lang="en-US">
              <a:latin typeface="Times New Roman" pitchFamily="16" charset="0"/>
            </a:endParaRP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532438" y="3933825"/>
            <a:ext cx="1374775" cy="1354138"/>
            <a:chOff x="3485" y="2478"/>
            <a:chExt cx="866" cy="853"/>
          </a:xfrm>
        </p:grpSpPr>
        <p:sp>
          <p:nvSpPr>
            <p:cNvPr id="17434" name="Text Box 9"/>
            <p:cNvSpPr txBox="1">
              <a:spLocks noChangeArrowheads="1"/>
            </p:cNvSpPr>
            <p:nvPr/>
          </p:nvSpPr>
          <p:spPr bwMode="auto">
            <a:xfrm>
              <a:off x="3485" y="3005"/>
              <a:ext cx="866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latin typeface="Arial" charset="0"/>
                </a:rPr>
                <a:t>read reply from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solidFill>
                    <a:srgbClr val="FF0000"/>
                  </a:solidFill>
                  <a:latin typeface="Arial" charset="0"/>
                </a:rPr>
                <a:t>clientSocket</a:t>
              </a:r>
              <a:endParaRPr lang="en-US">
                <a:latin typeface="Times New Roman" pitchFamily="16" charset="0"/>
              </a:endParaRPr>
            </a:p>
          </p:txBody>
        </p:sp>
        <p:sp>
          <p:nvSpPr>
            <p:cNvPr id="17435" name="Line 10"/>
            <p:cNvSpPr>
              <a:spLocks noChangeShapeType="1"/>
            </p:cNvSpPr>
            <p:nvPr/>
          </p:nvSpPr>
          <p:spPr bwMode="auto">
            <a:xfrm>
              <a:off x="3864" y="2478"/>
              <a:ext cx="0" cy="52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3000375" y="1333500"/>
            <a:ext cx="5527675" cy="2593975"/>
            <a:chOff x="1890" y="840"/>
            <a:chExt cx="3482" cy="1634"/>
          </a:xfrm>
        </p:grpSpPr>
        <p:grpSp>
          <p:nvGrpSpPr>
            <p:cNvPr id="17427" name="Group 12"/>
            <p:cNvGrpSpPr>
              <a:grpSpLocks/>
            </p:cNvGrpSpPr>
            <p:nvPr/>
          </p:nvGrpSpPr>
          <p:grpSpPr bwMode="auto">
            <a:xfrm>
              <a:off x="3389" y="1342"/>
              <a:ext cx="1030" cy="465"/>
              <a:chOff x="3233" y="1852"/>
              <a:chExt cx="1030" cy="465"/>
            </a:xfrm>
          </p:grpSpPr>
          <p:sp>
            <p:nvSpPr>
              <p:cNvPr id="17432" name="Text Box 13"/>
              <p:cNvSpPr txBox="1">
                <a:spLocks noChangeArrowheads="1"/>
              </p:cNvSpPr>
              <p:nvPr/>
            </p:nvSpPr>
            <p:spPr bwMode="auto">
              <a:xfrm>
                <a:off x="3233" y="1852"/>
                <a:ext cx="811" cy="4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400">
                    <a:latin typeface="Arial" charset="0"/>
                  </a:rPr>
                  <a:t>create socket,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>
                  <a:latin typeface="Times New Roman" pitchFamily="16" charset="0"/>
                </a:endParaRPr>
              </a:p>
            </p:txBody>
          </p:sp>
          <p:sp>
            <p:nvSpPr>
              <p:cNvPr id="17433" name="Text Box 14"/>
              <p:cNvSpPr txBox="1">
                <a:spLocks noChangeArrowheads="1"/>
              </p:cNvSpPr>
              <p:nvPr/>
            </p:nvSpPr>
            <p:spPr bwMode="auto">
              <a:xfrm>
                <a:off x="3241" y="1991"/>
                <a:ext cx="1022" cy="3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400">
                    <a:solidFill>
                      <a:srgbClr val="FF0000"/>
                    </a:solidFill>
                    <a:latin typeface="Arial" charset="0"/>
                  </a:rPr>
                  <a:t>clientSocket = 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400">
                    <a:solidFill>
                      <a:srgbClr val="FF0000"/>
                    </a:solidFill>
                    <a:latin typeface="Arial" charset="0"/>
                  </a:rPr>
                  <a:t>DatagramSocket()</a:t>
                </a:r>
                <a:endParaRPr lang="en-US">
                  <a:latin typeface="Times New Roman" pitchFamily="16" charset="0"/>
                </a:endParaRPr>
              </a:p>
            </p:txBody>
          </p:sp>
        </p:grpSp>
        <p:sp>
          <p:nvSpPr>
            <p:cNvPr id="17428" name="Text Box 15"/>
            <p:cNvSpPr txBox="1">
              <a:spLocks noChangeArrowheads="1"/>
            </p:cNvSpPr>
            <p:nvPr/>
          </p:nvSpPr>
          <p:spPr bwMode="auto">
            <a:xfrm>
              <a:off x="3311" y="840"/>
              <a:ext cx="63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/>
                <a:t>Client</a:t>
              </a:r>
              <a:endParaRPr lang="en-US">
                <a:latin typeface="Times New Roman" pitchFamily="16" charset="0"/>
              </a:endParaRPr>
            </a:p>
          </p:txBody>
        </p:sp>
        <p:sp>
          <p:nvSpPr>
            <p:cNvPr id="17429" name="Text Box 16"/>
            <p:cNvSpPr txBox="1">
              <a:spLocks noChangeArrowheads="1"/>
            </p:cNvSpPr>
            <p:nvPr/>
          </p:nvSpPr>
          <p:spPr bwMode="auto">
            <a:xfrm>
              <a:off x="3389" y="2014"/>
              <a:ext cx="1983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latin typeface="Arial" charset="0"/>
                </a:rPr>
                <a:t>Create, address (</a:t>
              </a:r>
              <a:r>
                <a:rPr lang="en-US" sz="1400" b="1">
                  <a:latin typeface="Courier New" pitchFamily="49" charset="0"/>
                </a:rPr>
                <a:t>hostid, port=x,</a:t>
              </a:r>
              <a:endParaRPr lang="en-US" sz="1400">
                <a:latin typeface="Arial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latin typeface="Arial" charset="0"/>
                </a:rPr>
                <a:t>send datagram request 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latin typeface="Arial" charset="0"/>
                </a:rPr>
                <a:t>using </a:t>
              </a:r>
              <a:r>
                <a:rPr lang="en-US" sz="1400">
                  <a:solidFill>
                    <a:srgbClr val="FF0000"/>
                  </a:solidFill>
                  <a:latin typeface="Arial" charset="0"/>
                </a:rPr>
                <a:t>clientSocket</a:t>
              </a:r>
              <a:endParaRPr lang="en-US">
                <a:latin typeface="Times New Roman" pitchFamily="16" charset="0"/>
              </a:endParaRPr>
            </a:p>
          </p:txBody>
        </p:sp>
        <p:sp>
          <p:nvSpPr>
            <p:cNvPr id="17430" name="Line 17"/>
            <p:cNvSpPr>
              <a:spLocks noChangeShapeType="1"/>
            </p:cNvSpPr>
            <p:nvPr/>
          </p:nvSpPr>
          <p:spPr bwMode="auto">
            <a:xfrm>
              <a:off x="3828" y="1830"/>
              <a:ext cx="0" cy="20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7431" name="Line 18"/>
            <p:cNvSpPr>
              <a:spLocks noChangeShapeType="1"/>
            </p:cNvSpPr>
            <p:nvPr/>
          </p:nvSpPr>
          <p:spPr bwMode="auto">
            <a:xfrm flipH="1">
              <a:off x="1890" y="2208"/>
              <a:ext cx="1518" cy="25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1303338" y="2081213"/>
            <a:ext cx="1695450" cy="2149475"/>
            <a:chOff x="821" y="1311"/>
            <a:chExt cx="1068" cy="1354"/>
          </a:xfrm>
        </p:grpSpPr>
        <p:grpSp>
          <p:nvGrpSpPr>
            <p:cNvPr id="17422" name="Group 20"/>
            <p:cNvGrpSpPr>
              <a:grpSpLocks/>
            </p:cNvGrpSpPr>
            <p:nvPr/>
          </p:nvGrpSpPr>
          <p:grpSpPr bwMode="auto">
            <a:xfrm>
              <a:off x="821" y="1311"/>
              <a:ext cx="1030" cy="712"/>
              <a:chOff x="329" y="1209"/>
              <a:chExt cx="1030" cy="712"/>
            </a:xfrm>
          </p:grpSpPr>
          <p:sp>
            <p:nvSpPr>
              <p:cNvPr id="17425" name="Text Box 21"/>
              <p:cNvSpPr txBox="1">
                <a:spLocks noChangeArrowheads="1"/>
              </p:cNvSpPr>
              <p:nvPr/>
            </p:nvSpPr>
            <p:spPr bwMode="auto">
              <a:xfrm>
                <a:off x="329" y="1209"/>
                <a:ext cx="997" cy="4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400">
                    <a:latin typeface="Arial" charset="0"/>
                  </a:rPr>
                  <a:t>create socket,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400">
                    <a:latin typeface="Arial" charset="0"/>
                  </a:rPr>
                  <a:t>port=</a:t>
                </a:r>
                <a:r>
                  <a:rPr lang="en-US" sz="1400" b="1">
                    <a:latin typeface="Courier New" pitchFamily="49" charset="0"/>
                  </a:rPr>
                  <a:t>x</a:t>
                </a:r>
                <a:r>
                  <a:rPr lang="en-US" sz="1400">
                    <a:latin typeface="Arial" charset="0"/>
                  </a:rPr>
                  <a:t>, for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400">
                    <a:latin typeface="Arial" charset="0"/>
                  </a:rPr>
                  <a:t>incoming request:</a:t>
                </a:r>
                <a:endParaRPr lang="en-US">
                  <a:latin typeface="Times New Roman" pitchFamily="16" charset="0"/>
                </a:endParaRPr>
              </a:p>
            </p:txBody>
          </p:sp>
          <p:sp>
            <p:nvSpPr>
              <p:cNvPr id="17426" name="Text Box 22"/>
              <p:cNvSpPr txBox="1">
                <a:spLocks noChangeArrowheads="1"/>
              </p:cNvSpPr>
              <p:nvPr/>
            </p:nvSpPr>
            <p:spPr bwMode="auto">
              <a:xfrm>
                <a:off x="337" y="1595"/>
                <a:ext cx="1022" cy="3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400">
                    <a:solidFill>
                      <a:srgbClr val="FF0000"/>
                    </a:solidFill>
                    <a:latin typeface="Arial" charset="0"/>
                  </a:rPr>
                  <a:t>serverSocket = 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400">
                    <a:solidFill>
                      <a:srgbClr val="FF0000"/>
                    </a:solidFill>
                    <a:latin typeface="Arial" charset="0"/>
                  </a:rPr>
                  <a:t>DatagramSocket()</a:t>
                </a:r>
                <a:endParaRPr lang="en-US">
                  <a:latin typeface="Times New Roman" pitchFamily="16" charset="0"/>
                </a:endParaRPr>
              </a:p>
            </p:txBody>
          </p:sp>
        </p:grpSp>
        <p:sp>
          <p:nvSpPr>
            <p:cNvPr id="17423" name="Line 23"/>
            <p:cNvSpPr>
              <a:spLocks noChangeShapeType="1"/>
            </p:cNvSpPr>
            <p:nvPr/>
          </p:nvSpPr>
          <p:spPr bwMode="auto">
            <a:xfrm>
              <a:off x="1284" y="1998"/>
              <a:ext cx="0" cy="36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7424" name="Text Box 24"/>
            <p:cNvSpPr txBox="1">
              <a:spLocks noChangeArrowheads="1"/>
            </p:cNvSpPr>
            <p:nvPr/>
          </p:nvSpPr>
          <p:spPr bwMode="auto">
            <a:xfrm>
              <a:off x="893" y="2339"/>
              <a:ext cx="996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latin typeface="Arial" charset="0"/>
                </a:rPr>
                <a:t>read request from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solidFill>
                    <a:srgbClr val="FF0000"/>
                  </a:solidFill>
                  <a:latin typeface="Arial" charset="0"/>
                </a:rPr>
                <a:t>serverSocket</a:t>
              </a:r>
              <a:endParaRPr lang="en-US">
                <a:latin typeface="Times New Roman" pitchFamily="16" charset="0"/>
              </a:endParaRPr>
            </a:p>
          </p:txBody>
        </p:sp>
      </p:grpSp>
      <p:grpSp>
        <p:nvGrpSpPr>
          <p:cNvPr id="8" name="Group 25"/>
          <p:cNvGrpSpPr>
            <a:grpSpLocks/>
          </p:cNvGrpSpPr>
          <p:nvPr/>
        </p:nvGrpSpPr>
        <p:grpSpPr bwMode="auto">
          <a:xfrm>
            <a:off x="1427163" y="4229100"/>
            <a:ext cx="3973512" cy="1358900"/>
            <a:chOff x="899" y="2664"/>
            <a:chExt cx="2503" cy="856"/>
          </a:xfrm>
        </p:grpSpPr>
        <p:sp>
          <p:nvSpPr>
            <p:cNvPr id="17419" name="Text Box 26"/>
            <p:cNvSpPr txBox="1">
              <a:spLocks noChangeArrowheads="1"/>
            </p:cNvSpPr>
            <p:nvPr/>
          </p:nvSpPr>
          <p:spPr bwMode="auto">
            <a:xfrm>
              <a:off x="899" y="2792"/>
              <a:ext cx="905" cy="7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latin typeface="Arial" charset="0"/>
                </a:rPr>
                <a:t>write reply to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solidFill>
                    <a:srgbClr val="FF0000"/>
                  </a:solidFill>
                  <a:latin typeface="Arial" charset="0"/>
                </a:rPr>
                <a:t>serverSocket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latin typeface="Arial" charset="0"/>
                </a:rPr>
                <a:t>specifying client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latin typeface="Arial" charset="0"/>
                </a:rPr>
                <a:t>host address,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latin typeface="Arial" charset="0"/>
                </a:rPr>
                <a:t>port number</a:t>
              </a:r>
              <a:endParaRPr lang="en-US">
                <a:latin typeface="Times New Roman" pitchFamily="16" charset="0"/>
              </a:endParaRPr>
            </a:p>
          </p:txBody>
        </p:sp>
        <p:sp>
          <p:nvSpPr>
            <p:cNvPr id="17420" name="Line 27"/>
            <p:cNvSpPr>
              <a:spLocks noChangeShapeType="1"/>
            </p:cNvSpPr>
            <p:nvPr/>
          </p:nvSpPr>
          <p:spPr bwMode="auto">
            <a:xfrm>
              <a:off x="1302" y="2664"/>
              <a:ext cx="0" cy="19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7421" name="Line 28"/>
            <p:cNvSpPr>
              <a:spLocks noChangeShapeType="1"/>
            </p:cNvSpPr>
            <p:nvPr/>
          </p:nvSpPr>
          <p:spPr bwMode="auto">
            <a:xfrm>
              <a:off x="1866" y="2970"/>
              <a:ext cx="1536" cy="18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852693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D115C654-D6E9-498B-9E2C-923A6B2AD85F}" type="slidenum">
              <a:rPr lang="en-US" sz="1400" smtClean="0">
                <a:latin typeface="Times New Roman" pitchFamily="16" charset="0"/>
              </a:rPr>
              <a:pPr/>
              <a:t>17</a:t>
            </a:fld>
            <a:endParaRPr lang="en-US" sz="1400" smtClean="0">
              <a:latin typeface="Times New Roman" pitchFamily="16" charset="0"/>
            </a:endParaRPr>
          </a:p>
        </p:txBody>
      </p:sp>
      <p:sp>
        <p:nvSpPr>
          <p:cNvPr id="3077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Example: Java client (UDP)</a:t>
            </a:r>
            <a:endParaRPr lang="en-US" smtClean="0"/>
          </a:p>
        </p:txBody>
      </p:sp>
      <p:sp>
        <p:nvSpPr>
          <p:cNvPr id="3078" name="Rectangle 1038"/>
          <p:cNvSpPr>
            <a:spLocks noChangeArrowheads="1"/>
          </p:cNvSpPr>
          <p:nvPr/>
        </p:nvSpPr>
        <p:spPr bwMode="auto">
          <a:xfrm>
            <a:off x="0" y="11858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074" name="Object 1037"/>
          <p:cNvGraphicFramePr>
            <a:graphicFrameLocks noChangeAspect="1"/>
          </p:cNvGraphicFramePr>
          <p:nvPr/>
        </p:nvGraphicFramePr>
        <p:xfrm>
          <a:off x="2655888" y="1262063"/>
          <a:ext cx="4067175" cy="448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VISIO" r:id="rId3" imgW="4803648" imgH="5675376" progId="">
                  <p:embed/>
                </p:oleObj>
              </mc:Choice>
              <mc:Fallback>
                <p:oleObj name="VISIO" r:id="rId3" imgW="4803648" imgH="5675376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5888" y="1262063"/>
                        <a:ext cx="4067175" cy="4486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Text Box 1039"/>
          <p:cNvSpPr txBox="1">
            <a:spLocks noChangeArrowheads="1"/>
          </p:cNvSpPr>
          <p:nvPr/>
        </p:nvSpPr>
        <p:spPr bwMode="auto">
          <a:xfrm>
            <a:off x="1522413" y="3408363"/>
            <a:ext cx="2184400" cy="9159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sz="1600">
                <a:solidFill>
                  <a:srgbClr val="FF0000"/>
                </a:solidFill>
              </a:rPr>
              <a:t>Output: </a:t>
            </a:r>
            <a:r>
              <a:rPr lang="en-US" sz="1800"/>
              <a:t>sends packet (TCP sent “byte stream”)</a:t>
            </a:r>
            <a:endParaRPr lang="en-US" sz="1800">
              <a:latin typeface="Times New Roman" pitchFamily="16" charset="0"/>
            </a:endParaRPr>
          </a:p>
        </p:txBody>
      </p:sp>
      <p:sp>
        <p:nvSpPr>
          <p:cNvPr id="3080" name="Text Box 1040"/>
          <p:cNvSpPr txBox="1">
            <a:spLocks noChangeArrowheads="1"/>
          </p:cNvSpPr>
          <p:nvPr/>
        </p:nvSpPr>
        <p:spPr bwMode="auto">
          <a:xfrm>
            <a:off x="5932488" y="2759075"/>
            <a:ext cx="2184400" cy="11906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sz="1600">
                <a:solidFill>
                  <a:srgbClr val="FF0000"/>
                </a:solidFill>
              </a:rPr>
              <a:t>Input: </a:t>
            </a:r>
            <a:r>
              <a:rPr lang="en-US" sz="1800"/>
              <a:t>receives packet (TCP received “byte stream”)</a:t>
            </a:r>
            <a:endParaRPr lang="en-US" sz="1800">
              <a:latin typeface="Times New Roman" pitchFamily="16" charset="0"/>
            </a:endParaRPr>
          </a:p>
        </p:txBody>
      </p:sp>
      <p:sp>
        <p:nvSpPr>
          <p:cNvPr id="3081" name="Line 1041"/>
          <p:cNvSpPr>
            <a:spLocks noChangeShapeType="1"/>
          </p:cNvSpPr>
          <p:nvPr/>
        </p:nvSpPr>
        <p:spPr bwMode="auto">
          <a:xfrm>
            <a:off x="3294063" y="3595688"/>
            <a:ext cx="952500" cy="4381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82" name="Line 1042"/>
          <p:cNvSpPr>
            <a:spLocks noChangeShapeType="1"/>
          </p:cNvSpPr>
          <p:nvPr/>
        </p:nvSpPr>
        <p:spPr bwMode="auto">
          <a:xfrm flipH="1">
            <a:off x="5387975" y="2971800"/>
            <a:ext cx="576263" cy="7889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83" name="Text Box 1043"/>
          <p:cNvSpPr txBox="1">
            <a:spLocks noChangeArrowheads="1"/>
          </p:cNvSpPr>
          <p:nvPr/>
        </p:nvSpPr>
        <p:spPr bwMode="auto">
          <a:xfrm>
            <a:off x="2862263" y="2482850"/>
            <a:ext cx="1206500" cy="762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sz="2000">
                <a:solidFill>
                  <a:schemeClr val="accent2"/>
                </a:solidFill>
              </a:rPr>
              <a:t>Client</a:t>
            </a:r>
          </a:p>
          <a:p>
            <a:r>
              <a:rPr lang="en-US" sz="2000">
                <a:solidFill>
                  <a:schemeClr val="accent2"/>
                </a:solidFill>
              </a:rPr>
              <a:t>process</a:t>
            </a:r>
            <a:endParaRPr lang="en-US" sz="2000">
              <a:solidFill>
                <a:schemeClr val="accent2"/>
              </a:solidFill>
              <a:latin typeface="Times New Roman" pitchFamily="16" charset="0"/>
            </a:endParaRPr>
          </a:p>
        </p:txBody>
      </p:sp>
      <p:sp>
        <p:nvSpPr>
          <p:cNvPr id="3084" name="Rectangle 1044"/>
          <p:cNvSpPr>
            <a:spLocks noChangeArrowheads="1"/>
          </p:cNvSpPr>
          <p:nvPr/>
        </p:nvSpPr>
        <p:spPr bwMode="auto">
          <a:xfrm>
            <a:off x="4051300" y="4768850"/>
            <a:ext cx="1625600" cy="509588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5" name="Text Box 1045"/>
          <p:cNvSpPr txBox="1">
            <a:spLocks noChangeArrowheads="1"/>
          </p:cNvSpPr>
          <p:nvPr/>
        </p:nvSpPr>
        <p:spPr bwMode="auto">
          <a:xfrm>
            <a:off x="4087813" y="4700588"/>
            <a:ext cx="15414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bg1"/>
                </a:solidFill>
              </a:rPr>
              <a:t>client UDP socket</a:t>
            </a:r>
            <a:endParaRPr lang="en-US" sz="1800">
              <a:latin typeface="Times New Roman" pitchFamily="16" charset="0"/>
            </a:endParaRPr>
          </a:p>
        </p:txBody>
      </p:sp>
      <p:sp>
        <p:nvSpPr>
          <p:cNvPr id="3086" name="Line 1046"/>
          <p:cNvSpPr>
            <a:spLocks noChangeShapeType="1"/>
          </p:cNvSpPr>
          <p:nvPr/>
        </p:nvSpPr>
        <p:spPr bwMode="auto">
          <a:xfrm flipV="1">
            <a:off x="5235575" y="5248275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74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34DA34B6-0FCB-4A3A-90E7-E23BC95C55D3}" type="slidenum">
              <a:rPr lang="en-US" sz="1400" smtClean="0">
                <a:latin typeface="Times New Roman" pitchFamily="16" charset="0"/>
              </a:rPr>
              <a:pPr/>
              <a:t>18</a:t>
            </a:fld>
            <a:endParaRPr lang="en-US" sz="1400" smtClean="0">
              <a:latin typeface="Times New Roman" pitchFamily="16" charset="0"/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Example: Java client (UDP)</a:t>
            </a:r>
            <a:endParaRPr lang="en-US" smtClean="0"/>
          </a:p>
        </p:txBody>
      </p:sp>
      <p:sp>
        <p:nvSpPr>
          <p:cNvPr id="18437" name="Rectangle 3"/>
          <p:cNvSpPr>
            <a:spLocks noChangeArrowheads="1"/>
          </p:cNvSpPr>
          <p:nvPr/>
        </p:nvSpPr>
        <p:spPr bwMode="auto">
          <a:xfrm>
            <a:off x="2185988" y="1581150"/>
            <a:ext cx="6326187" cy="485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import java.io.*;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import java.net.*;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class UDPClient {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    public static void main(String args[]) throws Exception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    {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      BufferedReader inFromUser =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        new BufferedReader(new InputStreamReader(System.in));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      DatagramSocket clientSocket = new DatagramSocket();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      InetAddress IPAddress = InetAddress.getByName("hostname");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      byte[] sendData = new byte[1024];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      byte[] receiveData = new byte[1024];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      String sentence = inFromUser.readLine();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      sendData = sentence.getBytes();</a:t>
            </a:r>
            <a:r>
              <a:rPr lang="en-US">
                <a:latin typeface="Times New Roman" pitchFamily="16" charset="0"/>
              </a:rPr>
              <a:t> </a:t>
            </a:r>
            <a:r>
              <a:rPr lang="en-US" sz="1600">
                <a:latin typeface="Times New Roman" pitchFamily="16" charset="0"/>
              </a:rPr>
              <a:t>        </a:t>
            </a: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681038" y="2933700"/>
            <a:ext cx="15335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Create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input stream</a:t>
            </a:r>
            <a:endParaRPr lang="en-US" sz="1800"/>
          </a:p>
        </p:txBody>
      </p:sp>
      <p:sp>
        <p:nvSpPr>
          <p:cNvPr id="18439" name="Text Box 5"/>
          <p:cNvSpPr txBox="1">
            <a:spLocks noChangeArrowheads="1"/>
          </p:cNvSpPr>
          <p:nvPr/>
        </p:nvSpPr>
        <p:spPr bwMode="auto">
          <a:xfrm>
            <a:off x="709613" y="3632200"/>
            <a:ext cx="15541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Create 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client socket</a:t>
            </a:r>
            <a:endParaRPr lang="en-US" sz="1800"/>
          </a:p>
        </p:txBody>
      </p:sp>
      <p:sp>
        <p:nvSpPr>
          <p:cNvPr id="18440" name="Text Box 6"/>
          <p:cNvSpPr txBox="1">
            <a:spLocks noChangeArrowheads="1"/>
          </p:cNvSpPr>
          <p:nvPr/>
        </p:nvSpPr>
        <p:spPr bwMode="auto">
          <a:xfrm>
            <a:off x="0" y="4327525"/>
            <a:ext cx="2205038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Translate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 hostname to IP 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address </a:t>
            </a:r>
            <a:r>
              <a:rPr lang="en-US" sz="1800">
                <a:solidFill>
                  <a:srgbClr val="FF0000"/>
                </a:solidFill>
              </a:rPr>
              <a:t>using DNS</a:t>
            </a:r>
            <a:endParaRPr lang="en-US" sz="1800"/>
          </a:p>
        </p:txBody>
      </p:sp>
      <p:sp>
        <p:nvSpPr>
          <p:cNvPr id="18441" name="Freeform 7"/>
          <p:cNvSpPr>
            <a:spLocks/>
          </p:cNvSpPr>
          <p:nvPr/>
        </p:nvSpPr>
        <p:spPr bwMode="auto">
          <a:xfrm>
            <a:off x="2071688" y="2986088"/>
            <a:ext cx="123825" cy="542925"/>
          </a:xfrm>
          <a:custGeom>
            <a:avLst/>
            <a:gdLst>
              <a:gd name="T0" fmla="*/ 0 w 78"/>
              <a:gd name="T1" fmla="*/ 0 h 342"/>
              <a:gd name="T2" fmla="*/ 123825 w 78"/>
              <a:gd name="T3" fmla="*/ 0 h 342"/>
              <a:gd name="T4" fmla="*/ 123825 w 78"/>
              <a:gd name="T5" fmla="*/ 542925 h 342"/>
              <a:gd name="T6" fmla="*/ 9525 w 78"/>
              <a:gd name="T7" fmla="*/ 542925 h 342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342"/>
              <a:gd name="T14" fmla="*/ 78 w 78"/>
              <a:gd name="T15" fmla="*/ 342 h 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342">
                <a:moveTo>
                  <a:pt x="0" y="0"/>
                </a:moveTo>
                <a:lnTo>
                  <a:pt x="78" y="0"/>
                </a:lnTo>
                <a:lnTo>
                  <a:pt x="78" y="342"/>
                </a:lnTo>
                <a:lnTo>
                  <a:pt x="6" y="342"/>
                </a:ln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2" name="Line 8"/>
          <p:cNvSpPr>
            <a:spLocks noChangeShapeType="1"/>
          </p:cNvSpPr>
          <p:nvPr/>
        </p:nvSpPr>
        <p:spPr bwMode="auto">
          <a:xfrm flipV="1">
            <a:off x="2205038" y="3419475"/>
            <a:ext cx="323850" cy="47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443" name="Freeform 9"/>
          <p:cNvSpPr>
            <a:spLocks/>
          </p:cNvSpPr>
          <p:nvPr/>
        </p:nvSpPr>
        <p:spPr bwMode="auto">
          <a:xfrm>
            <a:off x="2081213" y="3709988"/>
            <a:ext cx="123825" cy="509587"/>
          </a:xfrm>
          <a:custGeom>
            <a:avLst/>
            <a:gdLst>
              <a:gd name="T0" fmla="*/ 0 w 78"/>
              <a:gd name="T1" fmla="*/ 0 h 342"/>
              <a:gd name="T2" fmla="*/ 123825 w 78"/>
              <a:gd name="T3" fmla="*/ 0 h 342"/>
              <a:gd name="T4" fmla="*/ 123825 w 78"/>
              <a:gd name="T5" fmla="*/ 509587 h 342"/>
              <a:gd name="T6" fmla="*/ 9525 w 78"/>
              <a:gd name="T7" fmla="*/ 509587 h 342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342"/>
              <a:gd name="T14" fmla="*/ 78 w 78"/>
              <a:gd name="T15" fmla="*/ 342 h 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342">
                <a:moveTo>
                  <a:pt x="0" y="0"/>
                </a:moveTo>
                <a:lnTo>
                  <a:pt x="78" y="0"/>
                </a:lnTo>
                <a:lnTo>
                  <a:pt x="78" y="342"/>
                </a:lnTo>
                <a:lnTo>
                  <a:pt x="6" y="342"/>
                </a:ln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444" name="Line 10"/>
          <p:cNvSpPr>
            <a:spLocks noChangeShapeType="1"/>
          </p:cNvSpPr>
          <p:nvPr/>
        </p:nvSpPr>
        <p:spPr bwMode="auto">
          <a:xfrm flipV="1">
            <a:off x="2200275" y="4067175"/>
            <a:ext cx="328613" cy="63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445" name="Freeform 11"/>
          <p:cNvSpPr>
            <a:spLocks/>
          </p:cNvSpPr>
          <p:nvPr/>
        </p:nvSpPr>
        <p:spPr bwMode="auto">
          <a:xfrm>
            <a:off x="2081213" y="4424363"/>
            <a:ext cx="123825" cy="804862"/>
          </a:xfrm>
          <a:custGeom>
            <a:avLst/>
            <a:gdLst>
              <a:gd name="T0" fmla="*/ 0 w 78"/>
              <a:gd name="T1" fmla="*/ 0 h 342"/>
              <a:gd name="T2" fmla="*/ 123825 w 78"/>
              <a:gd name="T3" fmla="*/ 0 h 342"/>
              <a:gd name="T4" fmla="*/ 123825 w 78"/>
              <a:gd name="T5" fmla="*/ 804862 h 342"/>
              <a:gd name="T6" fmla="*/ 9525 w 78"/>
              <a:gd name="T7" fmla="*/ 804862 h 342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342"/>
              <a:gd name="T14" fmla="*/ 78 w 78"/>
              <a:gd name="T15" fmla="*/ 342 h 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342">
                <a:moveTo>
                  <a:pt x="0" y="0"/>
                </a:moveTo>
                <a:lnTo>
                  <a:pt x="78" y="0"/>
                </a:lnTo>
                <a:lnTo>
                  <a:pt x="78" y="342"/>
                </a:lnTo>
                <a:lnTo>
                  <a:pt x="6" y="342"/>
                </a:ln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446" name="Line 12"/>
          <p:cNvSpPr>
            <a:spLocks noChangeShapeType="1"/>
          </p:cNvSpPr>
          <p:nvPr/>
        </p:nvSpPr>
        <p:spPr bwMode="auto">
          <a:xfrm flipV="1">
            <a:off x="2209800" y="4572000"/>
            <a:ext cx="361950" cy="142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18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1C3BE48A-B0FE-4591-A928-214AE77784E6}" type="slidenum">
              <a:rPr lang="en-US" sz="1400" smtClean="0">
                <a:latin typeface="Times New Roman" pitchFamily="16" charset="0"/>
              </a:rPr>
              <a:pPr/>
              <a:t>19</a:t>
            </a:fld>
            <a:endParaRPr lang="en-US" sz="1400" smtClean="0">
              <a:latin typeface="Times New Roman" pitchFamily="16" charset="0"/>
            </a:endParaRPr>
          </a:p>
        </p:txBody>
      </p:sp>
      <p:sp>
        <p:nvSpPr>
          <p:cNvPr id="1946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Example: Java client (UDP), cont.</a:t>
            </a:r>
          </a:p>
        </p:txBody>
      </p:sp>
      <p:sp>
        <p:nvSpPr>
          <p:cNvPr id="19461" name="Rectangle 1027"/>
          <p:cNvSpPr>
            <a:spLocks noChangeArrowheads="1"/>
          </p:cNvSpPr>
          <p:nvPr/>
        </p:nvSpPr>
        <p:spPr bwMode="auto">
          <a:xfrm>
            <a:off x="2176463" y="1752600"/>
            <a:ext cx="6967537" cy="436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      DatagramPacket sendPacket =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         new DatagramPacket(sendData, sendData.length, IPAddress, 9876);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      clientSocket.send(sendPacket);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      DatagramPacket receivePacket =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         new DatagramPacket(receiveData, receiveData.length);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      clientSocket.receive(receivePacket);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      String modifiedSentence =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          new String(receivePacket.getData(),0,receivePacket.getLength());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      System.out.println("FROM SERVER:" + modifiedSentence);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      clientSocket.close();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      }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}</a:t>
            </a:r>
            <a:r>
              <a:rPr lang="en-US">
                <a:latin typeface="Times New Roman" pitchFamily="16" charset="0"/>
              </a:rPr>
              <a:t> </a:t>
            </a:r>
          </a:p>
        </p:txBody>
      </p:sp>
      <p:sp>
        <p:nvSpPr>
          <p:cNvPr id="19462" name="Text Box 1028"/>
          <p:cNvSpPr txBox="1">
            <a:spLocks noChangeArrowheads="1"/>
          </p:cNvSpPr>
          <p:nvPr/>
        </p:nvSpPr>
        <p:spPr bwMode="auto">
          <a:xfrm>
            <a:off x="0" y="1446213"/>
            <a:ext cx="2392363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Create datagram with data-to-send,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length, IP addr, port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endParaRPr lang="en-US" sz="1800"/>
          </a:p>
        </p:txBody>
      </p:sp>
      <p:sp>
        <p:nvSpPr>
          <p:cNvPr id="19463" name="Text Box 1029"/>
          <p:cNvSpPr txBox="1">
            <a:spLocks noChangeArrowheads="1"/>
          </p:cNvSpPr>
          <p:nvPr/>
        </p:nvSpPr>
        <p:spPr bwMode="auto">
          <a:xfrm>
            <a:off x="466725" y="2473325"/>
            <a:ext cx="17938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Send datagram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to server</a:t>
            </a:r>
            <a:endParaRPr lang="en-US" sz="1800"/>
          </a:p>
        </p:txBody>
      </p:sp>
      <p:sp>
        <p:nvSpPr>
          <p:cNvPr id="19464" name="Text Box 1030"/>
          <p:cNvSpPr txBox="1">
            <a:spLocks noChangeArrowheads="1"/>
          </p:cNvSpPr>
          <p:nvPr/>
        </p:nvSpPr>
        <p:spPr bwMode="auto">
          <a:xfrm>
            <a:off x="482600" y="3538538"/>
            <a:ext cx="17764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Read datagram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from server</a:t>
            </a:r>
            <a:endParaRPr lang="en-US" sz="1800"/>
          </a:p>
        </p:txBody>
      </p:sp>
      <p:sp>
        <p:nvSpPr>
          <p:cNvPr id="19465" name="Freeform 1031"/>
          <p:cNvSpPr>
            <a:spLocks/>
          </p:cNvSpPr>
          <p:nvPr/>
        </p:nvSpPr>
        <p:spPr bwMode="auto">
          <a:xfrm>
            <a:off x="2228850" y="1528763"/>
            <a:ext cx="114300" cy="790575"/>
          </a:xfrm>
          <a:custGeom>
            <a:avLst/>
            <a:gdLst>
              <a:gd name="T0" fmla="*/ 0 w 78"/>
              <a:gd name="T1" fmla="*/ 0 h 342"/>
              <a:gd name="T2" fmla="*/ 114300 w 78"/>
              <a:gd name="T3" fmla="*/ 0 h 342"/>
              <a:gd name="T4" fmla="*/ 114300 w 78"/>
              <a:gd name="T5" fmla="*/ 790575 h 342"/>
              <a:gd name="T6" fmla="*/ 8792 w 78"/>
              <a:gd name="T7" fmla="*/ 790575 h 342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342"/>
              <a:gd name="T14" fmla="*/ 78 w 78"/>
              <a:gd name="T15" fmla="*/ 342 h 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342">
                <a:moveTo>
                  <a:pt x="0" y="0"/>
                </a:moveTo>
                <a:lnTo>
                  <a:pt x="78" y="0"/>
                </a:lnTo>
                <a:lnTo>
                  <a:pt x="78" y="342"/>
                </a:lnTo>
                <a:lnTo>
                  <a:pt x="6" y="342"/>
                </a:ln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466" name="Line 1032"/>
          <p:cNvSpPr>
            <a:spLocks noChangeShapeType="1"/>
          </p:cNvSpPr>
          <p:nvPr/>
        </p:nvSpPr>
        <p:spPr bwMode="auto">
          <a:xfrm flipV="1">
            <a:off x="2343150" y="2181225"/>
            <a:ext cx="342900" cy="142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467" name="Freeform 1033"/>
          <p:cNvSpPr>
            <a:spLocks/>
          </p:cNvSpPr>
          <p:nvPr/>
        </p:nvSpPr>
        <p:spPr bwMode="auto">
          <a:xfrm>
            <a:off x="2076450" y="2509838"/>
            <a:ext cx="123825" cy="585787"/>
          </a:xfrm>
          <a:custGeom>
            <a:avLst/>
            <a:gdLst>
              <a:gd name="T0" fmla="*/ 0 w 78"/>
              <a:gd name="T1" fmla="*/ 0 h 342"/>
              <a:gd name="T2" fmla="*/ 123825 w 78"/>
              <a:gd name="T3" fmla="*/ 0 h 342"/>
              <a:gd name="T4" fmla="*/ 123825 w 78"/>
              <a:gd name="T5" fmla="*/ 585787 h 342"/>
              <a:gd name="T6" fmla="*/ 9525 w 78"/>
              <a:gd name="T7" fmla="*/ 585787 h 342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342"/>
              <a:gd name="T14" fmla="*/ 78 w 78"/>
              <a:gd name="T15" fmla="*/ 342 h 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342">
                <a:moveTo>
                  <a:pt x="0" y="0"/>
                </a:moveTo>
                <a:lnTo>
                  <a:pt x="78" y="0"/>
                </a:lnTo>
                <a:lnTo>
                  <a:pt x="78" y="342"/>
                </a:lnTo>
                <a:lnTo>
                  <a:pt x="6" y="342"/>
                </a:ln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468" name="Line 1034"/>
          <p:cNvSpPr>
            <a:spLocks noChangeShapeType="1"/>
          </p:cNvSpPr>
          <p:nvPr/>
        </p:nvSpPr>
        <p:spPr bwMode="auto">
          <a:xfrm flipV="1">
            <a:off x="2214563" y="2647950"/>
            <a:ext cx="309562" cy="158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469" name="Freeform 1035"/>
          <p:cNvSpPr>
            <a:spLocks/>
          </p:cNvSpPr>
          <p:nvPr/>
        </p:nvSpPr>
        <p:spPr bwMode="auto">
          <a:xfrm>
            <a:off x="2095500" y="3605213"/>
            <a:ext cx="123825" cy="509587"/>
          </a:xfrm>
          <a:custGeom>
            <a:avLst/>
            <a:gdLst>
              <a:gd name="T0" fmla="*/ 0 w 78"/>
              <a:gd name="T1" fmla="*/ 0 h 342"/>
              <a:gd name="T2" fmla="*/ 123825 w 78"/>
              <a:gd name="T3" fmla="*/ 0 h 342"/>
              <a:gd name="T4" fmla="*/ 123825 w 78"/>
              <a:gd name="T5" fmla="*/ 509587 h 342"/>
              <a:gd name="T6" fmla="*/ 9525 w 78"/>
              <a:gd name="T7" fmla="*/ 509587 h 342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342"/>
              <a:gd name="T14" fmla="*/ 78 w 78"/>
              <a:gd name="T15" fmla="*/ 342 h 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342">
                <a:moveTo>
                  <a:pt x="0" y="0"/>
                </a:moveTo>
                <a:lnTo>
                  <a:pt x="78" y="0"/>
                </a:lnTo>
                <a:lnTo>
                  <a:pt x="78" y="342"/>
                </a:lnTo>
                <a:lnTo>
                  <a:pt x="6" y="342"/>
                </a:ln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470" name="Line 1036"/>
          <p:cNvSpPr>
            <a:spLocks noChangeShapeType="1"/>
          </p:cNvSpPr>
          <p:nvPr/>
        </p:nvSpPr>
        <p:spPr bwMode="auto">
          <a:xfrm flipV="1">
            <a:off x="2233613" y="3924300"/>
            <a:ext cx="295275" cy="47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699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563CCCB2-D777-4C7F-9EE6-20CCB6AB6978}" type="slidenum">
              <a:rPr lang="en-US" sz="1400" smtClean="0">
                <a:latin typeface="Times New Roman" pitchFamily="16" charset="0"/>
              </a:rPr>
              <a:pPr/>
              <a:t>2</a:t>
            </a:fld>
            <a:endParaRPr lang="en-US" sz="1400" smtClean="0">
              <a:latin typeface="Times New Roman" pitchFamily="16" charset="0"/>
            </a:endParaRP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Socket Programming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TCP and UDP</a:t>
            </a:r>
          </a:p>
        </p:txBody>
      </p:sp>
    </p:spTree>
    <p:extLst>
      <p:ext uri="{BB962C8B-B14F-4D97-AF65-F5344CB8AC3E}">
        <p14:creationId xmlns:p14="http://schemas.microsoft.com/office/powerpoint/2010/main" val="7124013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DB246A9E-77C5-44D9-B429-67734B6F9995}" type="slidenum">
              <a:rPr lang="en-US" sz="1400" smtClean="0">
                <a:latin typeface="Times New Roman" pitchFamily="16" charset="0"/>
              </a:rPr>
              <a:pPr/>
              <a:t>20</a:t>
            </a:fld>
            <a:endParaRPr lang="en-US" sz="1400" smtClean="0">
              <a:latin typeface="Times New Roman" pitchFamily="16" charset="0"/>
            </a:endParaRP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Example: Java server (UDP)</a:t>
            </a:r>
          </a:p>
        </p:txBody>
      </p:sp>
      <p:sp>
        <p:nvSpPr>
          <p:cNvPr id="20485" name="Rectangle 3"/>
          <p:cNvSpPr>
            <a:spLocks noChangeArrowheads="1"/>
          </p:cNvSpPr>
          <p:nvPr/>
        </p:nvSpPr>
        <p:spPr bwMode="auto">
          <a:xfrm>
            <a:off x="2565400" y="1541463"/>
            <a:ext cx="6159500" cy="461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import java.io.*;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import java.net.*;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class UDPServer {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  public static void main(String args[]) throws Exception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    {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      DatagramSocket serverSocket = new DatagramSocket(9876);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      byte[] receiveData = new byte[1024];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      byte[] sendData  = new byte[1024];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      while(true)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        {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          DatagramPacket receivePacket =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             new DatagramPacket(receiveData, receiveData.length);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latin typeface="Arial" charset="0"/>
              </a:rPr>
              <a:t>           serverSocket.receive(receivePacket);</a:t>
            </a:r>
            <a:r>
              <a:rPr lang="en-US">
                <a:latin typeface="Times New Roman" pitchFamily="16" charset="0"/>
              </a:rPr>
              <a:t> </a:t>
            </a:r>
          </a:p>
        </p:txBody>
      </p:sp>
      <p:sp>
        <p:nvSpPr>
          <p:cNvPr id="20486" name="Text Box 4"/>
          <p:cNvSpPr txBox="1">
            <a:spLocks noChangeArrowheads="1"/>
          </p:cNvSpPr>
          <p:nvPr/>
        </p:nvSpPr>
        <p:spPr bwMode="auto">
          <a:xfrm>
            <a:off x="449263" y="2811463"/>
            <a:ext cx="196215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Create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datagram socket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at port 9876</a:t>
            </a:r>
            <a:endParaRPr lang="en-US" sz="1800"/>
          </a:p>
        </p:txBody>
      </p:sp>
      <p:sp>
        <p:nvSpPr>
          <p:cNvPr id="20487" name="Text Box 5"/>
          <p:cNvSpPr txBox="1">
            <a:spLocks noChangeArrowheads="1"/>
          </p:cNvSpPr>
          <p:nvPr/>
        </p:nvSpPr>
        <p:spPr bwMode="auto">
          <a:xfrm>
            <a:off x="311150" y="5018088"/>
            <a:ext cx="21685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Create space for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received datagram</a:t>
            </a:r>
            <a:endParaRPr lang="en-US" sz="1800"/>
          </a:p>
        </p:txBody>
      </p:sp>
      <p:sp>
        <p:nvSpPr>
          <p:cNvPr id="20488" name="Text Box 6"/>
          <p:cNvSpPr txBox="1">
            <a:spLocks noChangeArrowheads="1"/>
          </p:cNvSpPr>
          <p:nvPr/>
        </p:nvSpPr>
        <p:spPr bwMode="auto">
          <a:xfrm>
            <a:off x="1328738" y="5788025"/>
            <a:ext cx="1225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Receive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datagram</a:t>
            </a:r>
            <a:endParaRPr lang="en-US" sz="1800"/>
          </a:p>
        </p:txBody>
      </p:sp>
      <p:sp>
        <p:nvSpPr>
          <p:cNvPr id="20489" name="Freeform 7"/>
          <p:cNvSpPr>
            <a:spLocks/>
          </p:cNvSpPr>
          <p:nvPr/>
        </p:nvSpPr>
        <p:spPr bwMode="auto">
          <a:xfrm>
            <a:off x="2286000" y="2871788"/>
            <a:ext cx="152400" cy="800100"/>
          </a:xfrm>
          <a:custGeom>
            <a:avLst/>
            <a:gdLst>
              <a:gd name="T0" fmla="*/ 0 w 78"/>
              <a:gd name="T1" fmla="*/ 0 h 342"/>
              <a:gd name="T2" fmla="*/ 152400 w 78"/>
              <a:gd name="T3" fmla="*/ 0 h 342"/>
              <a:gd name="T4" fmla="*/ 152400 w 78"/>
              <a:gd name="T5" fmla="*/ 800100 h 342"/>
              <a:gd name="T6" fmla="*/ 11723 w 78"/>
              <a:gd name="T7" fmla="*/ 800100 h 342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342"/>
              <a:gd name="T14" fmla="*/ 78 w 78"/>
              <a:gd name="T15" fmla="*/ 342 h 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342">
                <a:moveTo>
                  <a:pt x="0" y="0"/>
                </a:moveTo>
                <a:lnTo>
                  <a:pt x="78" y="0"/>
                </a:lnTo>
                <a:lnTo>
                  <a:pt x="78" y="342"/>
                </a:lnTo>
                <a:lnTo>
                  <a:pt x="6" y="342"/>
                </a:ln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90" name="Line 8"/>
          <p:cNvSpPr>
            <a:spLocks noChangeShapeType="1"/>
          </p:cNvSpPr>
          <p:nvPr/>
        </p:nvSpPr>
        <p:spPr bwMode="auto">
          <a:xfrm>
            <a:off x="2457450" y="3405188"/>
            <a:ext cx="419100" cy="476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91" name="Freeform 9"/>
          <p:cNvSpPr>
            <a:spLocks/>
          </p:cNvSpPr>
          <p:nvPr/>
        </p:nvSpPr>
        <p:spPr bwMode="auto">
          <a:xfrm>
            <a:off x="2362200" y="5072063"/>
            <a:ext cx="85725" cy="547687"/>
          </a:xfrm>
          <a:custGeom>
            <a:avLst/>
            <a:gdLst>
              <a:gd name="T0" fmla="*/ 0 w 78"/>
              <a:gd name="T1" fmla="*/ 0 h 342"/>
              <a:gd name="T2" fmla="*/ 85725 w 78"/>
              <a:gd name="T3" fmla="*/ 0 h 342"/>
              <a:gd name="T4" fmla="*/ 85725 w 78"/>
              <a:gd name="T5" fmla="*/ 547687 h 342"/>
              <a:gd name="T6" fmla="*/ 6594 w 78"/>
              <a:gd name="T7" fmla="*/ 547687 h 342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342"/>
              <a:gd name="T14" fmla="*/ 78 w 78"/>
              <a:gd name="T15" fmla="*/ 342 h 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342">
                <a:moveTo>
                  <a:pt x="0" y="0"/>
                </a:moveTo>
                <a:lnTo>
                  <a:pt x="78" y="0"/>
                </a:lnTo>
                <a:lnTo>
                  <a:pt x="78" y="342"/>
                </a:lnTo>
                <a:lnTo>
                  <a:pt x="6" y="342"/>
                </a:ln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92" name="Line 10"/>
          <p:cNvSpPr>
            <a:spLocks noChangeShapeType="1"/>
          </p:cNvSpPr>
          <p:nvPr/>
        </p:nvSpPr>
        <p:spPr bwMode="auto">
          <a:xfrm>
            <a:off x="2471738" y="5407025"/>
            <a:ext cx="604837" cy="127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93" name="Freeform 11"/>
          <p:cNvSpPr>
            <a:spLocks/>
          </p:cNvSpPr>
          <p:nvPr/>
        </p:nvSpPr>
        <p:spPr bwMode="auto">
          <a:xfrm>
            <a:off x="2352675" y="5805488"/>
            <a:ext cx="138113" cy="585787"/>
          </a:xfrm>
          <a:custGeom>
            <a:avLst/>
            <a:gdLst>
              <a:gd name="T0" fmla="*/ 0 w 78"/>
              <a:gd name="T1" fmla="*/ 0 h 342"/>
              <a:gd name="T2" fmla="*/ 138113 w 78"/>
              <a:gd name="T3" fmla="*/ 0 h 342"/>
              <a:gd name="T4" fmla="*/ 138113 w 78"/>
              <a:gd name="T5" fmla="*/ 585787 h 342"/>
              <a:gd name="T6" fmla="*/ 10624 w 78"/>
              <a:gd name="T7" fmla="*/ 585787 h 342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342"/>
              <a:gd name="T14" fmla="*/ 78 w 78"/>
              <a:gd name="T15" fmla="*/ 342 h 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342">
                <a:moveTo>
                  <a:pt x="0" y="0"/>
                </a:moveTo>
                <a:lnTo>
                  <a:pt x="78" y="0"/>
                </a:lnTo>
                <a:lnTo>
                  <a:pt x="78" y="342"/>
                </a:lnTo>
                <a:lnTo>
                  <a:pt x="6" y="342"/>
                </a:ln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94" name="Line 12"/>
          <p:cNvSpPr>
            <a:spLocks noChangeShapeType="1"/>
          </p:cNvSpPr>
          <p:nvPr/>
        </p:nvSpPr>
        <p:spPr bwMode="auto">
          <a:xfrm flipV="1">
            <a:off x="2490788" y="5972175"/>
            <a:ext cx="592137" cy="142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9545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sz="1400" smtClean="0"/>
              <a:t>2: Application Layer</a:t>
            </a:r>
            <a:endParaRPr lang="en-US" sz="1400" smtClean="0">
              <a:latin typeface="Times New Roman" pitchFamily="16" charset="0"/>
            </a:endParaRPr>
          </a:p>
        </p:txBody>
      </p:sp>
      <p:sp>
        <p:nvSpPr>
          <p:cNvPr id="2150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0BC50644-9313-42C9-9207-2273990959A8}" type="slidenum">
              <a:rPr lang="en-US" sz="1400" smtClean="0">
                <a:latin typeface="Times New Roman" pitchFamily="16" charset="0"/>
              </a:rPr>
              <a:pPr/>
              <a:t>21</a:t>
            </a:fld>
            <a:endParaRPr lang="en-US" sz="1400" smtClean="0">
              <a:latin typeface="Times New Roman" pitchFamily="16" charset="0"/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Example: Java server (UDP), cont</a:t>
            </a:r>
          </a:p>
        </p:txBody>
      </p:sp>
      <p:sp>
        <p:nvSpPr>
          <p:cNvPr id="21509" name="Rectangle 3"/>
          <p:cNvSpPr>
            <a:spLocks noChangeArrowheads="1"/>
          </p:cNvSpPr>
          <p:nvPr/>
        </p:nvSpPr>
        <p:spPr bwMode="auto">
          <a:xfrm>
            <a:off x="1851025" y="1173163"/>
            <a:ext cx="6562725" cy="485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1600" dirty="0"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>
                <a:latin typeface="Arial" charset="0"/>
              </a:rPr>
              <a:t>          String sentence = new String(</a:t>
            </a:r>
            <a:r>
              <a:rPr lang="en-US" sz="1600" dirty="0" err="1">
                <a:latin typeface="Arial" charset="0"/>
              </a:rPr>
              <a:t>receivePacket.getData</a:t>
            </a:r>
            <a:r>
              <a:rPr lang="en-US" sz="1600" dirty="0">
                <a:latin typeface="Arial" charset="0"/>
              </a:rPr>
              <a:t>());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>
                <a:latin typeface="Arial" charset="0"/>
              </a:rPr>
              <a:t>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>
                <a:latin typeface="Arial" charset="0"/>
              </a:rPr>
              <a:t>          </a:t>
            </a:r>
            <a:r>
              <a:rPr lang="en-US" sz="1600" dirty="0" err="1">
                <a:latin typeface="Arial" charset="0"/>
              </a:rPr>
              <a:t>InetAddress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IPAddress</a:t>
            </a:r>
            <a:r>
              <a:rPr lang="en-US" sz="1600" dirty="0">
                <a:latin typeface="Arial" charset="0"/>
              </a:rPr>
              <a:t> = </a:t>
            </a:r>
            <a:r>
              <a:rPr lang="en-US" sz="1600" dirty="0" err="1">
                <a:latin typeface="Arial" charset="0"/>
              </a:rPr>
              <a:t>receivePacket.getAddress</a:t>
            </a:r>
            <a:r>
              <a:rPr lang="en-US" sz="1600" dirty="0">
                <a:latin typeface="Arial" charset="0"/>
              </a:rPr>
              <a:t>();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>
                <a:latin typeface="Arial" charset="0"/>
              </a:rPr>
              <a:t>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>
                <a:latin typeface="Arial" charset="0"/>
              </a:rPr>
              <a:t>          </a:t>
            </a:r>
            <a:r>
              <a:rPr lang="en-US" sz="1600" dirty="0" err="1">
                <a:latin typeface="Arial" charset="0"/>
              </a:rPr>
              <a:t>int</a:t>
            </a:r>
            <a:r>
              <a:rPr lang="en-US" sz="1600" dirty="0">
                <a:latin typeface="Arial" charset="0"/>
              </a:rPr>
              <a:t> port = </a:t>
            </a:r>
            <a:r>
              <a:rPr lang="en-US" sz="1600" dirty="0" err="1">
                <a:latin typeface="Arial" charset="0"/>
              </a:rPr>
              <a:t>receivePacket.getPort</a:t>
            </a:r>
            <a:r>
              <a:rPr lang="en-US" sz="1600" dirty="0">
                <a:latin typeface="Arial" charset="0"/>
              </a:rPr>
              <a:t>();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>
                <a:latin typeface="Arial" charset="0"/>
              </a:rPr>
              <a:t>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>
                <a:latin typeface="Arial" charset="0"/>
              </a:rPr>
              <a:t>                      String </a:t>
            </a:r>
            <a:r>
              <a:rPr lang="en-US" sz="1600" dirty="0" err="1">
                <a:latin typeface="Arial" charset="0"/>
              </a:rPr>
              <a:t>capitalizedSentence</a:t>
            </a:r>
            <a:r>
              <a:rPr lang="en-US" sz="1600" dirty="0">
                <a:latin typeface="Arial" charset="0"/>
              </a:rPr>
              <a:t> = </a:t>
            </a:r>
            <a:r>
              <a:rPr lang="en-US" sz="1600" dirty="0" err="1">
                <a:latin typeface="Arial" charset="0"/>
              </a:rPr>
              <a:t>sentence.toUpperCase</a:t>
            </a:r>
            <a:r>
              <a:rPr lang="en-US" sz="1600" dirty="0">
                <a:latin typeface="Arial" charset="0"/>
              </a:rPr>
              <a:t>();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1600" dirty="0"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>
                <a:latin typeface="Arial" charset="0"/>
              </a:rPr>
              <a:t>          </a:t>
            </a:r>
            <a:r>
              <a:rPr lang="en-US" sz="1600" dirty="0" err="1">
                <a:latin typeface="Arial" charset="0"/>
              </a:rPr>
              <a:t>sendData</a:t>
            </a:r>
            <a:r>
              <a:rPr lang="en-US" sz="1600" dirty="0">
                <a:latin typeface="Arial" charset="0"/>
              </a:rPr>
              <a:t> = </a:t>
            </a:r>
            <a:r>
              <a:rPr lang="en-US" sz="1600" dirty="0" err="1">
                <a:latin typeface="Arial" charset="0"/>
              </a:rPr>
              <a:t>capitalizedSentence.getBytes</a:t>
            </a:r>
            <a:r>
              <a:rPr lang="en-US" sz="1600" dirty="0">
                <a:latin typeface="Arial" charset="0"/>
              </a:rPr>
              <a:t>();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>
                <a:latin typeface="Arial" charset="0"/>
              </a:rPr>
              <a:t>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>
                <a:latin typeface="Arial" charset="0"/>
              </a:rPr>
              <a:t>          </a:t>
            </a:r>
            <a:r>
              <a:rPr lang="en-US" sz="1600" dirty="0" err="1">
                <a:latin typeface="Arial" charset="0"/>
              </a:rPr>
              <a:t>DatagramPacket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sendPacket</a:t>
            </a:r>
            <a:r>
              <a:rPr lang="en-US" sz="1600" dirty="0">
                <a:latin typeface="Arial" charset="0"/>
              </a:rPr>
              <a:t> =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>
                <a:latin typeface="Arial" charset="0"/>
              </a:rPr>
              <a:t>             new </a:t>
            </a:r>
            <a:r>
              <a:rPr lang="en-US" sz="1600" dirty="0" err="1">
                <a:latin typeface="Arial" charset="0"/>
              </a:rPr>
              <a:t>DatagramPacket</a:t>
            </a:r>
            <a:r>
              <a:rPr lang="en-US" sz="1600" dirty="0">
                <a:latin typeface="Arial" charset="0"/>
              </a:rPr>
              <a:t>(</a:t>
            </a:r>
            <a:r>
              <a:rPr lang="en-US" sz="1600" dirty="0" err="1">
                <a:latin typeface="Arial" charset="0"/>
              </a:rPr>
              <a:t>sendData</a:t>
            </a:r>
            <a:r>
              <a:rPr lang="en-US" sz="1600" dirty="0">
                <a:latin typeface="Arial" charset="0"/>
              </a:rPr>
              <a:t>, </a:t>
            </a:r>
            <a:r>
              <a:rPr lang="en-US" sz="1600" dirty="0" err="1">
                <a:latin typeface="Arial" charset="0"/>
              </a:rPr>
              <a:t>sendData.length</a:t>
            </a:r>
            <a:r>
              <a:rPr lang="en-US" sz="1600" dirty="0">
                <a:latin typeface="Arial" charset="0"/>
              </a:rPr>
              <a:t>, </a:t>
            </a:r>
            <a:r>
              <a:rPr lang="en-US" sz="1600" dirty="0" err="1">
                <a:latin typeface="Arial" charset="0"/>
              </a:rPr>
              <a:t>IPAddress</a:t>
            </a:r>
            <a:r>
              <a:rPr lang="en-US" sz="1600" dirty="0">
                <a:latin typeface="Arial" charset="0"/>
              </a:rPr>
              <a:t>,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>
                <a:latin typeface="Arial" charset="0"/>
              </a:rPr>
              <a:t>                               port);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>
                <a:latin typeface="Arial" charset="0"/>
              </a:rPr>
              <a:t>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>
                <a:latin typeface="Arial" charset="0"/>
              </a:rPr>
              <a:t>          </a:t>
            </a:r>
            <a:r>
              <a:rPr lang="en-US" sz="1600" dirty="0" err="1">
                <a:latin typeface="Arial" charset="0"/>
              </a:rPr>
              <a:t>serverSocket.send</a:t>
            </a:r>
            <a:r>
              <a:rPr lang="en-US" sz="1600" dirty="0">
                <a:latin typeface="Arial" charset="0"/>
              </a:rPr>
              <a:t>(</a:t>
            </a:r>
            <a:r>
              <a:rPr lang="en-US" sz="1600" dirty="0" err="1">
                <a:latin typeface="Arial" charset="0"/>
              </a:rPr>
              <a:t>sendPacket</a:t>
            </a:r>
            <a:r>
              <a:rPr lang="en-US" sz="1600" dirty="0">
                <a:latin typeface="Arial" charset="0"/>
              </a:rPr>
              <a:t>);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>
                <a:latin typeface="Arial" charset="0"/>
              </a:rPr>
              <a:t>        }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>
                <a:latin typeface="Arial" charset="0"/>
              </a:rPr>
              <a:t>    }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>
                <a:latin typeface="Arial" charset="0"/>
              </a:rPr>
              <a:t>}</a:t>
            </a:r>
            <a:r>
              <a:rPr lang="en-US" dirty="0">
                <a:latin typeface="Times New Roman" pitchFamily="16" charset="0"/>
              </a:rPr>
              <a:t>  </a:t>
            </a:r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127000" y="1736725"/>
            <a:ext cx="2093913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Get IP addr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port #, of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sender</a:t>
            </a:r>
            <a:endParaRPr lang="en-US" sz="1800"/>
          </a:p>
        </p:txBody>
      </p:sp>
      <p:sp>
        <p:nvSpPr>
          <p:cNvPr id="21511" name="Freeform 5"/>
          <p:cNvSpPr>
            <a:spLocks/>
          </p:cNvSpPr>
          <p:nvPr/>
        </p:nvSpPr>
        <p:spPr bwMode="auto">
          <a:xfrm>
            <a:off x="2057400" y="1795463"/>
            <a:ext cx="133350" cy="814387"/>
          </a:xfrm>
          <a:custGeom>
            <a:avLst/>
            <a:gdLst>
              <a:gd name="T0" fmla="*/ 0 w 78"/>
              <a:gd name="T1" fmla="*/ 0 h 342"/>
              <a:gd name="T2" fmla="*/ 133350 w 78"/>
              <a:gd name="T3" fmla="*/ 0 h 342"/>
              <a:gd name="T4" fmla="*/ 133350 w 78"/>
              <a:gd name="T5" fmla="*/ 814387 h 342"/>
              <a:gd name="T6" fmla="*/ 10258 w 78"/>
              <a:gd name="T7" fmla="*/ 814387 h 342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342"/>
              <a:gd name="T14" fmla="*/ 78 w 78"/>
              <a:gd name="T15" fmla="*/ 342 h 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342">
                <a:moveTo>
                  <a:pt x="0" y="0"/>
                </a:moveTo>
                <a:lnTo>
                  <a:pt x="78" y="0"/>
                </a:lnTo>
                <a:lnTo>
                  <a:pt x="78" y="342"/>
                </a:lnTo>
                <a:lnTo>
                  <a:pt x="6" y="342"/>
                </a:ln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512" name="Line 6"/>
          <p:cNvSpPr>
            <a:spLocks noChangeShapeType="1"/>
          </p:cNvSpPr>
          <p:nvPr/>
        </p:nvSpPr>
        <p:spPr bwMode="auto">
          <a:xfrm flipV="1">
            <a:off x="2214563" y="2533650"/>
            <a:ext cx="285750" cy="142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513" name="Text Box 7"/>
          <p:cNvSpPr txBox="1">
            <a:spLocks noChangeArrowheads="1"/>
          </p:cNvSpPr>
          <p:nvPr/>
        </p:nvSpPr>
        <p:spPr bwMode="auto">
          <a:xfrm>
            <a:off x="765175" y="4508500"/>
            <a:ext cx="1312863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Write out 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datagram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to socket</a:t>
            </a:r>
            <a:endParaRPr lang="en-US" sz="1800"/>
          </a:p>
        </p:txBody>
      </p:sp>
      <p:sp>
        <p:nvSpPr>
          <p:cNvPr id="21514" name="Freeform 8"/>
          <p:cNvSpPr>
            <a:spLocks/>
          </p:cNvSpPr>
          <p:nvPr/>
        </p:nvSpPr>
        <p:spPr bwMode="auto">
          <a:xfrm>
            <a:off x="1895475" y="4595813"/>
            <a:ext cx="161925" cy="819150"/>
          </a:xfrm>
          <a:custGeom>
            <a:avLst/>
            <a:gdLst>
              <a:gd name="T0" fmla="*/ 0 w 78"/>
              <a:gd name="T1" fmla="*/ 0 h 342"/>
              <a:gd name="T2" fmla="*/ 161925 w 78"/>
              <a:gd name="T3" fmla="*/ 0 h 342"/>
              <a:gd name="T4" fmla="*/ 161925 w 78"/>
              <a:gd name="T5" fmla="*/ 819150 h 342"/>
              <a:gd name="T6" fmla="*/ 12456 w 78"/>
              <a:gd name="T7" fmla="*/ 819150 h 342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342"/>
              <a:gd name="T14" fmla="*/ 78 w 78"/>
              <a:gd name="T15" fmla="*/ 342 h 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342">
                <a:moveTo>
                  <a:pt x="0" y="0"/>
                </a:moveTo>
                <a:lnTo>
                  <a:pt x="78" y="0"/>
                </a:lnTo>
                <a:lnTo>
                  <a:pt x="78" y="342"/>
                </a:lnTo>
                <a:lnTo>
                  <a:pt x="6" y="342"/>
                </a:ln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515" name="Line 9"/>
          <p:cNvSpPr>
            <a:spLocks noChangeShapeType="1"/>
          </p:cNvSpPr>
          <p:nvPr/>
        </p:nvSpPr>
        <p:spPr bwMode="auto">
          <a:xfrm flipV="1">
            <a:off x="2076450" y="4991100"/>
            <a:ext cx="333375" cy="47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516" name="Text Box 10"/>
          <p:cNvSpPr txBox="1">
            <a:spLocks noChangeArrowheads="1"/>
          </p:cNvSpPr>
          <p:nvPr/>
        </p:nvSpPr>
        <p:spPr bwMode="auto">
          <a:xfrm>
            <a:off x="3228975" y="5632450"/>
            <a:ext cx="25400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accent2"/>
                </a:solidFill>
              </a:rPr>
              <a:t>End of while loop,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accent2"/>
                </a:solidFill>
              </a:rPr>
              <a:t>loop back and wait for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accent2"/>
                </a:solidFill>
              </a:rPr>
              <a:t>another datagram</a:t>
            </a:r>
            <a:endParaRPr lang="en-US" sz="1800" dirty="0"/>
          </a:p>
        </p:txBody>
      </p:sp>
      <p:sp>
        <p:nvSpPr>
          <p:cNvPr id="21517" name="Freeform 11"/>
          <p:cNvSpPr>
            <a:spLocks/>
          </p:cNvSpPr>
          <p:nvPr/>
        </p:nvSpPr>
        <p:spPr bwMode="auto">
          <a:xfrm rot="10784139">
            <a:off x="3209925" y="5622925"/>
            <a:ext cx="160338" cy="912813"/>
          </a:xfrm>
          <a:custGeom>
            <a:avLst/>
            <a:gdLst>
              <a:gd name="T0" fmla="*/ 0 w 78"/>
              <a:gd name="T1" fmla="*/ 0 h 342"/>
              <a:gd name="T2" fmla="*/ 160338 w 78"/>
              <a:gd name="T3" fmla="*/ 0 h 342"/>
              <a:gd name="T4" fmla="*/ 160338 w 78"/>
              <a:gd name="T5" fmla="*/ 912813 h 342"/>
              <a:gd name="T6" fmla="*/ 12334 w 78"/>
              <a:gd name="T7" fmla="*/ 912813 h 342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342"/>
              <a:gd name="T14" fmla="*/ 78 w 78"/>
              <a:gd name="T15" fmla="*/ 342 h 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342">
                <a:moveTo>
                  <a:pt x="0" y="0"/>
                </a:moveTo>
                <a:lnTo>
                  <a:pt x="78" y="0"/>
                </a:lnTo>
                <a:lnTo>
                  <a:pt x="78" y="342"/>
                </a:lnTo>
                <a:lnTo>
                  <a:pt x="6" y="342"/>
                </a:ln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518" name="Line 12"/>
          <p:cNvSpPr>
            <a:spLocks noChangeShapeType="1"/>
          </p:cNvSpPr>
          <p:nvPr/>
        </p:nvSpPr>
        <p:spPr bwMode="auto">
          <a:xfrm flipH="1" flipV="1">
            <a:off x="2562225" y="5295900"/>
            <a:ext cx="647700" cy="60483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519" name="Line 13"/>
          <p:cNvSpPr>
            <a:spLocks noChangeShapeType="1"/>
          </p:cNvSpPr>
          <p:nvPr/>
        </p:nvSpPr>
        <p:spPr bwMode="auto">
          <a:xfrm flipV="1">
            <a:off x="2205038" y="2095500"/>
            <a:ext cx="285750" cy="142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520" name="Text Box 14"/>
          <p:cNvSpPr txBox="1">
            <a:spLocks noChangeArrowheads="1"/>
          </p:cNvSpPr>
          <p:nvPr/>
        </p:nvSpPr>
        <p:spPr bwMode="auto">
          <a:xfrm>
            <a:off x="117475" y="3702050"/>
            <a:ext cx="19796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Create datagram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to send to client</a:t>
            </a:r>
            <a:endParaRPr lang="en-US" sz="1800"/>
          </a:p>
        </p:txBody>
      </p:sp>
      <p:sp>
        <p:nvSpPr>
          <p:cNvPr id="21521" name="Freeform 15"/>
          <p:cNvSpPr>
            <a:spLocks/>
          </p:cNvSpPr>
          <p:nvPr/>
        </p:nvSpPr>
        <p:spPr bwMode="auto">
          <a:xfrm>
            <a:off x="1933575" y="3757613"/>
            <a:ext cx="161925" cy="571500"/>
          </a:xfrm>
          <a:custGeom>
            <a:avLst/>
            <a:gdLst>
              <a:gd name="T0" fmla="*/ 0 w 78"/>
              <a:gd name="T1" fmla="*/ 0 h 342"/>
              <a:gd name="T2" fmla="*/ 161925 w 78"/>
              <a:gd name="T3" fmla="*/ 0 h 342"/>
              <a:gd name="T4" fmla="*/ 161925 w 78"/>
              <a:gd name="T5" fmla="*/ 571500 h 342"/>
              <a:gd name="T6" fmla="*/ 12456 w 78"/>
              <a:gd name="T7" fmla="*/ 571500 h 342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342"/>
              <a:gd name="T14" fmla="*/ 78 w 78"/>
              <a:gd name="T15" fmla="*/ 342 h 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342">
                <a:moveTo>
                  <a:pt x="0" y="0"/>
                </a:moveTo>
                <a:lnTo>
                  <a:pt x="78" y="0"/>
                </a:lnTo>
                <a:lnTo>
                  <a:pt x="78" y="342"/>
                </a:lnTo>
                <a:lnTo>
                  <a:pt x="6" y="342"/>
                </a:ln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522" name="Line 16"/>
          <p:cNvSpPr>
            <a:spLocks noChangeShapeType="1"/>
          </p:cNvSpPr>
          <p:nvPr/>
        </p:nvSpPr>
        <p:spPr bwMode="auto">
          <a:xfrm flipV="1">
            <a:off x="2114550" y="4019550"/>
            <a:ext cx="333375" cy="47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849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/>
          </p:nvPr>
        </p:nvSpPr>
        <p:spPr bwMode="auto">
          <a:xfrm>
            <a:off x="503238" y="4983163"/>
            <a:ext cx="8183562" cy="1052512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mtClean="0">
                <a:effectLst/>
              </a:rPr>
              <a:t>Required Packages</a:t>
            </a:r>
          </a:p>
        </p:txBody>
      </p:sp>
      <p:sp>
        <p:nvSpPr>
          <p:cNvPr id="39939" name="Content Placeholder 3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endParaRPr lang="en-US" smtClean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609600" y="533401"/>
          <a:ext cx="7924800" cy="3779879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101920"/>
                <a:gridCol w="5822880"/>
              </a:tblGrid>
              <a:tr h="174227">
                <a:tc>
                  <a:txBody>
                    <a:bodyPr/>
                    <a:lstStyle/>
                    <a:p>
                      <a:r>
                        <a:rPr lang="en-US" sz="1400" dirty="0"/>
                        <a:t>Package</a:t>
                      </a:r>
                    </a:p>
                  </a:txBody>
                  <a:tcPr marL="21167" marR="21167" marT="10583" marB="10583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Description</a:t>
                      </a:r>
                    </a:p>
                  </a:txBody>
                  <a:tcPr marL="21167" marR="21167" marT="10583" marB="10583" anchor="ctr"/>
                </a:tc>
              </a:tr>
              <a:tr h="649734">
                <a:tc>
                  <a:txBody>
                    <a:bodyPr/>
                    <a:lstStyle/>
                    <a:p>
                      <a:r>
                        <a:rPr lang="en-US" sz="1400" dirty="0" err="1"/>
                        <a:t>org.apache</a:t>
                      </a:r>
                      <a:r>
                        <a:rPr lang="en-US" sz="1400" dirty="0"/>
                        <a:t>.*</a:t>
                      </a:r>
                    </a:p>
                  </a:txBody>
                  <a:tcPr marL="21167" marR="21167" marT="10583" marB="10583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Represents a number of packages that provide fine control and functions for HTTP communications. You might recognize Apache as the popular open source Web server.</a:t>
                      </a:r>
                    </a:p>
                  </a:txBody>
                  <a:tcPr marL="21167" marR="21167" marT="10583" marB="10583" anchor="ctr"/>
                </a:tc>
              </a:tr>
              <a:tr h="808237">
                <a:tc>
                  <a:txBody>
                    <a:bodyPr/>
                    <a:lstStyle/>
                    <a:p>
                      <a:r>
                        <a:rPr lang="en-US" sz="1400" dirty="0"/>
                        <a:t>android.net</a:t>
                      </a:r>
                    </a:p>
                  </a:txBody>
                  <a:tcPr marL="21167" marR="21167" marT="10583" marB="10583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Contains additional network access sockets beyond the core java.net.* classes. This package includes the URI class, which is used frequently in Android application development beyond traditional networking.</a:t>
                      </a:r>
                    </a:p>
                  </a:txBody>
                  <a:tcPr marL="21167" marR="21167" marT="10583" marB="10583" anchor="ctr"/>
                </a:tc>
              </a:tr>
              <a:tr h="174227">
                <a:tc>
                  <a:txBody>
                    <a:bodyPr/>
                    <a:lstStyle/>
                    <a:p>
                      <a:r>
                        <a:rPr lang="en-US" sz="1400"/>
                        <a:t>android.net.http</a:t>
                      </a:r>
                    </a:p>
                  </a:txBody>
                  <a:tcPr marL="21167" marR="21167" marT="10583" marB="10583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Contains classes for manipulating SSL certificates.</a:t>
                      </a:r>
                    </a:p>
                  </a:txBody>
                  <a:tcPr marL="21167" marR="21167" marT="10583" marB="10583" anchor="ctr"/>
                </a:tc>
              </a:tr>
              <a:tr h="966739">
                <a:tc>
                  <a:txBody>
                    <a:bodyPr/>
                    <a:lstStyle/>
                    <a:p>
                      <a:r>
                        <a:rPr lang="en-US" sz="1400"/>
                        <a:t>android.net.wifi</a:t>
                      </a:r>
                    </a:p>
                  </a:txBody>
                  <a:tcPr marL="21167" marR="21167" marT="10583" marB="10583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Contains classes for managing all aspects of </a:t>
                      </a:r>
                      <a:r>
                        <a:rPr lang="en-US" sz="1400" dirty="0" err="1"/>
                        <a:t>WiFi</a:t>
                      </a:r>
                      <a:r>
                        <a:rPr lang="en-US" sz="1400" dirty="0"/>
                        <a:t> (802.11 wireless Ethernet) on the Android platform. Not all devices are equipped with </a:t>
                      </a:r>
                      <a:r>
                        <a:rPr lang="en-US" sz="1400" dirty="0" err="1"/>
                        <a:t>WiFi</a:t>
                      </a:r>
                      <a:r>
                        <a:rPr lang="en-US" sz="1400" dirty="0"/>
                        <a:t> capability, particularly as Android makes headway in the "flip-phone" strata of cell phones from manufacturers like Motorola and LG.</a:t>
                      </a:r>
                    </a:p>
                  </a:txBody>
                  <a:tcPr marL="21167" marR="21167" marT="10583" marB="10583" anchor="ctr"/>
                </a:tc>
              </a:tr>
              <a:tr h="808237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android.telephony</a:t>
                      </a:r>
                      <a:endParaRPr lang="en-US" sz="1400" dirty="0"/>
                    </a:p>
                  </a:txBody>
                  <a:tcPr marL="21167" marR="21167" marT="10583" marB="10583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Contains classes required for managing and sending SMS (text) messages. Over time, an additional package will likely be introduced to provide similar functions on non-GSM networks, such as CDMA, or something like </a:t>
                      </a:r>
                      <a:r>
                        <a:rPr lang="en-US" sz="1400" dirty="0" err="1" smtClean="0"/>
                        <a:t>android.t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lephony.cdma</a:t>
                      </a:r>
                      <a:r>
                        <a:rPr lang="en-US" sz="1400" dirty="0"/>
                        <a:t>.</a:t>
                      </a:r>
                    </a:p>
                  </a:txBody>
                  <a:tcPr marL="21167" marR="21167" marT="10583" marB="10583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How does the Bluetooth protocol work?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371600" y="1295400"/>
            <a:ext cx="14478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discovery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371600" y="2857500"/>
            <a:ext cx="14478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 smtClean="0">
                <a:latin typeface="Times New Roman" pitchFamily="18" charset="0"/>
              </a:rPr>
              <a:t>pairing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1371600" y="5791200"/>
            <a:ext cx="14478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000" dirty="0" err="1" smtClean="0">
                <a:latin typeface="Times New Roman" pitchFamily="18" charset="0"/>
              </a:rPr>
              <a:t>RFComm</a:t>
            </a:r>
            <a:endParaRPr lang="en-US" sz="2000" dirty="0" smtClean="0"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67200" y="990600"/>
            <a:ext cx="3276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Scanning for other BT</a:t>
            </a:r>
          </a:p>
          <a:p>
            <a:r>
              <a:rPr lang="en-US" sz="2000" dirty="0" smtClean="0"/>
              <a:t>Devices --- inquiry scan </a:t>
            </a:r>
          </a:p>
          <a:p>
            <a:r>
              <a:rPr lang="en-US" sz="2000" dirty="0" smtClean="0"/>
              <a:t>Followed by page scan. Take about 15-20 seconds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267200" y="2438400"/>
            <a:ext cx="3276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Authentication process where two devices exchange a pin. Once paired the info is maintained in service discovery db</a:t>
            </a:r>
            <a:endParaRPr lang="en-US" sz="2000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1143000" y="4222016"/>
            <a:ext cx="2438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 smtClean="0">
                <a:latin typeface="Times New Roman" pitchFamily="18" charset="0"/>
              </a:rPr>
              <a:t>Service Discovery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267200" y="4222016"/>
            <a:ext cx="3276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Every server device publishes a set of service that client connect to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4267200" y="5237679"/>
            <a:ext cx="3276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After pairing the devices communicate amongst each other over a RF communication channel</a:t>
            </a:r>
            <a:endParaRPr lang="en-US" sz="2000" dirty="0"/>
          </a:p>
        </p:txBody>
      </p:sp>
      <p:cxnSp>
        <p:nvCxnSpPr>
          <p:cNvPr id="17" name="Straight Arrow Connector 16"/>
          <p:cNvCxnSpPr/>
          <p:nvPr/>
        </p:nvCxnSpPr>
        <p:spPr bwMode="auto">
          <a:xfrm rot="5400000">
            <a:off x="1581150" y="2381250"/>
            <a:ext cx="9525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rot="5400000">
            <a:off x="1641048" y="3806458"/>
            <a:ext cx="831116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rot="5400000">
            <a:off x="1539111" y="5272117"/>
            <a:ext cx="1035784" cy="238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756764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Android implementation overview?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685800" y="1295400"/>
            <a:ext cx="23622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BluetoothAdapter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685800" y="2590800"/>
            <a:ext cx="23622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BluetoothDevice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81000" y="4114800"/>
            <a:ext cx="3200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BluetoothServerSocket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838200" y="5181600"/>
            <a:ext cx="23622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BluetoothSocket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67200" y="990600"/>
            <a:ext cx="327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Access to the local Bluetooth device and its properties</a:t>
            </a:r>
            <a:endParaRPr 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4267200" y="2492514"/>
            <a:ext cx="289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Access to any Bluetooth device (usually remote)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4419600" y="4016514"/>
            <a:ext cx="274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Socket interface for the server-end</a:t>
            </a:r>
            <a:endParaRPr lang="en-US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4419600" y="5083314"/>
            <a:ext cx="274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Socket interface for the client</a:t>
            </a:r>
            <a:r>
              <a:rPr lang="en-US" sz="2000" smtClean="0"/>
              <a:t>-end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87222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Bluetooth Permissions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sz="half" idx="1"/>
          </p:nvPr>
        </p:nvSpPr>
        <p:spPr>
          <a:xfrm>
            <a:off x="307975" y="762000"/>
            <a:ext cx="8575675" cy="2751137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sz="1800" dirty="0" smtClean="0">
              <a:ea typeface="ＭＳ Ｐゴシック" charset="0"/>
            </a:endParaRPr>
          </a:p>
          <a:p>
            <a:pPr>
              <a:defRPr/>
            </a:pPr>
            <a:r>
              <a:rPr lang="en-US" sz="1800" dirty="0" smtClean="0">
                <a:ea typeface="ＭＳ Ｐゴシック" charset="0"/>
              </a:rPr>
              <a:t>Permission BLUETOOTH is used ONLY for communication</a:t>
            </a:r>
          </a:p>
          <a:p>
            <a:pPr lvl="1">
              <a:defRPr/>
            </a:pPr>
            <a:r>
              <a:rPr lang="en-US" sz="1400" dirty="0" smtClean="0">
                <a:ea typeface="ＭＳ Ｐゴシック" charset="0"/>
              </a:rPr>
              <a:t>Requesting a connection, accepting a connection, and transferring data</a:t>
            </a:r>
          </a:p>
          <a:p>
            <a:pPr>
              <a:defRPr/>
            </a:pPr>
            <a:r>
              <a:rPr lang="en-US" sz="1800" dirty="0" smtClean="0">
                <a:ea typeface="ＭＳ Ｐゴシック" charset="0"/>
              </a:rPr>
              <a:t>Permission BLUETOOTH_ADMIN is used for controlling the device</a:t>
            </a:r>
          </a:p>
          <a:p>
            <a:pPr lvl="1">
              <a:defRPr/>
            </a:pPr>
            <a:r>
              <a:rPr lang="en-US" sz="1400" dirty="0" smtClean="0">
                <a:ea typeface="ＭＳ Ｐゴシック" charset="0"/>
              </a:rPr>
              <a:t>Device discovery, changing the settings of the Bluetooth device etc.</a:t>
            </a:r>
          </a:p>
          <a:p>
            <a:pPr lvl="1">
              <a:defRPr/>
            </a:pPr>
            <a:endParaRPr lang="en-US" sz="1800" dirty="0" smtClean="0">
              <a:ea typeface="ＭＳ Ｐゴシック" charset="0"/>
            </a:endParaRPr>
          </a:p>
          <a:p>
            <a:pPr>
              <a:defRPr/>
            </a:pPr>
            <a:endParaRPr lang="en-US" sz="1800" dirty="0">
              <a:ea typeface="ＭＳ Ｐゴシック" charset="0"/>
            </a:endParaRPr>
          </a:p>
          <a:p>
            <a:pPr marL="0" indent="0">
              <a:buFontTx/>
              <a:buNone/>
              <a:defRPr/>
            </a:pPr>
            <a:endParaRPr lang="en-US" sz="1800" dirty="0" smtClean="0">
              <a:ea typeface="ＭＳ Ｐゴシック" charset="0"/>
            </a:endParaRPr>
          </a:p>
          <a:p>
            <a:pPr>
              <a:defRPr/>
            </a:pPr>
            <a:endParaRPr lang="en-US" sz="1800" dirty="0" smtClean="0">
              <a:ea typeface="ＭＳ Ｐゴシック" charset="0"/>
            </a:endParaRPr>
          </a:p>
          <a:p>
            <a:pPr>
              <a:defRPr/>
            </a:pPr>
            <a:endParaRPr lang="en-US" sz="1800" dirty="0">
              <a:ea typeface="ＭＳ Ｐゴシック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0213" y="4419600"/>
            <a:ext cx="8420100" cy="120032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&lt;manifest&gt;</a:t>
            </a:r>
          </a:p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  &lt;uses permission </a:t>
            </a:r>
            <a:r>
              <a:rPr lang="en-US" sz="1200" dirty="0" err="1" smtClean="0">
                <a:solidFill>
                  <a:srgbClr val="000000"/>
                </a:solidFill>
                <a:latin typeface="Courier" charset="0"/>
              </a:rPr>
              <a:t>android:name</a:t>
            </a:r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=“</a:t>
            </a:r>
            <a:r>
              <a:rPr lang="en-US" sz="1200" dirty="0" err="1" smtClean="0">
                <a:solidFill>
                  <a:srgbClr val="000000"/>
                </a:solidFill>
                <a:latin typeface="Courier" charset="0"/>
              </a:rPr>
              <a:t>android.permission.BLUETOOTH</a:t>
            </a:r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”&gt;</a:t>
            </a:r>
          </a:p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  &lt;uses permission </a:t>
            </a:r>
            <a:r>
              <a:rPr lang="en-US" sz="1200" dirty="0" err="1" smtClean="0">
                <a:solidFill>
                  <a:srgbClr val="000000"/>
                </a:solidFill>
                <a:latin typeface="Courier" charset="0"/>
              </a:rPr>
              <a:t>android:name</a:t>
            </a:r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=“</a:t>
            </a:r>
            <a:r>
              <a:rPr lang="en-US" sz="1200" dirty="0" err="1" smtClean="0">
                <a:solidFill>
                  <a:srgbClr val="000000"/>
                </a:solidFill>
                <a:latin typeface="Courier" charset="0"/>
              </a:rPr>
              <a:t>android.permission.BLUETOOTH_ADMIN</a:t>
            </a:r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”&gt;</a:t>
            </a:r>
          </a:p>
          <a:p>
            <a:pPr eaLnBrk="1" hangingPunct="1"/>
            <a:endParaRPr lang="en-US" sz="1200" dirty="0" smtClean="0">
              <a:solidFill>
                <a:srgbClr val="000000"/>
              </a:solidFill>
              <a:latin typeface="Courier" charset="0"/>
            </a:endParaRPr>
          </a:p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 </a:t>
            </a:r>
          </a:p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&lt;/manifest&gt;</a:t>
            </a:r>
            <a:endParaRPr lang="en-US" sz="1200" dirty="0">
              <a:solidFill>
                <a:srgbClr val="000000"/>
              </a:solidFill>
              <a:latin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16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Setting up the Bluetooth Adapter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sz="half" idx="1"/>
          </p:nvPr>
        </p:nvSpPr>
        <p:spPr>
          <a:xfrm>
            <a:off x="307975" y="685800"/>
            <a:ext cx="8575675" cy="2489200"/>
          </a:xfrm>
        </p:spPr>
        <p:txBody>
          <a:bodyPr/>
          <a:lstStyle/>
          <a:p>
            <a:pPr lvl="1">
              <a:defRPr/>
            </a:pPr>
            <a:r>
              <a:rPr lang="en-US" sz="1800" dirty="0" smtClean="0">
                <a:ea typeface="ＭＳ Ｐゴシック" charset="0"/>
              </a:rPr>
              <a:t>Use </a:t>
            </a:r>
            <a:r>
              <a:rPr lang="en-US" sz="1800" dirty="0" err="1" smtClean="0">
                <a:ea typeface="ＭＳ Ｐゴシック" charset="0"/>
              </a:rPr>
              <a:t>BluetoothAdapter</a:t>
            </a:r>
            <a:r>
              <a:rPr lang="en-US" sz="1800" dirty="0" smtClean="0">
                <a:ea typeface="ＭＳ Ｐゴシック" charset="0"/>
              </a:rPr>
              <a:t> to get a reference to the Bluetooth device</a:t>
            </a:r>
          </a:p>
          <a:p>
            <a:pPr lvl="2">
              <a:defRPr/>
            </a:pPr>
            <a:r>
              <a:rPr lang="en-US" sz="1400" dirty="0" smtClean="0">
                <a:ea typeface="ＭＳ Ｐゴシック" charset="0"/>
              </a:rPr>
              <a:t>If Bluetooth device is not supported the adapter returns a NULL</a:t>
            </a:r>
          </a:p>
          <a:p>
            <a:pPr lvl="2">
              <a:buNone/>
              <a:defRPr/>
            </a:pPr>
            <a:endParaRPr lang="en-US" sz="1400" dirty="0" smtClean="0">
              <a:ea typeface="ＭＳ Ｐゴシック" charset="0"/>
            </a:endParaRPr>
          </a:p>
          <a:p>
            <a:pPr lvl="1">
              <a:defRPr/>
            </a:pPr>
            <a:r>
              <a:rPr lang="en-US" sz="1800" dirty="0" smtClean="0">
                <a:ea typeface="ＭＳ Ｐゴシック" charset="0"/>
              </a:rPr>
              <a:t>Enable Bluetooth device using an Intent and starting a new Activity with the Bluetooth device</a:t>
            </a:r>
          </a:p>
          <a:p>
            <a:pPr lvl="2">
              <a:defRPr/>
            </a:pPr>
            <a:r>
              <a:rPr lang="en-US" sz="1400" dirty="0" smtClean="0">
                <a:ea typeface="ＭＳ Ｐゴシック" charset="0"/>
              </a:rPr>
              <a:t>It does ask the user whether he wants to enable the device</a:t>
            </a:r>
          </a:p>
          <a:p>
            <a:pPr lvl="2">
              <a:defRPr/>
            </a:pPr>
            <a:r>
              <a:rPr lang="en-US" sz="1400" dirty="0" smtClean="0">
                <a:ea typeface="ＭＳ Ｐゴシック" charset="0"/>
              </a:rPr>
              <a:t>How do you know that the Bluetooth device is enabled? --- the </a:t>
            </a:r>
            <a:r>
              <a:rPr lang="en-US" sz="1400" dirty="0" err="1" smtClean="0">
                <a:ea typeface="ＭＳ Ｐゴシック" charset="0"/>
              </a:rPr>
              <a:t>resultcode</a:t>
            </a:r>
            <a:r>
              <a:rPr lang="en-US" sz="1400" dirty="0" smtClean="0">
                <a:ea typeface="ＭＳ Ｐゴシック" charset="0"/>
              </a:rPr>
              <a:t> in </a:t>
            </a:r>
            <a:r>
              <a:rPr lang="en-US" sz="1400" dirty="0" err="1" smtClean="0">
                <a:ea typeface="ＭＳ Ｐゴシック" charset="0"/>
              </a:rPr>
              <a:t>onActivityResult</a:t>
            </a:r>
            <a:r>
              <a:rPr lang="en-US" sz="1400" dirty="0" smtClean="0">
                <a:ea typeface="ＭＳ Ｐゴシック" charset="0"/>
              </a:rPr>
              <a:t>() callback will be RESULT_OK.</a:t>
            </a:r>
          </a:p>
          <a:p>
            <a:pPr lvl="1">
              <a:defRPr/>
            </a:pPr>
            <a:endParaRPr lang="en-US" sz="1800" dirty="0" smtClean="0">
              <a:ea typeface="ＭＳ Ｐゴシック" charset="0"/>
            </a:endParaRPr>
          </a:p>
          <a:p>
            <a:pPr>
              <a:defRPr/>
            </a:pPr>
            <a:endParaRPr lang="en-US" sz="1800" dirty="0">
              <a:ea typeface="ＭＳ Ｐゴシック" charset="0"/>
            </a:endParaRPr>
          </a:p>
          <a:p>
            <a:pPr marL="0" indent="0">
              <a:buFontTx/>
              <a:buNone/>
              <a:defRPr/>
            </a:pPr>
            <a:endParaRPr lang="en-US" sz="1800" dirty="0" smtClean="0">
              <a:ea typeface="ＭＳ Ｐゴシック" charset="0"/>
            </a:endParaRPr>
          </a:p>
          <a:p>
            <a:pPr>
              <a:defRPr/>
            </a:pPr>
            <a:endParaRPr lang="en-US" sz="1800" dirty="0" smtClean="0">
              <a:ea typeface="ＭＳ Ｐゴシック" charset="0"/>
            </a:endParaRPr>
          </a:p>
          <a:p>
            <a:pPr>
              <a:defRPr/>
            </a:pPr>
            <a:endParaRPr lang="en-US" sz="1800" dirty="0">
              <a:ea typeface="ＭＳ Ｐゴシック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9413" y="3810000"/>
            <a:ext cx="8418512" cy="26776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sz="1200" dirty="0" smtClean="0">
              <a:solidFill>
                <a:srgbClr val="000000"/>
              </a:solidFill>
              <a:latin typeface="Courier" charset="0"/>
            </a:endParaRPr>
          </a:p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Bluetooth adapter = </a:t>
            </a:r>
            <a:r>
              <a:rPr lang="en-US" sz="1200" dirty="0" err="1" smtClean="0">
                <a:solidFill>
                  <a:srgbClr val="000000"/>
                </a:solidFill>
                <a:latin typeface="Courier" charset="0"/>
              </a:rPr>
              <a:t>BluetoothAdapter.getDefaultAdapter</a:t>
            </a:r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();</a:t>
            </a:r>
          </a:p>
          <a:p>
            <a:pPr eaLnBrk="1" hangingPunct="1"/>
            <a:r>
              <a:rPr lang="en-US" sz="1200" dirty="0" err="1" smtClean="0">
                <a:solidFill>
                  <a:srgbClr val="000000"/>
                </a:solidFill>
                <a:latin typeface="Courier" charset="0"/>
              </a:rPr>
              <a:t>if(adapter</a:t>
            </a:r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 == null)</a:t>
            </a:r>
          </a:p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{</a:t>
            </a:r>
          </a:p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   //Device does not support Bluetooth.</a:t>
            </a:r>
          </a:p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}</a:t>
            </a:r>
          </a:p>
          <a:p>
            <a:pPr eaLnBrk="1" hangingPunct="1"/>
            <a:endParaRPr lang="en-US" sz="1200" dirty="0" smtClean="0">
              <a:solidFill>
                <a:srgbClr val="000000"/>
              </a:solidFill>
              <a:latin typeface="Courier" charset="0"/>
            </a:endParaRPr>
          </a:p>
          <a:p>
            <a:pPr eaLnBrk="1" hangingPunct="1"/>
            <a:r>
              <a:rPr lang="en-US" sz="1200" dirty="0" err="1" smtClean="0">
                <a:solidFill>
                  <a:srgbClr val="000000"/>
                </a:solidFill>
                <a:latin typeface="Courier" charset="0"/>
              </a:rPr>
              <a:t>if(!adapter.isEnabled</a:t>
            </a:r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()) {</a:t>
            </a:r>
          </a:p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Intent </a:t>
            </a:r>
            <a:r>
              <a:rPr lang="en-US" sz="1200" dirty="0" err="1" smtClean="0">
                <a:solidFill>
                  <a:srgbClr val="000000"/>
                </a:solidFill>
                <a:latin typeface="Courier" charset="0"/>
              </a:rPr>
              <a:t>enableBT</a:t>
            </a:r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 = new </a:t>
            </a:r>
            <a:r>
              <a:rPr lang="en-US" sz="1200" dirty="0" err="1" smtClean="0">
                <a:solidFill>
                  <a:srgbClr val="000000"/>
                </a:solidFill>
                <a:latin typeface="Courier" charset="0"/>
              </a:rPr>
              <a:t>Intent(BluetoothAdapter.ACTION_REQUEST_ENABLE</a:t>
            </a:r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);</a:t>
            </a:r>
          </a:p>
          <a:p>
            <a:pPr eaLnBrk="1" hangingPunct="1"/>
            <a:r>
              <a:rPr lang="en-US" sz="1200" dirty="0" err="1" smtClean="0">
                <a:solidFill>
                  <a:srgbClr val="000000"/>
                </a:solidFill>
                <a:latin typeface="Courier" charset="0"/>
              </a:rPr>
              <a:t>startActivityForResult(enableBT</a:t>
            </a:r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, REQUEST_ENABLE_BT);</a:t>
            </a:r>
          </a:p>
          <a:p>
            <a:pPr eaLnBrk="1" hangingPunct="1"/>
            <a:endParaRPr lang="en-US" sz="1200" dirty="0" smtClean="0">
              <a:solidFill>
                <a:srgbClr val="000000"/>
              </a:solidFill>
              <a:latin typeface="Courier" charset="0"/>
            </a:endParaRPr>
          </a:p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}</a:t>
            </a:r>
          </a:p>
          <a:p>
            <a:pPr eaLnBrk="1" hangingPunct="1"/>
            <a:endParaRPr lang="en-US" sz="1200" dirty="0" smtClean="0">
              <a:solidFill>
                <a:srgbClr val="000000"/>
              </a:solidFill>
              <a:latin typeface="Courier" charset="0"/>
            </a:endParaRPr>
          </a:p>
          <a:p>
            <a:pPr eaLnBrk="1" hangingPunct="1"/>
            <a:endParaRPr lang="en-US" sz="1200" dirty="0">
              <a:solidFill>
                <a:srgbClr val="000000"/>
              </a:solidFill>
              <a:latin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936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Discovering devices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7025" y="1828800"/>
            <a:ext cx="8420100" cy="526297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Set&lt;</a:t>
            </a:r>
            <a:r>
              <a:rPr lang="en-US" sz="1200" dirty="0" err="1" smtClean="0">
                <a:solidFill>
                  <a:srgbClr val="000000"/>
                </a:solidFill>
                <a:latin typeface="Courier" charset="0"/>
              </a:rPr>
              <a:t>BluetoothDevice</a:t>
            </a:r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&gt; </a:t>
            </a:r>
            <a:r>
              <a:rPr lang="en-US" sz="1200" dirty="0" err="1" smtClean="0">
                <a:solidFill>
                  <a:srgbClr val="000000"/>
                </a:solidFill>
                <a:latin typeface="Courier" charset="0"/>
              </a:rPr>
              <a:t>pairedDevices</a:t>
            </a:r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 = </a:t>
            </a:r>
            <a:r>
              <a:rPr lang="en-US" sz="1200" dirty="0" err="1" smtClean="0">
                <a:solidFill>
                  <a:srgbClr val="000000"/>
                </a:solidFill>
                <a:latin typeface="Courier" charset="0"/>
              </a:rPr>
              <a:t>adapter.getBondedDevices</a:t>
            </a:r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();</a:t>
            </a:r>
          </a:p>
          <a:p>
            <a:pPr eaLnBrk="1" hangingPunct="1"/>
            <a:endParaRPr lang="en-US" sz="1200" dirty="0" smtClean="0">
              <a:solidFill>
                <a:srgbClr val="000000"/>
              </a:solidFill>
              <a:latin typeface="Courier" charset="0"/>
            </a:endParaRPr>
          </a:p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if (</a:t>
            </a:r>
            <a:r>
              <a:rPr lang="en-US" sz="1200" dirty="0" err="1" smtClean="0">
                <a:solidFill>
                  <a:srgbClr val="000000"/>
                </a:solidFill>
                <a:latin typeface="Courier" charset="0"/>
              </a:rPr>
              <a:t>pairedDevices.size</a:t>
            </a:r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() &gt; 0) {</a:t>
            </a:r>
          </a:p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     </a:t>
            </a:r>
            <a:r>
              <a:rPr lang="en-US" sz="1200" dirty="0" err="1" smtClean="0">
                <a:solidFill>
                  <a:srgbClr val="000000"/>
                </a:solidFill>
                <a:latin typeface="Courier" charset="0"/>
              </a:rPr>
              <a:t>for(BluetoothDevice</a:t>
            </a:r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 device: </a:t>
            </a:r>
            <a:r>
              <a:rPr lang="en-US" sz="1200" dirty="0" err="1" smtClean="0">
                <a:solidFill>
                  <a:srgbClr val="000000"/>
                </a:solidFill>
                <a:latin typeface="Courier" charset="0"/>
              </a:rPr>
              <a:t>pairedDevices</a:t>
            </a:r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) {</a:t>
            </a:r>
          </a:p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 	//get access to the devices name through </a:t>
            </a:r>
            <a:r>
              <a:rPr lang="en-US" sz="1200" dirty="0" err="1" smtClean="0">
                <a:solidFill>
                  <a:srgbClr val="000000"/>
                </a:solidFill>
                <a:latin typeface="Courier" charset="0"/>
              </a:rPr>
              <a:t>device.getName</a:t>
            </a:r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();</a:t>
            </a:r>
          </a:p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	//get access to the devices MAC address through </a:t>
            </a:r>
            <a:r>
              <a:rPr lang="en-US" sz="1200" dirty="0" err="1" smtClean="0">
                <a:solidFill>
                  <a:srgbClr val="000000"/>
                </a:solidFill>
                <a:latin typeface="Courier" charset="0"/>
              </a:rPr>
              <a:t>device.getAddress</a:t>
            </a:r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();</a:t>
            </a:r>
          </a:p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   }</a:t>
            </a:r>
          </a:p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}</a:t>
            </a:r>
          </a:p>
          <a:p>
            <a:pPr eaLnBrk="1" hangingPunct="1"/>
            <a:endParaRPr lang="en-US" sz="1200" dirty="0" smtClean="0">
              <a:solidFill>
                <a:srgbClr val="000000"/>
              </a:solidFill>
              <a:latin typeface="Courier" charset="0"/>
            </a:endParaRPr>
          </a:p>
          <a:p>
            <a:pPr eaLnBrk="1" hangingPunct="1"/>
            <a:endParaRPr lang="en-US" sz="1200" dirty="0" smtClean="0">
              <a:solidFill>
                <a:srgbClr val="000000"/>
              </a:solidFill>
              <a:latin typeface="Courier" charset="0"/>
            </a:endParaRPr>
          </a:p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//discovering devices</a:t>
            </a:r>
          </a:p>
          <a:p>
            <a:pPr eaLnBrk="1" hangingPunct="1"/>
            <a:r>
              <a:rPr lang="en-US" sz="1200" dirty="0" err="1" smtClean="0">
                <a:solidFill>
                  <a:srgbClr val="000000"/>
                </a:solidFill>
                <a:latin typeface="Courier" charset="0"/>
              </a:rPr>
              <a:t>adapter.startDiscover</a:t>
            </a:r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();	</a:t>
            </a:r>
          </a:p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private final </a:t>
            </a:r>
            <a:r>
              <a:rPr lang="en-US" sz="1200" dirty="0" err="1" smtClean="0">
                <a:solidFill>
                  <a:srgbClr val="000000"/>
                </a:solidFill>
                <a:latin typeface="Courier" charset="0"/>
              </a:rPr>
              <a:t>BroadcastReceiver</a:t>
            </a:r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Courier" charset="0"/>
              </a:rPr>
              <a:t>mReceiver</a:t>
            </a:r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 = new </a:t>
            </a:r>
            <a:r>
              <a:rPr lang="en-US" sz="1200" dirty="0" err="1" smtClean="0">
                <a:solidFill>
                  <a:srgbClr val="000000"/>
                </a:solidFill>
                <a:latin typeface="Courier" charset="0"/>
              </a:rPr>
              <a:t>BroadcastReceiver</a:t>
            </a:r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() {</a:t>
            </a:r>
          </a:p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   public void </a:t>
            </a:r>
            <a:r>
              <a:rPr lang="en-US" sz="1200" dirty="0" err="1" smtClean="0">
                <a:solidFill>
                  <a:srgbClr val="000000"/>
                </a:solidFill>
                <a:latin typeface="Courier" charset="0"/>
              </a:rPr>
              <a:t>onReceive(Context</a:t>
            </a:r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 context, Intent intent)</a:t>
            </a:r>
          </a:p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   {</a:t>
            </a:r>
          </a:p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	String action = </a:t>
            </a:r>
            <a:r>
              <a:rPr lang="en-US" sz="1200" dirty="0" err="1" smtClean="0">
                <a:solidFill>
                  <a:srgbClr val="000000"/>
                </a:solidFill>
                <a:latin typeface="Courier" charset="0"/>
              </a:rPr>
              <a:t>intent.getAction</a:t>
            </a:r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();</a:t>
            </a:r>
          </a:p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	</a:t>
            </a:r>
            <a:r>
              <a:rPr lang="en-US" sz="1200" dirty="0" err="1" smtClean="0">
                <a:solidFill>
                  <a:srgbClr val="000000"/>
                </a:solidFill>
                <a:latin typeface="Courier" charset="0"/>
              </a:rPr>
              <a:t>if(BluetoothDevice.ACTION_FOUND.equals(action</a:t>
            </a:r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)) {</a:t>
            </a:r>
          </a:p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		</a:t>
            </a:r>
            <a:r>
              <a:rPr lang="en-US" sz="1200" dirty="0" err="1" smtClean="0">
                <a:solidFill>
                  <a:srgbClr val="000000"/>
                </a:solidFill>
                <a:latin typeface="Courier" charset="0"/>
              </a:rPr>
              <a:t>BluetoothDevice</a:t>
            </a:r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 device = </a:t>
            </a:r>
            <a:r>
              <a:rPr lang="en-US" sz="1200" dirty="0" err="1" smtClean="0">
                <a:solidFill>
                  <a:srgbClr val="000000"/>
                </a:solidFill>
                <a:latin typeface="Courier" charset="0"/>
              </a:rPr>
              <a:t>intent.getParcelableExtra(BluetoothDevice.EXTRA_DEVICE</a:t>
            </a:r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);</a:t>
            </a:r>
          </a:p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		//get the name of the device through </a:t>
            </a:r>
            <a:r>
              <a:rPr lang="en-US" sz="1200" dirty="0" err="1" smtClean="0">
                <a:solidFill>
                  <a:srgbClr val="000000"/>
                </a:solidFill>
                <a:latin typeface="Courier" charset="0"/>
              </a:rPr>
              <a:t>device.getName</a:t>
            </a:r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();</a:t>
            </a:r>
          </a:p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		//get the MAC address of the device through </a:t>
            </a:r>
            <a:r>
              <a:rPr lang="en-US" sz="1200" dirty="0" err="1" smtClean="0">
                <a:solidFill>
                  <a:srgbClr val="000000"/>
                </a:solidFill>
                <a:latin typeface="Courier" charset="0"/>
              </a:rPr>
              <a:t>device.getAddress</a:t>
            </a:r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();</a:t>
            </a:r>
          </a:p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	}</a:t>
            </a:r>
          </a:p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   }</a:t>
            </a:r>
          </a:p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  </a:t>
            </a:r>
            <a:r>
              <a:rPr lang="en-US" sz="1200" dirty="0" err="1" smtClean="0">
                <a:solidFill>
                  <a:srgbClr val="000000"/>
                </a:solidFill>
                <a:latin typeface="Courier" charset="0"/>
              </a:rPr>
              <a:t>IntentFilter</a:t>
            </a:r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 filter = new </a:t>
            </a:r>
            <a:r>
              <a:rPr lang="en-US" sz="1200" dirty="0" err="1" smtClean="0">
                <a:solidFill>
                  <a:srgbClr val="000000"/>
                </a:solidFill>
                <a:latin typeface="Courier" charset="0"/>
              </a:rPr>
              <a:t>IntentFilter(Bluetooth.ACTION_FOUND</a:t>
            </a:r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);</a:t>
            </a:r>
          </a:p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   </a:t>
            </a:r>
            <a:r>
              <a:rPr lang="en-US" sz="1200" dirty="0" err="1" smtClean="0">
                <a:solidFill>
                  <a:srgbClr val="000000"/>
                </a:solidFill>
                <a:latin typeface="Courier" charset="0"/>
              </a:rPr>
              <a:t>registerReceiver(mReceiver</a:t>
            </a:r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, </a:t>
            </a:r>
            <a:r>
              <a:rPr lang="en-US" sz="1200" dirty="0" err="1" smtClean="0">
                <a:solidFill>
                  <a:srgbClr val="000000"/>
                </a:solidFill>
                <a:latin typeface="Courier" charset="0"/>
              </a:rPr>
              <a:t>filte</a:t>
            </a:r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); //register for broadcast receiver when a BT device is found.</a:t>
            </a:r>
          </a:p>
          <a:p>
            <a:pPr eaLnBrk="1" hangingPunct="1"/>
            <a:endParaRPr lang="en-US" sz="1200" dirty="0" smtClean="0">
              <a:solidFill>
                <a:srgbClr val="000000"/>
              </a:solidFill>
              <a:latin typeface="Courier" charset="0"/>
            </a:endParaRPr>
          </a:p>
          <a:p>
            <a:pPr eaLnBrk="1" hangingPunct="1"/>
            <a:endParaRPr lang="en-US" sz="1200" dirty="0">
              <a:solidFill>
                <a:srgbClr val="000000"/>
              </a:solidFill>
              <a:latin typeface="Courier" charset="0"/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sz="half" idx="1"/>
          </p:nvPr>
        </p:nvSpPr>
        <p:spPr>
          <a:xfrm>
            <a:off x="307975" y="685800"/>
            <a:ext cx="8575675" cy="1524000"/>
          </a:xfrm>
        </p:spPr>
        <p:txBody>
          <a:bodyPr/>
          <a:lstStyle/>
          <a:p>
            <a:pPr lvl="1"/>
            <a:r>
              <a:rPr lang="en-US" sz="1800" dirty="0" smtClean="0">
                <a:ea typeface="ＭＳ Ｐゴシック" pitchFamily="34" charset="-128"/>
              </a:rPr>
              <a:t>First step is to find devices that you have already paired with: these are devices you do not need to pair to get connected</a:t>
            </a:r>
          </a:p>
          <a:p>
            <a:pPr lvl="1"/>
            <a:r>
              <a:rPr lang="en-US" sz="1800" dirty="0" smtClean="0">
                <a:ea typeface="ＭＳ Ｐゴシック" pitchFamily="34" charset="-128"/>
              </a:rPr>
              <a:t>Use a broadcast receiver discover new Bluetooth devices</a:t>
            </a:r>
          </a:p>
        </p:txBody>
      </p:sp>
    </p:spTree>
    <p:extLst>
      <p:ext uri="{BB962C8B-B14F-4D97-AF65-F5344CB8AC3E}">
        <p14:creationId xmlns:p14="http://schemas.microsoft.com/office/powerpoint/2010/main" val="4015907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Enabling Discovery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5137" y="3505200"/>
            <a:ext cx="8418513" cy="76944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100" dirty="0" smtClean="0">
                <a:solidFill>
                  <a:srgbClr val="000000"/>
                </a:solidFill>
                <a:latin typeface="Courier" charset="0"/>
              </a:rPr>
              <a:t>Intent discoverable = new </a:t>
            </a:r>
            <a:r>
              <a:rPr lang="en-US" sz="1100" dirty="0" err="1" smtClean="0">
                <a:solidFill>
                  <a:srgbClr val="000000"/>
                </a:solidFill>
                <a:latin typeface="Courier" charset="0"/>
              </a:rPr>
              <a:t>Intent(BluetoothAdapter.BLUETOOTH_ACTION_DISCOVERABLE</a:t>
            </a:r>
            <a:r>
              <a:rPr lang="en-US" sz="1100" dirty="0" smtClean="0">
                <a:solidFill>
                  <a:srgbClr val="000000"/>
                </a:solidFill>
                <a:latin typeface="Courier" charset="0"/>
              </a:rPr>
              <a:t>);</a:t>
            </a:r>
          </a:p>
          <a:p>
            <a:pPr eaLnBrk="1" hangingPunct="1"/>
            <a:r>
              <a:rPr lang="en-US" sz="1100" dirty="0" err="1" smtClean="0">
                <a:solidFill>
                  <a:srgbClr val="000000"/>
                </a:solidFill>
                <a:latin typeface="Courier" charset="0"/>
              </a:rPr>
              <a:t>Discoverable.putExtras(BluetoothAdapter.EXTRA_DISCOVERABLE_DURATION</a:t>
            </a:r>
            <a:r>
              <a:rPr lang="en-US" sz="1100" dirty="0" smtClean="0">
                <a:solidFill>
                  <a:srgbClr val="000000"/>
                </a:solidFill>
                <a:latin typeface="Courier" charset="0"/>
              </a:rPr>
              <a:t>, 300);</a:t>
            </a:r>
          </a:p>
          <a:p>
            <a:pPr eaLnBrk="1" hangingPunct="1"/>
            <a:r>
              <a:rPr lang="en-US" sz="1100" dirty="0" err="1" smtClean="0">
                <a:solidFill>
                  <a:srgbClr val="000000"/>
                </a:solidFill>
                <a:latin typeface="Courier" charset="0"/>
              </a:rPr>
              <a:t>startActivity(discoverable</a:t>
            </a:r>
            <a:r>
              <a:rPr lang="en-US" sz="1100" dirty="0" smtClean="0">
                <a:solidFill>
                  <a:srgbClr val="000000"/>
                </a:solidFill>
                <a:latin typeface="Courier" charset="0"/>
              </a:rPr>
              <a:t>);</a:t>
            </a:r>
          </a:p>
          <a:p>
            <a:pPr eaLnBrk="1" hangingPunct="1"/>
            <a:endParaRPr lang="en-US" sz="1100" dirty="0">
              <a:solidFill>
                <a:srgbClr val="000000"/>
              </a:solidFill>
              <a:latin typeface="Courier" charset="0"/>
            </a:endParaRPr>
          </a:p>
        </p:txBody>
      </p:sp>
      <p:sp>
        <p:nvSpPr>
          <p:cNvPr id="27651" name="Content Placeholder 2"/>
          <p:cNvSpPr>
            <a:spLocks noGrp="1"/>
          </p:cNvSpPr>
          <p:nvPr>
            <p:ph sz="half" idx="1"/>
          </p:nvPr>
        </p:nvSpPr>
        <p:spPr>
          <a:xfrm>
            <a:off x="307975" y="990600"/>
            <a:ext cx="8575675" cy="2057400"/>
          </a:xfrm>
        </p:spPr>
        <p:txBody>
          <a:bodyPr/>
          <a:lstStyle/>
          <a:p>
            <a:pPr lvl="1"/>
            <a:r>
              <a:rPr lang="en-US" sz="1800" dirty="0" smtClean="0">
                <a:ea typeface="ＭＳ Ｐゴシック" pitchFamily="34" charset="-128"/>
              </a:rPr>
              <a:t>Why do you need to set a device’s Bluetooth to Discoverable</a:t>
            </a:r>
          </a:p>
          <a:p>
            <a:pPr lvl="2"/>
            <a:r>
              <a:rPr lang="en-US" sz="1400" dirty="0" smtClean="0">
                <a:ea typeface="ＭＳ Ｐゴシック" pitchFamily="34" charset="-128"/>
              </a:rPr>
              <a:t>If you are a server and you want client devices to connect to you</a:t>
            </a:r>
          </a:p>
          <a:p>
            <a:pPr lvl="2"/>
            <a:r>
              <a:rPr lang="en-US" sz="1400" dirty="0" smtClean="0">
                <a:ea typeface="ＭＳ Ｐゴシック" pitchFamily="34" charset="-128"/>
              </a:rPr>
              <a:t>If you want other devices to see you in order to pair with you</a:t>
            </a:r>
            <a:endParaRPr lang="en-US" sz="1800" dirty="0" smtClean="0">
              <a:ea typeface="ＭＳ Ｐゴシック" pitchFamily="34" charset="-128"/>
            </a:endParaRPr>
          </a:p>
          <a:p>
            <a:pPr lvl="1"/>
            <a:r>
              <a:rPr lang="en-US" sz="1800" dirty="0" smtClean="0">
                <a:ea typeface="ＭＳ Ｐゴシック" pitchFamily="34" charset="-128"/>
              </a:rPr>
              <a:t>You set it up using an Intent</a:t>
            </a:r>
          </a:p>
          <a:p>
            <a:pPr lvl="2"/>
            <a:r>
              <a:rPr lang="en-US" sz="1400" dirty="0" smtClean="0">
                <a:ea typeface="ＭＳ Ｐゴシック" pitchFamily="34" charset="-128"/>
              </a:rPr>
              <a:t>A parameter that you can set up is the time that you want the device to be discoverable</a:t>
            </a:r>
          </a:p>
          <a:p>
            <a:pPr lvl="2"/>
            <a:r>
              <a:rPr lang="en-US" sz="1400" dirty="0" smtClean="0">
                <a:ea typeface="ＭＳ Ｐゴシック" pitchFamily="34" charset="-128"/>
              </a:rPr>
              <a:t>Default = 120 seconds, 0 </a:t>
            </a:r>
            <a:r>
              <a:rPr lang="en-US" sz="1400" dirty="0" err="1" smtClean="0">
                <a:ea typeface="ＭＳ Ｐゴシック" pitchFamily="34" charset="-128"/>
                <a:sym typeface="Wingdings"/>
              </a:rPr>
              <a:t></a:t>
            </a:r>
            <a:r>
              <a:rPr lang="en-US" sz="1400" dirty="0" smtClean="0">
                <a:ea typeface="ＭＳ Ｐゴシック" pitchFamily="34" charset="-128"/>
                <a:sym typeface="Wingdings"/>
              </a:rPr>
              <a:t> forever, max = 3600, &lt; 0 or &gt; 3600 – default is taken.</a:t>
            </a:r>
            <a:endParaRPr lang="en-US" sz="1400" dirty="0" smtClean="0">
              <a:ea typeface="ＭＳ Ｐゴシック" pitchFamily="34" charset="-128"/>
            </a:endParaRPr>
          </a:p>
          <a:p>
            <a:pPr lvl="1"/>
            <a:endParaRPr lang="en-US" sz="1800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7113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Connecting to a device (server-side)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sz="half" idx="1"/>
          </p:nvPr>
        </p:nvSpPr>
        <p:spPr>
          <a:xfrm>
            <a:off x="307975" y="685800"/>
            <a:ext cx="8305800" cy="2008188"/>
          </a:xfrm>
        </p:spPr>
        <p:txBody>
          <a:bodyPr/>
          <a:lstStyle/>
          <a:p>
            <a:pPr lvl="1"/>
            <a:r>
              <a:rPr lang="en-US" sz="1800" dirty="0" smtClean="0">
                <a:ea typeface="ＭＳ Ｐゴシック" pitchFamily="34" charset="-128"/>
              </a:rPr>
              <a:t>Just like a TCP socket called </a:t>
            </a:r>
            <a:r>
              <a:rPr lang="en-US" sz="1800" dirty="0" err="1" smtClean="0">
                <a:ea typeface="ＭＳ Ｐゴシック" pitchFamily="34" charset="-128"/>
              </a:rPr>
              <a:t>BluetoothServerSocket</a:t>
            </a:r>
            <a:endParaRPr lang="en-US" sz="1800" dirty="0" smtClean="0">
              <a:ea typeface="ＭＳ Ｐゴシック" pitchFamily="34" charset="-128"/>
            </a:endParaRPr>
          </a:p>
          <a:p>
            <a:pPr lvl="1"/>
            <a:r>
              <a:rPr lang="en-US" sz="1800" dirty="0" smtClean="0">
                <a:ea typeface="ＭＳ Ｐゴシック" pitchFamily="34" charset="-128"/>
              </a:rPr>
              <a:t>You wait on an accept() (blocking call) till you receive an incoming connection request</a:t>
            </a:r>
          </a:p>
          <a:p>
            <a:pPr lvl="1"/>
            <a:r>
              <a:rPr lang="en-US" sz="1800" dirty="0" smtClean="0">
                <a:ea typeface="ＭＳ Ｐゴシック" pitchFamily="34" charset="-128"/>
              </a:rPr>
              <a:t>accept() is blocking so it should happen in a separate thread from the UI thread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0200" y="2678113"/>
            <a:ext cx="8420100" cy="415498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000000"/>
                </a:solidFill>
                <a:latin typeface="Courier" charset="0"/>
              </a:rPr>
              <a:t>public</a:t>
            </a:r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 class </a:t>
            </a:r>
            <a:r>
              <a:rPr lang="en-US" sz="1200" dirty="0" err="1" smtClean="0">
                <a:solidFill>
                  <a:srgbClr val="000000"/>
                </a:solidFill>
                <a:latin typeface="Courier" charset="0"/>
              </a:rPr>
              <a:t>AcceptConnection</a:t>
            </a:r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 extends Thread{</a:t>
            </a:r>
          </a:p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	private final </a:t>
            </a:r>
            <a:r>
              <a:rPr lang="en-US" sz="1200" dirty="0" err="1" smtClean="0">
                <a:solidFill>
                  <a:srgbClr val="000000"/>
                </a:solidFill>
                <a:latin typeface="Courier" charset="0"/>
              </a:rPr>
              <a:t>BluetoothServerSocket</a:t>
            </a:r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 soc;</a:t>
            </a:r>
          </a:p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          public </a:t>
            </a:r>
            <a:r>
              <a:rPr lang="en-US" sz="1200" dirty="0" err="1" smtClean="0">
                <a:solidFill>
                  <a:srgbClr val="000000"/>
                </a:solidFill>
                <a:latin typeface="Courier" charset="0"/>
              </a:rPr>
              <a:t>AcceptConnection</a:t>
            </a:r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() {</a:t>
            </a:r>
          </a:p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	    try {</a:t>
            </a:r>
          </a:p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		soc = </a:t>
            </a:r>
            <a:r>
              <a:rPr lang="en-US" sz="1200" dirty="0" err="1" smtClean="0">
                <a:solidFill>
                  <a:srgbClr val="000000"/>
                </a:solidFill>
                <a:latin typeface="Courier" charset="0"/>
              </a:rPr>
              <a:t>adapter.listenUsingRfcommWithServiceRecord(NAME</a:t>
            </a:r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, UDID);</a:t>
            </a:r>
          </a:p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	  } </a:t>
            </a:r>
            <a:r>
              <a:rPr lang="en-US" sz="1200" dirty="0" err="1" smtClean="0">
                <a:solidFill>
                  <a:srgbClr val="000000"/>
                </a:solidFill>
                <a:latin typeface="Courier" charset="0"/>
              </a:rPr>
              <a:t>catch(IOException</a:t>
            </a:r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Courier" charset="0"/>
              </a:rPr>
              <a:t>e</a:t>
            </a:r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){} </a:t>
            </a:r>
          </a:p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	}</a:t>
            </a:r>
          </a:p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	public void run() {</a:t>
            </a:r>
          </a:p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	   </a:t>
            </a:r>
            <a:r>
              <a:rPr lang="en-US" sz="1200" dirty="0" err="1" smtClean="0">
                <a:solidFill>
                  <a:srgbClr val="000000"/>
                </a:solidFill>
                <a:latin typeface="Courier" charset="0"/>
              </a:rPr>
              <a:t>BluetoothSocket</a:t>
            </a:r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 socket = null;</a:t>
            </a:r>
          </a:p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	   </a:t>
            </a:r>
            <a:r>
              <a:rPr lang="en-US" sz="1200" dirty="0" err="1" smtClean="0">
                <a:solidFill>
                  <a:srgbClr val="000000"/>
                </a:solidFill>
                <a:latin typeface="Courier" charset="0"/>
              </a:rPr>
              <a:t>while(true</a:t>
            </a:r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) {</a:t>
            </a:r>
          </a:p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		try {</a:t>
            </a:r>
          </a:p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		</a:t>
            </a:r>
            <a:r>
              <a:rPr lang="en-US" sz="1200" dirty="0" err="1" smtClean="0">
                <a:solidFill>
                  <a:srgbClr val="000000"/>
                </a:solidFill>
                <a:latin typeface="Courier" charset="0"/>
              </a:rPr>
              <a:t>soc.accept</a:t>
            </a:r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();</a:t>
            </a:r>
          </a:p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		} </a:t>
            </a:r>
            <a:r>
              <a:rPr lang="en-US" sz="1200" dirty="0" err="1" smtClean="0">
                <a:solidFill>
                  <a:srgbClr val="000000"/>
                </a:solidFill>
                <a:latin typeface="Courier" charset="0"/>
              </a:rPr>
              <a:t>catch(IOException</a:t>
            </a:r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Courier" charset="0"/>
              </a:rPr>
              <a:t>e</a:t>
            </a:r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) { break; }</a:t>
            </a:r>
          </a:p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	     </a:t>
            </a:r>
            <a:r>
              <a:rPr lang="en-US" sz="1200" dirty="0" err="1" smtClean="0">
                <a:solidFill>
                  <a:srgbClr val="000000"/>
                </a:solidFill>
                <a:latin typeface="Courier" charset="0"/>
              </a:rPr>
              <a:t>if(soc</a:t>
            </a:r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 != null) {</a:t>
            </a:r>
          </a:p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		//spawn another thread to manage the connection</a:t>
            </a:r>
          </a:p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	    }	</a:t>
            </a:r>
          </a:p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   </a:t>
            </a:r>
          </a:p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	}</a:t>
            </a:r>
          </a:p>
          <a:p>
            <a:pPr eaLnBrk="1" hangingPunct="1"/>
            <a:endParaRPr lang="en-US" sz="1200" dirty="0" smtClean="0">
              <a:solidFill>
                <a:srgbClr val="000000"/>
              </a:solidFill>
              <a:latin typeface="Courier" charset="0"/>
            </a:endParaRPr>
          </a:p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/>
            </a:r>
            <a:br>
              <a:rPr lang="en-US" sz="1200" dirty="0" smtClean="0">
                <a:solidFill>
                  <a:srgbClr val="000000"/>
                </a:solidFill>
                <a:latin typeface="Courier" charset="0"/>
              </a:rPr>
            </a:br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	}</a:t>
            </a:r>
          </a:p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}</a:t>
            </a:r>
            <a:endParaRPr lang="en-US" sz="1200" dirty="0">
              <a:solidFill>
                <a:srgbClr val="000000"/>
              </a:solidFill>
              <a:latin typeface="Courier" charset="0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rot="5400000">
            <a:off x="6526212" y="3100388"/>
            <a:ext cx="8128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rot="5400000">
            <a:off x="7138194" y="3100388"/>
            <a:ext cx="8128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6239913" y="2108726"/>
            <a:ext cx="11119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Name of the </a:t>
            </a:r>
          </a:p>
          <a:p>
            <a:r>
              <a:rPr lang="en-US" sz="1400" b="1" dirty="0" smtClean="0"/>
              <a:t>service</a:t>
            </a:r>
            <a:endParaRPr lang="en-US" sz="1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7351891" y="2108726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Unique ID for</a:t>
            </a:r>
          </a:p>
          <a:p>
            <a:r>
              <a:rPr lang="en-US" sz="1400" b="1" dirty="0" smtClean="0"/>
              <a:t> the service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255858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7623AC0E-3DC7-467F-97FB-8C09AE5B3CF5}" type="slidenum">
              <a:rPr lang="en-US" sz="1400" smtClean="0">
                <a:latin typeface="Times New Roman" pitchFamily="16" charset="0"/>
              </a:rPr>
              <a:pPr/>
              <a:t>3</a:t>
            </a:fld>
            <a:endParaRPr lang="en-US" sz="1400" smtClean="0">
              <a:latin typeface="Times New Roman" pitchFamily="16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47650"/>
            <a:ext cx="7772400" cy="857250"/>
          </a:xfrm>
        </p:spPr>
        <p:txBody>
          <a:bodyPr/>
          <a:lstStyle/>
          <a:p>
            <a:r>
              <a:rPr lang="en-US" smtClean="0"/>
              <a:t>Socket programming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850" y="2295525"/>
            <a:ext cx="3962400" cy="36957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Socket API</a:t>
            </a:r>
            <a:endParaRPr lang="en-US" sz="2400" dirty="0" smtClean="0"/>
          </a:p>
          <a:p>
            <a:r>
              <a:rPr lang="en-US" sz="2000" dirty="0" smtClean="0"/>
              <a:t>introduced in BSD4.1 UNIX, 1981</a:t>
            </a:r>
          </a:p>
          <a:p>
            <a:r>
              <a:rPr lang="en-US" sz="2000" dirty="0" smtClean="0"/>
              <a:t>explicitly created, used, released by apps </a:t>
            </a:r>
          </a:p>
          <a:p>
            <a:r>
              <a:rPr lang="en-US" sz="2000" dirty="0" smtClean="0"/>
              <a:t>client/server paradigm </a:t>
            </a:r>
          </a:p>
          <a:p>
            <a:r>
              <a:rPr lang="en-US" sz="2000" dirty="0" smtClean="0"/>
              <a:t>two types of transport service via socket API: </a:t>
            </a:r>
          </a:p>
          <a:p>
            <a:pPr lvl="1"/>
            <a:r>
              <a:rPr lang="en-US" sz="2000" dirty="0" smtClean="0"/>
              <a:t>unreliable datagram </a:t>
            </a:r>
          </a:p>
          <a:p>
            <a:pPr lvl="1"/>
            <a:r>
              <a:rPr lang="en-US" sz="2000" dirty="0" smtClean="0"/>
              <a:t>reliable, byte stream-oriented </a:t>
            </a:r>
          </a:p>
        </p:txBody>
      </p:sp>
      <p:grpSp>
        <p:nvGrpSpPr>
          <p:cNvPr id="6150" name="Group 4"/>
          <p:cNvGrpSpPr>
            <a:grpSpLocks/>
          </p:cNvGrpSpPr>
          <p:nvPr/>
        </p:nvGrpSpPr>
        <p:grpSpPr bwMode="auto">
          <a:xfrm>
            <a:off x="5248275" y="2314575"/>
            <a:ext cx="3338513" cy="3719513"/>
            <a:chOff x="3198" y="1248"/>
            <a:chExt cx="2103" cy="2343"/>
          </a:xfrm>
        </p:grpSpPr>
        <p:sp>
          <p:nvSpPr>
            <p:cNvPr id="6152" name="Text Box 5"/>
            <p:cNvSpPr txBox="1">
              <a:spLocks noChangeArrowheads="1"/>
            </p:cNvSpPr>
            <p:nvPr/>
          </p:nvSpPr>
          <p:spPr bwMode="auto">
            <a:xfrm>
              <a:off x="3223" y="1575"/>
              <a:ext cx="2078" cy="2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/>
                <a:t>a </a:t>
              </a:r>
              <a:r>
                <a:rPr lang="en-US" sz="2000" i="1">
                  <a:solidFill>
                    <a:srgbClr val="FF0000"/>
                  </a:solidFill>
                </a:rPr>
                <a:t>host-local</a:t>
              </a:r>
              <a:r>
                <a:rPr lang="en-US" sz="2000"/>
                <a:t>,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i="1">
                  <a:solidFill>
                    <a:srgbClr val="FF0000"/>
                  </a:solidFill>
                </a:rPr>
                <a:t>application-created</a:t>
              </a:r>
              <a:r>
                <a:rPr lang="en-US" sz="2000"/>
                <a:t>,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i="1">
                  <a:solidFill>
                    <a:srgbClr val="FF0000"/>
                  </a:solidFill>
                </a:rPr>
                <a:t>OS-controlled</a:t>
              </a:r>
              <a:r>
                <a:rPr lang="en-US" sz="2000"/>
                <a:t> interface (a “door”) into which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/>
                <a:t>application process can </a:t>
              </a:r>
              <a:r>
                <a:rPr lang="en-US" sz="2000">
                  <a:solidFill>
                    <a:srgbClr val="FF0000"/>
                  </a:solidFill>
                </a:rPr>
                <a:t>both send and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>
                  <a:solidFill>
                    <a:srgbClr val="FF0000"/>
                  </a:solidFill>
                </a:rPr>
                <a:t>receive</a:t>
              </a:r>
              <a:r>
                <a:rPr lang="en-US" sz="2000"/>
                <a:t> messages to/from another application process</a:t>
              </a:r>
              <a:endParaRPr lang="en-US" sz="2000">
                <a:latin typeface="Times New Roman" pitchFamily="16" charset="0"/>
              </a:endParaRP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>
                <a:latin typeface="Times New Roman" pitchFamily="16" charset="0"/>
              </a:endParaRPr>
            </a:p>
          </p:txBody>
        </p:sp>
        <p:sp>
          <p:nvSpPr>
            <p:cNvPr id="6153" name="Rectangle 6"/>
            <p:cNvSpPr>
              <a:spLocks noChangeArrowheads="1"/>
            </p:cNvSpPr>
            <p:nvPr/>
          </p:nvSpPr>
          <p:spPr bwMode="auto">
            <a:xfrm>
              <a:off x="3198" y="1392"/>
              <a:ext cx="2076" cy="2196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154" name="Group 7"/>
            <p:cNvGrpSpPr>
              <a:grpSpLocks/>
            </p:cNvGrpSpPr>
            <p:nvPr/>
          </p:nvGrpSpPr>
          <p:grpSpPr bwMode="auto">
            <a:xfrm>
              <a:off x="3302" y="1248"/>
              <a:ext cx="708" cy="288"/>
              <a:chOff x="134" y="3906"/>
              <a:chExt cx="708" cy="288"/>
            </a:xfrm>
          </p:grpSpPr>
          <p:sp>
            <p:nvSpPr>
              <p:cNvPr id="6155" name="Rectangle 8"/>
              <p:cNvSpPr>
                <a:spLocks noChangeArrowheads="1"/>
              </p:cNvSpPr>
              <p:nvPr/>
            </p:nvSpPr>
            <p:spPr bwMode="auto">
              <a:xfrm>
                <a:off x="138" y="3924"/>
                <a:ext cx="678" cy="25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6" name="Text Box 9"/>
              <p:cNvSpPr txBox="1">
                <a:spLocks noChangeArrowheads="1"/>
              </p:cNvSpPr>
              <p:nvPr/>
            </p:nvSpPr>
            <p:spPr bwMode="auto">
              <a:xfrm>
                <a:off x="134" y="3906"/>
                <a:ext cx="70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>
                    <a:solidFill>
                      <a:schemeClr val="accent2"/>
                    </a:solidFill>
                  </a:rPr>
                  <a:t>socket</a:t>
                </a:r>
                <a:endParaRPr lang="en-US">
                  <a:latin typeface="Times New Roman" pitchFamily="16" charset="0"/>
                </a:endParaRPr>
              </a:p>
            </p:txBody>
          </p:sp>
        </p:grpSp>
      </p:grpSp>
      <p:sp>
        <p:nvSpPr>
          <p:cNvPr id="6151" name="Rectangle 10"/>
          <p:cNvSpPr>
            <a:spLocks noChangeArrowheads="1"/>
          </p:cNvSpPr>
          <p:nvPr/>
        </p:nvSpPr>
        <p:spPr bwMode="auto">
          <a:xfrm>
            <a:off x="619125" y="1276350"/>
            <a:ext cx="816292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sz="2400" u="sng" dirty="0">
                <a:solidFill>
                  <a:srgbClr val="FF0000"/>
                </a:solidFill>
              </a:rPr>
              <a:t>Goal:</a:t>
            </a:r>
            <a:r>
              <a:rPr lang="en-US" sz="2400" dirty="0"/>
              <a:t> learn how to build client/server application that communicate using sockets</a:t>
            </a:r>
          </a:p>
        </p:txBody>
      </p:sp>
    </p:spTree>
    <p:extLst>
      <p:ext uri="{BB962C8B-B14F-4D97-AF65-F5344CB8AC3E}">
        <p14:creationId xmlns:p14="http://schemas.microsoft.com/office/powerpoint/2010/main" val="1920676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Connecting to a device (client-end)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sz="half" idx="1"/>
          </p:nvPr>
        </p:nvSpPr>
        <p:spPr>
          <a:xfrm>
            <a:off x="307975" y="685800"/>
            <a:ext cx="8305800" cy="1524000"/>
          </a:xfrm>
        </p:spPr>
        <p:txBody>
          <a:bodyPr/>
          <a:lstStyle/>
          <a:p>
            <a:pPr lvl="1"/>
            <a:r>
              <a:rPr lang="en-US" sz="1800" dirty="0" smtClean="0">
                <a:ea typeface="ＭＳ Ｐゴシック" pitchFamily="34" charset="-128"/>
              </a:rPr>
              <a:t>Connect() is a blocking call so needs to happen in a thread separate from the UI thread</a:t>
            </a:r>
          </a:p>
          <a:p>
            <a:pPr lvl="1"/>
            <a:r>
              <a:rPr lang="en-US" sz="1800" dirty="0" smtClean="0">
                <a:ea typeface="ＭＳ Ｐゴシック" pitchFamily="34" charset="-128"/>
              </a:rPr>
              <a:t>From the remote device, create a </a:t>
            </a:r>
            <a:r>
              <a:rPr lang="en-US" sz="1800" dirty="0" err="1" smtClean="0">
                <a:ea typeface="ＭＳ Ｐゴシック" pitchFamily="34" charset="-128"/>
              </a:rPr>
              <a:t>Rfcomm</a:t>
            </a:r>
            <a:r>
              <a:rPr lang="en-US" sz="1800" dirty="0" smtClean="0">
                <a:ea typeface="ＭＳ Ｐゴシック" pitchFamily="34" charset="-128"/>
              </a:rPr>
              <a:t> channel for data transfer.</a:t>
            </a:r>
          </a:p>
          <a:p>
            <a:pPr lvl="1"/>
            <a:endParaRPr lang="en-US" sz="1800" dirty="0" smtClean="0">
              <a:ea typeface="ＭＳ Ｐゴシック" pitchFamily="34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7975" y="2590800"/>
            <a:ext cx="8420100" cy="360098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 dirty="0" smtClean="0"/>
              <a:t> public class </a:t>
            </a:r>
            <a:r>
              <a:rPr lang="en-US" sz="1200" dirty="0" err="1" smtClean="0"/>
              <a:t>ClientThread</a:t>
            </a:r>
            <a:r>
              <a:rPr lang="en-US" sz="1200" dirty="0" smtClean="0"/>
              <a:t> extends Thread {</a:t>
            </a:r>
          </a:p>
          <a:p>
            <a:pPr eaLnBrk="1" hangingPunct="1"/>
            <a:r>
              <a:rPr lang="en-US" sz="1200" dirty="0" smtClean="0"/>
              <a:t>    </a:t>
            </a:r>
            <a:r>
              <a:rPr lang="en-US" sz="1200" dirty="0" err="1" smtClean="0"/>
              <a:t>BluetoothSocket</a:t>
            </a:r>
            <a:r>
              <a:rPr lang="en-US" sz="1200" dirty="0" smtClean="0"/>
              <a:t> temp = null;</a:t>
            </a:r>
          </a:p>
          <a:p>
            <a:pPr eaLnBrk="1" hangingPunct="1"/>
            <a:r>
              <a:rPr lang="en-US" sz="1200" dirty="0" smtClean="0"/>
              <a:t>    public </a:t>
            </a:r>
            <a:r>
              <a:rPr lang="en-US" sz="1200" dirty="0" err="1" smtClean="0"/>
              <a:t>ClientThread(Bluetooth</a:t>
            </a:r>
            <a:r>
              <a:rPr lang="en-US" sz="1200" dirty="0" smtClean="0"/>
              <a:t> device)</a:t>
            </a:r>
          </a:p>
          <a:p>
            <a:pPr eaLnBrk="1" hangingPunct="1"/>
            <a:r>
              <a:rPr lang="en-US" sz="1200" dirty="0" smtClean="0"/>
              <a:t>   {</a:t>
            </a:r>
          </a:p>
          <a:p>
            <a:pPr eaLnBrk="1" hangingPunct="1"/>
            <a:r>
              <a:rPr lang="en-US" sz="1200" dirty="0" smtClean="0"/>
              <a:t>        try {</a:t>
            </a:r>
          </a:p>
          <a:p>
            <a:pPr eaLnBrk="1" hangingPunct="1"/>
            <a:r>
              <a:rPr lang="en-US" sz="1200" dirty="0" smtClean="0"/>
              <a:t>	temp = </a:t>
            </a:r>
            <a:r>
              <a:rPr lang="en-US" sz="1200" dirty="0" err="1" smtClean="0"/>
              <a:t>device.createRfcommSocketToServiceRecord(UDID</a:t>
            </a:r>
            <a:r>
              <a:rPr lang="en-US" sz="1200" dirty="0" smtClean="0"/>
              <a:t>);</a:t>
            </a:r>
          </a:p>
          <a:p>
            <a:pPr eaLnBrk="1" hangingPunct="1"/>
            <a:r>
              <a:rPr lang="en-US" sz="1200" dirty="0" smtClean="0"/>
              <a:t>       }</a:t>
            </a:r>
            <a:r>
              <a:rPr lang="en-US" sz="1200" dirty="0" err="1" smtClean="0"/>
              <a:t>catch(Exception</a:t>
            </a:r>
            <a:r>
              <a:rPr lang="en-US" sz="1200" dirty="0" smtClean="0"/>
              <a:t> </a:t>
            </a:r>
            <a:r>
              <a:rPr lang="en-US" sz="1200" dirty="0" err="1" smtClean="0"/>
              <a:t>e</a:t>
            </a:r>
            <a:r>
              <a:rPr lang="en-US" sz="1200" dirty="0" smtClean="0"/>
              <a:t>) { }</a:t>
            </a:r>
          </a:p>
          <a:p>
            <a:pPr eaLnBrk="1" hangingPunct="1"/>
            <a:r>
              <a:rPr lang="en-US" sz="1200" dirty="0" smtClean="0"/>
              <a:t>   }</a:t>
            </a:r>
          </a:p>
          <a:p>
            <a:pPr eaLnBrk="1" hangingPunct="1"/>
            <a:endParaRPr lang="en-US" sz="1200" dirty="0" smtClean="0"/>
          </a:p>
          <a:p>
            <a:pPr eaLnBrk="1" hangingPunct="1"/>
            <a:r>
              <a:rPr lang="en-US" sz="1200" dirty="0" smtClean="0"/>
              <a:t>  public void run() {</a:t>
            </a:r>
          </a:p>
          <a:p>
            <a:pPr eaLnBrk="1" hangingPunct="1"/>
            <a:r>
              <a:rPr lang="en-US" sz="1200" dirty="0" smtClean="0"/>
              <a:t>     </a:t>
            </a:r>
            <a:r>
              <a:rPr lang="en-US" sz="1200" dirty="0" err="1" smtClean="0"/>
              <a:t>adapter.cancelDiscover</a:t>
            </a:r>
            <a:r>
              <a:rPr lang="en-US" sz="1200" dirty="0" smtClean="0"/>
              <a:t>();</a:t>
            </a:r>
          </a:p>
          <a:p>
            <a:pPr eaLnBrk="1" hangingPunct="1"/>
            <a:r>
              <a:rPr lang="en-US" sz="1200" dirty="0" smtClean="0"/>
              <a:t>     try</a:t>
            </a:r>
          </a:p>
          <a:p>
            <a:pPr eaLnBrk="1" hangingPunct="1"/>
            <a:r>
              <a:rPr lang="en-US" sz="1200" dirty="0" smtClean="0"/>
              <a:t>      {</a:t>
            </a:r>
          </a:p>
          <a:p>
            <a:pPr eaLnBrk="1" hangingPunct="1"/>
            <a:r>
              <a:rPr lang="en-US" sz="1200" dirty="0" smtClean="0"/>
              <a:t>         </a:t>
            </a:r>
            <a:r>
              <a:rPr lang="en-US" sz="1200" dirty="0" err="1" smtClean="0"/>
              <a:t>temp.connect</a:t>
            </a:r>
            <a:r>
              <a:rPr lang="en-US" sz="1200" dirty="0" smtClean="0"/>
              <a:t>();</a:t>
            </a:r>
          </a:p>
          <a:p>
            <a:pPr eaLnBrk="1" hangingPunct="1"/>
            <a:r>
              <a:rPr lang="en-US" sz="1200" dirty="0" smtClean="0"/>
              <a:t>      } </a:t>
            </a:r>
            <a:r>
              <a:rPr lang="en-US" sz="1200" dirty="0" err="1" smtClean="0"/>
              <a:t>catch(Exception</a:t>
            </a:r>
            <a:r>
              <a:rPr lang="en-US" sz="1200" dirty="0" smtClean="0"/>
              <a:t> </a:t>
            </a:r>
            <a:r>
              <a:rPr lang="en-US" sz="1200" dirty="0" err="1" smtClean="0"/>
              <a:t>e</a:t>
            </a:r>
            <a:r>
              <a:rPr lang="en-US" sz="1200" dirty="0" smtClean="0"/>
              <a:t>) { }</a:t>
            </a:r>
          </a:p>
          <a:p>
            <a:pPr eaLnBrk="1" hangingPunct="1"/>
            <a:endParaRPr lang="en-US" sz="1200" dirty="0" smtClean="0"/>
          </a:p>
          <a:p>
            <a:pPr eaLnBrk="1" hangingPunct="1"/>
            <a:r>
              <a:rPr lang="en-US" sz="1200" dirty="0" smtClean="0"/>
              <a:t>     //manage the connection</a:t>
            </a:r>
          </a:p>
          <a:p>
            <a:pPr eaLnBrk="1" hangingPunct="1"/>
            <a:r>
              <a:rPr lang="en-US" sz="1200" dirty="0" smtClean="0"/>
              <a:t>  }</a:t>
            </a:r>
          </a:p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}</a:t>
            </a:r>
            <a:endParaRPr lang="en-US" sz="1200" dirty="0">
              <a:solidFill>
                <a:srgbClr val="000000"/>
              </a:solidFill>
              <a:latin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399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Data transfer using the server/client socket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sz="half" idx="1"/>
          </p:nvPr>
        </p:nvSpPr>
        <p:spPr>
          <a:xfrm>
            <a:off x="307975" y="685800"/>
            <a:ext cx="8305800" cy="1524000"/>
          </a:xfrm>
        </p:spPr>
        <p:txBody>
          <a:bodyPr/>
          <a:lstStyle/>
          <a:p>
            <a:pPr lvl="1"/>
            <a:r>
              <a:rPr lang="en-US" sz="1800" dirty="0" smtClean="0">
                <a:ea typeface="ＭＳ Ｐゴシック" pitchFamily="34" charset="-128"/>
              </a:rPr>
              <a:t>Attach an </a:t>
            </a:r>
            <a:r>
              <a:rPr lang="en-US" sz="1800" dirty="0" err="1" smtClean="0">
                <a:ea typeface="ＭＳ Ｐゴシック" pitchFamily="34" charset="-128"/>
              </a:rPr>
              <a:t>InputStream</a:t>
            </a:r>
            <a:r>
              <a:rPr lang="en-US" sz="1800" dirty="0" smtClean="0">
                <a:ea typeface="ＭＳ Ｐゴシック" pitchFamily="34" charset="-128"/>
              </a:rPr>
              <a:t> and an </a:t>
            </a:r>
            <a:r>
              <a:rPr lang="en-US" sz="1800" dirty="0" err="1" smtClean="0">
                <a:ea typeface="ＭＳ Ｐゴシック" pitchFamily="34" charset="-128"/>
              </a:rPr>
              <a:t>OutputStream</a:t>
            </a:r>
            <a:r>
              <a:rPr lang="en-US" sz="1800" dirty="0" smtClean="0">
                <a:ea typeface="ＭＳ Ｐゴシック" pitchFamily="34" charset="-128"/>
              </a:rPr>
              <a:t> to the the socket</a:t>
            </a:r>
          </a:p>
          <a:p>
            <a:pPr lvl="1"/>
            <a:r>
              <a:rPr lang="en-US" sz="1800" dirty="0" smtClean="0">
                <a:ea typeface="ＭＳ Ｐゴシック" pitchFamily="34" charset="-128"/>
              </a:rPr>
              <a:t>Use </a:t>
            </a:r>
            <a:r>
              <a:rPr lang="en-US" sz="1800" dirty="0" err="1" smtClean="0">
                <a:ea typeface="ＭＳ Ｐゴシック" pitchFamily="34" charset="-128"/>
              </a:rPr>
              <a:t>read(byte</a:t>
            </a:r>
            <a:r>
              <a:rPr lang="en-US" sz="1800" dirty="0" smtClean="0">
                <a:ea typeface="ＭＳ Ｐゴシック" pitchFamily="34" charset="-128"/>
              </a:rPr>
              <a:t>[]) and </a:t>
            </a:r>
            <a:r>
              <a:rPr lang="en-US" sz="1800" dirty="0" err="1" smtClean="0">
                <a:ea typeface="ＭＳ Ｐゴシック" pitchFamily="34" charset="-128"/>
              </a:rPr>
              <a:t>write(byte</a:t>
            </a:r>
            <a:r>
              <a:rPr lang="en-US" sz="1800" dirty="0" smtClean="0">
                <a:ea typeface="ＭＳ Ｐゴシック" pitchFamily="34" charset="-128"/>
              </a:rPr>
              <a:t>[]) to read and write --- both are blocking calls</a:t>
            </a:r>
          </a:p>
          <a:p>
            <a:pPr lvl="1"/>
            <a:endParaRPr lang="en-US" sz="1800" dirty="0" smtClean="0">
              <a:ea typeface="ＭＳ Ｐゴシック" pitchFamily="34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7975" y="2590800"/>
            <a:ext cx="8420100" cy="415498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 dirty="0" smtClean="0"/>
              <a:t> public class </a:t>
            </a:r>
            <a:r>
              <a:rPr lang="en-US" sz="1200" dirty="0" err="1" smtClean="0"/>
              <a:t>ClientThread</a:t>
            </a:r>
            <a:r>
              <a:rPr lang="en-US" sz="1200" dirty="0" smtClean="0"/>
              <a:t> extends Thread {</a:t>
            </a:r>
          </a:p>
          <a:p>
            <a:pPr eaLnBrk="1" hangingPunct="1"/>
            <a:r>
              <a:rPr lang="en-US" sz="1200" dirty="0" smtClean="0"/>
              <a:t>    </a:t>
            </a:r>
            <a:r>
              <a:rPr lang="en-US" sz="1200" dirty="0" err="1" smtClean="0"/>
              <a:t>BluetoothSocket</a:t>
            </a:r>
            <a:r>
              <a:rPr lang="en-US" sz="1200" dirty="0" smtClean="0"/>
              <a:t> temp = null;</a:t>
            </a:r>
          </a:p>
          <a:p>
            <a:pPr eaLnBrk="1" hangingPunct="1"/>
            <a:r>
              <a:rPr lang="en-US" sz="1200" dirty="0" smtClean="0"/>
              <a:t>    public </a:t>
            </a:r>
            <a:r>
              <a:rPr lang="en-US" sz="1200" dirty="0" err="1" smtClean="0"/>
              <a:t>ClientThread(Bluetooth</a:t>
            </a:r>
            <a:r>
              <a:rPr lang="en-US" sz="1200" dirty="0" smtClean="0"/>
              <a:t> device)</a:t>
            </a:r>
          </a:p>
          <a:p>
            <a:pPr eaLnBrk="1" hangingPunct="1"/>
            <a:r>
              <a:rPr lang="en-US" sz="1200" dirty="0" smtClean="0"/>
              <a:t>   {</a:t>
            </a:r>
          </a:p>
          <a:p>
            <a:pPr eaLnBrk="1" hangingPunct="1"/>
            <a:r>
              <a:rPr lang="en-US" sz="1200" dirty="0" smtClean="0"/>
              <a:t>        try {</a:t>
            </a:r>
          </a:p>
          <a:p>
            <a:pPr eaLnBrk="1" hangingPunct="1"/>
            <a:r>
              <a:rPr lang="en-US" sz="1200" dirty="0" smtClean="0"/>
              <a:t>	temp = </a:t>
            </a:r>
            <a:r>
              <a:rPr lang="en-US" sz="1200" dirty="0" err="1" smtClean="0"/>
              <a:t>device.createRfcommSocketToServiceRecord(UDID</a:t>
            </a:r>
            <a:r>
              <a:rPr lang="en-US" sz="1200" dirty="0" smtClean="0"/>
              <a:t>);</a:t>
            </a:r>
          </a:p>
          <a:p>
            <a:pPr eaLnBrk="1" hangingPunct="1"/>
            <a:r>
              <a:rPr lang="en-US" sz="1200" dirty="0" smtClean="0"/>
              <a:t>       }</a:t>
            </a:r>
            <a:r>
              <a:rPr lang="en-US" sz="1200" dirty="0" err="1" smtClean="0"/>
              <a:t>catch(Exception</a:t>
            </a:r>
            <a:r>
              <a:rPr lang="en-US" sz="1200" dirty="0" smtClean="0"/>
              <a:t> </a:t>
            </a:r>
            <a:r>
              <a:rPr lang="en-US" sz="1200" dirty="0" err="1" smtClean="0"/>
              <a:t>e</a:t>
            </a:r>
            <a:r>
              <a:rPr lang="en-US" sz="1200" dirty="0" smtClean="0"/>
              <a:t>) { }</a:t>
            </a:r>
          </a:p>
          <a:p>
            <a:pPr eaLnBrk="1" hangingPunct="1"/>
            <a:r>
              <a:rPr lang="en-US" sz="1200" dirty="0" smtClean="0"/>
              <a:t>   }</a:t>
            </a:r>
          </a:p>
          <a:p>
            <a:pPr eaLnBrk="1" hangingPunct="1"/>
            <a:endParaRPr lang="en-US" sz="1200" dirty="0" smtClean="0"/>
          </a:p>
          <a:p>
            <a:pPr eaLnBrk="1" hangingPunct="1"/>
            <a:r>
              <a:rPr lang="en-US" sz="1200" dirty="0" smtClean="0"/>
              <a:t>  public void run() {</a:t>
            </a:r>
          </a:p>
          <a:p>
            <a:pPr eaLnBrk="1" hangingPunct="1"/>
            <a:r>
              <a:rPr lang="en-US" sz="1200" dirty="0" smtClean="0"/>
              <a:t>    byte[] buffer = new byte[1024];</a:t>
            </a:r>
          </a:p>
          <a:p>
            <a:pPr eaLnBrk="1" hangingPunct="1"/>
            <a:r>
              <a:rPr lang="en-US" sz="1200" dirty="0" smtClean="0"/>
              <a:t> 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numbytes</a:t>
            </a:r>
            <a:r>
              <a:rPr lang="en-US" sz="1200" dirty="0" smtClean="0"/>
              <a:t>;</a:t>
            </a:r>
          </a:p>
          <a:p>
            <a:pPr eaLnBrk="1" hangingPunct="1"/>
            <a:r>
              <a:rPr lang="en-US" sz="1200" dirty="0" smtClean="0"/>
              <a:t>     </a:t>
            </a:r>
            <a:r>
              <a:rPr lang="en-US" sz="1200" dirty="0" err="1" smtClean="0"/>
              <a:t>adapter.cancelDiscover</a:t>
            </a:r>
            <a:r>
              <a:rPr lang="en-US" sz="1200" dirty="0" smtClean="0"/>
              <a:t>();</a:t>
            </a:r>
          </a:p>
          <a:p>
            <a:pPr eaLnBrk="1" hangingPunct="1"/>
            <a:r>
              <a:rPr lang="en-US" sz="1200" dirty="0" smtClean="0"/>
              <a:t>     try</a:t>
            </a:r>
          </a:p>
          <a:p>
            <a:pPr eaLnBrk="1" hangingPunct="1"/>
            <a:r>
              <a:rPr lang="en-US" sz="1200" dirty="0" smtClean="0"/>
              <a:t>      {</a:t>
            </a:r>
          </a:p>
          <a:p>
            <a:pPr eaLnBrk="1" hangingPunct="1"/>
            <a:r>
              <a:rPr lang="en-US" sz="1200" dirty="0" smtClean="0"/>
              <a:t>          </a:t>
            </a:r>
            <a:r>
              <a:rPr lang="en-US" sz="1200" dirty="0" err="1" smtClean="0"/>
              <a:t>numbytes</a:t>
            </a:r>
            <a:r>
              <a:rPr lang="en-US" sz="1200" dirty="0" smtClean="0"/>
              <a:t> = </a:t>
            </a:r>
            <a:r>
              <a:rPr lang="en-US" sz="1200" dirty="0" err="1" smtClean="0"/>
              <a:t>temp.read(buffer</a:t>
            </a:r>
            <a:r>
              <a:rPr lang="en-US" sz="1200" dirty="0" smtClean="0"/>
              <a:t>);</a:t>
            </a:r>
          </a:p>
          <a:p>
            <a:pPr eaLnBrk="1" hangingPunct="1"/>
            <a:r>
              <a:rPr lang="en-US" sz="1200" dirty="0" smtClean="0"/>
              <a:t>          //do whatever you want with the bytes        </a:t>
            </a:r>
          </a:p>
          <a:p>
            <a:pPr eaLnBrk="1" hangingPunct="1"/>
            <a:r>
              <a:rPr lang="en-US" sz="1200" dirty="0" smtClean="0"/>
              <a:t>      } </a:t>
            </a:r>
            <a:r>
              <a:rPr lang="en-US" sz="1200" dirty="0" err="1" smtClean="0"/>
              <a:t>catch(Exception</a:t>
            </a:r>
            <a:r>
              <a:rPr lang="en-US" sz="1200" dirty="0" smtClean="0"/>
              <a:t> </a:t>
            </a:r>
            <a:r>
              <a:rPr lang="en-US" sz="1200" dirty="0" err="1" smtClean="0"/>
              <a:t>e</a:t>
            </a:r>
            <a:r>
              <a:rPr lang="en-US" sz="1200" dirty="0" smtClean="0"/>
              <a:t>) { }</a:t>
            </a:r>
          </a:p>
          <a:p>
            <a:pPr eaLnBrk="1" hangingPunct="1"/>
            <a:endParaRPr lang="en-US" sz="1200" dirty="0" smtClean="0"/>
          </a:p>
          <a:p>
            <a:pPr eaLnBrk="1" hangingPunct="1"/>
            <a:r>
              <a:rPr lang="en-US" sz="1200" dirty="0" smtClean="0"/>
              <a:t>     //manage the connection</a:t>
            </a:r>
          </a:p>
          <a:p>
            <a:pPr eaLnBrk="1" hangingPunct="1"/>
            <a:r>
              <a:rPr lang="en-US" sz="1200" dirty="0" smtClean="0"/>
              <a:t>  }</a:t>
            </a:r>
          </a:p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Courier" charset="0"/>
              </a:rPr>
              <a:t>}</a:t>
            </a:r>
            <a:endParaRPr lang="en-US" sz="1200" dirty="0">
              <a:solidFill>
                <a:srgbClr val="000000"/>
              </a:solidFill>
              <a:latin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0769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CB6B6655-4BD6-4E78-9CEE-DA9DF3CA3410}" type="slidenum">
              <a:rPr lang="en-US" sz="1400" smtClean="0">
                <a:latin typeface="Times New Roman" pitchFamily="16" charset="0"/>
              </a:rPr>
              <a:pPr/>
              <a:t>4</a:t>
            </a:fld>
            <a:endParaRPr lang="en-US" sz="1400" smtClean="0">
              <a:latin typeface="Times New Roman" pitchFamily="16" charset="0"/>
            </a:endParaRP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TCP</a:t>
            </a:r>
          </a:p>
        </p:txBody>
      </p:sp>
      <p:sp>
        <p:nvSpPr>
          <p:cNvPr id="7173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44779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sz="1400" smtClean="0"/>
              <a:t>2: Application Layer</a:t>
            </a:r>
            <a:endParaRPr lang="en-US" sz="1400" smtClean="0">
              <a:latin typeface="Times New Roman" pitchFamily="16" charset="0"/>
            </a:endParaRP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D7C083C8-7978-4103-ACE0-9DB28326E020}" type="slidenum">
              <a:rPr lang="en-US" sz="1400" smtClean="0">
                <a:latin typeface="Times New Roman" pitchFamily="16" charset="0"/>
              </a:rPr>
              <a:pPr/>
              <a:t>5</a:t>
            </a:fld>
            <a:endParaRPr lang="en-US" sz="1400" smtClean="0">
              <a:latin typeface="Times New Roman" pitchFamily="16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Socket-programming using TCP</a:t>
            </a:r>
            <a:endParaRPr lang="en-US" smtClean="0"/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0075" y="1419225"/>
            <a:ext cx="7772400" cy="1533525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u="sng" smtClean="0">
                <a:solidFill>
                  <a:srgbClr val="FF0000"/>
                </a:solidFill>
              </a:rPr>
              <a:t>Socket:</a:t>
            </a:r>
            <a:r>
              <a:rPr lang="en-US" sz="2400" smtClean="0"/>
              <a:t> a door between application process and end-end-transport protocol (UCP or TCP)</a:t>
            </a:r>
          </a:p>
          <a:p>
            <a:pPr>
              <a:buFont typeface="ZapfDingbats" pitchFamily="82" charset="2"/>
              <a:buNone/>
            </a:pPr>
            <a:r>
              <a:rPr lang="en-US" sz="2400" u="sng" smtClean="0">
                <a:solidFill>
                  <a:srgbClr val="FF0000"/>
                </a:solidFill>
              </a:rPr>
              <a:t>TCP service:</a:t>
            </a:r>
            <a:r>
              <a:rPr lang="en-US" sz="2400" smtClean="0"/>
              <a:t> reliable transfer of </a:t>
            </a:r>
            <a:r>
              <a:rPr lang="en-US" sz="2400" b="1" smtClean="0">
                <a:solidFill>
                  <a:schemeClr val="accent2"/>
                </a:solidFill>
              </a:rPr>
              <a:t>bytes</a:t>
            </a:r>
            <a:r>
              <a:rPr lang="en-US" sz="2400" smtClean="0">
                <a:solidFill>
                  <a:schemeClr val="accent2"/>
                </a:solidFill>
              </a:rPr>
              <a:t> </a:t>
            </a:r>
            <a:r>
              <a:rPr lang="en-US" sz="2400" smtClean="0"/>
              <a:t>from one process to another</a:t>
            </a:r>
            <a:endParaRPr lang="en-US" smtClean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2073275" y="3513138"/>
          <a:ext cx="1123950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Clip" r:id="rId3" imgW="1305000" imgH="1085760" progId="">
                  <p:embed/>
                </p:oleObj>
              </mc:Choice>
              <mc:Fallback>
                <p:oleObj name="Clip" r:id="rId3" imgW="1305000" imgH="1085760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3275" y="3513138"/>
                        <a:ext cx="1123950" cy="89217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32" name="Group 5"/>
          <p:cNvGrpSpPr>
            <a:grpSpLocks/>
          </p:cNvGrpSpPr>
          <p:nvPr/>
        </p:nvGrpSpPr>
        <p:grpSpPr bwMode="auto">
          <a:xfrm>
            <a:off x="2116138" y="3854450"/>
            <a:ext cx="1136650" cy="1584325"/>
            <a:chOff x="649" y="2260"/>
            <a:chExt cx="716" cy="998"/>
          </a:xfrm>
        </p:grpSpPr>
        <p:sp>
          <p:nvSpPr>
            <p:cNvPr id="1055" name="Rectangle 6"/>
            <p:cNvSpPr>
              <a:spLocks noChangeArrowheads="1"/>
            </p:cNvSpPr>
            <p:nvPr/>
          </p:nvSpPr>
          <p:spPr bwMode="auto">
            <a:xfrm>
              <a:off x="678" y="2280"/>
              <a:ext cx="642" cy="28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>
                <a:solidFill>
                  <a:schemeClr val="bg1"/>
                </a:solidFill>
                <a:latin typeface="Times New Roman" pitchFamily="16" charset="0"/>
              </a:endParaRPr>
            </a:p>
          </p:txBody>
        </p:sp>
        <p:sp>
          <p:nvSpPr>
            <p:cNvPr id="1056" name="Text Box 7"/>
            <p:cNvSpPr txBox="1">
              <a:spLocks noChangeArrowheads="1"/>
            </p:cNvSpPr>
            <p:nvPr/>
          </p:nvSpPr>
          <p:spPr bwMode="auto">
            <a:xfrm>
              <a:off x="694" y="2260"/>
              <a:ext cx="63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process</a:t>
              </a:r>
              <a:endParaRPr lang="en-US" sz="1800">
                <a:latin typeface="Times New Roman" pitchFamily="16" charset="0"/>
              </a:endParaRPr>
            </a:p>
          </p:txBody>
        </p:sp>
        <p:grpSp>
          <p:nvGrpSpPr>
            <p:cNvPr id="1057" name="Group 8"/>
            <p:cNvGrpSpPr>
              <a:grpSpLocks/>
            </p:cNvGrpSpPr>
            <p:nvPr/>
          </p:nvGrpSpPr>
          <p:grpSpPr bwMode="auto">
            <a:xfrm>
              <a:off x="649" y="2628"/>
              <a:ext cx="716" cy="630"/>
              <a:chOff x="637" y="2610"/>
              <a:chExt cx="716" cy="630"/>
            </a:xfrm>
          </p:grpSpPr>
          <p:sp>
            <p:nvSpPr>
              <p:cNvPr id="1061" name="Text Box 9"/>
              <p:cNvSpPr txBox="1">
                <a:spLocks noChangeArrowheads="1"/>
              </p:cNvSpPr>
              <p:nvPr/>
            </p:nvSpPr>
            <p:spPr bwMode="auto">
              <a:xfrm>
                <a:off x="637" y="2658"/>
                <a:ext cx="716" cy="5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800"/>
                  <a:t>TCP with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800"/>
                  <a:t>buffers,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800"/>
                  <a:t>variables</a:t>
                </a:r>
                <a:endParaRPr lang="en-US" sz="1800">
                  <a:latin typeface="Times New Roman" pitchFamily="16" charset="0"/>
                </a:endParaRPr>
              </a:p>
            </p:txBody>
          </p:sp>
          <p:sp>
            <p:nvSpPr>
              <p:cNvPr id="1062" name="Rectangle 10"/>
              <p:cNvSpPr>
                <a:spLocks noChangeArrowheads="1"/>
              </p:cNvSpPr>
              <p:nvPr/>
            </p:nvSpPr>
            <p:spPr bwMode="auto">
              <a:xfrm>
                <a:off x="672" y="2610"/>
                <a:ext cx="642" cy="63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8" name="Group 11"/>
            <p:cNvGrpSpPr>
              <a:grpSpLocks/>
            </p:cNvGrpSpPr>
            <p:nvPr/>
          </p:nvGrpSpPr>
          <p:grpSpPr bwMode="auto">
            <a:xfrm>
              <a:off x="741" y="2500"/>
              <a:ext cx="561" cy="231"/>
              <a:chOff x="897" y="3736"/>
              <a:chExt cx="561" cy="231"/>
            </a:xfrm>
          </p:grpSpPr>
          <p:sp>
            <p:nvSpPr>
              <p:cNvPr id="1059" name="Rectangle 12"/>
              <p:cNvSpPr>
                <a:spLocks noChangeArrowheads="1"/>
              </p:cNvSpPr>
              <p:nvPr/>
            </p:nvSpPr>
            <p:spPr bwMode="auto">
              <a:xfrm>
                <a:off x="924" y="3774"/>
                <a:ext cx="492" cy="15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" name="Text Box 13"/>
              <p:cNvSpPr txBox="1">
                <a:spLocks noChangeArrowheads="1"/>
              </p:cNvSpPr>
              <p:nvPr/>
            </p:nvSpPr>
            <p:spPr bwMode="auto">
              <a:xfrm>
                <a:off x="897" y="3736"/>
                <a:ext cx="56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800">
                    <a:solidFill>
                      <a:schemeClr val="bg1"/>
                    </a:solidFill>
                  </a:rPr>
                  <a:t>socket</a:t>
                </a:r>
                <a:endParaRPr lang="en-US">
                  <a:latin typeface="Times New Roman" pitchFamily="16" charset="0"/>
                </a:endParaRPr>
              </a:p>
            </p:txBody>
          </p:sp>
        </p:grpSp>
      </p:grpSp>
      <p:sp>
        <p:nvSpPr>
          <p:cNvPr id="1033" name="Text Box 14"/>
          <p:cNvSpPr txBox="1">
            <a:spLocks noChangeArrowheads="1"/>
          </p:cNvSpPr>
          <p:nvPr/>
        </p:nvSpPr>
        <p:spPr bwMode="auto">
          <a:xfrm>
            <a:off x="517525" y="3681413"/>
            <a:ext cx="143033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controlled by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application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developer</a:t>
            </a:r>
            <a:endParaRPr lang="en-US">
              <a:latin typeface="Times New Roman" pitchFamily="16" charset="0"/>
            </a:endParaRPr>
          </a:p>
        </p:txBody>
      </p:sp>
      <p:sp>
        <p:nvSpPr>
          <p:cNvPr id="1034" name="Text Box 15"/>
          <p:cNvSpPr txBox="1">
            <a:spLocks noChangeArrowheads="1"/>
          </p:cNvSpPr>
          <p:nvPr/>
        </p:nvSpPr>
        <p:spPr bwMode="auto">
          <a:xfrm>
            <a:off x="488950" y="4548188"/>
            <a:ext cx="143033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controlled by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operating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system</a:t>
            </a:r>
            <a:endParaRPr lang="en-US">
              <a:latin typeface="Times New Roman" pitchFamily="16" charset="0"/>
            </a:endParaRPr>
          </a:p>
        </p:txBody>
      </p:sp>
      <p:sp>
        <p:nvSpPr>
          <p:cNvPr id="1035" name="Line 16"/>
          <p:cNvSpPr>
            <a:spLocks noChangeShapeType="1"/>
          </p:cNvSpPr>
          <p:nvPr/>
        </p:nvSpPr>
        <p:spPr bwMode="auto">
          <a:xfrm flipV="1">
            <a:off x="1943100" y="3895725"/>
            <a:ext cx="0" cy="485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6" name="Line 17"/>
          <p:cNvSpPr>
            <a:spLocks noChangeShapeType="1"/>
          </p:cNvSpPr>
          <p:nvPr/>
        </p:nvSpPr>
        <p:spPr bwMode="auto">
          <a:xfrm flipH="1" flipV="1">
            <a:off x="1933575" y="4476750"/>
            <a:ext cx="0" cy="1000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7" name="Text Box 18"/>
          <p:cNvSpPr txBox="1">
            <a:spLocks noChangeArrowheads="1"/>
          </p:cNvSpPr>
          <p:nvPr/>
        </p:nvSpPr>
        <p:spPr bwMode="auto">
          <a:xfrm>
            <a:off x="2157413" y="5600700"/>
            <a:ext cx="10382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/>
              <a:t>host or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/>
              <a:t>server</a:t>
            </a:r>
            <a:endParaRPr lang="en-US">
              <a:latin typeface="Times New Roman" pitchFamily="16" charset="0"/>
            </a:endParaRPr>
          </a:p>
        </p:txBody>
      </p:sp>
      <p:graphicFrame>
        <p:nvGraphicFramePr>
          <p:cNvPr id="1027" name="Object 19"/>
          <p:cNvGraphicFramePr>
            <a:graphicFrameLocks noChangeAspect="1"/>
          </p:cNvGraphicFramePr>
          <p:nvPr/>
        </p:nvGraphicFramePr>
        <p:xfrm>
          <a:off x="5730875" y="3408363"/>
          <a:ext cx="1123950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Clip" r:id="rId5" imgW="1305000" imgH="1085760" progId="">
                  <p:embed/>
                </p:oleObj>
              </mc:Choice>
              <mc:Fallback>
                <p:oleObj name="Clip" r:id="rId5" imgW="1305000" imgH="1085760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0875" y="3408363"/>
                        <a:ext cx="1123950" cy="89217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38" name="Group 20"/>
          <p:cNvGrpSpPr>
            <a:grpSpLocks/>
          </p:cNvGrpSpPr>
          <p:nvPr/>
        </p:nvGrpSpPr>
        <p:grpSpPr bwMode="auto">
          <a:xfrm>
            <a:off x="5773738" y="3749675"/>
            <a:ext cx="1136650" cy="1584325"/>
            <a:chOff x="649" y="2260"/>
            <a:chExt cx="716" cy="998"/>
          </a:xfrm>
        </p:grpSpPr>
        <p:sp>
          <p:nvSpPr>
            <p:cNvPr id="1047" name="Rectangle 21"/>
            <p:cNvSpPr>
              <a:spLocks noChangeArrowheads="1"/>
            </p:cNvSpPr>
            <p:nvPr/>
          </p:nvSpPr>
          <p:spPr bwMode="auto">
            <a:xfrm>
              <a:off x="678" y="2280"/>
              <a:ext cx="642" cy="28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>
                <a:solidFill>
                  <a:schemeClr val="bg1"/>
                </a:solidFill>
                <a:latin typeface="Times New Roman" pitchFamily="16" charset="0"/>
              </a:endParaRPr>
            </a:p>
          </p:txBody>
        </p:sp>
        <p:sp>
          <p:nvSpPr>
            <p:cNvPr id="1048" name="Text Box 22"/>
            <p:cNvSpPr txBox="1">
              <a:spLocks noChangeArrowheads="1"/>
            </p:cNvSpPr>
            <p:nvPr/>
          </p:nvSpPr>
          <p:spPr bwMode="auto">
            <a:xfrm>
              <a:off x="694" y="2260"/>
              <a:ext cx="63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process</a:t>
              </a:r>
              <a:endParaRPr lang="en-US" sz="1800">
                <a:latin typeface="Times New Roman" pitchFamily="16" charset="0"/>
              </a:endParaRPr>
            </a:p>
          </p:txBody>
        </p:sp>
        <p:grpSp>
          <p:nvGrpSpPr>
            <p:cNvPr id="1049" name="Group 23"/>
            <p:cNvGrpSpPr>
              <a:grpSpLocks/>
            </p:cNvGrpSpPr>
            <p:nvPr/>
          </p:nvGrpSpPr>
          <p:grpSpPr bwMode="auto">
            <a:xfrm>
              <a:off x="649" y="2628"/>
              <a:ext cx="716" cy="630"/>
              <a:chOff x="637" y="2610"/>
              <a:chExt cx="716" cy="630"/>
            </a:xfrm>
          </p:grpSpPr>
          <p:sp>
            <p:nvSpPr>
              <p:cNvPr id="1053" name="Text Box 24"/>
              <p:cNvSpPr txBox="1">
                <a:spLocks noChangeArrowheads="1"/>
              </p:cNvSpPr>
              <p:nvPr/>
            </p:nvSpPr>
            <p:spPr bwMode="auto">
              <a:xfrm>
                <a:off x="637" y="2658"/>
                <a:ext cx="716" cy="5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800"/>
                  <a:t>TCP with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800"/>
                  <a:t>buffers,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800"/>
                  <a:t>variables</a:t>
                </a:r>
                <a:endParaRPr lang="en-US" sz="1800">
                  <a:latin typeface="Times New Roman" pitchFamily="16" charset="0"/>
                </a:endParaRPr>
              </a:p>
            </p:txBody>
          </p:sp>
          <p:sp>
            <p:nvSpPr>
              <p:cNvPr id="1054" name="Rectangle 25"/>
              <p:cNvSpPr>
                <a:spLocks noChangeArrowheads="1"/>
              </p:cNvSpPr>
              <p:nvPr/>
            </p:nvSpPr>
            <p:spPr bwMode="auto">
              <a:xfrm>
                <a:off x="672" y="2610"/>
                <a:ext cx="642" cy="63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0" name="Group 26"/>
            <p:cNvGrpSpPr>
              <a:grpSpLocks/>
            </p:cNvGrpSpPr>
            <p:nvPr/>
          </p:nvGrpSpPr>
          <p:grpSpPr bwMode="auto">
            <a:xfrm>
              <a:off x="741" y="2500"/>
              <a:ext cx="561" cy="231"/>
              <a:chOff x="897" y="3736"/>
              <a:chExt cx="561" cy="231"/>
            </a:xfrm>
          </p:grpSpPr>
          <p:sp>
            <p:nvSpPr>
              <p:cNvPr id="1051" name="Rectangle 27"/>
              <p:cNvSpPr>
                <a:spLocks noChangeArrowheads="1"/>
              </p:cNvSpPr>
              <p:nvPr/>
            </p:nvSpPr>
            <p:spPr bwMode="auto">
              <a:xfrm>
                <a:off x="924" y="3774"/>
                <a:ext cx="492" cy="15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" name="Text Box 28"/>
              <p:cNvSpPr txBox="1">
                <a:spLocks noChangeArrowheads="1"/>
              </p:cNvSpPr>
              <p:nvPr/>
            </p:nvSpPr>
            <p:spPr bwMode="auto">
              <a:xfrm>
                <a:off x="897" y="3736"/>
                <a:ext cx="56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800">
                    <a:solidFill>
                      <a:schemeClr val="bg1"/>
                    </a:solidFill>
                  </a:rPr>
                  <a:t>socket</a:t>
                </a:r>
                <a:endParaRPr lang="en-US">
                  <a:latin typeface="Times New Roman" pitchFamily="16" charset="0"/>
                </a:endParaRPr>
              </a:p>
            </p:txBody>
          </p:sp>
        </p:grpSp>
      </p:grpSp>
      <p:sp>
        <p:nvSpPr>
          <p:cNvPr id="1039" name="Text Box 29"/>
          <p:cNvSpPr txBox="1">
            <a:spLocks noChangeArrowheads="1"/>
          </p:cNvSpPr>
          <p:nvPr/>
        </p:nvSpPr>
        <p:spPr bwMode="auto">
          <a:xfrm>
            <a:off x="7118350" y="3519488"/>
            <a:ext cx="143033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controlled by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application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developer</a:t>
            </a:r>
            <a:endParaRPr lang="en-US">
              <a:latin typeface="Times New Roman" pitchFamily="16" charset="0"/>
            </a:endParaRPr>
          </a:p>
        </p:txBody>
      </p:sp>
      <p:sp>
        <p:nvSpPr>
          <p:cNvPr id="1040" name="Text Box 30"/>
          <p:cNvSpPr txBox="1">
            <a:spLocks noChangeArrowheads="1"/>
          </p:cNvSpPr>
          <p:nvPr/>
        </p:nvSpPr>
        <p:spPr bwMode="auto">
          <a:xfrm>
            <a:off x="7123113" y="4433888"/>
            <a:ext cx="143033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controlled by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operating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system</a:t>
            </a:r>
            <a:endParaRPr lang="en-US">
              <a:latin typeface="Times New Roman" pitchFamily="16" charset="0"/>
            </a:endParaRPr>
          </a:p>
        </p:txBody>
      </p:sp>
      <p:sp>
        <p:nvSpPr>
          <p:cNvPr id="1041" name="Line 31"/>
          <p:cNvSpPr>
            <a:spLocks noChangeShapeType="1"/>
          </p:cNvSpPr>
          <p:nvPr/>
        </p:nvSpPr>
        <p:spPr bwMode="auto">
          <a:xfrm flipV="1">
            <a:off x="7029450" y="3762375"/>
            <a:ext cx="0" cy="485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2" name="Line 32"/>
          <p:cNvSpPr>
            <a:spLocks noChangeShapeType="1"/>
          </p:cNvSpPr>
          <p:nvPr/>
        </p:nvSpPr>
        <p:spPr bwMode="auto">
          <a:xfrm flipH="1" flipV="1">
            <a:off x="7019925" y="4343400"/>
            <a:ext cx="0" cy="1000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3" name="Text Box 33"/>
          <p:cNvSpPr txBox="1">
            <a:spLocks noChangeArrowheads="1"/>
          </p:cNvSpPr>
          <p:nvPr/>
        </p:nvSpPr>
        <p:spPr bwMode="auto">
          <a:xfrm>
            <a:off x="5815013" y="5495925"/>
            <a:ext cx="10382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/>
              <a:t>host or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/>
              <a:t>server</a:t>
            </a:r>
            <a:endParaRPr lang="en-US">
              <a:latin typeface="Times New Roman" pitchFamily="16" charset="0"/>
            </a:endParaRPr>
          </a:p>
        </p:txBody>
      </p:sp>
      <p:sp>
        <p:nvSpPr>
          <p:cNvPr id="1044" name="Freeform 34"/>
          <p:cNvSpPr>
            <a:spLocks/>
          </p:cNvSpPr>
          <p:nvPr/>
        </p:nvSpPr>
        <p:spPr bwMode="auto">
          <a:xfrm>
            <a:off x="3597275" y="4229100"/>
            <a:ext cx="1798638" cy="1674813"/>
          </a:xfrm>
          <a:custGeom>
            <a:avLst/>
            <a:gdLst>
              <a:gd name="T0" fmla="*/ 332720 w 1292"/>
              <a:gd name="T1" fmla="*/ 9342 h 1255"/>
              <a:gd name="T2" fmla="*/ 48725 w 1292"/>
              <a:gd name="T3" fmla="*/ 209518 h 1255"/>
              <a:gd name="T4" fmla="*/ 40372 w 1292"/>
              <a:gd name="T5" fmla="*/ 697950 h 1255"/>
              <a:gd name="T6" fmla="*/ 73783 w 1292"/>
              <a:gd name="T7" fmla="*/ 1106311 h 1255"/>
              <a:gd name="T8" fmla="*/ 341073 w 1292"/>
              <a:gd name="T9" fmla="*/ 1162360 h 1255"/>
              <a:gd name="T10" fmla="*/ 900711 w 1292"/>
              <a:gd name="T11" fmla="*/ 1506665 h 1255"/>
              <a:gd name="T12" fmla="*/ 1385174 w 1292"/>
              <a:gd name="T13" fmla="*/ 1650792 h 1255"/>
              <a:gd name="T14" fmla="*/ 1669170 w 1292"/>
              <a:gd name="T15" fmla="*/ 1362537 h 1255"/>
              <a:gd name="T16" fmla="*/ 1769403 w 1292"/>
              <a:gd name="T17" fmla="*/ 593858 h 1255"/>
              <a:gd name="T18" fmla="*/ 1677522 w 1292"/>
              <a:gd name="T19" fmla="*/ 281582 h 1255"/>
              <a:gd name="T20" fmla="*/ 1042709 w 1292"/>
              <a:gd name="T21" fmla="*/ 153469 h 1255"/>
              <a:gd name="T22" fmla="*/ 332720 w 1292"/>
              <a:gd name="T23" fmla="*/ 9342 h 12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292"/>
              <a:gd name="T37" fmla="*/ 0 h 1255"/>
              <a:gd name="T38" fmla="*/ 1292 w 1292"/>
              <a:gd name="T39" fmla="*/ 1255 h 125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5" name="Text Box 35"/>
          <p:cNvSpPr txBox="1">
            <a:spLocks noChangeArrowheads="1"/>
          </p:cNvSpPr>
          <p:nvPr/>
        </p:nvSpPr>
        <p:spPr bwMode="auto">
          <a:xfrm>
            <a:off x="3935413" y="4838700"/>
            <a:ext cx="1162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/>
              <a:t>internet</a:t>
            </a:r>
            <a:endParaRPr lang="en-US">
              <a:latin typeface="Times New Roman" pitchFamily="16" charset="0"/>
            </a:endParaRPr>
          </a:p>
        </p:txBody>
      </p:sp>
      <p:sp>
        <p:nvSpPr>
          <p:cNvPr id="1046" name="Line 36"/>
          <p:cNvSpPr>
            <a:spLocks noChangeShapeType="1"/>
          </p:cNvSpPr>
          <p:nvPr/>
        </p:nvSpPr>
        <p:spPr bwMode="auto">
          <a:xfrm flipH="1">
            <a:off x="3228975" y="4733925"/>
            <a:ext cx="2533650" cy="95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801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sz="1400" smtClean="0"/>
              <a:t>2: Application Layer</a:t>
            </a:r>
            <a:endParaRPr lang="en-US" sz="1400" smtClean="0">
              <a:latin typeface="Times New Roman" pitchFamily="16" charset="0"/>
            </a:endParaRPr>
          </a:p>
        </p:txBody>
      </p:sp>
      <p:sp>
        <p:nvSpPr>
          <p:cNvPr id="819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F258D619-065F-4409-AE0C-5A7B0E5C0DC7}" type="slidenum">
              <a:rPr lang="en-US" sz="1400" smtClean="0">
                <a:latin typeface="Times New Roman" pitchFamily="16" charset="0"/>
              </a:rPr>
              <a:pPr/>
              <a:t>6</a:t>
            </a:fld>
            <a:endParaRPr lang="en-US" sz="1400" smtClean="0">
              <a:latin typeface="Times New Roman" pitchFamily="16" charset="0"/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Socket programming </a:t>
            </a:r>
            <a:r>
              <a:rPr lang="en-US" sz="3600" i="1" smtClean="0">
                <a:solidFill>
                  <a:srgbClr val="FF0000"/>
                </a:solidFill>
              </a:rPr>
              <a:t>with TCP</a:t>
            </a:r>
            <a:endParaRPr lang="en-US" smtClean="0"/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14350" y="1352550"/>
            <a:ext cx="3810000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000" smtClean="0">
                <a:solidFill>
                  <a:srgbClr val="FF0000"/>
                </a:solidFill>
              </a:rPr>
              <a:t>Client must contact server</a:t>
            </a:r>
            <a:endParaRPr lang="en-US" sz="2400" smtClean="0"/>
          </a:p>
          <a:p>
            <a:r>
              <a:rPr lang="en-US" sz="2000" smtClean="0"/>
              <a:t>server process must first be running</a:t>
            </a:r>
          </a:p>
          <a:p>
            <a:r>
              <a:rPr lang="en-US" sz="2000" smtClean="0"/>
              <a:t>server must have created socket (door) that welcomes client’s contact</a:t>
            </a:r>
            <a:endParaRPr lang="en-US" sz="2400" smtClean="0"/>
          </a:p>
          <a:p>
            <a:pPr>
              <a:spcBef>
                <a:spcPct val="50000"/>
              </a:spcBef>
              <a:buFont typeface="ZapfDingbats" pitchFamily="82" charset="2"/>
              <a:buNone/>
            </a:pPr>
            <a:r>
              <a:rPr lang="en-US" sz="2000" smtClean="0">
                <a:solidFill>
                  <a:srgbClr val="FF0000"/>
                </a:solidFill>
              </a:rPr>
              <a:t>Client contacts server by:</a:t>
            </a:r>
            <a:endParaRPr lang="en-US" sz="2400" smtClean="0"/>
          </a:p>
          <a:p>
            <a:r>
              <a:rPr lang="en-US" sz="2000" smtClean="0"/>
              <a:t>creating client-local TCP socket</a:t>
            </a:r>
          </a:p>
          <a:p>
            <a:r>
              <a:rPr lang="en-US" sz="2000" smtClean="0"/>
              <a:t>specifying IP address, port number of server process</a:t>
            </a:r>
          </a:p>
          <a:p>
            <a:r>
              <a:rPr lang="en-US" sz="2000" smtClean="0"/>
              <a:t>When </a:t>
            </a:r>
            <a:r>
              <a:rPr lang="en-US" sz="2000" smtClean="0">
                <a:solidFill>
                  <a:srgbClr val="FF0000"/>
                </a:solidFill>
              </a:rPr>
              <a:t>client creates socket</a:t>
            </a:r>
            <a:r>
              <a:rPr lang="en-US" sz="2000" smtClean="0"/>
              <a:t>: client TCP establishes connection to server TCP</a:t>
            </a:r>
          </a:p>
          <a:p>
            <a:endParaRPr lang="en-US" sz="2000" smtClean="0"/>
          </a:p>
        </p:txBody>
      </p:sp>
      <p:sp>
        <p:nvSpPr>
          <p:cNvPr id="819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390650"/>
            <a:ext cx="3962400" cy="3000375"/>
          </a:xfrm>
        </p:spPr>
        <p:txBody>
          <a:bodyPr/>
          <a:lstStyle/>
          <a:p>
            <a:r>
              <a:rPr lang="en-US" sz="2000" dirty="0" smtClean="0"/>
              <a:t>When contacted by client, </a:t>
            </a:r>
            <a:r>
              <a:rPr lang="en-US" sz="2000" dirty="0" smtClean="0">
                <a:solidFill>
                  <a:srgbClr val="FF0000"/>
                </a:solidFill>
              </a:rPr>
              <a:t>server TCP creates new socket</a:t>
            </a:r>
            <a:r>
              <a:rPr lang="en-US" sz="2000" dirty="0" smtClean="0"/>
              <a:t> for server process to communicate with client</a:t>
            </a:r>
          </a:p>
          <a:p>
            <a:pPr lvl="1"/>
            <a:r>
              <a:rPr lang="en-US" sz="2000" dirty="0" smtClean="0"/>
              <a:t>allows server to talk with multiple clients</a:t>
            </a:r>
          </a:p>
          <a:p>
            <a:pPr lvl="1"/>
            <a:r>
              <a:rPr lang="en-US" sz="2000" dirty="0" smtClean="0"/>
              <a:t>source port numbers used to distinguish clients </a:t>
            </a:r>
            <a:endParaRPr lang="en-US" sz="1800" i="1" dirty="0" smtClean="0">
              <a:solidFill>
                <a:schemeClr val="accent2"/>
              </a:solidFill>
            </a:endParaRPr>
          </a:p>
        </p:txBody>
      </p:sp>
      <p:grpSp>
        <p:nvGrpSpPr>
          <p:cNvPr id="8199" name="Group 5"/>
          <p:cNvGrpSpPr>
            <a:grpSpLocks/>
          </p:cNvGrpSpPr>
          <p:nvPr/>
        </p:nvGrpSpPr>
        <p:grpSpPr bwMode="auto">
          <a:xfrm>
            <a:off x="4667250" y="4584700"/>
            <a:ext cx="4133850" cy="1635125"/>
            <a:chOff x="2940" y="2888"/>
            <a:chExt cx="2604" cy="1030"/>
          </a:xfrm>
        </p:grpSpPr>
        <p:sp>
          <p:nvSpPr>
            <p:cNvPr id="8200" name="Text Box 6"/>
            <p:cNvSpPr txBox="1">
              <a:spLocks noChangeArrowheads="1"/>
            </p:cNvSpPr>
            <p:nvPr/>
          </p:nvSpPr>
          <p:spPr bwMode="auto">
            <a:xfrm>
              <a:off x="3020" y="3140"/>
              <a:ext cx="2401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i="1">
                  <a:solidFill>
                    <a:schemeClr val="accent2"/>
                  </a:solidFill>
                </a:rPr>
                <a:t>TCP provides reliable, in-order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i="1">
                  <a:solidFill>
                    <a:schemeClr val="accent2"/>
                  </a:solidFill>
                </a:rPr>
                <a:t> transfer of bytes (“pipe”)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i="1">
                  <a:solidFill>
                    <a:schemeClr val="accent2"/>
                  </a:solidFill>
                </a:rPr>
                <a:t>between client and server</a:t>
              </a:r>
            </a:p>
          </p:txBody>
        </p:sp>
        <p:sp>
          <p:nvSpPr>
            <p:cNvPr id="8201" name="Rectangle 7"/>
            <p:cNvSpPr>
              <a:spLocks noChangeArrowheads="1"/>
            </p:cNvSpPr>
            <p:nvPr/>
          </p:nvSpPr>
          <p:spPr bwMode="auto">
            <a:xfrm>
              <a:off x="2940" y="3024"/>
              <a:ext cx="2604" cy="894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8202" name="Group 8"/>
            <p:cNvGrpSpPr>
              <a:grpSpLocks/>
            </p:cNvGrpSpPr>
            <p:nvPr/>
          </p:nvGrpSpPr>
          <p:grpSpPr bwMode="auto">
            <a:xfrm>
              <a:off x="2976" y="2888"/>
              <a:ext cx="1653" cy="250"/>
              <a:chOff x="66" y="3842"/>
              <a:chExt cx="1653" cy="250"/>
            </a:xfrm>
          </p:grpSpPr>
          <p:sp>
            <p:nvSpPr>
              <p:cNvPr id="8203" name="Rectangle 9"/>
              <p:cNvSpPr>
                <a:spLocks noChangeArrowheads="1"/>
              </p:cNvSpPr>
              <p:nvPr/>
            </p:nvSpPr>
            <p:spPr bwMode="auto">
              <a:xfrm>
                <a:off x="96" y="3888"/>
                <a:ext cx="1584" cy="16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04" name="Text Box 10"/>
              <p:cNvSpPr txBox="1">
                <a:spLocks noChangeArrowheads="1"/>
              </p:cNvSpPr>
              <p:nvPr/>
            </p:nvSpPr>
            <p:spPr bwMode="auto">
              <a:xfrm>
                <a:off x="66" y="3842"/>
                <a:ext cx="165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000" dirty="0">
                    <a:solidFill>
                      <a:srgbClr val="FF0000"/>
                    </a:solidFill>
                  </a:rPr>
                  <a:t>application viewpoint</a:t>
                </a:r>
                <a:endParaRPr lang="en-US" sz="18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519662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FB19A8D8-B914-457B-AF66-3EFA0A55E9D5}" type="slidenum">
              <a:rPr lang="en-US" sz="1400" smtClean="0">
                <a:latin typeface="Times New Roman" pitchFamily="16" charset="0"/>
              </a:rPr>
              <a:pPr/>
              <a:t>7</a:t>
            </a:fld>
            <a:endParaRPr lang="en-US" sz="1400" smtClean="0">
              <a:latin typeface="Times New Roman" pitchFamily="16" charset="0"/>
            </a:endParaRPr>
          </a:p>
        </p:txBody>
      </p:sp>
      <p:sp>
        <p:nvSpPr>
          <p:cNvPr id="922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Stream jargon</a:t>
            </a:r>
          </a:p>
        </p:txBody>
      </p:sp>
      <p:sp>
        <p:nvSpPr>
          <p:cNvPr id="9221" name="Rectangle 102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000" smtClean="0"/>
              <a:t>A </a:t>
            </a:r>
            <a:r>
              <a:rPr lang="en-US" sz="2000" smtClean="0">
                <a:solidFill>
                  <a:srgbClr val="FF0000"/>
                </a:solidFill>
              </a:rPr>
              <a:t>stream</a:t>
            </a:r>
            <a:r>
              <a:rPr lang="en-US" sz="2000" smtClean="0"/>
              <a:t> is a sequence of characters that flow into or out of a process.</a:t>
            </a:r>
          </a:p>
          <a:p>
            <a:r>
              <a:rPr lang="en-US" sz="2000" smtClean="0"/>
              <a:t>An </a:t>
            </a:r>
            <a:r>
              <a:rPr lang="en-US" sz="2000" smtClean="0">
                <a:solidFill>
                  <a:srgbClr val="FF0000"/>
                </a:solidFill>
              </a:rPr>
              <a:t>input stream</a:t>
            </a:r>
            <a:r>
              <a:rPr lang="en-US" sz="2000" smtClean="0"/>
              <a:t> is attached to some input source for the process, eg, keyboard or socket.</a:t>
            </a:r>
          </a:p>
          <a:p>
            <a:r>
              <a:rPr lang="en-US" sz="2000" smtClean="0"/>
              <a:t>An </a:t>
            </a:r>
            <a:r>
              <a:rPr lang="en-US" sz="2000" smtClean="0">
                <a:solidFill>
                  <a:srgbClr val="FF0000"/>
                </a:solidFill>
              </a:rPr>
              <a:t>output stream</a:t>
            </a:r>
            <a:r>
              <a:rPr lang="en-US" sz="2000" smtClean="0"/>
              <a:t> is attached to an output source, eg, monitor or socket.</a:t>
            </a:r>
            <a:endParaRPr lang="en-US" sz="2400" smtClean="0"/>
          </a:p>
        </p:txBody>
      </p:sp>
    </p:spTree>
    <p:extLst>
      <p:ext uri="{BB962C8B-B14F-4D97-AF65-F5344CB8AC3E}">
        <p14:creationId xmlns:p14="http://schemas.microsoft.com/office/powerpoint/2010/main" val="2159598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5466F804-FB5D-431C-8A39-71745BBCB219}" type="slidenum">
              <a:rPr lang="en-US" sz="1400" smtClean="0">
                <a:latin typeface="Times New Roman" pitchFamily="16" charset="0"/>
              </a:rPr>
              <a:pPr/>
              <a:t>8</a:t>
            </a:fld>
            <a:endParaRPr lang="en-US" sz="1400" smtClean="0">
              <a:latin typeface="Times New Roman" pitchFamily="16" charset="0"/>
            </a:endParaRPr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Socket programming with TCP</a:t>
            </a:r>
            <a:endParaRPr lang="en-US" smtClean="0"/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92125" y="1474788"/>
            <a:ext cx="4114800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Example client-server app:</a:t>
            </a:r>
            <a:endParaRPr lang="en-US" sz="2400" smtClean="0"/>
          </a:p>
          <a:p>
            <a:pPr>
              <a:buFont typeface="ZapfDingbats" pitchFamily="82" charset="2"/>
              <a:buNone/>
            </a:pPr>
            <a:r>
              <a:rPr lang="en-US" sz="2000" smtClean="0"/>
              <a:t>1) client reads line from standard input (</a:t>
            </a:r>
            <a:r>
              <a:rPr lang="en-US" sz="2000" b="1" smtClean="0">
                <a:latin typeface="Courier New" pitchFamily="49" charset="0"/>
              </a:rPr>
              <a:t>inFromUser</a:t>
            </a:r>
            <a:r>
              <a:rPr lang="en-US" sz="2000" smtClean="0"/>
              <a:t> stream) , sends to server via socket (</a:t>
            </a:r>
            <a:r>
              <a:rPr lang="en-US" sz="2000" b="1" smtClean="0">
                <a:latin typeface="Courier New" pitchFamily="49" charset="0"/>
              </a:rPr>
              <a:t>outToServer</a:t>
            </a:r>
            <a:r>
              <a:rPr lang="en-US" sz="2000" smtClean="0"/>
              <a:t> stream)</a:t>
            </a:r>
          </a:p>
          <a:p>
            <a:pPr>
              <a:buFont typeface="ZapfDingbats" pitchFamily="82" charset="2"/>
              <a:buNone/>
            </a:pPr>
            <a:r>
              <a:rPr lang="en-US" sz="2000" smtClean="0"/>
              <a:t>2) server reads line from socket</a:t>
            </a:r>
          </a:p>
          <a:p>
            <a:pPr>
              <a:buFont typeface="ZapfDingbats" pitchFamily="82" charset="2"/>
              <a:buNone/>
            </a:pPr>
            <a:r>
              <a:rPr lang="en-US" sz="2000" smtClean="0"/>
              <a:t>3) server converts line to uppercase, sends back to client</a:t>
            </a:r>
          </a:p>
          <a:p>
            <a:pPr>
              <a:buFont typeface="ZapfDingbats" pitchFamily="82" charset="2"/>
              <a:buNone/>
            </a:pPr>
            <a:r>
              <a:rPr lang="en-US" sz="2000" smtClean="0"/>
              <a:t>4) client reads, prints  modified line from socket (</a:t>
            </a:r>
            <a:r>
              <a:rPr lang="en-US" sz="2000" b="1" smtClean="0">
                <a:latin typeface="Courier New" pitchFamily="49" charset="0"/>
              </a:rPr>
              <a:t>inFromServer</a:t>
            </a:r>
            <a:r>
              <a:rPr lang="en-US" sz="2000" smtClean="0"/>
              <a:t> stream)</a:t>
            </a:r>
          </a:p>
        </p:txBody>
      </p:sp>
      <p:sp>
        <p:nvSpPr>
          <p:cNvPr id="2055" name="Rectangle 16"/>
          <p:cNvSpPr>
            <a:spLocks noChangeArrowheads="1"/>
          </p:cNvSpPr>
          <p:nvPr/>
        </p:nvSpPr>
        <p:spPr bwMode="auto">
          <a:xfrm>
            <a:off x="0" y="1395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50" name="Object 15"/>
          <p:cNvGraphicFramePr>
            <a:graphicFrameLocks noChangeAspect="1"/>
          </p:cNvGraphicFramePr>
          <p:nvPr/>
        </p:nvGraphicFramePr>
        <p:xfrm>
          <a:off x="5059363" y="1397000"/>
          <a:ext cx="3670300" cy="479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VISIO" r:id="rId3" imgW="4992624" imgH="5675376" progId="">
                  <p:embed/>
                </p:oleObj>
              </mc:Choice>
              <mc:Fallback>
                <p:oleObj name="VISIO" r:id="rId3" imgW="4992624" imgH="5675376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9363" y="1397000"/>
                        <a:ext cx="3670300" cy="4791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Text Box 24"/>
          <p:cNvSpPr txBox="1">
            <a:spLocks noChangeArrowheads="1"/>
          </p:cNvSpPr>
          <p:nvPr/>
        </p:nvSpPr>
        <p:spPr bwMode="auto">
          <a:xfrm>
            <a:off x="5305425" y="2608263"/>
            <a:ext cx="1206500" cy="762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sz="2000">
                <a:solidFill>
                  <a:schemeClr val="accent2"/>
                </a:solidFill>
              </a:rPr>
              <a:t>Client</a:t>
            </a:r>
          </a:p>
          <a:p>
            <a:r>
              <a:rPr lang="en-US" sz="2000">
                <a:solidFill>
                  <a:schemeClr val="accent2"/>
                </a:solidFill>
              </a:rPr>
              <a:t>process</a:t>
            </a:r>
            <a:endParaRPr lang="en-US" sz="2000">
              <a:solidFill>
                <a:schemeClr val="accent2"/>
              </a:solidFill>
              <a:latin typeface="Times New Roman" pitchFamily="16" charset="0"/>
            </a:endParaRPr>
          </a:p>
        </p:txBody>
      </p:sp>
      <p:sp>
        <p:nvSpPr>
          <p:cNvPr id="2057" name="Rectangle 33"/>
          <p:cNvSpPr>
            <a:spLocks noChangeArrowheads="1"/>
          </p:cNvSpPr>
          <p:nvPr/>
        </p:nvSpPr>
        <p:spPr bwMode="auto">
          <a:xfrm>
            <a:off x="6418263" y="5132388"/>
            <a:ext cx="1450975" cy="547687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Text Box 34"/>
          <p:cNvSpPr txBox="1">
            <a:spLocks noChangeArrowheads="1"/>
          </p:cNvSpPr>
          <p:nvPr/>
        </p:nvSpPr>
        <p:spPr bwMode="auto">
          <a:xfrm>
            <a:off x="6342063" y="5076825"/>
            <a:ext cx="15414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bg1"/>
                </a:solidFill>
              </a:rPr>
              <a:t>client TCP socket</a:t>
            </a:r>
            <a:endParaRPr lang="en-US" sz="1800">
              <a:latin typeface="Times New Roman" pitchFamily="16" charset="0"/>
            </a:endParaRPr>
          </a:p>
        </p:txBody>
      </p:sp>
      <p:sp>
        <p:nvSpPr>
          <p:cNvPr id="2059" name="Line 36"/>
          <p:cNvSpPr>
            <a:spLocks noChangeShapeType="1"/>
          </p:cNvSpPr>
          <p:nvPr/>
        </p:nvSpPr>
        <p:spPr bwMode="auto">
          <a:xfrm flipV="1">
            <a:off x="7427913" y="5624513"/>
            <a:ext cx="0" cy="438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253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8072C54E-7F03-4835-96AD-EC2B8D12048C}" type="slidenum">
              <a:rPr lang="en-US" sz="1400" smtClean="0">
                <a:latin typeface="Times New Roman" pitchFamily="16" charset="0"/>
              </a:rPr>
              <a:pPr/>
              <a:t>9</a:t>
            </a:fld>
            <a:endParaRPr lang="en-US" sz="1400" smtClean="0">
              <a:latin typeface="Times New Roman" pitchFamily="16" charset="0"/>
            </a:endParaRP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Client/server socket interaction: TCP</a:t>
            </a:r>
            <a:endParaRPr 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312863" y="3217863"/>
            <a:ext cx="2117725" cy="927100"/>
            <a:chOff x="827" y="2027"/>
            <a:chExt cx="1334" cy="584"/>
          </a:xfrm>
        </p:grpSpPr>
        <p:sp>
          <p:nvSpPr>
            <p:cNvPr id="10279" name="Text Box 4"/>
            <p:cNvSpPr txBox="1">
              <a:spLocks noChangeArrowheads="1"/>
            </p:cNvSpPr>
            <p:nvPr/>
          </p:nvSpPr>
          <p:spPr bwMode="auto">
            <a:xfrm>
              <a:off x="827" y="2027"/>
              <a:ext cx="1059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latin typeface="Arial" charset="0"/>
                </a:rPr>
                <a:t>wait for incoming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latin typeface="Arial" charset="0"/>
                </a:rPr>
                <a:t>connection request</a:t>
              </a:r>
              <a:endParaRPr lang="en-US">
                <a:latin typeface="Times New Roman" pitchFamily="16" charset="0"/>
              </a:endParaRPr>
            </a:p>
          </p:txBody>
        </p:sp>
        <p:sp>
          <p:nvSpPr>
            <p:cNvPr id="10280" name="Text Box 5"/>
            <p:cNvSpPr txBox="1">
              <a:spLocks noChangeArrowheads="1"/>
            </p:cNvSpPr>
            <p:nvPr/>
          </p:nvSpPr>
          <p:spPr bwMode="auto">
            <a:xfrm>
              <a:off x="828" y="2285"/>
              <a:ext cx="1333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solidFill>
                    <a:srgbClr val="FF0000"/>
                  </a:solidFill>
                  <a:latin typeface="Arial" charset="0"/>
                </a:rPr>
                <a:t>connectionSocket =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solidFill>
                    <a:srgbClr val="FF0000"/>
                  </a:solidFill>
                  <a:latin typeface="Arial" charset="0"/>
                </a:rPr>
                <a:t>welcomeSocket.accept()</a:t>
              </a:r>
              <a:endParaRPr lang="en-US">
                <a:latin typeface="Times New Roman" pitchFamily="16" charset="0"/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1303338" y="1881188"/>
            <a:ext cx="1635125" cy="1414462"/>
            <a:chOff x="821" y="1185"/>
            <a:chExt cx="1030" cy="891"/>
          </a:xfrm>
        </p:grpSpPr>
        <p:grpSp>
          <p:nvGrpSpPr>
            <p:cNvPr id="10275" name="Group 7"/>
            <p:cNvGrpSpPr>
              <a:grpSpLocks/>
            </p:cNvGrpSpPr>
            <p:nvPr/>
          </p:nvGrpSpPr>
          <p:grpSpPr bwMode="auto">
            <a:xfrm>
              <a:off x="821" y="1185"/>
              <a:ext cx="1030" cy="712"/>
              <a:chOff x="329" y="1209"/>
              <a:chExt cx="1030" cy="712"/>
            </a:xfrm>
          </p:grpSpPr>
          <p:sp>
            <p:nvSpPr>
              <p:cNvPr id="10277" name="Text Box 8"/>
              <p:cNvSpPr txBox="1">
                <a:spLocks noChangeArrowheads="1"/>
              </p:cNvSpPr>
              <p:nvPr/>
            </p:nvSpPr>
            <p:spPr bwMode="auto">
              <a:xfrm>
                <a:off x="329" y="1209"/>
                <a:ext cx="997" cy="4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400">
                    <a:latin typeface="Arial" charset="0"/>
                  </a:rPr>
                  <a:t>create socket,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400">
                    <a:latin typeface="Arial" charset="0"/>
                  </a:rPr>
                  <a:t>port=</a:t>
                </a:r>
                <a:r>
                  <a:rPr lang="en-US" sz="1400" b="1">
                    <a:latin typeface="Courier New" pitchFamily="49" charset="0"/>
                  </a:rPr>
                  <a:t>x</a:t>
                </a:r>
                <a:r>
                  <a:rPr lang="en-US" sz="1400">
                    <a:latin typeface="Arial" charset="0"/>
                  </a:rPr>
                  <a:t>, for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400">
                    <a:latin typeface="Arial" charset="0"/>
                  </a:rPr>
                  <a:t>incoming request:</a:t>
                </a:r>
                <a:endParaRPr lang="en-US">
                  <a:latin typeface="Times New Roman" pitchFamily="16" charset="0"/>
                </a:endParaRPr>
              </a:p>
            </p:txBody>
          </p:sp>
          <p:sp>
            <p:nvSpPr>
              <p:cNvPr id="10278" name="Text Box 9"/>
              <p:cNvSpPr txBox="1">
                <a:spLocks noChangeArrowheads="1"/>
              </p:cNvSpPr>
              <p:nvPr/>
            </p:nvSpPr>
            <p:spPr bwMode="auto">
              <a:xfrm>
                <a:off x="333" y="1595"/>
                <a:ext cx="1026" cy="3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400">
                    <a:solidFill>
                      <a:srgbClr val="FF0000"/>
                    </a:solidFill>
                    <a:latin typeface="Arial" charset="0"/>
                  </a:rPr>
                  <a:t>welcomeSocket = </a:t>
                </a:r>
              </a:p>
              <a:p>
                <a:pPr algn="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400">
                    <a:solidFill>
                      <a:srgbClr val="FF0000"/>
                    </a:solidFill>
                    <a:latin typeface="Arial" charset="0"/>
                  </a:rPr>
                  <a:t>ServerSocket()</a:t>
                </a:r>
                <a:endParaRPr lang="en-US">
                  <a:latin typeface="Times New Roman" pitchFamily="16" charset="0"/>
                </a:endParaRPr>
              </a:p>
            </p:txBody>
          </p:sp>
        </p:grpSp>
        <p:sp>
          <p:nvSpPr>
            <p:cNvPr id="10276" name="Line 10"/>
            <p:cNvSpPr>
              <a:spLocks noChangeShapeType="1"/>
            </p:cNvSpPr>
            <p:nvPr/>
          </p:nvSpPr>
          <p:spPr bwMode="auto">
            <a:xfrm>
              <a:off x="1284" y="1872"/>
              <a:ext cx="0" cy="20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5091113" y="3149600"/>
            <a:ext cx="2305050" cy="909638"/>
            <a:chOff x="3333" y="1156"/>
            <a:chExt cx="1452" cy="573"/>
          </a:xfrm>
        </p:grpSpPr>
        <p:sp>
          <p:nvSpPr>
            <p:cNvPr id="10273" name="Text Box 12"/>
            <p:cNvSpPr txBox="1">
              <a:spLocks noChangeArrowheads="1"/>
            </p:cNvSpPr>
            <p:nvPr/>
          </p:nvSpPr>
          <p:spPr bwMode="auto">
            <a:xfrm>
              <a:off x="3335" y="1156"/>
              <a:ext cx="1450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latin typeface="Arial" charset="0"/>
                </a:rPr>
                <a:t>create socket,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latin typeface="Arial" charset="0"/>
                </a:rPr>
                <a:t>connect to </a:t>
              </a:r>
              <a:r>
                <a:rPr lang="en-US" sz="1400" b="1">
                  <a:latin typeface="Courier New" pitchFamily="49" charset="0"/>
                </a:rPr>
                <a:t>hostid</a:t>
              </a:r>
              <a:r>
                <a:rPr lang="en-US" sz="1400">
                  <a:latin typeface="Arial" charset="0"/>
                </a:rPr>
                <a:t>, port=</a:t>
              </a:r>
              <a:r>
                <a:rPr lang="en-US" sz="1400" b="1">
                  <a:latin typeface="Courier New" pitchFamily="49" charset="0"/>
                </a:rPr>
                <a:t>x</a:t>
              </a:r>
              <a:endParaRPr lang="en-US">
                <a:latin typeface="Times New Roman" pitchFamily="16" charset="0"/>
              </a:endParaRPr>
            </a:p>
          </p:txBody>
        </p:sp>
        <p:sp>
          <p:nvSpPr>
            <p:cNvPr id="10274" name="Text Box 13"/>
            <p:cNvSpPr txBox="1">
              <a:spLocks noChangeArrowheads="1"/>
            </p:cNvSpPr>
            <p:nvPr/>
          </p:nvSpPr>
          <p:spPr bwMode="auto">
            <a:xfrm>
              <a:off x="3333" y="1403"/>
              <a:ext cx="846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solidFill>
                    <a:srgbClr val="FF0000"/>
                  </a:solidFill>
                  <a:latin typeface="Arial" charset="0"/>
                </a:rPr>
                <a:t>clientSocket = </a:t>
              </a:r>
            </a:p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solidFill>
                    <a:srgbClr val="FF0000"/>
                  </a:solidFill>
                  <a:latin typeface="Arial" charset="0"/>
                </a:rPr>
                <a:t>Socket()</a:t>
              </a:r>
              <a:endParaRPr lang="en-US">
                <a:latin typeface="Times New Roman" pitchFamily="16" charset="0"/>
              </a:endParaRPr>
            </a:p>
          </p:txBody>
        </p:sp>
      </p:grpSp>
      <p:grpSp>
        <p:nvGrpSpPr>
          <p:cNvPr id="6" name="Group 14"/>
          <p:cNvGrpSpPr>
            <a:grpSpLocks/>
          </p:cNvGrpSpPr>
          <p:nvPr/>
        </p:nvGrpSpPr>
        <p:grpSpPr bwMode="auto">
          <a:xfrm>
            <a:off x="1276350" y="3124200"/>
            <a:ext cx="5440363" cy="3352800"/>
            <a:chOff x="804" y="1968"/>
            <a:chExt cx="3427" cy="2112"/>
          </a:xfrm>
        </p:grpSpPr>
        <p:sp>
          <p:nvSpPr>
            <p:cNvPr id="10266" name="Text Box 15"/>
            <p:cNvSpPr txBox="1">
              <a:spLocks noChangeArrowheads="1"/>
            </p:cNvSpPr>
            <p:nvPr/>
          </p:nvSpPr>
          <p:spPr bwMode="auto">
            <a:xfrm>
              <a:off x="839" y="3641"/>
              <a:ext cx="99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latin typeface="Arial" charset="0"/>
                </a:rPr>
                <a:t>close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solidFill>
                    <a:srgbClr val="FF0000"/>
                  </a:solidFill>
                  <a:latin typeface="Arial" charset="0"/>
                </a:rPr>
                <a:t>connectionSocket</a:t>
              </a:r>
              <a:endParaRPr lang="en-US">
                <a:latin typeface="Times New Roman" pitchFamily="16" charset="0"/>
              </a:endParaRPr>
            </a:p>
          </p:txBody>
        </p:sp>
        <p:sp>
          <p:nvSpPr>
            <p:cNvPr id="10267" name="Line 16"/>
            <p:cNvSpPr>
              <a:spLocks noChangeShapeType="1"/>
            </p:cNvSpPr>
            <p:nvPr/>
          </p:nvSpPr>
          <p:spPr bwMode="auto">
            <a:xfrm>
              <a:off x="1290" y="3564"/>
              <a:ext cx="0" cy="20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0268" name="Freeform 17"/>
            <p:cNvSpPr>
              <a:spLocks/>
            </p:cNvSpPr>
            <p:nvPr/>
          </p:nvSpPr>
          <p:spPr bwMode="auto">
            <a:xfrm>
              <a:off x="804" y="1968"/>
              <a:ext cx="492" cy="2112"/>
            </a:xfrm>
            <a:custGeom>
              <a:avLst/>
              <a:gdLst>
                <a:gd name="T0" fmla="*/ 492 w 492"/>
                <a:gd name="T1" fmla="*/ 1968 h 2112"/>
                <a:gd name="T2" fmla="*/ 492 w 492"/>
                <a:gd name="T3" fmla="*/ 2112 h 2112"/>
                <a:gd name="T4" fmla="*/ 0 w 492"/>
                <a:gd name="T5" fmla="*/ 2112 h 2112"/>
                <a:gd name="T6" fmla="*/ 0 w 492"/>
                <a:gd name="T7" fmla="*/ 0 h 2112"/>
                <a:gd name="T8" fmla="*/ 402 w 492"/>
                <a:gd name="T9" fmla="*/ 0 h 21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2"/>
                <a:gd name="T16" fmla="*/ 0 h 2112"/>
                <a:gd name="T17" fmla="*/ 492 w 492"/>
                <a:gd name="T18" fmla="*/ 2112 h 21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2" h="2112">
                  <a:moveTo>
                    <a:pt x="492" y="1968"/>
                  </a:moveTo>
                  <a:lnTo>
                    <a:pt x="492" y="2112"/>
                  </a:lnTo>
                  <a:lnTo>
                    <a:pt x="0" y="2112"/>
                  </a:lnTo>
                  <a:lnTo>
                    <a:pt x="0" y="0"/>
                  </a:lnTo>
                  <a:lnTo>
                    <a:pt x="402" y="0"/>
                  </a:lnTo>
                </a:path>
              </a:pathLst>
            </a:custGeom>
            <a:noFill/>
            <a:ln w="2857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10269" name="Group 18"/>
            <p:cNvGrpSpPr>
              <a:grpSpLocks/>
            </p:cNvGrpSpPr>
            <p:nvPr/>
          </p:nvGrpSpPr>
          <p:grpSpPr bwMode="auto">
            <a:xfrm>
              <a:off x="3365" y="3377"/>
              <a:ext cx="866" cy="692"/>
              <a:chOff x="3365" y="3377"/>
              <a:chExt cx="866" cy="692"/>
            </a:xfrm>
          </p:grpSpPr>
          <p:sp>
            <p:nvSpPr>
              <p:cNvPr id="10270" name="Text Box 19"/>
              <p:cNvSpPr txBox="1">
                <a:spLocks noChangeArrowheads="1"/>
              </p:cNvSpPr>
              <p:nvPr/>
            </p:nvSpPr>
            <p:spPr bwMode="auto">
              <a:xfrm>
                <a:off x="3365" y="3377"/>
                <a:ext cx="866" cy="3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400">
                    <a:latin typeface="Arial" charset="0"/>
                  </a:rPr>
                  <a:t>read reply from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400">
                    <a:solidFill>
                      <a:srgbClr val="FF0000"/>
                    </a:solidFill>
                    <a:latin typeface="Arial" charset="0"/>
                  </a:rPr>
                  <a:t>clientSocket</a:t>
                </a:r>
                <a:endParaRPr lang="en-US">
                  <a:latin typeface="Times New Roman" pitchFamily="16" charset="0"/>
                </a:endParaRPr>
              </a:p>
            </p:txBody>
          </p:sp>
          <p:sp>
            <p:nvSpPr>
              <p:cNvPr id="10271" name="Text Box 20"/>
              <p:cNvSpPr txBox="1">
                <a:spLocks noChangeArrowheads="1"/>
              </p:cNvSpPr>
              <p:nvPr/>
            </p:nvSpPr>
            <p:spPr bwMode="auto">
              <a:xfrm>
                <a:off x="3389" y="3743"/>
                <a:ext cx="719" cy="3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400">
                    <a:latin typeface="Arial" charset="0"/>
                  </a:rPr>
                  <a:t>close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400">
                    <a:solidFill>
                      <a:srgbClr val="FF0000"/>
                    </a:solidFill>
                    <a:latin typeface="Arial" charset="0"/>
                  </a:rPr>
                  <a:t>clientSocket</a:t>
                </a:r>
                <a:endParaRPr lang="en-US">
                  <a:latin typeface="Times New Roman" pitchFamily="16" charset="0"/>
                </a:endParaRPr>
              </a:p>
            </p:txBody>
          </p:sp>
          <p:sp>
            <p:nvSpPr>
              <p:cNvPr id="10272" name="Line 21"/>
              <p:cNvSpPr>
                <a:spLocks noChangeShapeType="1"/>
              </p:cNvSpPr>
              <p:nvPr/>
            </p:nvSpPr>
            <p:spPr bwMode="auto">
              <a:xfrm>
                <a:off x="3816" y="3690"/>
                <a:ext cx="0" cy="204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10249" name="Text Box 22"/>
          <p:cNvSpPr txBox="1">
            <a:spLocks noChangeArrowheads="1"/>
          </p:cNvSpPr>
          <p:nvPr/>
        </p:nvSpPr>
        <p:spPr bwMode="auto">
          <a:xfrm>
            <a:off x="585788" y="1314450"/>
            <a:ext cx="3392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/>
              <a:t>Server </a:t>
            </a:r>
            <a:r>
              <a:rPr lang="en-US" sz="1800"/>
              <a:t>(running on </a:t>
            </a:r>
            <a:r>
              <a:rPr lang="en-US" sz="1800" b="1">
                <a:latin typeface="Courier New" pitchFamily="49" charset="0"/>
              </a:rPr>
              <a:t>hostid</a:t>
            </a:r>
            <a:r>
              <a:rPr lang="en-US" sz="1800"/>
              <a:t>)</a:t>
            </a:r>
            <a:endParaRPr lang="en-US">
              <a:latin typeface="Times New Roman" pitchFamily="16" charset="0"/>
            </a:endParaRPr>
          </a:p>
        </p:txBody>
      </p:sp>
      <p:sp>
        <p:nvSpPr>
          <p:cNvPr id="10250" name="Text Box 23"/>
          <p:cNvSpPr txBox="1">
            <a:spLocks noChangeArrowheads="1"/>
          </p:cNvSpPr>
          <p:nvPr/>
        </p:nvSpPr>
        <p:spPr bwMode="auto">
          <a:xfrm>
            <a:off x="5256213" y="1333500"/>
            <a:ext cx="10080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/>
              <a:t>Client</a:t>
            </a:r>
            <a:endParaRPr lang="en-US">
              <a:latin typeface="Times New Roman" pitchFamily="16" charset="0"/>
            </a:endParaRPr>
          </a:p>
        </p:txBody>
      </p:sp>
      <p:grpSp>
        <p:nvGrpSpPr>
          <p:cNvPr id="8" name="Group 24"/>
          <p:cNvGrpSpPr>
            <a:grpSpLocks/>
          </p:cNvGrpSpPr>
          <p:nvPr/>
        </p:nvGrpSpPr>
        <p:grpSpPr bwMode="auto">
          <a:xfrm>
            <a:off x="2933700" y="4010025"/>
            <a:ext cx="4041775" cy="1371600"/>
            <a:chOff x="1848" y="2526"/>
            <a:chExt cx="2546" cy="864"/>
          </a:xfrm>
        </p:grpSpPr>
        <p:sp>
          <p:nvSpPr>
            <p:cNvPr id="10261" name="Line 25"/>
            <p:cNvSpPr>
              <a:spLocks noChangeShapeType="1"/>
            </p:cNvSpPr>
            <p:nvPr/>
          </p:nvSpPr>
          <p:spPr bwMode="auto">
            <a:xfrm flipH="1">
              <a:off x="3792" y="2964"/>
              <a:ext cx="6" cy="42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10262" name="Group 26"/>
            <p:cNvGrpSpPr>
              <a:grpSpLocks/>
            </p:cNvGrpSpPr>
            <p:nvPr/>
          </p:nvGrpSpPr>
          <p:grpSpPr bwMode="auto">
            <a:xfrm>
              <a:off x="1848" y="2526"/>
              <a:ext cx="2546" cy="516"/>
              <a:chOff x="1848" y="2526"/>
              <a:chExt cx="2546" cy="516"/>
            </a:xfrm>
          </p:grpSpPr>
          <p:sp>
            <p:nvSpPr>
              <p:cNvPr id="10263" name="Text Box 27"/>
              <p:cNvSpPr txBox="1">
                <a:spLocks noChangeArrowheads="1"/>
              </p:cNvSpPr>
              <p:nvPr/>
            </p:nvSpPr>
            <p:spPr bwMode="auto">
              <a:xfrm>
                <a:off x="3335" y="2675"/>
                <a:ext cx="1059" cy="3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400">
                    <a:latin typeface="Arial" charset="0"/>
                  </a:rPr>
                  <a:t>send request using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400">
                    <a:solidFill>
                      <a:srgbClr val="FF0000"/>
                    </a:solidFill>
                    <a:latin typeface="Arial" charset="0"/>
                  </a:rPr>
                  <a:t>clientSocket</a:t>
                </a:r>
                <a:endParaRPr lang="en-US">
                  <a:latin typeface="Times New Roman" pitchFamily="16" charset="0"/>
                </a:endParaRPr>
              </a:p>
            </p:txBody>
          </p:sp>
          <p:sp>
            <p:nvSpPr>
              <p:cNvPr id="10264" name="Line 28"/>
              <p:cNvSpPr>
                <a:spLocks noChangeShapeType="1"/>
              </p:cNvSpPr>
              <p:nvPr/>
            </p:nvSpPr>
            <p:spPr bwMode="auto">
              <a:xfrm>
                <a:off x="3792" y="2526"/>
                <a:ext cx="0" cy="204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265" name="Line 29"/>
              <p:cNvSpPr>
                <a:spLocks noChangeShapeType="1"/>
              </p:cNvSpPr>
              <p:nvPr/>
            </p:nvSpPr>
            <p:spPr bwMode="auto">
              <a:xfrm flipH="1">
                <a:off x="1848" y="2790"/>
                <a:ext cx="1518" cy="25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0" name="Group 30"/>
          <p:cNvGrpSpPr>
            <a:grpSpLocks/>
          </p:cNvGrpSpPr>
          <p:nvPr/>
        </p:nvGrpSpPr>
        <p:grpSpPr bwMode="auto">
          <a:xfrm>
            <a:off x="1303338" y="4105275"/>
            <a:ext cx="4097337" cy="1487488"/>
            <a:chOff x="821" y="2586"/>
            <a:chExt cx="2581" cy="937"/>
          </a:xfrm>
        </p:grpSpPr>
        <p:sp>
          <p:nvSpPr>
            <p:cNvPr id="10256" name="Text Box 31"/>
            <p:cNvSpPr txBox="1">
              <a:spLocks noChangeArrowheads="1"/>
            </p:cNvSpPr>
            <p:nvPr/>
          </p:nvSpPr>
          <p:spPr bwMode="auto">
            <a:xfrm>
              <a:off x="821" y="2789"/>
              <a:ext cx="99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latin typeface="Arial" charset="0"/>
                </a:rPr>
                <a:t>read request from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solidFill>
                    <a:srgbClr val="FF0000"/>
                  </a:solidFill>
                  <a:latin typeface="Arial" charset="0"/>
                </a:rPr>
                <a:t>connectionSocket</a:t>
              </a:r>
              <a:endParaRPr lang="en-US">
                <a:latin typeface="Times New Roman" pitchFamily="16" charset="0"/>
              </a:endParaRPr>
            </a:p>
          </p:txBody>
        </p:sp>
        <p:sp>
          <p:nvSpPr>
            <p:cNvPr id="10257" name="Text Box 32"/>
            <p:cNvSpPr txBox="1">
              <a:spLocks noChangeArrowheads="1"/>
            </p:cNvSpPr>
            <p:nvPr/>
          </p:nvSpPr>
          <p:spPr bwMode="auto">
            <a:xfrm>
              <a:off x="851" y="3197"/>
              <a:ext cx="99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latin typeface="Arial" charset="0"/>
                </a:rPr>
                <a:t>write reply to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solidFill>
                    <a:srgbClr val="FF0000"/>
                  </a:solidFill>
                  <a:latin typeface="Arial" charset="0"/>
                </a:rPr>
                <a:t>connectionSocket</a:t>
              </a:r>
              <a:endParaRPr lang="en-US">
                <a:latin typeface="Times New Roman" pitchFamily="16" charset="0"/>
              </a:endParaRPr>
            </a:p>
          </p:txBody>
        </p:sp>
        <p:sp>
          <p:nvSpPr>
            <p:cNvPr id="10258" name="Line 33"/>
            <p:cNvSpPr>
              <a:spLocks noChangeShapeType="1"/>
            </p:cNvSpPr>
            <p:nvPr/>
          </p:nvSpPr>
          <p:spPr bwMode="auto">
            <a:xfrm>
              <a:off x="1278" y="2586"/>
              <a:ext cx="0" cy="24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0259" name="Line 34"/>
            <p:cNvSpPr>
              <a:spLocks noChangeShapeType="1"/>
            </p:cNvSpPr>
            <p:nvPr/>
          </p:nvSpPr>
          <p:spPr bwMode="auto">
            <a:xfrm flipH="1">
              <a:off x="1284" y="3090"/>
              <a:ext cx="6" cy="15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0260" name="Line 35"/>
            <p:cNvSpPr>
              <a:spLocks noChangeShapeType="1"/>
            </p:cNvSpPr>
            <p:nvPr/>
          </p:nvSpPr>
          <p:spPr bwMode="auto">
            <a:xfrm>
              <a:off x="1866" y="3306"/>
              <a:ext cx="1536" cy="18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1" name="Group 36"/>
          <p:cNvGrpSpPr>
            <a:grpSpLocks/>
          </p:cNvGrpSpPr>
          <p:nvPr/>
        </p:nvGrpSpPr>
        <p:grpSpPr bwMode="auto">
          <a:xfrm>
            <a:off x="2924175" y="3041650"/>
            <a:ext cx="2200275" cy="641350"/>
            <a:chOff x="1842" y="1916"/>
            <a:chExt cx="1386" cy="404"/>
          </a:xfrm>
        </p:grpSpPr>
        <p:sp>
          <p:nvSpPr>
            <p:cNvPr id="10254" name="Line 37"/>
            <p:cNvSpPr>
              <a:spLocks noChangeShapeType="1"/>
            </p:cNvSpPr>
            <p:nvPr/>
          </p:nvSpPr>
          <p:spPr bwMode="auto">
            <a:xfrm>
              <a:off x="1842" y="2130"/>
              <a:ext cx="138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255" name="Text Box 38"/>
            <p:cNvSpPr txBox="1">
              <a:spLocks noChangeArrowheads="1"/>
            </p:cNvSpPr>
            <p:nvPr/>
          </p:nvSpPr>
          <p:spPr bwMode="auto">
            <a:xfrm>
              <a:off x="1887" y="1916"/>
              <a:ext cx="124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solidFill>
                    <a:srgbClr val="FF0000"/>
                  </a:solidFill>
                </a:rPr>
                <a:t>TCP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solidFill>
                    <a:srgbClr val="FF0000"/>
                  </a:solidFill>
                </a:rPr>
                <a:t>connection setup</a:t>
              </a:r>
              <a:endParaRPr lang="en-US">
                <a:latin typeface="Times New Roman" pitchFamily="1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11070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59035</TotalTime>
  <Words>2395</Words>
  <Application>Microsoft Macintosh PowerPoint</Application>
  <PresentationFormat>On-screen Show (4:3)</PresentationFormat>
  <Paragraphs>577</Paragraphs>
  <Slides>31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Blank Presentation</vt:lpstr>
      <vt:lpstr>Clip</vt:lpstr>
      <vt:lpstr>VISIO</vt:lpstr>
      <vt:lpstr>PowerPoint Presentation</vt:lpstr>
      <vt:lpstr>Socket Programming</vt:lpstr>
      <vt:lpstr>Socket programming</vt:lpstr>
      <vt:lpstr>TCP</vt:lpstr>
      <vt:lpstr>Socket-programming using TCP</vt:lpstr>
      <vt:lpstr>Socket programming with TCP</vt:lpstr>
      <vt:lpstr>Stream jargon</vt:lpstr>
      <vt:lpstr>Socket programming with TCP</vt:lpstr>
      <vt:lpstr>Client/server socket interaction: TCP</vt:lpstr>
      <vt:lpstr>Example: Java client (TCP)</vt:lpstr>
      <vt:lpstr>Example: Java client (TCP), cont.</vt:lpstr>
      <vt:lpstr>Example: Java server (TCP)</vt:lpstr>
      <vt:lpstr>Example: Java server (TCP), cont</vt:lpstr>
      <vt:lpstr>UDP</vt:lpstr>
      <vt:lpstr>Socket programming with UDP</vt:lpstr>
      <vt:lpstr>Client/server socket interaction: UDP</vt:lpstr>
      <vt:lpstr>Example: Java client (UDP)</vt:lpstr>
      <vt:lpstr>Example: Java client (UDP)</vt:lpstr>
      <vt:lpstr>Example: Java client (UDP), cont.</vt:lpstr>
      <vt:lpstr>Example: Java server (UDP)</vt:lpstr>
      <vt:lpstr>Example: Java server (UDP), cont</vt:lpstr>
      <vt:lpstr>Required Packages</vt:lpstr>
      <vt:lpstr>How does the Bluetooth protocol work?</vt:lpstr>
      <vt:lpstr>Android implementation overview?</vt:lpstr>
      <vt:lpstr>Bluetooth Permissions</vt:lpstr>
      <vt:lpstr>Setting up the Bluetooth Adapter</vt:lpstr>
      <vt:lpstr>Discovering devices</vt:lpstr>
      <vt:lpstr>Enabling Discovery </vt:lpstr>
      <vt:lpstr>Connecting to a device (server-side)</vt:lpstr>
      <vt:lpstr>Connecting to a device (client-end)</vt:lpstr>
      <vt:lpstr>Data transfer using the server/client socket</vt:lpstr>
    </vt:vector>
  </TitlesOfParts>
  <Company>U.C. Berkeley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nilanb</dc:creator>
  <cp:lastModifiedBy>Nilanjan</cp:lastModifiedBy>
  <cp:revision>9144</cp:revision>
  <cp:lastPrinted>2000-06-29T13:25:05Z</cp:lastPrinted>
  <dcterms:created xsi:type="dcterms:W3CDTF">2011-11-06T22:11:21Z</dcterms:created>
  <dcterms:modified xsi:type="dcterms:W3CDTF">2014-04-14T14:41:17Z</dcterms:modified>
</cp:coreProperties>
</file>