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89" r:id="rId2"/>
    <p:sldId id="589" r:id="rId3"/>
    <p:sldId id="848" r:id="rId4"/>
    <p:sldId id="816" r:id="rId5"/>
    <p:sldId id="849" r:id="rId6"/>
    <p:sldId id="850" r:id="rId7"/>
    <p:sldId id="851" r:id="rId8"/>
    <p:sldId id="852" r:id="rId9"/>
    <p:sldId id="853" r:id="rId10"/>
    <p:sldId id="854" r:id="rId11"/>
    <p:sldId id="855" r:id="rId12"/>
    <p:sldId id="856" r:id="rId13"/>
    <p:sldId id="857" r:id="rId14"/>
    <p:sldId id="858" r:id="rId15"/>
    <p:sldId id="859" r:id="rId16"/>
    <p:sldId id="860" r:id="rId17"/>
    <p:sldId id="861" r:id="rId18"/>
    <p:sldId id="862" r:id="rId19"/>
    <p:sldId id="871" r:id="rId20"/>
    <p:sldId id="872" r:id="rId21"/>
    <p:sldId id="873" r:id="rId22"/>
    <p:sldId id="874" r:id="rId23"/>
    <p:sldId id="875" r:id="rId24"/>
  </p:sldIdLst>
  <p:sldSz cx="9144000" cy="6858000" type="screen4x3"/>
  <p:notesSz cx="6997700" cy="9194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12"/>
    <a:srgbClr val="660066"/>
    <a:srgbClr val="0000FF"/>
    <a:srgbClr val="CC0000"/>
    <a:srgbClr val="FF9900"/>
    <a:srgbClr val="008000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38" autoAdjust="0"/>
    <p:restoredTop sz="94660"/>
  </p:normalViewPr>
  <p:slideViewPr>
    <p:cSldViewPr snapToObjects="1">
      <p:cViewPr>
        <p:scale>
          <a:sx n="86" d="100"/>
          <a:sy n="86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5" d="100"/>
          <a:sy n="75" d="100"/>
        </p:scale>
        <p:origin x="-2142" y="-72"/>
      </p:cViewPr>
      <p:guideLst>
        <p:guide orient="horz" pos="2896"/>
        <p:guide pos="2204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D63F66-CC64-4EEB-9E90-434896C62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4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88975"/>
            <a:ext cx="4597400" cy="344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367213"/>
            <a:ext cx="51308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7344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76B5A6-36E1-4474-BA79-BCC671141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01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CD4FF-721F-4D38-98E2-06441BDB2DC3}" type="slidenum">
              <a:rPr lang="en-US" smtClean="0">
                <a:latin typeface="Times New Roman" pitchFamily="-112" charset="0"/>
              </a:rPr>
              <a:pPr/>
              <a:t>1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2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3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4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5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53043-2505-4784-917C-8528610BD2A4}" type="slidenum">
              <a:rPr lang="en-US" smtClean="0">
                <a:latin typeface="Times New Roman" pitchFamily="-112" charset="0"/>
              </a:rPr>
              <a:pPr/>
              <a:t>6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457D-D809-4A1E-84B7-0A679143C489}" type="slidenum">
              <a:rPr lang="en-US" smtClean="0">
                <a:latin typeface="Times New Roman" pitchFamily="-112" charset="0"/>
              </a:rPr>
              <a:pPr/>
              <a:t>17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-112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34564-027E-4717-86F8-293996997FA4}" type="slidenum">
              <a:rPr lang="en-US" smtClean="0">
                <a:latin typeface="Times New Roman" pitchFamily="-112" charset="0"/>
              </a:rPr>
              <a:pPr/>
              <a:t>18</a:t>
            </a:fld>
            <a:endParaRPr lang="en-US" smtClean="0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0BF38C-8783-4CA4-A428-47B8A0FC9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E2F3DB-588A-4A4D-8866-1D4B6BA58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F5090D-164D-4F8B-AA29-DEC29D8E42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F46EF2-5FF3-4255-A0DE-F18571CC76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BE44FD-1B3A-4765-989A-16D82A72E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505200"/>
            <a:ext cx="73152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03C59E-1C20-48B8-AE48-51F36C88B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EEEE1A-8B5F-4255-8853-16A44B7F9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9016C1-61C1-4E21-8E93-D1D596030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20463-EDA2-4747-9D3A-770C8A8AC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F1A98-4964-45CE-A58F-62643862FF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008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E2B3BE-A1F3-40D1-8EEC-8125F51F0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3EE4F3-45CC-47E8-B989-A71EF1B38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477000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A5589E-8953-4BEE-BDD7-05D6E153CE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5550" y="6310313"/>
            <a:ext cx="2895600" cy="457200"/>
          </a:xfrm>
        </p:spPr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9C175A7-B27D-4E04-8BD0-3BF0E54F3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E9592585-3565-48DA-B1FA-93911BBC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gif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E8D12-E5BE-4689-909E-A7CAFEA4E45E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0" y="183515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66"/>
                </a:solidFill>
                <a:latin typeface="Trebuchet MS" pitchFamily="34" charset="0"/>
              </a:rPr>
              <a:t>CMSC 628: Introduction to Mobile Computing</a:t>
            </a:r>
            <a:endParaRPr lang="en-US" sz="1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590800" y="3201988"/>
            <a:ext cx="39624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Trebuchet MS" pitchFamily="34" charset="0"/>
              </a:rPr>
              <a:t>Nilanjan Banerjee</a:t>
            </a:r>
          </a:p>
          <a:p>
            <a:pPr algn="ctr"/>
            <a:endParaRPr lang="en-US" sz="2000" b="1" baseline="30000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>
                <a:latin typeface="Trebuchet MS" pitchFamily="34" charset="0"/>
              </a:rPr>
              <a:t>Introduction to Mobile Computing</a:t>
            </a:r>
            <a:endParaRPr lang="en-US" sz="700" b="1" dirty="0">
              <a:latin typeface="Trebuchet MS" pitchFamily="34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2286000" y="3806825"/>
            <a:ext cx="426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i="1" dirty="0" smtClean="0">
                <a:latin typeface="Trebuchet MS" pitchFamily="34" charset="0"/>
              </a:rPr>
              <a:t>University of Maryland</a:t>
            </a:r>
            <a:endParaRPr lang="en-US" sz="1400" b="1" baseline="30000" dirty="0" smtClean="0"/>
          </a:p>
          <a:p>
            <a:pPr algn="ctr"/>
            <a:r>
              <a:rPr lang="en-US" sz="1400" dirty="0" smtClean="0">
                <a:latin typeface="Trebuchet MS" pitchFamily="34" charset="0"/>
              </a:rPr>
              <a:t>Baltimore County</a:t>
            </a:r>
          </a:p>
          <a:p>
            <a:pPr algn="ctr"/>
            <a:r>
              <a:rPr lang="en-US" sz="1400" dirty="0" err="1" smtClean="0">
                <a:latin typeface="Trebuchet MS" pitchFamily="34" charset="0"/>
              </a:rPr>
              <a:t>nilanb@umbc.edu</a:t>
            </a:r>
            <a:endParaRPr lang="en-US" sz="1400" dirty="0" smtClean="0">
              <a:latin typeface="Trebuchet MS" pitchFamily="34" charset="0"/>
            </a:endParaRPr>
          </a:p>
          <a:p>
            <a:pPr algn="ctr"/>
            <a:r>
              <a:rPr lang="en-US" sz="1400" dirty="0" smtClean="0">
                <a:latin typeface="Trebuchet MS" pitchFamily="34" charset="0"/>
              </a:rPr>
              <a:t>http://csee.umbc.edu/~nilanb/teaching/628/</a:t>
            </a:r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Getting the Relevant System Service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423863"/>
            <a:ext cx="8575675" cy="27511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ea typeface="ＭＳ Ｐゴシック" charset="0"/>
            </a:endParaRP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The non-media (e.g. not camera) sensors are managed by a variety of </a:t>
            </a:r>
            <a:r>
              <a:rPr lang="en-US" sz="1800" dirty="0" err="1" smtClean="0">
                <a:ea typeface="ＭＳ Ｐゴシック" charset="0"/>
              </a:rPr>
              <a:t>XXXXManager</a:t>
            </a:r>
            <a:r>
              <a:rPr lang="en-US" sz="1800" dirty="0" smtClean="0">
                <a:ea typeface="ＭＳ Ｐゴシック" charset="0"/>
              </a:rPr>
              <a:t> classes:</a:t>
            </a:r>
          </a:p>
          <a:p>
            <a:pPr lvl="1">
              <a:defRPr/>
            </a:pPr>
            <a:r>
              <a:rPr lang="en-US" sz="1800" dirty="0" err="1" smtClean="0">
                <a:ea typeface="ＭＳ Ｐゴシック" charset="0"/>
              </a:rPr>
              <a:t>LocationManager</a:t>
            </a:r>
            <a:r>
              <a:rPr lang="en-US" sz="1800" dirty="0" smtClean="0">
                <a:ea typeface="ＭＳ Ｐゴシック" charset="0"/>
              </a:rPr>
              <a:t> (GPS)</a:t>
            </a:r>
          </a:p>
          <a:p>
            <a:pPr lvl="1">
              <a:defRPr/>
            </a:pPr>
            <a:r>
              <a:rPr lang="en-US" sz="1800" dirty="0" err="1" smtClean="0">
                <a:ea typeface="ＭＳ Ｐゴシック" charset="0"/>
              </a:rPr>
              <a:t>SensorManager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en-US" sz="1800" dirty="0" smtClean="0">
                <a:ea typeface="ＭＳ Ｐゴシック" charset="0"/>
              </a:rPr>
              <a:t>(accelerometer, gyro, proximity, light, temp)</a:t>
            </a:r>
            <a:endParaRPr lang="en-US" sz="1800" dirty="0">
              <a:ea typeface="ＭＳ Ｐゴシック" charset="0"/>
            </a:endParaRP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The first step in registering is to obtain a reference to the relevant manager</a:t>
            </a: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Every Activity has a </a:t>
            </a:r>
            <a:r>
              <a:rPr lang="en-US" sz="1800" dirty="0" err="1" smtClean="0">
                <a:ea typeface="ＭＳ Ｐゴシック" charset="0"/>
              </a:rPr>
              <a:t>getSystemService</a:t>
            </a:r>
            <a:r>
              <a:rPr lang="en-US" sz="1800" dirty="0" smtClean="0">
                <a:ea typeface="ＭＳ Ｐゴシック" charset="0"/>
              </a:rPr>
              <a:t>() method that can be used to obtain a reference to the needed manager</a:t>
            </a: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0213" y="3184525"/>
            <a:ext cx="8420100" cy="21240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private SensorManager sensorManager_;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public void onCreate(){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sensorManager_ = (SensorManager) getSystemService(SENSOR_SERVICE);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}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979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Registering for Sensor Updates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2489200"/>
          </a:xfrm>
        </p:spPr>
        <p:txBody>
          <a:bodyPr/>
          <a:lstStyle/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The </a:t>
            </a:r>
            <a:r>
              <a:rPr lang="en-US" sz="1800" dirty="0" err="1" smtClean="0">
                <a:ea typeface="ＭＳ Ｐゴシック" charset="0"/>
              </a:rPr>
              <a:t>SensorManager</a:t>
            </a:r>
            <a:r>
              <a:rPr lang="en-US" sz="1800" dirty="0" smtClean="0">
                <a:ea typeface="ＭＳ Ｐゴシック" charset="0"/>
              </a:rPr>
              <a:t> handles registrations for </a:t>
            </a:r>
          </a:p>
          <a:p>
            <a:pPr lvl="2">
              <a:defRPr/>
            </a:pPr>
            <a:r>
              <a:rPr lang="en-US" sz="1800" dirty="0" smtClean="0">
                <a:ea typeface="ＭＳ Ｐゴシック" charset="0"/>
              </a:rPr>
              <a:t>Accelerometer, Temp, Light, Gyro</a:t>
            </a:r>
            <a:endParaRPr lang="en-US" sz="1800" dirty="0">
              <a:ea typeface="ＭＳ Ｐゴシック" charset="0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In order for an object to receive updates from a sensor, it must implement the </a:t>
            </a:r>
            <a:r>
              <a:rPr lang="en-US" sz="1800" dirty="0" err="1" smtClean="0">
                <a:ea typeface="ＭＳ Ｐゴシック" charset="0"/>
              </a:rPr>
              <a:t>SensorEventListener</a:t>
            </a:r>
            <a:r>
              <a:rPr lang="en-US" sz="1800" dirty="0" smtClean="0">
                <a:ea typeface="ＭＳ Ｐゴシック" charset="0"/>
              </a:rPr>
              <a:t> interface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Once the </a:t>
            </a:r>
            <a:r>
              <a:rPr lang="en-US" sz="1800" dirty="0" err="1" smtClean="0">
                <a:ea typeface="ＭＳ Ｐゴシック" charset="0"/>
              </a:rPr>
              <a:t>SensorManager</a:t>
            </a:r>
            <a:r>
              <a:rPr lang="en-US" sz="1800" dirty="0" smtClean="0">
                <a:ea typeface="ＭＳ Ｐゴシック" charset="0"/>
              </a:rPr>
              <a:t> is obtained, you must obtain a reference to the specific sensor you are interested in updates from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The arguments passed into the </a:t>
            </a:r>
            <a:r>
              <a:rPr lang="en-US" sz="1800" dirty="0" err="1" smtClean="0">
                <a:ea typeface="ＭＳ Ｐゴシック" charset="0"/>
              </a:rPr>
              <a:t>registerListener</a:t>
            </a:r>
            <a:r>
              <a:rPr lang="en-US" sz="1800" dirty="0" smtClean="0">
                <a:ea typeface="ＭＳ Ｐゴシック" charset="0"/>
              </a:rPr>
              <a:t> method determine the sensor that you are connected to and the rate at which it will send you updates</a:t>
            </a:r>
          </a:p>
          <a:p>
            <a:pPr lvl="2">
              <a:defRPr/>
            </a:pPr>
            <a:endParaRPr lang="en-US" sz="1800" dirty="0" smtClean="0">
              <a:ea typeface="ＭＳ Ｐゴシック" charset="0"/>
            </a:endParaRP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413" y="3810000"/>
            <a:ext cx="8418512" cy="24923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SensorListener{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private Sensor accelerometer_;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private SensorManager sensorManager_;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public void connectToAccelerometer()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sensorManager_ = (SensorManager)getSystemService(SENSOR_MANAGER);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accelerometer_ = sensorManager_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	.getDefaultSensor(Sensor.TYPE_ACCELEROMETER);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sensorManager_.registerListener(this, accelerometer_,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	SensorManager.SENSOR_DELAY_NORMAL);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2553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SensorEventListener Interface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025" y="2243138"/>
            <a:ext cx="8420100" cy="43386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SensorListener{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	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// Called when a registered sensor changes value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public void onSensorChanged(SensorEvent sensorEvent)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if (sensorEvent.sensor.getType() == Sensor.</a:t>
            </a:r>
            <a:r>
              <a:rPr lang="en-US" sz="1200" b="1" i="1">
                <a:solidFill>
                  <a:srgbClr val="000000"/>
                </a:solidFill>
                <a:latin typeface="Courier" charset="0"/>
              </a:rPr>
              <a:t>TYPE_ACCELEROMETER)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float </a:t>
            </a:r>
            <a:r>
              <a:rPr lang="en-US" sz="1200" b="1" u="sng">
                <a:solidFill>
                  <a:srgbClr val="000000"/>
                </a:solidFill>
                <a:latin typeface="Courier" charset="0"/>
              </a:rPr>
              <a:t>xaccel = sensorEvent.values[0];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float </a:t>
            </a:r>
            <a:r>
              <a:rPr lang="en-US" sz="1200" b="1" u="sng">
                <a:solidFill>
                  <a:srgbClr val="000000"/>
                </a:solidFill>
                <a:latin typeface="Courier" charset="0"/>
              </a:rPr>
              <a:t>yaccel = sensorEvent.values[1];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float </a:t>
            </a:r>
            <a:r>
              <a:rPr lang="en-US" sz="1200" b="1" u="sng">
                <a:solidFill>
                  <a:srgbClr val="000000"/>
                </a:solidFill>
                <a:latin typeface="Courier" charset="0"/>
              </a:rPr>
              <a:t>zaccel = sensorEvent.values[2];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// Called when a registered sensor's accuracy changes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public void onAccuracyChanged(Sensor arg0, int arg1)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// 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TODO Auto-generated method stub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1260475"/>
          </a:xfrm>
        </p:spPr>
        <p:txBody>
          <a:bodyPr/>
          <a:lstStyle/>
          <a:p>
            <a:pPr lvl="1"/>
            <a:r>
              <a:rPr lang="en-US" sz="1800" smtClean="0">
                <a:ea typeface="ＭＳ Ｐゴシック" pitchFamily="34" charset="-128"/>
              </a:rPr>
              <a:t>Because there is one interface for multiple types of sensors, listening to multiple sensors requires switching on the type of event (or creating separate listener objects)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Also forces registration at the same rate per listener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Simple approach:</a:t>
            </a:r>
          </a:p>
        </p:txBody>
      </p:sp>
    </p:spTree>
    <p:extLst>
      <p:ext uri="{BB962C8B-B14F-4D97-AF65-F5344CB8AC3E}">
        <p14:creationId xmlns:p14="http://schemas.microsoft.com/office/powerpoint/2010/main" val="2239398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SensorEventListener Interface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975" y="1187450"/>
            <a:ext cx="8418513" cy="551021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public class MyActivity … {</a:t>
            </a:r>
          </a:p>
          <a:p>
            <a:pPr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 	</a:t>
            </a:r>
          </a:p>
          <a:p>
            <a:pPr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         private class AccelListener implements SensorListener 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public void onSensorChanged(SensorEvent sensorEvent) 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	…</a:t>
            </a:r>
            <a:endParaRPr lang="en-US" sz="1100" u="sng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public void onAccuracyChanged(Sensor arg0, int arg1) {}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lvl="2" eaLnBrk="1" hangingPunct="1"/>
            <a:endParaRPr lang="en-US" sz="11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private class LightListener implements SensorListener 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public void onSensorChanged(SensorEvent sensorEvent) 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	…</a:t>
            </a:r>
            <a:endParaRPr lang="en-US" sz="1100" u="sng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public void onAccuracyChanged(Sensor arg0, int arg1) {}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lvl="2" eaLnBrk="1" hangingPunct="1"/>
            <a:endParaRPr lang="en-US" sz="1100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private SensorListener accelListener_ = new AccelListener();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private SensorListener lightListener_ = new LightListener();</a:t>
            </a:r>
          </a:p>
          <a:p>
            <a:pPr lvl="2" eaLnBrk="1" hangingPunct="1"/>
            <a:endParaRPr lang="en-US" sz="1100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…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public void onResume(){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  …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sensorManager_.registerListener(accelListener, accelerometer,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		      SensorManager.SENSOR_DELAY_GAME);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sensorManager_.registerListener(lightListener, lightsensor,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			      SensorManager.SENSOR_DELAY_NORMAL);</a:t>
            </a:r>
          </a:p>
          <a:p>
            <a:pPr lvl="2" eaLnBrk="1" hangingPunct="1"/>
            <a:endParaRPr lang="en-US" sz="1100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}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public void onPause(){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  </a:t>
            </a:r>
            <a:r>
              <a:rPr lang="en-US" sz="1100">
                <a:solidFill>
                  <a:srgbClr val="000000"/>
                </a:solidFill>
              </a:rPr>
              <a:t>sensorManager_.unregisterListener(accelListener_);</a:t>
            </a:r>
          </a:p>
          <a:p>
            <a:pPr lvl="2" eaLnBrk="1" hangingPunct="1"/>
            <a:r>
              <a:rPr lang="en-US" sz="1100">
                <a:solidFill>
                  <a:srgbClr val="000000"/>
                </a:solidFill>
              </a:rPr>
              <a:t>    sensorManager_.unregisterListener(lightListener_);</a:t>
            </a:r>
            <a:endParaRPr lang="en-US" sz="1100">
              <a:solidFill>
                <a:srgbClr val="000000"/>
              </a:solidFill>
              <a:latin typeface="Courier" charset="0"/>
            </a:endParaRPr>
          </a:p>
          <a:p>
            <a:pPr lvl="2" eaLnBrk="1" hangingPunct="1"/>
            <a:r>
              <a:rPr lang="en-US" sz="11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1260475"/>
          </a:xfrm>
        </p:spPr>
        <p:txBody>
          <a:bodyPr/>
          <a:lstStyle/>
          <a:p>
            <a:pPr lvl="1"/>
            <a:r>
              <a:rPr lang="en-US" sz="1800" smtClean="0">
                <a:ea typeface="ＭＳ Ｐゴシック" pitchFamily="34" charset="-128"/>
              </a:rPr>
              <a:t>Another approach for multiple sensors (probably better):</a:t>
            </a:r>
          </a:p>
          <a:p>
            <a:pPr lvl="1"/>
            <a:endParaRPr lang="en-US" sz="180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06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Android System Services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4024313" cy="5848350"/>
          </a:xfrm>
        </p:spPr>
        <p:txBody>
          <a:bodyPr/>
          <a:lstStyle/>
          <a:p>
            <a:pPr lvl="1"/>
            <a:r>
              <a:rPr lang="en-US" sz="1800" dirty="0" smtClean="0">
                <a:ea typeface="ＭＳ Ｐゴシック" pitchFamily="34" charset="-128"/>
              </a:rPr>
              <a:t>Each App runs in its own process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Each Android system service, such as the </a:t>
            </a:r>
            <a:r>
              <a:rPr lang="en-US" sz="1800" dirty="0" err="1" smtClean="0">
                <a:ea typeface="ＭＳ Ｐゴシック" pitchFamily="34" charset="-128"/>
              </a:rPr>
              <a:t>SensorManager</a:t>
            </a:r>
            <a:r>
              <a:rPr lang="en-US" sz="1800" dirty="0" smtClean="0">
                <a:ea typeface="ＭＳ Ｐゴシック" pitchFamily="34" charset="-128"/>
              </a:rPr>
              <a:t>, also runs in its own thread</a:t>
            </a:r>
          </a:p>
          <a:p>
            <a:pPr lvl="1"/>
            <a:endParaRPr lang="en-US" sz="1800" dirty="0" smtClean="0">
              <a:ea typeface="ＭＳ Ｐゴシック" pitchFamily="34" charset="-128"/>
            </a:endParaRP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This has important implications:</a:t>
            </a:r>
          </a:p>
          <a:p>
            <a:pPr marL="914400" lvl="2" indent="-342900">
              <a:buFontTx/>
              <a:buAutoNum type="arabicPeriod"/>
            </a:pPr>
            <a:r>
              <a:rPr lang="en-US" sz="1800" dirty="0" smtClean="0">
                <a:ea typeface="ＭＳ Ｐゴシック" pitchFamily="34" charset="-128"/>
              </a:rPr>
              <a:t>Communication with the system services is through IPC</a:t>
            </a:r>
          </a:p>
          <a:p>
            <a:pPr marL="914400" lvl="2" indent="-342900">
              <a:buFontTx/>
              <a:buAutoNum type="arabicPeriod"/>
            </a:pPr>
            <a:r>
              <a:rPr lang="en-US" sz="1800" dirty="0" smtClean="0">
                <a:ea typeface="ＭＳ Ｐゴシック" pitchFamily="34" charset="-128"/>
              </a:rPr>
              <a:t>The thread that delivers an event will be a special thread that is dedicated to processing incoming IPC calls</a:t>
            </a:r>
          </a:p>
          <a:p>
            <a:pPr marL="914400" lvl="2" indent="-342900">
              <a:buFontTx/>
              <a:buAutoNum type="arabicPeriod"/>
            </a:pPr>
            <a:r>
              <a:rPr lang="en-US" sz="1800" dirty="0" smtClean="0">
                <a:ea typeface="ＭＳ Ｐゴシック" pitchFamily="34" charset="-128"/>
              </a:rPr>
              <a:t>If you directly update the GUI from any thread other than the display thread, bad things happen</a:t>
            </a:r>
          </a:p>
          <a:p>
            <a:pPr lvl="1"/>
            <a:endParaRPr lang="en-US" sz="1800" dirty="0" smtClean="0">
              <a:ea typeface="ＭＳ Ｐゴシック" pitchFamily="34" charset="-128"/>
            </a:endParaRPr>
          </a:p>
        </p:txBody>
      </p:sp>
      <p:pic>
        <p:nvPicPr>
          <p:cNvPr id="286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1793875"/>
            <a:ext cx="45624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88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How to Update the GUI with Sensor Data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305800" cy="2008188"/>
          </a:xfrm>
        </p:spPr>
        <p:txBody>
          <a:bodyPr/>
          <a:lstStyle/>
          <a:p>
            <a:pPr lvl="1"/>
            <a:r>
              <a:rPr lang="en-US" sz="1800" smtClean="0">
                <a:ea typeface="ＭＳ Ｐゴシック" pitchFamily="34" charset="-128"/>
              </a:rPr>
              <a:t>Android has a built in mechanism for queuing work that needs to be run on the display thread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Handler class allows you to create a queue inside of your Activity that can store work for the display thread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You create a handler once and then post work to it</a:t>
            </a:r>
          </a:p>
          <a:p>
            <a:pPr lvl="1"/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2436813"/>
            <a:ext cx="8420100" cy="36020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SensorListener{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private class AccelWork implements Runnable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private Location data_;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     public AccelWork(Location d){data_ = d;}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     public void run(){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//do something with the data to the GUI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}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	private Handler myHandler_ = new Handler();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// Called when a registered sensor changes value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public void onSensorChanged(SensorEvent sensorEvent)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     AccelWork work = new AccelWork(sensorEvent);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myHandler_.post(work);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875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How to Update the GUI with Sensor Data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305800" cy="501650"/>
          </a:xfrm>
        </p:spPr>
        <p:txBody>
          <a:bodyPr/>
          <a:lstStyle/>
          <a:p>
            <a:pPr lvl="1"/>
            <a:r>
              <a:rPr lang="en-US" sz="1800" smtClean="0">
                <a:ea typeface="ＭＳ Ｐゴシック" pitchFamily="34" charset="-128"/>
              </a:rPr>
              <a:t>The lazy approach</a:t>
            </a:r>
          </a:p>
          <a:p>
            <a:pPr lvl="1"/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025" y="1166813"/>
            <a:ext cx="8420100" cy="32321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SensorListener{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	private Handler myHandler_ = new Handler();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// Called when a registered sensor changes value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</a:t>
            </a:r>
            <a:r>
              <a:rPr lang="en-US" sz="1200" b="1">
                <a:solidFill>
                  <a:srgbClr val="000000"/>
                </a:solidFill>
                <a:latin typeface="Courier" charset="0"/>
              </a:rPr>
              <a:t>public void onSensorChanged(final SensorEvent sensorEvent)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    myHandler_.post(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       new Runnable(){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public void run(){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	   //do something with the sensorEvent data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        //to the gui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     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  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);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5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What is localization, aka location?</a:t>
            </a:r>
          </a:p>
        </p:txBody>
      </p:sp>
      <p:pic>
        <p:nvPicPr>
          <p:cNvPr id="44036" name="Picture 4" descr="Mercator M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762000"/>
            <a:ext cx="2380211" cy="2000251"/>
          </a:xfrm>
          <a:prstGeom prst="rect">
            <a:avLst/>
          </a:prstGeom>
          <a:noFill/>
        </p:spPr>
      </p:pic>
      <p:pic>
        <p:nvPicPr>
          <p:cNvPr id="44038" name="Picture 6" descr="http://www.brainbasedbusiness.com/uploads/cartoon_04-winter-thumb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4062" y="2971800"/>
            <a:ext cx="1743076" cy="1743076"/>
          </a:xfrm>
          <a:prstGeom prst="rect">
            <a:avLst/>
          </a:prstGeom>
          <a:noFill/>
        </p:spPr>
      </p:pic>
      <p:pic>
        <p:nvPicPr>
          <p:cNvPr id="44040" name="Picture 8" descr="http://1funny.com/wp-content/uploads/2009/07/walm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105400"/>
            <a:ext cx="1664138" cy="10858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990600"/>
            <a:ext cx="29787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absolute location</a:t>
            </a:r>
          </a:p>
          <a:p>
            <a:r>
              <a:rPr lang="en-US" sz="3200" dirty="0" smtClean="0"/>
              <a:t>     (lat, long)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421089" y="3294965"/>
            <a:ext cx="2840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relative location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46737" y="5105400"/>
            <a:ext cx="2818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context location</a:t>
            </a:r>
          </a:p>
        </p:txBody>
      </p:sp>
    </p:spTree>
    <p:extLst>
      <p:ext uri="{BB962C8B-B14F-4D97-AF65-F5344CB8AC3E}">
        <p14:creationId xmlns:p14="http://schemas.microsoft.com/office/powerpoint/2010/main" val="2131707566"/>
      </p:ext>
    </p:extLst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D16B0-353B-48F8-9137-9135321357F0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Why should I care about localization?</a:t>
            </a:r>
          </a:p>
        </p:txBody>
      </p:sp>
      <p:pic>
        <p:nvPicPr>
          <p:cNvPr id="41986" name="Picture 2" descr="Loopt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90600"/>
            <a:ext cx="1000125" cy="1000125"/>
          </a:xfrm>
          <a:prstGeom prst="rect">
            <a:avLst/>
          </a:prstGeom>
          <a:noFill/>
        </p:spPr>
      </p:pic>
      <p:pic>
        <p:nvPicPr>
          <p:cNvPr id="41988" name="Picture 4" descr="http://www.pantopic.com/images/untitl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04925" y="1736751"/>
            <a:ext cx="2100263" cy="879422"/>
          </a:xfrm>
          <a:prstGeom prst="rect">
            <a:avLst/>
          </a:prstGeom>
          <a:noFill/>
        </p:spPr>
      </p:pic>
      <p:pic>
        <p:nvPicPr>
          <p:cNvPr id="41990" name="Picture 6" descr="Download Rummble for iPhon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7400" y="1081746"/>
            <a:ext cx="2962275" cy="460354"/>
          </a:xfrm>
          <a:prstGeom prst="rect">
            <a:avLst/>
          </a:prstGeom>
          <a:noFill/>
        </p:spPr>
      </p:pic>
      <p:pic>
        <p:nvPicPr>
          <p:cNvPr id="41994" name="Picture 10" descr="http://www.althos.com/sample_diagrams/ag_Mobile_Advertising_Location_Based_low_r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8551" y="3387603"/>
            <a:ext cx="2117697" cy="1479673"/>
          </a:xfrm>
          <a:prstGeom prst="rect">
            <a:avLst/>
          </a:prstGeom>
          <a:noFill/>
        </p:spPr>
      </p:pic>
      <p:pic>
        <p:nvPicPr>
          <p:cNvPr id="41996" name="Picture 12" descr="http://t0.gstatic.com/images?q=tbn:vNDUIUy7PUkYAM:http://creativeslice.com/wp-content/uploads/2006/04/podcastin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5661942"/>
            <a:ext cx="1447800" cy="81505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876800" y="1736751"/>
            <a:ext cx="3275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social application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19675" y="3657600"/>
            <a:ext cx="264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advertisements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12943" y="5661942"/>
            <a:ext cx="19639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podcasting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5905863"/>
      </p:ext>
    </p:extLst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Registering for Location Updates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2489200"/>
          </a:xfrm>
        </p:spPr>
        <p:txBody>
          <a:bodyPr/>
          <a:lstStyle/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The </a:t>
            </a:r>
            <a:r>
              <a:rPr lang="en-US" sz="1800" dirty="0" err="1" smtClean="0">
                <a:ea typeface="ＭＳ Ｐゴシック" charset="0"/>
              </a:rPr>
              <a:t>LocationManager</a:t>
            </a:r>
            <a:r>
              <a:rPr lang="en-US" sz="1800" dirty="0" smtClean="0">
                <a:ea typeface="ＭＳ Ｐゴシック" charset="0"/>
              </a:rPr>
              <a:t> handles registrations for GPS and network location updates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In order for an object to receive updates from GPS, it must implement the </a:t>
            </a:r>
            <a:r>
              <a:rPr lang="en-US" sz="1800" dirty="0" err="1" smtClean="0">
                <a:ea typeface="ＭＳ Ｐゴシック" charset="0"/>
              </a:rPr>
              <a:t>LocationListener</a:t>
            </a:r>
            <a:r>
              <a:rPr lang="en-US" sz="1800" dirty="0" smtClean="0">
                <a:ea typeface="ＭＳ Ｐゴシック" charset="0"/>
              </a:rPr>
              <a:t> interface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Once the </a:t>
            </a:r>
            <a:r>
              <a:rPr lang="en-US" sz="1800" dirty="0" err="1" smtClean="0">
                <a:ea typeface="ＭＳ Ｐゴシック" charset="0"/>
              </a:rPr>
              <a:t>LocationManager</a:t>
            </a:r>
            <a:r>
              <a:rPr lang="en-US" sz="1800" dirty="0" smtClean="0">
                <a:ea typeface="ＭＳ Ｐゴシック" charset="0"/>
              </a:rPr>
              <a:t> is obtained, an object registers for updates by calling </a:t>
            </a:r>
            <a:r>
              <a:rPr lang="en-US" sz="1800" dirty="0" err="1" smtClean="0">
                <a:ea typeface="ＭＳ Ｐゴシック" charset="0"/>
              </a:rPr>
              <a:t>requestLocationUpdates</a:t>
            </a:r>
            <a:r>
              <a:rPr lang="en-US" sz="1800" dirty="0" smtClean="0">
                <a:ea typeface="ＭＳ Ｐゴシック" charset="0"/>
              </a:rPr>
              <a:t> (there are multiple versions you can use)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The arguments passed into the </a:t>
            </a:r>
            <a:r>
              <a:rPr lang="en-US" sz="1800" dirty="0" err="1" smtClean="0">
                <a:ea typeface="ＭＳ Ｐゴシック" charset="0"/>
              </a:rPr>
              <a:t>requestLocationUpdates</a:t>
            </a:r>
            <a:r>
              <a:rPr lang="en-US" sz="1800" dirty="0" smtClean="0">
                <a:ea typeface="ＭＳ Ｐゴシック" charset="0"/>
              </a:rPr>
              <a:t> method determine the granularity of location changes that will generate an event</a:t>
            </a:r>
          </a:p>
          <a:p>
            <a:pPr lvl="2">
              <a:defRPr/>
            </a:pPr>
            <a:r>
              <a:rPr lang="en-US" sz="1800" dirty="0" smtClean="0">
                <a:ea typeface="ＭＳ Ｐゴシック" charset="0"/>
              </a:rPr>
              <a:t>send updates that are at least X meters apart</a:t>
            </a:r>
          </a:p>
          <a:p>
            <a:pPr lvl="2">
              <a:defRPr/>
            </a:pPr>
            <a:r>
              <a:rPr lang="en-US" sz="1800" dirty="0" smtClean="0">
                <a:ea typeface="ＭＳ Ｐゴシック" charset="0"/>
              </a:rPr>
              <a:t>send updates at least this far apart in time</a:t>
            </a:r>
          </a:p>
          <a:p>
            <a:pPr lvl="2">
              <a:defRPr/>
            </a:pPr>
            <a:r>
              <a:rPr lang="en-US" sz="1800" dirty="0" smtClean="0">
                <a:ea typeface="ＭＳ Ｐゴシック" charset="0"/>
              </a:rPr>
              <a:t>send updates that have this minimum accuracy</a:t>
            </a:r>
          </a:p>
          <a:p>
            <a:pPr lvl="2">
              <a:defRPr/>
            </a:pPr>
            <a:endParaRPr lang="en-US" sz="1800" dirty="0" smtClean="0">
              <a:ea typeface="ＭＳ Ｐゴシック" charset="0"/>
            </a:endParaRP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413" y="4189413"/>
            <a:ext cx="8418512" cy="24923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LocationListener{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private LocationManager locationManager_;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public void onCreate(){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locationManager_ = (LocationManager) getSystemService(LOCATION_SERVICE);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locationManager_.requestLocationUpdates(LocationManager.GPS_PROVIDER, 10,    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                              Criteria.ACCURACY_FINE, this);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}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606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1225-BCA0-4D3B-BD6A-ACFA6DB396B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76200"/>
            <a:ext cx="8880475" cy="685800"/>
          </a:xfrm>
        </p:spPr>
        <p:txBody>
          <a:bodyPr/>
          <a:lstStyle/>
          <a:p>
            <a:r>
              <a:rPr lang="en-US" dirty="0" smtClean="0"/>
              <a:t>Today’s lecture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066800"/>
            <a:ext cx="746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	</a:t>
            </a:r>
            <a:endParaRPr lang="en-US" sz="2000" kern="0" noProof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Android Lifecycle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up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suspends and resumes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noProof="0" dirty="0" smtClean="0">
                <a:latin typeface="+mn-lt"/>
              </a:rPr>
              <a:t>Activity is stopped and restarted.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advTm="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Location Providers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685800"/>
            <a:ext cx="8575675" cy="2489200"/>
          </a:xfrm>
        </p:spPr>
        <p:txBody>
          <a:bodyPr/>
          <a:lstStyle/>
          <a:p>
            <a:pPr lvl="1"/>
            <a:r>
              <a:rPr lang="en-US" sz="1800" smtClean="0">
                <a:ea typeface="ＭＳ Ｐゴシック" pitchFamily="34" charset="-128"/>
              </a:rPr>
              <a:t>The phone</a:t>
            </a:r>
            <a:r>
              <a:rPr lang="en-US" altLang="en-US" sz="1800" smtClean="0">
                <a:ea typeface="ＭＳ Ｐゴシック" pitchFamily="34" charset="-128"/>
              </a:rPr>
              <a:t>’</a:t>
            </a:r>
            <a:r>
              <a:rPr lang="en-US" sz="1800" smtClean="0">
                <a:ea typeface="ＭＳ Ｐゴシック" pitchFamily="34" charset="-128"/>
              </a:rPr>
              <a:t>s location can be determined from multiple providers</a:t>
            </a:r>
          </a:p>
          <a:p>
            <a:pPr lvl="2"/>
            <a:r>
              <a:rPr lang="en-US" sz="1800" smtClean="0">
                <a:ea typeface="ＭＳ Ｐゴシック" pitchFamily="34" charset="-128"/>
              </a:rPr>
              <a:t>GPS</a:t>
            </a:r>
          </a:p>
          <a:p>
            <a:pPr lvl="2"/>
            <a:r>
              <a:rPr lang="en-US" sz="1800" smtClean="0">
                <a:ea typeface="ＭＳ Ｐゴシック" pitchFamily="34" charset="-128"/>
              </a:rPr>
              <a:t>Network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GPS location updates consume significantly more power than network location updates but are more accurate</a:t>
            </a:r>
          </a:p>
          <a:p>
            <a:pPr lvl="2"/>
            <a:r>
              <a:rPr lang="en-US" sz="1800" smtClean="0">
                <a:ea typeface="ＭＳ Ｐゴシック" pitchFamily="34" charset="-128"/>
              </a:rPr>
              <a:t>GPS: 25 seconds * 140mA = 1mAh</a:t>
            </a:r>
          </a:p>
          <a:p>
            <a:pPr lvl="2"/>
            <a:r>
              <a:rPr lang="en-US" sz="1800" smtClean="0">
                <a:ea typeface="ＭＳ Ｐゴシック" pitchFamily="34" charset="-128"/>
              </a:rPr>
              <a:t>Network: 2 seconds * 180mA = 0.1mAh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The provider argument determines which method will be used to get a location for you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You can also register for the PASSIVE_PROVIDER which only updates you if another app is actively using GPS / Network location</a:t>
            </a:r>
          </a:p>
          <a:p>
            <a:pPr lvl="2"/>
            <a:endParaRPr lang="en-US" sz="1800" smtClean="0">
              <a:ea typeface="ＭＳ Ｐゴシック" pitchFamily="34" charset="-128"/>
            </a:endParaRPr>
          </a:p>
          <a:p>
            <a:pPr lvl="2"/>
            <a:endParaRPr lang="en-US" sz="1800" smtClean="0">
              <a:ea typeface="ＭＳ Ｐゴシック" pitchFamily="34" charset="-128"/>
            </a:endParaRPr>
          </a:p>
          <a:p>
            <a:pPr lvl="1"/>
            <a:endParaRPr lang="en-US" sz="1800" smtClean="0">
              <a:ea typeface="ＭＳ Ｐゴシック" pitchFamily="34" charset="-128"/>
            </a:endParaRPr>
          </a:p>
          <a:p>
            <a:endParaRPr lang="en-US" sz="180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34" charset="-128"/>
            </a:endParaRPr>
          </a:p>
          <a:p>
            <a:endParaRPr lang="en-US" sz="1800" smtClean="0">
              <a:ea typeface="ＭＳ Ｐゴシック" pitchFamily="34" charset="-128"/>
            </a:endParaRPr>
          </a:p>
          <a:p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413" y="4260850"/>
            <a:ext cx="8418512" cy="24923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LocationListener{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private LocationManager locationManager_;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public void onCreate(){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locationManager_ = (LocationManager) getSystemService(LOCATION_SERVICE);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locationManager_.requestLocationUpdates(LocationManager.PASSIVE_PROVIDER, 10,         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                                           Criteria.ACCURACY_FINE, this);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}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5555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LocationListener Interface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75" y="727075"/>
            <a:ext cx="8418513" cy="5816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LocationListener{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Called when your GPS location changes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onLocationChanged(Location location)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endParaRPr lang="en-US" sz="1200" u="sng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Called when a provider gets turned off by the user in the settings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onProviderDisabled(String provider)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Called when a provider is turned on by the user in the settings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onProviderEnabled(String provider)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Signals a state change in the GPS (e.g. you head through a tunnel and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it loses its fix on your position)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onStatusChanged(String provider, int status, Bundle extras)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4250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Location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75" y="727075"/>
            <a:ext cx="8418513" cy="43402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implements LocationListener{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// Called when your GPS location changes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@Override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onLocationChanged(Location location) {</a:t>
            </a:r>
          </a:p>
          <a:p>
            <a:pPr eaLnBrk="1" hangingPunct="1"/>
            <a:endParaRPr lang="en-US" sz="1200" b="1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double altitude = location.getAltitude();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double longitude = location.getLongitude();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double latitude = location.getLatitude();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float speed = location.getSpeed();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float bearing = location.getBearing();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float accuracy = location.getAccuracy(); //in meters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long time = location.getTime(); //when the fix was obtained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// Other useful Location functions: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//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// location.distanceTo(</a:t>
            </a:r>
            <a:r>
              <a:rPr lang="en-US" sz="1200" u="sng">
                <a:solidFill>
                  <a:srgbClr val="000000"/>
                </a:solidFill>
              </a:rPr>
              <a:t>dest)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// location.bearingTo(</a:t>
            </a:r>
            <a:r>
              <a:rPr lang="en-US" sz="1200" u="sng">
                <a:solidFill>
                  <a:srgbClr val="000000"/>
                </a:solidFill>
              </a:rPr>
              <a:t>dest)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992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Being a Good Citizen…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7975" y="423863"/>
            <a:ext cx="8575675" cy="275113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ea typeface="ＭＳ Ｐゴシック" charset="0"/>
            </a:endParaRP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It is very important that you unregister your App when you no longer need updates</a:t>
            </a: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For example, you should always unregister your listener when your Activity is paused!</a:t>
            </a:r>
          </a:p>
          <a:p>
            <a:pPr>
              <a:defRPr/>
            </a:pPr>
            <a:r>
              <a:rPr lang="en-US" sz="1800" dirty="0" smtClean="0">
                <a:ea typeface="ＭＳ Ｐゴシック" charset="0"/>
              </a:rPr>
              <a:t>If you unregister when you pause, you must also reregister when you resume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This is true for all sensors!</a:t>
            </a: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1800" dirty="0"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0213" y="2949575"/>
            <a:ext cx="8420100" cy="36004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public class MyActivity … {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  <a:latin typeface="Courier" charset="0"/>
              </a:rPr>
              <a:t>  	private LocationManager locationManager_;</a:t>
            </a:r>
          </a:p>
          <a:p>
            <a:pPr eaLnBrk="1" hangingPunct="1"/>
            <a:endParaRPr lang="en-US" sz="1200">
              <a:solidFill>
                <a:srgbClr val="000000"/>
              </a:solidFill>
              <a:latin typeface="Courier" charset="0"/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public void onCreate(Bundle savedInstanceState)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…</a:t>
            </a:r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locationManager_ = (LocationManager)getSystemService(</a:t>
            </a:r>
            <a:r>
              <a:rPr lang="en-US" sz="1200" i="1">
                <a:solidFill>
                  <a:srgbClr val="000000"/>
                </a:solidFill>
              </a:rPr>
              <a:t>LOCATION_SERVICE);</a:t>
            </a:r>
            <a:r>
              <a:rPr lang="en-US" sz="1200">
                <a:solidFill>
                  <a:srgbClr val="000000"/>
                </a:solidFill>
              </a:rPr>
              <a:t>	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protected void onPause()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super.onPause();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locationManager_.removeUpdates(</a:t>
            </a:r>
            <a:r>
              <a:rPr lang="en-US" sz="1200" b="1">
                <a:solidFill>
                  <a:srgbClr val="000000"/>
                </a:solidFill>
              </a:rPr>
              <a:t>this);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</a:t>
            </a:r>
            <a:r>
              <a:rPr lang="en-US" sz="1200" b="1">
                <a:solidFill>
                  <a:srgbClr val="000000"/>
                </a:solidFill>
              </a:rPr>
              <a:t>protected void onResume() {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</a:t>
            </a:r>
            <a:r>
              <a:rPr lang="en-US" sz="1200" b="1">
                <a:solidFill>
                  <a:srgbClr val="000000"/>
                </a:solidFill>
              </a:rPr>
              <a:t>super.onResume();</a:t>
            </a:r>
            <a:endParaRPr lang="en-US" sz="1200">
              <a:solidFill>
                <a:srgbClr val="000000"/>
              </a:solidFill>
            </a:endParaRP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	locationManager_.requestLocationUpdates(LocationManager.</a:t>
            </a:r>
            <a:r>
              <a:rPr lang="en-US" sz="1200" i="1">
                <a:solidFill>
                  <a:srgbClr val="000000"/>
                </a:solidFill>
              </a:rPr>
              <a:t>GPS_PROVIDER, 10, </a:t>
            </a:r>
          </a:p>
          <a:p>
            <a:pPr eaLnBrk="1" hangingPunct="1"/>
            <a:r>
              <a:rPr lang="en-US" sz="1200" i="1">
                <a:solidFill>
                  <a:srgbClr val="000000"/>
                </a:solidFill>
              </a:rPr>
              <a:t>                                                                                                                 Criteria.ACCURACY_FINE, </a:t>
            </a:r>
            <a:r>
              <a:rPr lang="en-US" sz="1200" b="1" i="1">
                <a:solidFill>
                  <a:srgbClr val="000000"/>
                </a:solidFill>
              </a:rPr>
              <a:t>this);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	}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…</a:t>
            </a:r>
          </a:p>
          <a:p>
            <a:pPr eaLnBrk="1" hangingPunct="1"/>
            <a:r>
              <a:rPr lang="en-US" sz="12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619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Activity starts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onCreate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onStart</a:t>
            </a: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(),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onResume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are called in succession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985" y="2745945"/>
            <a:ext cx="2489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                </a:t>
            </a:r>
            <a:r>
              <a:rPr lang="en-US" sz="1600" b="1" dirty="0" err="1" smtClean="0">
                <a:solidFill>
                  <a:srgbClr val="FF0000"/>
                </a:solidFill>
              </a:rPr>
              <a:t>onStart</a:t>
            </a:r>
            <a:r>
              <a:rPr lang="en-US" sz="1600" b="1" dirty="0" smtClean="0">
                <a:solidFill>
                  <a:srgbClr val="FF0000"/>
                </a:solidFill>
              </a:rPr>
              <a:t>()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Activity is partially visible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developer.android.com/images/training/basics/basic-lifecyc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71" y="2910741"/>
            <a:ext cx="7780428" cy="346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-19050" y="637063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err="1" smtClean="0">
                <a:latin typeface="Trebuchet MS" pitchFamily="34" charset="0"/>
              </a:rPr>
              <a:t>Ack</a:t>
            </a:r>
            <a:r>
              <a:rPr lang="en-US" sz="1600" b="1" dirty="0" smtClean="0">
                <a:latin typeface="Trebuchet MS" pitchFamily="34" charset="0"/>
              </a:rPr>
              <a:t>: Android Development website</a:t>
            </a:r>
            <a:endParaRPr lang="en-US" sz="7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2236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Pausing and Resuming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pausing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an activity is </a:t>
            </a:r>
            <a:r>
              <a:rPr kumimoji="0" lang="en-US" sz="20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partiall</a:t>
            </a:r>
            <a:r>
              <a:rPr lang="en-US" sz="2000" kern="0" dirty="0" smtClean="0">
                <a:latin typeface="+mn-lt"/>
              </a:rPr>
              <a:t>y visible in the background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Dialog</a:t>
            </a:r>
            <a:r>
              <a:rPr kumimoji="0" lang="en-US" sz="20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boxes open up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Method called is </a:t>
            </a:r>
            <a:r>
              <a:rPr lang="en-US" sz="2000" kern="0" baseline="0" dirty="0" err="1" smtClean="0">
                <a:latin typeface="+mn-lt"/>
              </a:rPr>
              <a:t>onPause</a:t>
            </a:r>
            <a:r>
              <a:rPr lang="en-US" sz="2000" kern="0" baseline="0" dirty="0" smtClean="0">
                <a:latin typeface="+mn-lt"/>
              </a:rPr>
              <a:t>()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60568" y="2037371"/>
            <a:ext cx="4157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pauses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and Starting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16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How is stopping an activity defined?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20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activity is not visible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Press back or home button</a:t>
            </a:r>
            <a:endParaRPr kumimoji="0" lang="en-US" sz="2000" b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baseline="0" dirty="0" smtClean="0">
                <a:latin typeface="+mn-lt"/>
              </a:rPr>
              <a:t>Start a new activity or receive a phone call</a:t>
            </a:r>
            <a:endParaRPr kumimoji="0" lang="en-US" sz="20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tabLst>
                <a:tab pos="3657600" algn="l"/>
              </a:tabLst>
              <a:defRPr/>
            </a:pPr>
            <a:endParaRPr lang="en-US" sz="2000" kern="0" dirty="0" smtClean="0">
              <a:latin typeface="+mn-lt"/>
            </a:endParaRPr>
          </a:p>
        </p:txBody>
      </p:sp>
      <p:pic>
        <p:nvPicPr>
          <p:cNvPr id="1028" name="Picture 4" descr="http://developer.android.com/images/training/basics/basic-lifecycle-paus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49" y="3147192"/>
            <a:ext cx="7038851" cy="32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07452" y="4643320"/>
            <a:ext cx="1642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System destroys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the activity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568" y="2138785"/>
            <a:ext cx="4021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What should you do before an activity stops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save state of the application?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release resources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24577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3F71D-6A7B-4AEE-A3CC-F861B6CE3EF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Recreating an Activity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25460" y="696780"/>
            <a:ext cx="7467600" cy="26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the system destroys an activity due to system constraints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kumimoji="0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Saves certain</a:t>
            </a:r>
            <a:r>
              <a:rPr kumimoji="0" lang="en-US" sz="1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state of your activity that is restored back the next time the activity starts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2000" kern="0" dirty="0" smtClean="0">
                <a:latin typeface="+mn-lt"/>
              </a:rPr>
              <a:t>If you want to save your own state before the activity is destroyed: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Override the </a:t>
            </a:r>
            <a:r>
              <a:rPr lang="en-US" sz="1800" kern="0" dirty="0" err="1" smtClean="0">
                <a:latin typeface="+mn-lt"/>
              </a:rPr>
              <a:t>onSaveInstanceState</a:t>
            </a:r>
            <a:r>
              <a:rPr lang="en-US" sz="1800" kern="0" dirty="0" smtClean="0">
                <a:latin typeface="+mn-lt"/>
              </a:rPr>
              <a:t>(Bundle)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tabLst>
                <a:tab pos="3657600" algn="l"/>
              </a:tabLst>
              <a:defRPr/>
            </a:pPr>
            <a:r>
              <a:rPr lang="en-US" sz="1800" kern="0" dirty="0" smtClean="0">
                <a:latin typeface="+mn-lt"/>
              </a:rPr>
              <a:t>Access your state during </a:t>
            </a:r>
            <a:r>
              <a:rPr lang="en-US" sz="1800" kern="0" dirty="0" err="1" smtClean="0">
                <a:latin typeface="+mn-lt"/>
              </a:rPr>
              <a:t>onCreate</a:t>
            </a:r>
            <a:r>
              <a:rPr lang="en-US" sz="1800" kern="0" dirty="0" smtClean="0">
                <a:latin typeface="+mn-lt"/>
              </a:rPr>
              <a:t>() or </a:t>
            </a:r>
            <a:r>
              <a:rPr lang="en-US" sz="1800" kern="0" dirty="0" err="1" smtClean="0">
                <a:latin typeface="+mn-lt"/>
              </a:rPr>
              <a:t>onRestoreInstanceState</a:t>
            </a:r>
            <a:r>
              <a:rPr lang="en-US" sz="1800" kern="0" dirty="0" smtClean="0">
                <a:latin typeface="+mn-lt"/>
              </a:rPr>
              <a:t>()</a:t>
            </a:r>
          </a:p>
        </p:txBody>
      </p:sp>
      <p:pic>
        <p:nvPicPr>
          <p:cNvPr id="3074" name="Picture 2" descr="http://developer.android.com/images/training/basics/basic-lifecycle-savest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410" y="3960265"/>
            <a:ext cx="584537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54109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Android Sensors Overview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599"/>
            <a:ext cx="3581400" cy="555009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Android Sensors: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MIC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Camera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Temperature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Location (GPS or Network)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Orientation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Accelerometer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Proximity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Pressure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Light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endParaRPr lang="en-US" dirty="0">
              <a:ea typeface="ＭＳ Ｐゴシック" charset="0"/>
            </a:endParaRPr>
          </a:p>
        </p:txBody>
      </p:sp>
      <p:pic>
        <p:nvPicPr>
          <p:cNvPr id="174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1046163"/>
            <a:ext cx="3352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27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Two types of sensors on the android platform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599"/>
            <a:ext cx="7239000" cy="555009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Hardware sensors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Physical sensors present on the phone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Accelerometers, temperature, gyroscope	</a:t>
            </a:r>
          </a:p>
          <a:p>
            <a:pPr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ea typeface="ＭＳ Ｐゴシック" charset="0"/>
              </a:rPr>
              <a:t>Software sensors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Virtual sensors that are built on top of hardware sensors.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Orientation sensors --- accelerometer + gyroscope?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endParaRPr lang="en-US" dirty="0" smtClean="0">
              <a:ea typeface="ＭＳ Ｐゴシック" charset="0"/>
            </a:endParaRPr>
          </a:p>
          <a:p>
            <a:pPr>
              <a:defRPr/>
            </a:pPr>
            <a:endParaRPr lang="en-US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921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Async Callbacks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106660"/>
            <a:ext cx="3581400" cy="524651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ea typeface="ＭＳ Ｐゴシック" pitchFamily="34" charset="-128"/>
              </a:rPr>
              <a:t>Android</a:t>
            </a:r>
            <a:r>
              <a:rPr lang="en-US" altLang="en-US" sz="2000" dirty="0" smtClean="0">
                <a:ea typeface="ＭＳ Ｐゴシック" pitchFamily="34" charset="-128"/>
              </a:rPr>
              <a:t>’</a:t>
            </a:r>
            <a:r>
              <a:rPr lang="en-US" sz="2000" dirty="0" smtClean="0">
                <a:ea typeface="ＭＳ Ｐゴシック" pitchFamily="34" charset="-128"/>
              </a:rPr>
              <a:t>s sensors are controlled by external services and only send events when they choose to</a:t>
            </a:r>
          </a:p>
          <a:p>
            <a:pPr marL="0" indent="0"/>
            <a:endParaRPr lang="en-US" sz="2000" dirty="0" smtClean="0">
              <a:ea typeface="ＭＳ Ｐゴシック" pitchFamily="34" charset="-128"/>
            </a:endParaRPr>
          </a:p>
          <a:p>
            <a:pPr marL="0" indent="0"/>
            <a:r>
              <a:rPr lang="en-US" sz="2000" dirty="0" smtClean="0">
                <a:ea typeface="ＭＳ Ｐゴシック" pitchFamily="34" charset="-128"/>
              </a:rPr>
              <a:t>An app must register a callback to be notified of a sensor event</a:t>
            </a:r>
          </a:p>
          <a:p>
            <a:pPr marL="0" indent="0"/>
            <a:endParaRPr lang="en-US" sz="2000" dirty="0" smtClean="0">
              <a:ea typeface="ＭＳ Ｐゴシック" pitchFamily="34" charset="-128"/>
            </a:endParaRPr>
          </a:p>
          <a:p>
            <a:pPr marL="0" indent="0"/>
            <a:r>
              <a:rPr lang="en-US" sz="2000" dirty="0" smtClean="0">
                <a:ea typeface="ＭＳ Ｐゴシック" pitchFamily="34" charset="-128"/>
              </a:rPr>
              <a:t>Each sensor has a related </a:t>
            </a:r>
            <a:r>
              <a:rPr lang="en-US" sz="2000" dirty="0" err="1" smtClean="0">
                <a:ea typeface="ＭＳ Ｐゴシック" pitchFamily="34" charset="-128"/>
              </a:rPr>
              <a:t>XXXListener</a:t>
            </a:r>
            <a:r>
              <a:rPr lang="en-US" sz="2000" dirty="0" smtClean="0">
                <a:ea typeface="ＭＳ Ｐゴシック" pitchFamily="34" charset="-128"/>
              </a:rPr>
              <a:t> interface that your callback must implement 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E.g. </a:t>
            </a:r>
            <a:r>
              <a:rPr lang="en-US" sz="2000" dirty="0" err="1" smtClean="0">
                <a:ea typeface="ＭＳ Ｐゴシック" pitchFamily="34" charset="-128"/>
              </a:rPr>
              <a:t>LocationListener</a:t>
            </a:r>
            <a:endParaRPr lang="en-US" sz="2000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 marL="0" indent="0"/>
            <a:endParaRPr lang="en-US" dirty="0" smtClean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marL="0" indent="0"/>
            <a:endParaRPr lang="en-US" dirty="0" smtClean="0">
              <a:ea typeface="ＭＳ Ｐゴシック" pitchFamily="34" charset="-128"/>
            </a:endParaRPr>
          </a:p>
          <a:p>
            <a:pPr marL="0" indent="0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8435" name="Rounded Rectangle 2"/>
          <p:cNvSpPr>
            <a:spLocks noChangeArrowheads="1"/>
          </p:cNvSpPr>
          <p:nvPr/>
        </p:nvSpPr>
        <p:spPr bwMode="auto">
          <a:xfrm>
            <a:off x="7118350" y="1403350"/>
            <a:ext cx="1670050" cy="398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88888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SensorManager</a:t>
            </a:r>
          </a:p>
        </p:txBody>
      </p:sp>
      <p:sp>
        <p:nvSpPr>
          <p:cNvPr id="18436" name="Rounded Rectangle 5"/>
          <p:cNvSpPr>
            <a:spLocks noChangeArrowheads="1"/>
          </p:cNvSpPr>
          <p:nvPr/>
        </p:nvSpPr>
        <p:spPr bwMode="auto">
          <a:xfrm>
            <a:off x="4884738" y="1401763"/>
            <a:ext cx="1668462" cy="4000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88888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Your App</a:t>
            </a:r>
          </a:p>
        </p:txBody>
      </p:sp>
      <p:cxnSp>
        <p:nvCxnSpPr>
          <p:cNvPr id="18437" name="Straight Connector 4"/>
          <p:cNvCxnSpPr>
            <a:cxnSpLocks noChangeShapeType="1"/>
            <a:stCxn id="18436" idx="2"/>
          </p:cNvCxnSpPr>
          <p:nvPr/>
        </p:nvCxnSpPr>
        <p:spPr bwMode="auto">
          <a:xfrm flipH="1">
            <a:off x="5705475" y="1801813"/>
            <a:ext cx="14288" cy="4516437"/>
          </a:xfrm>
          <a:prstGeom prst="line">
            <a:avLst/>
          </a:prstGeom>
          <a:noFill/>
          <a:ln w="38100">
            <a:solidFill>
              <a:srgbClr val="888888"/>
            </a:solidFill>
            <a:round/>
            <a:headEnd/>
            <a:tailEnd/>
          </a:ln>
        </p:spPr>
      </p:cxnSp>
      <p:cxnSp>
        <p:nvCxnSpPr>
          <p:cNvPr id="18438" name="Straight Connector 8"/>
          <p:cNvCxnSpPr>
            <a:cxnSpLocks noChangeShapeType="1"/>
          </p:cNvCxnSpPr>
          <p:nvPr/>
        </p:nvCxnSpPr>
        <p:spPr bwMode="auto">
          <a:xfrm flipH="1">
            <a:off x="7947025" y="1809750"/>
            <a:ext cx="14288" cy="4518025"/>
          </a:xfrm>
          <a:prstGeom prst="line">
            <a:avLst/>
          </a:prstGeom>
          <a:noFill/>
          <a:ln w="38100">
            <a:solidFill>
              <a:srgbClr val="888888"/>
            </a:solidFill>
            <a:round/>
            <a:headEnd/>
            <a:tailEnd/>
          </a:ln>
        </p:spPr>
      </p:cxnSp>
      <p:cxnSp>
        <p:nvCxnSpPr>
          <p:cNvPr id="18439" name="Straight Arrow Connector 7"/>
          <p:cNvCxnSpPr>
            <a:cxnSpLocks noChangeShapeType="1"/>
          </p:cNvCxnSpPr>
          <p:nvPr/>
        </p:nvCxnSpPr>
        <p:spPr bwMode="auto">
          <a:xfrm>
            <a:off x="5705475" y="2263775"/>
            <a:ext cx="2263775" cy="20638"/>
          </a:xfrm>
          <a:prstGeom prst="straightConnector1">
            <a:avLst/>
          </a:prstGeom>
          <a:noFill/>
          <a:ln w="38100">
            <a:solidFill>
              <a:srgbClr val="888888"/>
            </a:solidFill>
            <a:round/>
            <a:headEnd/>
            <a:tailEnd type="arrow" w="med" len="med"/>
          </a:ln>
        </p:spPr>
      </p:cxnSp>
      <p:cxnSp>
        <p:nvCxnSpPr>
          <p:cNvPr id="18440" name="Straight Arrow Connector 11"/>
          <p:cNvCxnSpPr>
            <a:cxnSpLocks noChangeShapeType="1"/>
          </p:cNvCxnSpPr>
          <p:nvPr/>
        </p:nvCxnSpPr>
        <p:spPr bwMode="auto">
          <a:xfrm flipH="1">
            <a:off x="5684838" y="2970213"/>
            <a:ext cx="2273300" cy="0"/>
          </a:xfrm>
          <a:prstGeom prst="straightConnector1">
            <a:avLst/>
          </a:prstGeom>
          <a:noFill/>
          <a:ln w="38100">
            <a:solidFill>
              <a:srgbClr val="888888"/>
            </a:solidFill>
            <a:round/>
            <a:headEnd/>
            <a:tailEnd type="arrow" w="med" len="med"/>
          </a:ln>
        </p:spPr>
      </p:cxnSp>
      <p:cxnSp>
        <p:nvCxnSpPr>
          <p:cNvPr id="18441" name="Straight Arrow Connector 14"/>
          <p:cNvCxnSpPr>
            <a:cxnSpLocks noChangeShapeType="1"/>
          </p:cNvCxnSpPr>
          <p:nvPr/>
        </p:nvCxnSpPr>
        <p:spPr bwMode="auto">
          <a:xfrm flipH="1">
            <a:off x="5703888" y="3481388"/>
            <a:ext cx="2273300" cy="0"/>
          </a:xfrm>
          <a:prstGeom prst="straightConnector1">
            <a:avLst/>
          </a:prstGeom>
          <a:noFill/>
          <a:ln w="38100">
            <a:solidFill>
              <a:srgbClr val="888888"/>
            </a:solidFill>
            <a:round/>
            <a:headEnd/>
            <a:tailEnd type="arrow" w="med" len="med"/>
          </a:ln>
        </p:spPr>
      </p:cxnSp>
      <p:cxnSp>
        <p:nvCxnSpPr>
          <p:cNvPr id="18442" name="Straight Arrow Connector 15"/>
          <p:cNvCxnSpPr>
            <a:cxnSpLocks noChangeShapeType="1"/>
          </p:cNvCxnSpPr>
          <p:nvPr/>
        </p:nvCxnSpPr>
        <p:spPr bwMode="auto">
          <a:xfrm flipH="1">
            <a:off x="5694363" y="4392613"/>
            <a:ext cx="2273300" cy="0"/>
          </a:xfrm>
          <a:prstGeom prst="straightConnector1">
            <a:avLst/>
          </a:prstGeom>
          <a:noFill/>
          <a:ln w="38100">
            <a:solidFill>
              <a:srgbClr val="888888"/>
            </a:solidFill>
            <a:round/>
            <a:headEnd/>
            <a:tailEnd type="arrow" w="med" len="med"/>
          </a:ln>
        </p:spPr>
      </p:cxnSp>
      <p:sp>
        <p:nvSpPr>
          <p:cNvPr id="18443" name="TextBox 12"/>
          <p:cNvSpPr txBox="1">
            <a:spLocks noChangeArrowheads="1"/>
          </p:cNvSpPr>
          <p:nvPr/>
        </p:nvSpPr>
        <p:spPr bwMode="auto">
          <a:xfrm>
            <a:off x="6308725" y="2703513"/>
            <a:ext cx="1263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/>
              <a:t>Sensor Event</a:t>
            </a:r>
          </a:p>
        </p:txBody>
      </p:sp>
      <p:sp>
        <p:nvSpPr>
          <p:cNvPr id="18444" name="TextBox 17"/>
          <p:cNvSpPr txBox="1">
            <a:spLocks noChangeArrowheads="1"/>
          </p:cNvSpPr>
          <p:nvPr/>
        </p:nvSpPr>
        <p:spPr bwMode="auto">
          <a:xfrm>
            <a:off x="6380163" y="3194050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/>
              <a:t>Sensor Event</a:t>
            </a:r>
          </a:p>
        </p:txBody>
      </p:sp>
      <p:sp>
        <p:nvSpPr>
          <p:cNvPr id="18445" name="TextBox 18"/>
          <p:cNvSpPr txBox="1">
            <a:spLocks noChangeArrowheads="1"/>
          </p:cNvSpPr>
          <p:nvPr/>
        </p:nvSpPr>
        <p:spPr bwMode="auto">
          <a:xfrm>
            <a:off x="6378575" y="4103688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/>
              <a:t>Sensor Event</a:t>
            </a:r>
          </a:p>
        </p:txBody>
      </p:sp>
      <p:sp>
        <p:nvSpPr>
          <p:cNvPr id="18446" name="TextBox 19"/>
          <p:cNvSpPr txBox="1">
            <a:spLocks noChangeArrowheads="1"/>
          </p:cNvSpPr>
          <p:nvPr/>
        </p:nvSpPr>
        <p:spPr bwMode="auto">
          <a:xfrm>
            <a:off x="6196013" y="1954213"/>
            <a:ext cx="1608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/>
              <a:t>Register Callback</a:t>
            </a:r>
          </a:p>
        </p:txBody>
      </p:sp>
    </p:spTree>
    <p:extLst>
      <p:ext uri="{BB962C8B-B14F-4D97-AF65-F5344CB8AC3E}">
        <p14:creationId xmlns:p14="http://schemas.microsoft.com/office/powerpoint/2010/main" val="239415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61349</TotalTime>
  <Words>1163</Words>
  <Application>Microsoft Macintosh PowerPoint</Application>
  <PresentationFormat>On-screen Show (4:3)</PresentationFormat>
  <Paragraphs>396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PowerPoint Presentation</vt:lpstr>
      <vt:lpstr>Today’s lecture</vt:lpstr>
      <vt:lpstr>Starting an activity</vt:lpstr>
      <vt:lpstr>Pausing and Resuming an Activity</vt:lpstr>
      <vt:lpstr>Stopping and Starting an Activity</vt:lpstr>
      <vt:lpstr>Recreating an Activity</vt:lpstr>
      <vt:lpstr>Android Sensors Overview</vt:lpstr>
      <vt:lpstr>Two types of sensors on the android platform</vt:lpstr>
      <vt:lpstr>Async Callbacks</vt:lpstr>
      <vt:lpstr>Getting the Relevant System Service</vt:lpstr>
      <vt:lpstr>Registering for Sensor Updates</vt:lpstr>
      <vt:lpstr>The SensorEventListener Interface</vt:lpstr>
      <vt:lpstr>The SensorEventListener Interface</vt:lpstr>
      <vt:lpstr>Android System Services</vt:lpstr>
      <vt:lpstr>How to Update the GUI with Sensor Data</vt:lpstr>
      <vt:lpstr>How to Update the GUI with Sensor Data</vt:lpstr>
      <vt:lpstr>What is localization, aka location?</vt:lpstr>
      <vt:lpstr>Why should I care about localization?</vt:lpstr>
      <vt:lpstr>Registering for Location Updates</vt:lpstr>
      <vt:lpstr>Location Providers</vt:lpstr>
      <vt:lpstr>The LocationListener Interface</vt:lpstr>
      <vt:lpstr>Location Information</vt:lpstr>
      <vt:lpstr>Being a Good Citizen…</vt:lpstr>
    </vt:vector>
  </TitlesOfParts>
  <Company>U.C.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nilanb</dc:creator>
  <cp:lastModifiedBy>Nilanjan</cp:lastModifiedBy>
  <cp:revision>9180</cp:revision>
  <cp:lastPrinted>2000-06-29T13:25:05Z</cp:lastPrinted>
  <dcterms:created xsi:type="dcterms:W3CDTF">2013-02-12T14:45:57Z</dcterms:created>
  <dcterms:modified xsi:type="dcterms:W3CDTF">2014-02-10T12:23:46Z</dcterms:modified>
</cp:coreProperties>
</file>