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689" r:id="rId2"/>
    <p:sldId id="589" r:id="rId3"/>
    <p:sldId id="848" r:id="rId4"/>
    <p:sldId id="816" r:id="rId5"/>
    <p:sldId id="849" r:id="rId6"/>
    <p:sldId id="850" r:id="rId7"/>
    <p:sldId id="851" r:id="rId8"/>
    <p:sldId id="854" r:id="rId9"/>
    <p:sldId id="855" r:id="rId10"/>
  </p:sldIdLst>
  <p:sldSz cx="9144000" cy="6858000" type="screen4x3"/>
  <p:notesSz cx="6997700" cy="9194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512"/>
    <a:srgbClr val="660066"/>
    <a:srgbClr val="0000FF"/>
    <a:srgbClr val="CC0000"/>
    <a:srgbClr val="FF9900"/>
    <a:srgbClr val="008000"/>
    <a:srgbClr val="00CC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8" autoAdjust="0"/>
    <p:restoredTop sz="94660"/>
  </p:normalViewPr>
  <p:slideViewPr>
    <p:cSldViewPr snapToObjects="1">
      <p:cViewPr>
        <p:scale>
          <a:sx n="86" d="100"/>
          <a:sy n="86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75" d="100"/>
          <a:sy n="75" d="100"/>
        </p:scale>
        <p:origin x="-2142" y="-72"/>
      </p:cViewPr>
      <p:guideLst>
        <p:guide orient="horz" pos="2896"/>
        <p:guide pos="2204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4D63F66-CC64-4EEB-9E90-434896C62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4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88975"/>
            <a:ext cx="4597400" cy="3448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367213"/>
            <a:ext cx="51308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B76B5A6-36E1-4474-BA79-BCC671141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01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CD4FF-721F-4D38-98E2-06441BDB2DC3}" type="slidenum">
              <a:rPr lang="en-US" smtClean="0">
                <a:latin typeface="Times New Roman" pitchFamily="-112" charset="0"/>
              </a:rPr>
              <a:pPr/>
              <a:t>1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457D-D809-4A1E-84B7-0A679143C489}" type="slidenum">
              <a:rPr lang="en-US" smtClean="0">
                <a:latin typeface="Times New Roman" pitchFamily="-112" charset="0"/>
              </a:rPr>
              <a:pPr/>
              <a:t>2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3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4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5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6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7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8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9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0BF38C-8783-4CA4-A428-47B8A0FC9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E2F3DB-588A-4A4D-8866-1D4B6BA58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76200"/>
            <a:ext cx="221932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863" y="76200"/>
            <a:ext cx="6508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BF5090D-164D-4F8B-AA29-DEC29D8E42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990600"/>
            <a:ext cx="73152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F46EF2-5FF3-4255-A0DE-F18571CC7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BE44FD-1B3A-4765-989A-16D82A72EA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505200"/>
            <a:ext cx="73152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403C59E-1C20-48B8-AE48-51F36C88B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EEEE1A-8B5F-4255-8853-16A44B7F9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99016C1-61C1-4E21-8E93-D1D5960304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20463-EDA2-4747-9D3A-770C8A8AC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F1A98-4964-45CE-A58F-62643862FF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E2B3BE-A1F3-40D1-8EEC-8125F51F0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3EE4F3-45CC-47E8-B989-A71EF1B38C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A5589E-8953-4BEE-BDD7-05D6E153C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9C175A7-B27D-4E04-8BD0-3BF0E54F3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731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05550" y="6538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E9592585-3565-48DA-B1FA-93911BBCB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76200"/>
            <a:ext cx="8880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E8D12-E5BE-4689-909E-A7CAFEA4E45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0" y="183515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66"/>
                </a:solidFill>
                <a:latin typeface="Trebuchet MS" pitchFamily="34" charset="0"/>
              </a:rPr>
              <a:t>CMSC 628: Introduction to Mobile Computing</a:t>
            </a:r>
            <a:endParaRPr lang="en-US" sz="10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590800" y="3201988"/>
            <a:ext cx="39624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Trebuchet MS" pitchFamily="34" charset="0"/>
              </a:rPr>
              <a:t>Nilanjan Banerjee</a:t>
            </a:r>
          </a:p>
          <a:p>
            <a:pPr algn="ctr"/>
            <a:endParaRPr lang="en-US" sz="2000" b="1" baseline="30000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-19050" y="63706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latin typeface="Trebuchet MS" pitchFamily="34" charset="0"/>
              </a:rPr>
              <a:t>Introduction to Mobile Computing</a:t>
            </a:r>
            <a:endParaRPr lang="en-US" sz="700" b="1" dirty="0">
              <a:latin typeface="Trebuchet MS" pitchFamily="34" charset="0"/>
            </a:endParaRP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2286000" y="3806825"/>
            <a:ext cx="4267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i="1" dirty="0" smtClean="0">
                <a:latin typeface="Trebuchet MS" pitchFamily="34" charset="0"/>
              </a:rPr>
              <a:t>University of Maryland</a:t>
            </a:r>
            <a:endParaRPr lang="en-US" sz="1400" b="1" baseline="30000" dirty="0" smtClean="0"/>
          </a:p>
          <a:p>
            <a:pPr algn="ctr"/>
            <a:r>
              <a:rPr lang="en-US" sz="1400" dirty="0" smtClean="0">
                <a:latin typeface="Trebuchet MS" pitchFamily="34" charset="0"/>
              </a:rPr>
              <a:t>Baltimore County</a:t>
            </a:r>
          </a:p>
          <a:p>
            <a:pPr algn="ctr"/>
            <a:r>
              <a:rPr lang="en-US" sz="1400" dirty="0" err="1" smtClean="0">
                <a:latin typeface="Trebuchet MS" pitchFamily="34" charset="0"/>
              </a:rPr>
              <a:t>nilanb@umbc.edu</a:t>
            </a:r>
            <a:endParaRPr lang="en-US" sz="1400" dirty="0" smtClean="0">
              <a:latin typeface="Trebuchet MS" pitchFamily="34" charset="0"/>
            </a:endParaRPr>
          </a:p>
          <a:p>
            <a:pPr algn="ctr"/>
            <a:r>
              <a:rPr lang="en-US" sz="1400" dirty="0" smtClean="0">
                <a:latin typeface="Trebuchet MS" pitchFamily="34" charset="0"/>
              </a:rPr>
              <a:t>http://csee.umbc.edu/~nilanb/teaching/628/</a:t>
            </a:r>
            <a:endParaRPr lang="en-US" sz="14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D1225-BCA0-4D3B-BD6A-ACFA6DB396B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685800"/>
          </a:xfrm>
        </p:spPr>
        <p:txBody>
          <a:bodyPr/>
          <a:lstStyle/>
          <a:p>
            <a:r>
              <a:rPr lang="en-US" dirty="0" smtClean="0"/>
              <a:t>Today’s lecture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Finish discussion on the app we were building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Ways to write </a:t>
            </a:r>
            <a:r>
              <a:rPr lang="en-US" sz="2000" kern="0" dirty="0" err="1" smtClean="0">
                <a:latin typeface="+mn-lt"/>
              </a:rPr>
              <a:t>OnClickListener</a:t>
            </a:r>
            <a:r>
              <a:rPr lang="en-US" sz="2000" kern="0" dirty="0" smtClean="0">
                <a:latin typeface="+mn-lt"/>
              </a:rPr>
              <a:t>()</a:t>
            </a: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>
                <a:latin typeface="+mn-lt"/>
              </a:rPr>
              <a:t>How to interact with other activities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>
                <a:latin typeface="+mn-lt"/>
              </a:rPr>
              <a:t>Use implicit and explicit Intents</a:t>
            </a:r>
            <a:r>
              <a:rPr lang="en-US" sz="2000" kern="0" dirty="0" smtClean="0">
                <a:latin typeface="+mn-lt"/>
              </a:rPr>
              <a:t>.</a:t>
            </a: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noProof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Android Lifecycle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starts up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suspends and resumes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Activity is stopped and restarted.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advTm="2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starts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onCreate</a:t>
            </a: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(), </a:t>
            </a: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onStart</a:t>
            </a: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(),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onResume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are called in succession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985" y="2745945"/>
            <a:ext cx="2489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                </a:t>
            </a:r>
            <a:r>
              <a:rPr lang="en-US" sz="1600" b="1" dirty="0" err="1" smtClean="0">
                <a:solidFill>
                  <a:srgbClr val="FF0000"/>
                </a:solidFill>
              </a:rPr>
              <a:t>onStart</a:t>
            </a:r>
            <a:r>
              <a:rPr lang="en-US" sz="1600" b="1" dirty="0" smtClean="0">
                <a:solidFill>
                  <a:srgbClr val="FF0000"/>
                </a:solidFill>
              </a:rPr>
              <a:t>()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Activity is partially visible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developer.android.com/images/training/basics/basic-lifecyc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71" y="2910741"/>
            <a:ext cx="7780428" cy="346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-19050" y="63706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err="1" smtClean="0">
                <a:latin typeface="Trebuchet MS" pitchFamily="34" charset="0"/>
              </a:rPr>
              <a:t>Ack</a:t>
            </a:r>
            <a:r>
              <a:rPr lang="en-US" sz="1600" b="1" dirty="0" smtClean="0">
                <a:latin typeface="Trebuchet MS" pitchFamily="34" charset="0"/>
              </a:rPr>
              <a:t>: Android Development website</a:t>
            </a:r>
            <a:endParaRPr lang="en-US" sz="7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122360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Pausing and Resuming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How is pausing defined?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an activity is </a:t>
            </a: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partiall</a:t>
            </a:r>
            <a:r>
              <a:rPr lang="en-US" sz="2000" kern="0" dirty="0" smtClean="0">
                <a:latin typeface="+mn-lt"/>
              </a:rPr>
              <a:t>y visible in the background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Dialog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boxes open up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baseline="0" dirty="0" smtClean="0">
                <a:latin typeface="+mn-lt"/>
              </a:rPr>
              <a:t>Method called is </a:t>
            </a:r>
            <a:r>
              <a:rPr lang="en-US" sz="2000" kern="0" baseline="0" dirty="0" err="1" smtClean="0">
                <a:latin typeface="+mn-lt"/>
              </a:rPr>
              <a:t>onPause</a:t>
            </a:r>
            <a:r>
              <a:rPr lang="en-US" sz="2000" kern="0" baseline="0" dirty="0" smtClean="0">
                <a:latin typeface="+mn-lt"/>
              </a:rPr>
              <a:t>()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pic>
        <p:nvPicPr>
          <p:cNvPr id="1028" name="Picture 4" descr="http://developer.android.com/images/training/basics/basic-lifecycle-paus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49" y="3147192"/>
            <a:ext cx="7038851" cy="32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60568" y="2037371"/>
            <a:ext cx="4157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What should you do before an activity pauses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save state of the application?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release resources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and Starting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How is stopping an activity defined?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activity is not visible</a:t>
            </a:r>
            <a:endParaRPr lang="en-US" sz="20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Press back or home button</a:t>
            </a:r>
            <a:endParaRPr kumimoji="0" lang="en-US" sz="2000" b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baseline="0" dirty="0" smtClean="0">
                <a:latin typeface="+mn-lt"/>
              </a:rPr>
              <a:t>Start a new activity or receive a phone call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pic>
        <p:nvPicPr>
          <p:cNvPr id="1028" name="Picture 4" descr="http://developer.android.com/images/training/basics/basic-lifecycle-paus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49" y="3147192"/>
            <a:ext cx="7038851" cy="32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407452" y="4643320"/>
            <a:ext cx="1642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System destroys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 the activity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568" y="2138785"/>
            <a:ext cx="4021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What should you do before an activity stops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save state of the application?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release resources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224577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Recreating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26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If the system destroys an activity due to system constraints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Saves certain</a:t>
            </a:r>
            <a:r>
              <a:rPr kumimoji="0" lang="en-US" sz="1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state of your activity that is restored back the next time the activity starts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If you want to save your own state before the activity is destroyed: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1800" kern="0" dirty="0" smtClean="0">
                <a:latin typeface="+mn-lt"/>
              </a:rPr>
              <a:t>Override the </a:t>
            </a:r>
            <a:r>
              <a:rPr lang="en-US" sz="1800" kern="0" dirty="0" err="1" smtClean="0">
                <a:latin typeface="+mn-lt"/>
              </a:rPr>
              <a:t>onSaveInstanceState</a:t>
            </a:r>
            <a:r>
              <a:rPr lang="en-US" sz="1800" kern="0" dirty="0" smtClean="0">
                <a:latin typeface="+mn-lt"/>
              </a:rPr>
              <a:t>(Bundle)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1800" kern="0" dirty="0" smtClean="0">
                <a:latin typeface="+mn-lt"/>
              </a:rPr>
              <a:t>Access your state during </a:t>
            </a:r>
            <a:r>
              <a:rPr lang="en-US" sz="1800" kern="0" dirty="0" err="1" smtClean="0">
                <a:latin typeface="+mn-lt"/>
              </a:rPr>
              <a:t>onCreate</a:t>
            </a:r>
            <a:r>
              <a:rPr lang="en-US" sz="1800" kern="0" dirty="0" smtClean="0">
                <a:latin typeface="+mn-lt"/>
              </a:rPr>
              <a:t>() or </a:t>
            </a:r>
            <a:r>
              <a:rPr lang="en-US" sz="1800" kern="0" dirty="0" err="1" smtClean="0">
                <a:latin typeface="+mn-lt"/>
              </a:rPr>
              <a:t>onRestoreInstanceState</a:t>
            </a:r>
            <a:r>
              <a:rPr lang="en-US" sz="1800" kern="0" dirty="0" smtClean="0">
                <a:latin typeface="+mn-lt"/>
              </a:rPr>
              <a:t>()</a:t>
            </a:r>
          </a:p>
        </p:txBody>
      </p:sp>
      <p:pic>
        <p:nvPicPr>
          <p:cNvPr id="3074" name="Picture 2" descr="http://developer.android.com/images/training/basics/basic-lifecycle-savest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410" y="3960265"/>
            <a:ext cx="584537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54109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implemented using Intents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25460" y="1429079"/>
            <a:ext cx="2200955" cy="5312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Application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622495" y="4207380"/>
            <a:ext cx="1366110" cy="5118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System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16630" y="1392175"/>
            <a:ext cx="45127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Specify an intent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Action: broadly defined the Intent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    [SEND --- send something</a:t>
            </a:r>
          </a:p>
          <a:p>
            <a:r>
              <a:rPr lang="en-US" sz="1800" dirty="0" smtClean="0"/>
              <a:t>              VIEW --- view something</a:t>
            </a:r>
          </a:p>
          <a:p>
            <a:r>
              <a:rPr lang="en-US" sz="1800" dirty="0" smtClean="0"/>
              <a:t>              CALL --- call somebody]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Data: e.g., URI, email [email message </a:t>
            </a:r>
            <a:r>
              <a:rPr lang="en-US" sz="1800" dirty="0" err="1" smtClean="0"/>
              <a:t>etc</a:t>
            </a:r>
            <a:r>
              <a:rPr lang="en-US" sz="1800" dirty="0" smtClean="0"/>
              <a:t>] </a:t>
            </a:r>
            <a:endParaRPr lang="en-US" sz="18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054100" y="1694711"/>
            <a:ext cx="98663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305550" y="3277210"/>
            <a:ext cx="0" cy="8348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406411" y="4112055"/>
            <a:ext cx="1404058" cy="22574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3356" y="3615764"/>
            <a:ext cx="638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Table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313446" y="4380661"/>
            <a:ext cx="15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[Activity, action]</a:t>
            </a:r>
            <a:endParaRPr lang="en-US" sz="16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3054100" y="4549938"/>
            <a:ext cx="242864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3129995" y="3529123"/>
            <a:ext cx="2580430" cy="5118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Invokes an activity</a:t>
            </a:r>
          </a:p>
        </p:txBody>
      </p:sp>
    </p:spTree>
    <p:extLst>
      <p:ext uri="{BB962C8B-B14F-4D97-AF65-F5344CB8AC3E}">
        <p14:creationId xmlns:p14="http://schemas.microsoft.com/office/powerpoint/2010/main" val="1141000358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some cases you also need results back from an activity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5423" y="1960344"/>
            <a:ext cx="2200955" cy="5312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03265" y="1847111"/>
            <a:ext cx="2539786" cy="5312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subActivity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272680" y="3656685"/>
            <a:ext cx="2200955" cy="5312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 stuff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054100" y="2225976"/>
            <a:ext cx="18214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305550" y="2491609"/>
            <a:ext cx="0" cy="10132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 flipV="1">
            <a:off x="3054100" y="2594155"/>
            <a:ext cx="2049165" cy="1328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674625" y="3472019"/>
            <a:ext cx="1693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Get result back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8884194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project </a:t>
            </a:r>
            <a:r>
              <a:rPr lang="en-US" smtClean="0"/>
              <a:t>for today.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625423" y="1960344"/>
            <a:ext cx="2200955" cy="5312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03265" y="1847111"/>
            <a:ext cx="2539786" cy="5312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Camera Application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272680" y="3656685"/>
            <a:ext cx="2200955" cy="53126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Takes a picture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054100" y="2225976"/>
            <a:ext cx="18214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305550" y="2491609"/>
            <a:ext cx="0" cy="10132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 flipV="1">
            <a:off x="3054100" y="2594155"/>
            <a:ext cx="2049165" cy="1328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88256" y="2891265"/>
            <a:ext cx="320594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         Callback </a:t>
            </a:r>
          </a:p>
          <a:p>
            <a:r>
              <a:rPr lang="en-US" sz="1600" b="1" dirty="0" smtClean="0"/>
              <a:t>[</a:t>
            </a:r>
            <a:r>
              <a:rPr lang="en-US" sz="1600" b="1" dirty="0" err="1" smtClean="0"/>
              <a:t>onActivityResult</a:t>
            </a:r>
            <a:r>
              <a:rPr lang="en-US" sz="1600" b="1" dirty="0"/>
              <a:t> 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int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int</a:t>
            </a:r>
            <a:r>
              <a:rPr lang="en-US" sz="1600" b="1" dirty="0" smtClean="0"/>
              <a:t>, Intent)]</a:t>
            </a:r>
          </a:p>
          <a:p>
            <a:r>
              <a:rPr lang="en-US" sz="1600" b="1" dirty="0" smtClean="0"/>
              <a:t>    </a:t>
            </a:r>
            <a:r>
              <a:rPr lang="en-US" sz="1600" b="1" dirty="0" err="1" smtClean="0"/>
              <a:t>int</a:t>
            </a:r>
            <a:r>
              <a:rPr lang="en-US" sz="1600" b="1" dirty="0" smtClean="0"/>
              <a:t> ----  </a:t>
            </a:r>
            <a:r>
              <a:rPr lang="en-US" sz="1600" b="1" dirty="0" err="1" smtClean="0"/>
              <a:t>requestCode</a:t>
            </a:r>
            <a:endParaRPr lang="en-US" sz="1600" b="1" dirty="0" smtClean="0"/>
          </a:p>
          <a:p>
            <a:r>
              <a:rPr lang="en-US" sz="1600" b="1" dirty="0" smtClean="0"/>
              <a:t>    </a:t>
            </a:r>
            <a:r>
              <a:rPr lang="en-US" sz="1600" b="1" dirty="0" err="1" smtClean="0"/>
              <a:t>int</a:t>
            </a:r>
            <a:r>
              <a:rPr lang="en-US" sz="1600" b="1" dirty="0" smtClean="0"/>
              <a:t> --- result </a:t>
            </a:r>
          </a:p>
          <a:p>
            <a:r>
              <a:rPr lang="en-US" sz="1600" b="1" dirty="0" smtClean="0"/>
              <a:t>    Intent --- Intent that stores any data</a:t>
            </a:r>
          </a:p>
          <a:p>
            <a:endParaRPr lang="en-US" sz="1600" b="1" dirty="0"/>
          </a:p>
          <a:p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53403" y="1152150"/>
            <a:ext cx="320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/>
          </a:p>
          <a:p>
            <a:r>
              <a:rPr lang="en-US" sz="1600" b="1" dirty="0" err="1" smtClean="0"/>
              <a:t>requestCode</a:t>
            </a:r>
            <a:r>
              <a:rPr lang="en-US" sz="1600" b="1" dirty="0" smtClean="0"/>
              <a:t> with </a:t>
            </a:r>
            <a:r>
              <a:rPr lang="en-US" sz="1600" b="1" smtClean="0"/>
              <a:t>startActivity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94040746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58370</TotalTime>
  <Words>408</Words>
  <Application>Microsoft Macintosh PowerPoint</Application>
  <PresentationFormat>On-screen Show (4:3)</PresentationFormat>
  <Paragraphs>94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Today’s lecture</vt:lpstr>
      <vt:lpstr>Starting an activity</vt:lpstr>
      <vt:lpstr>Pausing and Resuming an Activity</vt:lpstr>
      <vt:lpstr>Stopping and Starting an Activity</vt:lpstr>
      <vt:lpstr>Recreating an Activity</vt:lpstr>
      <vt:lpstr>How is this implemented using Intents</vt:lpstr>
      <vt:lpstr>In some cases you also need results back from an activity</vt:lpstr>
      <vt:lpstr>Small project for today.</vt:lpstr>
    </vt:vector>
  </TitlesOfParts>
  <Company>U.C.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nilanb</dc:creator>
  <cp:lastModifiedBy>Nilanjan</cp:lastModifiedBy>
  <cp:revision>9173</cp:revision>
  <cp:lastPrinted>2000-06-29T13:25:05Z</cp:lastPrinted>
  <dcterms:created xsi:type="dcterms:W3CDTF">2013-02-12T14:45:57Z</dcterms:created>
  <dcterms:modified xsi:type="dcterms:W3CDTF">2014-02-03T20:43:52Z</dcterms:modified>
</cp:coreProperties>
</file>