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89" r:id="rId2"/>
    <p:sldId id="847" r:id="rId3"/>
    <p:sldId id="589" r:id="rId4"/>
    <p:sldId id="816" r:id="rId5"/>
    <p:sldId id="821" r:id="rId6"/>
    <p:sldId id="829" r:id="rId7"/>
    <p:sldId id="834" r:id="rId8"/>
    <p:sldId id="853" r:id="rId9"/>
    <p:sldId id="851" r:id="rId10"/>
    <p:sldId id="852" r:id="rId11"/>
  </p:sldIdLst>
  <p:sldSz cx="9144000" cy="6858000" type="screen4x3"/>
  <p:notesSz cx="6997700" cy="9194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512"/>
    <a:srgbClr val="660066"/>
    <a:srgbClr val="0000FF"/>
    <a:srgbClr val="CC0000"/>
    <a:srgbClr val="FF9900"/>
    <a:srgbClr val="008000"/>
    <a:srgbClr val="00CC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8" autoAdjust="0"/>
    <p:restoredTop sz="94660"/>
  </p:normalViewPr>
  <p:slideViewPr>
    <p:cSldViewPr snapToObjects="1">
      <p:cViewPr>
        <p:scale>
          <a:sx n="86" d="100"/>
          <a:sy n="86" d="100"/>
        </p:scale>
        <p:origin x="-120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75" d="100"/>
          <a:sy n="75" d="100"/>
        </p:scale>
        <p:origin x="-2142" y="-72"/>
      </p:cViewPr>
      <p:guideLst>
        <p:guide orient="horz" pos="2896"/>
        <p:guide pos="2204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4D63F66-CC64-4EEB-9E90-434896C62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4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88975"/>
            <a:ext cx="4597400" cy="3448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367213"/>
            <a:ext cx="51308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B76B5A6-36E1-4474-BA79-BCC671141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01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CD4FF-721F-4D38-98E2-06441BDB2DC3}" type="slidenum">
              <a:rPr lang="en-US" smtClean="0">
                <a:latin typeface="Times New Roman" pitchFamily="-112" charset="0"/>
              </a:rPr>
              <a:pPr/>
              <a:t>1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10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457D-D809-4A1E-84B7-0A679143C489}" type="slidenum">
              <a:rPr lang="en-US" smtClean="0">
                <a:latin typeface="Times New Roman" pitchFamily="-112" charset="0"/>
              </a:rPr>
              <a:pPr/>
              <a:t>2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457D-D809-4A1E-84B7-0A679143C489}" type="slidenum">
              <a:rPr lang="en-US" smtClean="0">
                <a:latin typeface="Times New Roman" pitchFamily="-112" charset="0"/>
              </a:rPr>
              <a:pPr/>
              <a:t>3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4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5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6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7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8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9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0BF38C-8783-4CA4-A428-47B8A0FC9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E2F3DB-588A-4A4D-8866-1D4B6BA58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76200"/>
            <a:ext cx="221932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863" y="76200"/>
            <a:ext cx="6508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BF5090D-164D-4F8B-AA29-DEC29D8E42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990600"/>
            <a:ext cx="73152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F46EF2-5FF3-4255-A0DE-F18571CC7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BE44FD-1B3A-4765-989A-16D82A72EA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505200"/>
            <a:ext cx="73152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403C59E-1C20-48B8-AE48-51F36C88B3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AEEEE1A-8B5F-4255-8853-16A44B7F9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99016C1-61C1-4E21-8E93-D1D5960304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20463-EDA2-4747-9D3A-770C8A8AC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4F1A98-4964-45CE-A58F-62643862FF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E2B3BE-A1F3-40D1-8EEC-8125F51F09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3EE4F3-45CC-47E8-B989-A71EF1B38C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3A5589E-8953-4BEE-BDD7-05D6E153C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9C175A7-B27D-4E04-8BD0-3BF0E54F34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7315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05550" y="6538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fld id="{E9592585-3565-48DA-B1FA-93911BBCB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69863" y="76200"/>
            <a:ext cx="8880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fdabek1@umbc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E8D12-E5BE-4689-909E-A7CAFEA4E45E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0" y="183515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66"/>
                </a:solidFill>
                <a:latin typeface="Trebuchet MS" pitchFamily="34" charset="0"/>
              </a:rPr>
              <a:t>CMSC 628: Introduction to Mobile Computing</a:t>
            </a:r>
            <a:endParaRPr lang="en-US" sz="10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590800" y="3201988"/>
            <a:ext cx="39624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Trebuchet MS" pitchFamily="34" charset="0"/>
              </a:rPr>
              <a:t>Nilanjan Banerjee</a:t>
            </a:r>
          </a:p>
          <a:p>
            <a:pPr algn="ctr"/>
            <a:endParaRPr lang="en-US" sz="2000" b="1" baseline="30000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-19050" y="637063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latin typeface="Trebuchet MS" pitchFamily="34" charset="0"/>
              </a:rPr>
              <a:t>Introduction to Mobile Computing</a:t>
            </a:r>
            <a:endParaRPr lang="en-US" sz="700" b="1" dirty="0">
              <a:latin typeface="Trebuchet MS" pitchFamily="34" charset="0"/>
            </a:endParaRP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2286000" y="3806825"/>
            <a:ext cx="4267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i="1" dirty="0" smtClean="0">
                <a:latin typeface="Trebuchet MS" pitchFamily="34" charset="0"/>
              </a:rPr>
              <a:t>University of Maryland</a:t>
            </a:r>
            <a:endParaRPr lang="en-US" sz="1400" b="1" baseline="30000" dirty="0" smtClean="0"/>
          </a:p>
          <a:p>
            <a:pPr algn="ctr"/>
            <a:r>
              <a:rPr lang="en-US" sz="1400" dirty="0" smtClean="0">
                <a:latin typeface="Trebuchet MS" pitchFamily="34" charset="0"/>
              </a:rPr>
              <a:t>Baltimore County</a:t>
            </a:r>
          </a:p>
          <a:p>
            <a:pPr algn="ctr"/>
            <a:r>
              <a:rPr lang="en-US" sz="1400" dirty="0" err="1" smtClean="0">
                <a:latin typeface="Trebuchet MS" pitchFamily="34" charset="0"/>
              </a:rPr>
              <a:t>nilanb@umbc.edu</a:t>
            </a:r>
            <a:endParaRPr lang="en-US" sz="1400" dirty="0" smtClean="0">
              <a:latin typeface="Trebuchet MS" pitchFamily="34" charset="0"/>
            </a:endParaRPr>
          </a:p>
          <a:p>
            <a:pPr algn="ctr"/>
            <a:r>
              <a:rPr lang="en-US" sz="1400" dirty="0" smtClean="0">
                <a:latin typeface="Trebuchet MS" pitchFamily="34" charset="0"/>
              </a:rPr>
              <a:t>http://csee.umbc.edu/~nilanb/teaching/628/</a:t>
            </a:r>
            <a:endParaRPr lang="en-US" sz="14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dirty="0" smtClean="0"/>
              <a:t>Next Lecture</a:t>
            </a:r>
            <a:endParaRPr lang="en-US" dirty="0" smtClean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More depth of Intents, Intent Filters, defining multiple Activities, </a:t>
            </a:r>
            <a:r>
              <a:rPr lang="en-US" sz="2000" kern="0" dirty="0" smtClean="0">
                <a:latin typeface="+mn-lt"/>
              </a:rPr>
              <a:t>concept of </a:t>
            </a:r>
            <a:r>
              <a:rPr lang="en-US" sz="2000" kern="0" dirty="0" err="1" smtClean="0">
                <a:latin typeface="+mn-lt"/>
              </a:rPr>
              <a:t>subactivities</a:t>
            </a:r>
            <a:r>
              <a:rPr lang="en-US" sz="2000" kern="0" dirty="0" smtClean="0">
                <a:latin typeface="+mn-lt"/>
              </a:rPr>
              <a:t>, </a:t>
            </a:r>
            <a:r>
              <a:rPr lang="en-US" sz="2000" kern="0" dirty="0" smtClean="0">
                <a:latin typeface="+mn-lt"/>
              </a:rPr>
              <a:t>and passing data between activities.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Time permitting: Using Intents as event triggers</a:t>
            </a:r>
            <a:endParaRPr lang="en-US" sz="20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endParaRPr lang="en-US" sz="2000" kern="0" dirty="0"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3657600" algn="l"/>
              </a:tabLst>
              <a:defRPr/>
            </a:pPr>
            <a:r>
              <a:rPr lang="en-US" sz="1600" b="1" kern="0" dirty="0" smtClean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3651267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D1225-BCA0-4D3B-BD6A-ACFA6DB396B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685800"/>
          </a:xfrm>
        </p:spPr>
        <p:txBody>
          <a:bodyPr/>
          <a:lstStyle/>
          <a:p>
            <a:r>
              <a:rPr lang="en-US" dirty="0" smtClean="0"/>
              <a:t>Announcements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Creating Google sites for your group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Share it with me </a:t>
            </a:r>
            <a:r>
              <a:rPr lang="en-US" sz="2000" kern="0" dirty="0" smtClean="0">
                <a:latin typeface="+mn-lt"/>
              </a:rPr>
              <a:t>(</a:t>
            </a:r>
            <a:r>
              <a:rPr lang="en-US" sz="2000" kern="0" dirty="0" err="1" smtClean="0">
                <a:latin typeface="+mn-lt"/>
              </a:rPr>
              <a:t>nilanb@umbc.edu</a:t>
            </a:r>
            <a:r>
              <a:rPr lang="en-US" sz="2000" kern="0" dirty="0" smtClean="0">
                <a:latin typeface="+mn-lt"/>
              </a:rPr>
              <a:t>) </a:t>
            </a:r>
            <a:r>
              <a:rPr lang="en-US" sz="2000" kern="0" dirty="0" smtClean="0">
                <a:latin typeface="+mn-lt"/>
              </a:rPr>
              <a:t>and </a:t>
            </a:r>
            <a:r>
              <a:rPr lang="en-US" sz="2000" kern="0" dirty="0" err="1" smtClean="0">
                <a:latin typeface="+mn-lt"/>
              </a:rPr>
              <a:t>Filip</a:t>
            </a:r>
            <a:r>
              <a:rPr lang="en-US" sz="2000" kern="0" dirty="0" smtClean="0">
                <a:latin typeface="+mn-lt"/>
              </a:rPr>
              <a:t> (</a:t>
            </a:r>
            <a:r>
              <a:rPr lang="en-US" sz="2000" kern="0" dirty="0" smtClean="0">
                <a:latin typeface="+mn-lt"/>
                <a:hlinkClick r:id="rId3"/>
              </a:rPr>
              <a:t>fdabek1@umbc.edu</a:t>
            </a:r>
            <a:r>
              <a:rPr lang="en-US" sz="2000" kern="0" dirty="0" smtClean="0">
                <a:latin typeface="+mn-lt"/>
              </a:rPr>
              <a:t>)</a:t>
            </a:r>
            <a:endParaRPr lang="en-US" sz="20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Start </a:t>
            </a:r>
            <a:r>
              <a:rPr lang="en-US" sz="2000" kern="0" dirty="0" smtClean="0">
                <a:latin typeface="+mn-lt"/>
              </a:rPr>
              <a:t>thinking about project ideas and writing them on the </a:t>
            </a:r>
            <a:r>
              <a:rPr lang="en-US" sz="2000" kern="0" dirty="0" err="1" smtClean="0">
                <a:latin typeface="+mn-lt"/>
              </a:rPr>
              <a:t>google</a:t>
            </a:r>
            <a:r>
              <a:rPr lang="en-US" sz="2000" kern="0" dirty="0" smtClean="0">
                <a:latin typeface="+mn-lt"/>
              </a:rPr>
              <a:t> </a:t>
            </a:r>
            <a:r>
              <a:rPr lang="en-US" sz="2000" kern="0" dirty="0" smtClean="0">
                <a:latin typeface="+mn-lt"/>
              </a:rPr>
              <a:t>site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Moving my office hours from 11 AM – 12 PM on Wednesdays.</a:t>
            </a:r>
            <a:endParaRPr lang="en-US" sz="20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3657600" algn="l"/>
              </a:tabLst>
              <a:defRPr/>
            </a:pPr>
            <a:endParaRPr lang="en-US" sz="2000" b="1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advTm="25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D1225-BCA0-4D3B-BD6A-ACFA6DB396BF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685800"/>
          </a:xfrm>
        </p:spPr>
        <p:txBody>
          <a:bodyPr/>
          <a:lstStyle/>
          <a:p>
            <a:r>
              <a:rPr lang="en-US" dirty="0" smtClean="0"/>
              <a:t>Today’s lecture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b="1" kern="0" dirty="0"/>
              <a:t>Try to understand what is an Activity, Intent.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endParaRPr lang="en-US" sz="2000" kern="0" noProof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noProof="0" dirty="0" smtClean="0">
                <a:latin typeface="+mn-lt"/>
              </a:rPr>
              <a:t>Build a simple mobile app from scratch</a:t>
            </a:r>
            <a:endParaRPr lang="en-US" sz="2000" kern="0" noProof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Start a new </a:t>
            </a:r>
            <a:r>
              <a:rPr lang="en-US" sz="2000" kern="0" dirty="0" smtClean="0">
                <a:latin typeface="+mn-lt"/>
              </a:rPr>
              <a:t>activity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Build simple UI elements such as </a:t>
            </a:r>
            <a:r>
              <a:rPr lang="en-US" sz="2000" kern="0" dirty="0" err="1" smtClean="0">
                <a:latin typeface="+mn-lt"/>
              </a:rPr>
              <a:t>EditText</a:t>
            </a:r>
            <a:r>
              <a:rPr lang="en-US" sz="2000" kern="0" dirty="0" smtClean="0">
                <a:latin typeface="+mn-lt"/>
              </a:rPr>
              <a:t>, Button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Add </a:t>
            </a:r>
            <a:r>
              <a:rPr lang="en-US" sz="2000" kern="0" dirty="0" err="1" smtClean="0">
                <a:latin typeface="+mn-lt"/>
              </a:rPr>
              <a:t>EventListeners</a:t>
            </a:r>
            <a:r>
              <a:rPr lang="en-US" sz="2000" kern="0" dirty="0" smtClean="0">
                <a:latin typeface="+mn-lt"/>
              </a:rPr>
              <a:t> to UI elements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noProof="0" dirty="0" smtClean="0">
                <a:latin typeface="+mn-lt"/>
              </a:rPr>
              <a:t>Learn </a:t>
            </a:r>
            <a:r>
              <a:rPr lang="en-US" sz="2000" kern="0" noProof="0" dirty="0" smtClean="0">
                <a:latin typeface="+mn-lt"/>
              </a:rPr>
              <a:t>about the lifecycle of the </a:t>
            </a:r>
            <a:r>
              <a:rPr lang="en-US" sz="2000" kern="0" noProof="0" dirty="0" smtClean="0">
                <a:latin typeface="+mn-lt"/>
              </a:rPr>
              <a:t>app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Compile and run the app.</a:t>
            </a:r>
            <a:endParaRPr lang="en-US" sz="2000" kern="0" noProof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advTm="25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-- Primer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Typically corresponds to one UI screen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But they can be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Faceless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 floating window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Return a value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Typically a complex application will have multiple </a:t>
            </a:r>
            <a:r>
              <a:rPr lang="en-US" sz="2000" kern="0" dirty="0" err="1" smtClean="0">
                <a:latin typeface="+mn-lt"/>
              </a:rPr>
              <a:t>activites</a:t>
            </a:r>
            <a:endParaRPr lang="en-US" sz="2000" b="1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</a:pPr>
            <a:r>
              <a:rPr lang="en-US" sz="2000" kern="0" dirty="0" smtClean="0">
                <a:latin typeface="+mn-lt"/>
              </a:rPr>
              <a:t>E.g., email application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</a:pPr>
            <a:r>
              <a:rPr lang="en-US" sz="2000" kern="0" dirty="0" smtClean="0">
                <a:latin typeface="+mn-lt"/>
              </a:rPr>
              <a:t>Activity 1: log in page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</a:pPr>
            <a:r>
              <a:rPr lang="en-US" sz="2000" kern="0" dirty="0" smtClean="0">
                <a:latin typeface="+mn-lt"/>
              </a:rPr>
              <a:t>Activity 2: displaying a set of email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</a:pPr>
            <a:r>
              <a:rPr lang="en-US" sz="2000" kern="0" dirty="0" smtClean="0">
                <a:latin typeface="+mn-lt"/>
              </a:rPr>
              <a:t>Transfer data between activities</a:t>
            </a:r>
          </a:p>
          <a:p>
            <a:pPr marL="1714500" lvl="3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</a:pPr>
            <a:r>
              <a:rPr lang="en-US" sz="2000" kern="0" dirty="0" smtClean="0">
                <a:latin typeface="+mn-lt"/>
              </a:rPr>
              <a:t>Usually form a bundle and pass it around (we will talk about in detail)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dirty="0" smtClean="0"/>
              <a:t>Intents -</a:t>
            </a:r>
            <a:r>
              <a:rPr lang="en-US" smtClean="0"/>
              <a:t>- Primer</a:t>
            </a:r>
            <a:endParaRPr lang="en-US" dirty="0" smtClean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 description of what you want done… something like a verb</a:t>
            </a:r>
            <a:endParaRPr lang="en-US" sz="2000" b="1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</a:pPr>
            <a:r>
              <a:rPr lang="en-US" sz="2000" kern="0" dirty="0" smtClean="0">
                <a:latin typeface="+mn-lt"/>
              </a:rPr>
              <a:t>E.g. Intent of a music player is to PLAY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Intents are of two types – Implicit and Explicit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Explicit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Application states </a:t>
            </a:r>
            <a:r>
              <a:rPr lang="en-US" sz="2000" kern="0" dirty="0" smtClean="0">
                <a:latin typeface="+mn-lt"/>
              </a:rPr>
              <a:t>what it needs</a:t>
            </a:r>
            <a:endParaRPr lang="en-US" sz="20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Implicit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System decides for you which </a:t>
            </a:r>
            <a:r>
              <a:rPr lang="en-US" sz="2000" kern="0" dirty="0" smtClean="0">
                <a:latin typeface="+mn-lt"/>
              </a:rPr>
              <a:t>application/component can best respond to the Intent.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You just specify what the Intent is.</a:t>
            </a:r>
            <a:endParaRPr lang="en-US" sz="2000" kern="0" dirty="0"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3657600" algn="l"/>
              </a:tabLst>
              <a:defRPr/>
            </a:pPr>
            <a:endParaRPr lang="en-US" sz="2000" b="1" kern="0" dirty="0" smtClean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dirty="0" smtClean="0"/>
              <a:t>Intents</a:t>
            </a:r>
          </a:p>
        </p:txBody>
      </p:sp>
      <p:sp>
        <p:nvSpPr>
          <p:cNvPr id="5" name="Rectangle 17"/>
          <p:cNvSpPr txBox="1">
            <a:spLocks noChangeArrowheads="1"/>
          </p:cNvSpPr>
          <p:nvPr/>
        </p:nvSpPr>
        <p:spPr bwMode="auto">
          <a:xfrm>
            <a:off x="365125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9pPr>
          </a:lstStyle>
          <a:p>
            <a:pPr eaLnBrk="1" hangingPunct="1"/>
            <a:endParaRPr lang="en-US" dirty="0" smtClean="0"/>
          </a:p>
        </p:txBody>
      </p:sp>
      <p:pic>
        <p:nvPicPr>
          <p:cNvPr id="6" name="Picture 4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34200" y="1981200"/>
            <a:ext cx="1790700" cy="1057275"/>
          </a:xfrm>
          <a:noFill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82975"/>
            <a:ext cx="1347788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04800" y="3597275"/>
            <a:ext cx="12001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700">
                <a:solidFill>
                  <a:srgbClr val="FFFFFF"/>
                </a:solidFill>
              </a:rPr>
              <a:t>GMail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46350"/>
            <a:ext cx="134778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4800" y="2654300"/>
            <a:ext cx="12001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700">
                <a:solidFill>
                  <a:srgbClr val="FFFFFF"/>
                </a:solidFill>
              </a:rPr>
              <a:t>Contacts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1692275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04800" y="1712913"/>
            <a:ext cx="12001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700">
                <a:solidFill>
                  <a:srgbClr val="FFFFFF"/>
                </a:solidFill>
              </a:rPr>
              <a:t>Home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4800" y="5511800"/>
            <a:ext cx="12001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700">
                <a:solidFill>
                  <a:srgbClr val="FFFFFF"/>
                </a:solidFill>
              </a:rPr>
              <a:t>Blogger</a:t>
            </a: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1689100"/>
            <a:ext cx="6254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2582863"/>
            <a:ext cx="625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27538"/>
            <a:ext cx="1347788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304800" y="4540250"/>
            <a:ext cx="12001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700">
                <a:solidFill>
                  <a:srgbClr val="FFFFFF"/>
                </a:solidFill>
              </a:rPr>
              <a:t>Chat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276600" y="4052888"/>
            <a:ext cx="506730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3300"/>
              <a:t>Client component makes a request for a specific action</a:t>
            </a:r>
          </a:p>
        </p:txBody>
      </p:sp>
      <p:pic>
        <p:nvPicPr>
          <p:cNvPr id="20" name="Picture 3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79725"/>
            <a:ext cx="2606675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2314575" y="3140075"/>
            <a:ext cx="1666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2300">
                <a:solidFill>
                  <a:srgbClr val="000000"/>
                </a:solidFill>
              </a:rPr>
              <a:t>“Pick photo”</a:t>
            </a:r>
          </a:p>
        </p:txBody>
      </p:sp>
      <p:pic>
        <p:nvPicPr>
          <p:cNvPr id="22" name="Picture 34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81200"/>
            <a:ext cx="22955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35"/>
          <p:cNvSpPr txBox="1">
            <a:spLocks noChangeArrowheads="1"/>
          </p:cNvSpPr>
          <p:nvPr/>
        </p:nvSpPr>
        <p:spPr bwMode="auto">
          <a:xfrm>
            <a:off x="7162800" y="2209800"/>
            <a:ext cx="12461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700">
                <a:solidFill>
                  <a:srgbClr val="FFFFFF"/>
                </a:solidFill>
              </a:rPr>
              <a:t>Picasa</a:t>
            </a:r>
          </a:p>
        </p:txBody>
      </p:sp>
      <p:sp>
        <p:nvSpPr>
          <p:cNvPr id="25" name="Text Box 36"/>
          <p:cNvSpPr txBox="1">
            <a:spLocks noChangeArrowheads="1"/>
          </p:cNvSpPr>
          <p:nvPr/>
        </p:nvSpPr>
        <p:spPr bwMode="auto">
          <a:xfrm>
            <a:off x="3429000" y="4267200"/>
            <a:ext cx="50673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3300"/>
              <a:t>System picks best component for that action</a:t>
            </a:r>
          </a:p>
        </p:txBody>
      </p:sp>
      <p:sp>
        <p:nvSpPr>
          <p:cNvPr id="26" name="Text Box 37"/>
          <p:cNvSpPr txBox="1">
            <a:spLocks noChangeArrowheads="1"/>
          </p:cNvSpPr>
          <p:nvPr/>
        </p:nvSpPr>
        <p:spPr bwMode="auto">
          <a:xfrm>
            <a:off x="3352800" y="4724400"/>
            <a:ext cx="50673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3300"/>
              <a:t>New components can use existing functionality</a:t>
            </a:r>
          </a:p>
        </p:txBody>
      </p:sp>
      <p:pic>
        <p:nvPicPr>
          <p:cNvPr id="27" name="Picture 38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5334000"/>
            <a:ext cx="1692275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365125" y="5441950"/>
            <a:ext cx="12001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700">
                <a:solidFill>
                  <a:srgbClr val="FFFFFF"/>
                </a:solidFill>
              </a:rPr>
              <a:t>Blogger</a:t>
            </a: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7239000" y="2251075"/>
            <a:ext cx="124618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700">
                <a:solidFill>
                  <a:srgbClr val="FFFFFF"/>
                </a:solidFill>
              </a:rPr>
              <a:t>Photo Gallery</a:t>
            </a:r>
          </a:p>
        </p:txBody>
      </p:sp>
    </p:spTree>
    <p:extLst>
      <p:ext uri="{BB962C8B-B14F-4D97-AF65-F5344CB8AC3E}">
        <p14:creationId xmlns:p14="http://schemas.microsoft.com/office/powerpoint/2010/main" val="3047801766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8" grpId="0"/>
      <p:bldP spid="19" grpId="0"/>
      <p:bldP spid="19" grpId="1"/>
      <p:bldP spid="21" grpId="0"/>
      <p:bldP spid="23" grpId="0"/>
      <p:bldP spid="25" grpId="0"/>
      <p:bldP spid="25" grpId="1"/>
      <p:bldP spid="26" grpId="0"/>
      <p:bldP spid="28" grpId="0"/>
      <p:bldP spid="29" grpId="0"/>
      <p:bldP spid="2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dirty="0" smtClean="0"/>
              <a:t>Resources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Utilities that an application uses and “reuses”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Strings, colors, dimensions, style/theme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endParaRPr lang="en-US" sz="2000" kern="0" dirty="0"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3657600" algn="l"/>
              </a:tabLst>
              <a:defRPr/>
            </a:pPr>
            <a:r>
              <a:rPr lang="en-US" sz="1600" b="1" kern="0" dirty="0" smtClean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704534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dirty="0" smtClean="0"/>
              <a:t>Lets build a very simple Android Application.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2446940" y="1076255"/>
            <a:ext cx="3642960" cy="371885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681128" y="1819425"/>
            <a:ext cx="1810160" cy="46589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682102" y="2787236"/>
            <a:ext cx="1843166" cy="4658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751834" y="1876126"/>
            <a:ext cx="705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Euros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83603" y="2821840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Dollars</a:t>
            </a:r>
            <a:endParaRPr lang="en-US" sz="16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684962" y="3782721"/>
            <a:ext cx="1570093" cy="47253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88945" y="3849396"/>
            <a:ext cx="1081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Converter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24745" y="1820325"/>
            <a:ext cx="1425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EditText</a:t>
            </a:r>
            <a:r>
              <a:rPr lang="en-US" sz="1600" b="1" dirty="0" smtClean="0"/>
              <a:t> View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25460" y="1945220"/>
            <a:ext cx="11707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Label View</a:t>
            </a: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905755" y="5098690"/>
            <a:ext cx="12734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Button View</a:t>
            </a:r>
            <a:endParaRPr lang="en-US" sz="1600" b="1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808806" y="2158879"/>
            <a:ext cx="9430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5482740" y="2062890"/>
            <a:ext cx="139947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 flipV="1">
            <a:off x="4572000" y="4255260"/>
            <a:ext cx="2" cy="8626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/>
          </a:ln>
          <a:effectLst/>
        </p:spPr>
      </p:cxnSp>
    </p:spTree>
    <p:extLst>
      <p:ext uri="{BB962C8B-B14F-4D97-AF65-F5344CB8AC3E}">
        <p14:creationId xmlns:p14="http://schemas.microsoft.com/office/powerpoint/2010/main" val="2195508051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41481" y="0"/>
            <a:ext cx="8880475" cy="914400"/>
          </a:xfrm>
        </p:spPr>
        <p:txBody>
          <a:bodyPr/>
          <a:lstStyle/>
          <a:p>
            <a:r>
              <a:rPr lang="en-US" dirty="0" smtClean="0"/>
              <a:t>Application lifecycle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150" y="544990"/>
            <a:ext cx="4702472" cy="616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376562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58169</TotalTime>
  <Words>393</Words>
  <Application>Microsoft Macintosh PowerPoint</Application>
  <PresentationFormat>On-screen Show (4:3)</PresentationFormat>
  <Paragraphs>95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PowerPoint Presentation</vt:lpstr>
      <vt:lpstr>Announcements</vt:lpstr>
      <vt:lpstr>Today’s lecture</vt:lpstr>
      <vt:lpstr>Activities -- Primer</vt:lpstr>
      <vt:lpstr>Intents -- Primer</vt:lpstr>
      <vt:lpstr>Intents</vt:lpstr>
      <vt:lpstr>Resources</vt:lpstr>
      <vt:lpstr>Lets build a very simple Android Application.</vt:lpstr>
      <vt:lpstr>Application lifecycle </vt:lpstr>
      <vt:lpstr>Next Lecture</vt:lpstr>
    </vt:vector>
  </TitlesOfParts>
  <Company>U.C.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nilanb</dc:creator>
  <cp:lastModifiedBy>Nilanjan</cp:lastModifiedBy>
  <cp:revision>9162</cp:revision>
  <cp:lastPrinted>2000-06-29T13:25:05Z</cp:lastPrinted>
  <dcterms:created xsi:type="dcterms:W3CDTF">2013-02-11T17:39:27Z</dcterms:created>
  <dcterms:modified xsi:type="dcterms:W3CDTF">2014-01-28T17:10:27Z</dcterms:modified>
</cp:coreProperties>
</file>