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64"/>
  </p:notesMasterIdLst>
  <p:handoutMasterIdLst>
    <p:handoutMasterId r:id="rId65"/>
  </p:handoutMasterIdLst>
  <p:sldIdLst>
    <p:sldId id="335" r:id="rId2"/>
    <p:sldId id="336" r:id="rId3"/>
    <p:sldId id="337" r:id="rId4"/>
    <p:sldId id="338" r:id="rId5"/>
    <p:sldId id="339" r:id="rId6"/>
    <p:sldId id="340" r:id="rId7"/>
    <p:sldId id="341" r:id="rId8"/>
    <p:sldId id="342" r:id="rId9"/>
    <p:sldId id="343" r:id="rId10"/>
    <p:sldId id="344" r:id="rId11"/>
    <p:sldId id="345" r:id="rId12"/>
    <p:sldId id="346" r:id="rId13"/>
    <p:sldId id="347" r:id="rId14"/>
    <p:sldId id="348" r:id="rId15"/>
    <p:sldId id="349" r:id="rId16"/>
    <p:sldId id="350" r:id="rId17"/>
    <p:sldId id="351" r:id="rId18"/>
    <p:sldId id="352" r:id="rId19"/>
    <p:sldId id="353" r:id="rId20"/>
    <p:sldId id="354" r:id="rId21"/>
    <p:sldId id="400" r:id="rId22"/>
    <p:sldId id="356" r:id="rId23"/>
    <p:sldId id="357" r:id="rId24"/>
    <p:sldId id="358" r:id="rId25"/>
    <p:sldId id="359" r:id="rId26"/>
    <p:sldId id="403" r:id="rId27"/>
    <p:sldId id="361" r:id="rId28"/>
    <p:sldId id="362" r:id="rId29"/>
    <p:sldId id="363" r:id="rId30"/>
    <p:sldId id="364" r:id="rId31"/>
    <p:sldId id="365" r:id="rId32"/>
    <p:sldId id="366" r:id="rId33"/>
    <p:sldId id="367" r:id="rId34"/>
    <p:sldId id="404" r:id="rId35"/>
    <p:sldId id="370" r:id="rId36"/>
    <p:sldId id="371" r:id="rId37"/>
    <p:sldId id="402" r:id="rId38"/>
    <p:sldId id="373" r:id="rId39"/>
    <p:sldId id="374" r:id="rId40"/>
    <p:sldId id="375" r:id="rId41"/>
    <p:sldId id="376" r:id="rId42"/>
    <p:sldId id="377" r:id="rId43"/>
    <p:sldId id="378" r:id="rId44"/>
    <p:sldId id="379" r:id="rId45"/>
    <p:sldId id="380" r:id="rId46"/>
    <p:sldId id="381" r:id="rId47"/>
    <p:sldId id="382" r:id="rId48"/>
    <p:sldId id="383" r:id="rId49"/>
    <p:sldId id="384" r:id="rId50"/>
    <p:sldId id="385" r:id="rId51"/>
    <p:sldId id="386" r:id="rId52"/>
    <p:sldId id="387" r:id="rId53"/>
    <p:sldId id="388" r:id="rId54"/>
    <p:sldId id="389" r:id="rId55"/>
    <p:sldId id="390" r:id="rId56"/>
    <p:sldId id="391" r:id="rId57"/>
    <p:sldId id="392" r:id="rId58"/>
    <p:sldId id="393" r:id="rId59"/>
    <p:sldId id="394" r:id="rId60"/>
    <p:sldId id="395" r:id="rId61"/>
    <p:sldId id="396" r:id="rId62"/>
    <p:sldId id="397" r:id="rId63"/>
  </p:sldIdLst>
  <p:sldSz cx="9144000" cy="6858000" type="screen4x3"/>
  <p:notesSz cx="6997700" cy="9283700"/>
  <p:custShowLst>
    <p:custShow name="Custom Show 1" id="0">
      <p:sldLst>
        <p:sld r:id="rId2"/>
      </p:sldLst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Helvetica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7">
          <p15:clr>
            <a:srgbClr val="A4A3A4"/>
          </p15:clr>
        </p15:guide>
        <p15:guide id="2" pos="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2" autoAdjust="0"/>
    <p:restoredTop sz="94737" autoAdjust="0"/>
  </p:normalViewPr>
  <p:slideViewPr>
    <p:cSldViewPr snapToGrid="0">
      <p:cViewPr>
        <p:scale>
          <a:sx n="130" d="100"/>
          <a:sy n="130" d="100"/>
        </p:scale>
        <p:origin x="882" y="-258"/>
      </p:cViewPr>
      <p:guideLst>
        <p:guide orient="horz" pos="707"/>
        <p:guide pos="5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6" name="Rectangle 2">
            <a:extLst>
              <a:ext uri="{FF2B5EF4-FFF2-40B4-BE49-F238E27FC236}">
                <a16:creationId xmlns:a16="http://schemas.microsoft.com/office/drawing/2014/main" id="{C6EF5354-BFFB-44DF-8FA7-1A088153BD8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5BBF6CF9-ADFE-4F6E-89A0-8CB582D8FFC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8" name="Rectangle 4">
            <a:extLst>
              <a:ext uri="{FF2B5EF4-FFF2-40B4-BE49-F238E27FC236}">
                <a16:creationId xmlns:a16="http://schemas.microsoft.com/office/drawing/2014/main" id="{8C120FC7-7BCE-4696-BB5D-C087861E4B4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67269" name="Rectangle 5">
            <a:extLst>
              <a:ext uri="{FF2B5EF4-FFF2-40B4-BE49-F238E27FC236}">
                <a16:creationId xmlns:a16="http://schemas.microsoft.com/office/drawing/2014/main" id="{6735A123-7D3E-455E-AB82-1C3749BB052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8B4C920-550B-4EA7-9CB5-2D8883A273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>
            <a:extLst>
              <a:ext uri="{FF2B5EF4-FFF2-40B4-BE49-F238E27FC236}">
                <a16:creationId xmlns:a16="http://schemas.microsoft.com/office/drawing/2014/main" id="{2E8AF117-EF14-4BF3-AB7D-D75C4F934CC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3" name="Rectangle 3">
            <a:extLst>
              <a:ext uri="{FF2B5EF4-FFF2-40B4-BE49-F238E27FC236}">
                <a16:creationId xmlns:a16="http://schemas.microsoft.com/office/drawing/2014/main" id="{D7D2DA5C-BED3-45D1-AFD2-94AF29863AB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65575" y="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>
            <a:lvl1pPr algn="r"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2936E5F-4C9B-4144-9261-C3F188AA67D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779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0645" name="Rectangle 5">
            <a:extLst>
              <a:ext uri="{FF2B5EF4-FFF2-40B4-BE49-F238E27FC236}">
                <a16:creationId xmlns:a16="http://schemas.microsoft.com/office/drawing/2014/main" id="{D73F14C5-05F8-4300-9D01-F3633C85474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1863" y="4410075"/>
            <a:ext cx="51339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0646" name="Rectangle 6">
            <a:extLst>
              <a:ext uri="{FF2B5EF4-FFF2-40B4-BE49-F238E27FC236}">
                <a16:creationId xmlns:a16="http://schemas.microsoft.com/office/drawing/2014/main" id="{BCB6CAD9-A006-4455-8054-9CACB290288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defTabSz="930275">
              <a:defRPr sz="1300">
                <a:latin typeface="Helvetic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0647" name="Rectangle 7">
            <a:extLst>
              <a:ext uri="{FF2B5EF4-FFF2-40B4-BE49-F238E27FC236}">
                <a16:creationId xmlns:a16="http://schemas.microsoft.com/office/drawing/2014/main" id="{63060AD7-0C3D-477B-BD60-55C8EBDB94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5575" y="8820150"/>
            <a:ext cx="30321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3027" tIns="46514" rIns="93027" bIns="46514" numCol="1" anchor="b" anchorCtr="0" compatLnSpc="1">
            <a:prstTxWarp prst="textNoShape">
              <a:avLst/>
            </a:prstTxWarp>
          </a:bodyPr>
          <a:lstStyle>
            <a:lvl1pPr algn="r" defTabSz="930275">
              <a:defRPr sz="1300"/>
            </a:lvl1pPr>
          </a:lstStyle>
          <a:p>
            <a:pPr>
              <a:defRPr/>
            </a:pPr>
            <a:fld id="{AE66C03C-4B0E-4149-8287-A3B340EB81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>
            <a:extLst>
              <a:ext uri="{FF2B5EF4-FFF2-40B4-BE49-F238E27FC236}">
                <a16:creationId xmlns:a16="http://schemas.microsoft.com/office/drawing/2014/main" id="{1DE2DCE1-2EFC-4C42-8DFC-CBA6F33233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1637794-A468-4EC6-9DD2-8F932E639220}" type="slidenum">
              <a:rPr lang="en-US" altLang="en-US" sz="1300" smtClean="0"/>
              <a:pPr/>
              <a:t>1</a:t>
            </a:fld>
            <a:endParaRPr lang="en-US" altLang="en-US" sz="1300"/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607B12F9-7FC5-42D0-9964-0865785D1C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>
            <a:extLst>
              <a:ext uri="{FF2B5EF4-FFF2-40B4-BE49-F238E27FC236}">
                <a16:creationId xmlns:a16="http://schemas.microsoft.com/office/drawing/2014/main" id="{2BC6D4DE-B9DA-4FD2-A997-14A566E8D5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A5814F0E-33C5-4FFC-97A8-A1EDBAA0258F}" type="slidenum">
              <a:rPr lang="en-US" altLang="en-US" sz="1200"/>
              <a:pPr/>
              <a:t>2</a:t>
            </a:fld>
            <a:endParaRPr lang="en-US" altLang="en-US" sz="1200" dirty="0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727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727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3C87EDE-116A-4691-A4DF-061EA00B6C18}" type="slidenum">
              <a:rPr lang="en-US" altLang="en-US" sz="1200"/>
              <a:pPr/>
              <a:t>3</a:t>
            </a:fld>
            <a:endParaRPr lang="en-US" altLang="en-US" sz="1200" dirty="0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9A28225-7E5D-4105-AF50-B66487E7EB00}" type="slidenum">
              <a:rPr lang="en-US" altLang="en-US" sz="1200"/>
              <a:pPr/>
              <a:t>4</a:t>
            </a:fld>
            <a:endParaRPr lang="en-US" altLang="en-US" sz="1200" dirty="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9A28225-7E5D-4105-AF50-B66487E7EB00}" type="slidenum">
              <a:rPr lang="en-US" altLang="en-US" sz="1200"/>
              <a:pPr/>
              <a:t>5</a:t>
            </a:fld>
            <a:endParaRPr lang="en-US" altLang="en-US" sz="1200" dirty="0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20C9E32-697E-489A-B64D-FE4953CC062F}" type="slidenum">
              <a:rPr lang="en-US" altLang="en-US" sz="1200"/>
              <a:pPr/>
              <a:t>6</a:t>
            </a:fld>
            <a:endParaRPr lang="en-US" altLang="en-US" sz="1200" dirty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9813B39-7E0E-475A-9EBE-5ED71E411FC7}" type="slidenum">
              <a:rPr lang="en-US" altLang="en-US" sz="1200"/>
              <a:pPr/>
              <a:t>7</a:t>
            </a:fld>
            <a:endParaRPr lang="en-US" altLang="en-US" sz="1200" dirty="0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C57A01C-1044-4195-A3E2-2CD774BF6255}" type="slidenum">
              <a:rPr lang="en-US" altLang="en-US" sz="1200"/>
              <a:pPr/>
              <a:t>8</a:t>
            </a:fld>
            <a:endParaRPr lang="en-US" altLang="en-US" sz="1200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6A075BA-FDA7-450B-AD36-61344A2A677E}" type="slidenum">
              <a:rPr lang="en-US" altLang="en-US" sz="1200"/>
              <a:pPr/>
              <a:t>9</a:t>
            </a:fld>
            <a:endParaRPr lang="en-US" altLang="en-US" sz="1200" dirty="0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F20BED2-5EAE-4848-8443-B0063BF5F6F2}" type="slidenum">
              <a:rPr lang="en-US" altLang="en-US" sz="1200"/>
              <a:pPr/>
              <a:t>10</a:t>
            </a:fld>
            <a:endParaRPr lang="en-US" altLang="en-US" sz="1200" dirty="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3B0D9D7-5294-4E39-8BC0-4C255919E226}" type="slidenum">
              <a:rPr lang="en-US" altLang="en-US" sz="1200"/>
              <a:pPr/>
              <a:t>11</a:t>
            </a:fld>
            <a:endParaRPr lang="en-US" altLang="en-US" sz="1200" dirty="0"/>
          </a:p>
        </p:txBody>
      </p:sp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BF508FA-5199-4AA3-8922-94158B684B67}" type="slidenum">
              <a:rPr lang="en-US" altLang="en-US" sz="1200"/>
              <a:pPr/>
              <a:t>12</a:t>
            </a:fld>
            <a:endParaRPr lang="en-US" altLang="en-US" sz="1200" dirty="0"/>
          </a:p>
        </p:txBody>
      </p:sp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81924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192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19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0D8CA25-AE75-4191-8B01-FE9755FBC192}" type="slidenum">
              <a:rPr lang="en-US" altLang="en-US" sz="1200"/>
              <a:pPr/>
              <a:t>13</a:t>
            </a:fld>
            <a:endParaRPr lang="en-US" altLang="en-US" sz="1200" dirty="0"/>
          </a:p>
        </p:txBody>
      </p:sp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82948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2949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29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29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41C928F-F266-4AE9-9955-5DF263458FBB}" type="slidenum">
              <a:rPr lang="en-US" altLang="en-US" sz="1200"/>
              <a:pPr/>
              <a:t>14</a:t>
            </a:fld>
            <a:endParaRPr lang="en-US" altLang="en-US" sz="1200" dirty="0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397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397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FB4B8FB-1017-465D-AFBF-5BF5BCE81005}" type="slidenum">
              <a:rPr lang="en-US" altLang="en-US" sz="1200"/>
              <a:pPr/>
              <a:t>15</a:t>
            </a:fld>
            <a:endParaRPr lang="en-US" altLang="en-US" sz="1200" dirty="0"/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49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49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E7B9E48-CE28-477B-AF14-CB4F875872B7}" type="slidenum">
              <a:rPr lang="en-US" altLang="en-US" sz="1200"/>
              <a:pPr/>
              <a:t>16</a:t>
            </a:fld>
            <a:endParaRPr lang="en-US" altLang="en-US" sz="1200" dirty="0"/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86020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6021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602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602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E067567-7C0E-4623-97F7-3AB1CFA84628}" type="slidenum">
              <a:rPr lang="en-US" altLang="en-US" sz="1200"/>
              <a:pPr/>
              <a:t>17</a:t>
            </a:fld>
            <a:endParaRPr lang="en-US" altLang="en-US" sz="1200" dirty="0"/>
          </a:p>
        </p:txBody>
      </p:sp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70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70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D0189D-E517-438B-9693-2812E02CF692}" type="slidenum">
              <a:rPr lang="en-US" altLang="en-US" sz="1200"/>
              <a:pPr/>
              <a:t>18</a:t>
            </a:fld>
            <a:endParaRPr lang="en-US" altLang="en-US" sz="1200" dirty="0"/>
          </a:p>
        </p:txBody>
      </p:sp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88068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8069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8807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8807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6B19D27-1D9D-4EFF-A2A6-3367138C3034}" type="slidenum">
              <a:rPr lang="en-US" altLang="en-US" sz="1200"/>
              <a:pPr/>
              <a:t>19</a:t>
            </a:fld>
            <a:endParaRPr lang="en-US" altLang="en-US" sz="1200" dirty="0"/>
          </a:p>
        </p:txBody>
      </p:sp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011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9011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0F971D5-882D-4233-A30D-FAEDE4CA6E84}" type="slidenum">
              <a:rPr lang="en-US" altLang="en-US" sz="1200"/>
              <a:pPr/>
              <a:t>20</a:t>
            </a:fld>
            <a:endParaRPr lang="en-US" altLang="en-US" sz="1200" dirty="0"/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11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911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0F971D5-882D-4233-A30D-FAEDE4CA6E84}" type="slidenum">
              <a:rPr lang="en-US" altLang="en-US" sz="1200"/>
              <a:pPr/>
              <a:t>21</a:t>
            </a:fld>
            <a:endParaRPr lang="en-US" altLang="en-US" sz="1200" dirty="0"/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11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911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5B1299F-03B5-4909-AEBA-DE9BE8116957}" type="slidenum">
              <a:rPr lang="en-US" altLang="en-US" sz="1200"/>
              <a:pPr/>
              <a:t>22</a:t>
            </a:fld>
            <a:endParaRPr lang="en-US" altLang="en-US" sz="1200" dirty="0"/>
          </a:p>
        </p:txBody>
      </p:sp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27041A6-355E-4FC9-8067-194DB47AE9FB}" type="slidenum">
              <a:rPr lang="en-US" altLang="en-US" sz="1200"/>
              <a:pPr/>
              <a:t>23</a:t>
            </a:fld>
            <a:endParaRPr lang="en-US" altLang="en-US" sz="1200" dirty="0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364CC0D-9515-4095-81D0-8024523D9047}" type="slidenum">
              <a:rPr lang="en-US" altLang="en-US" sz="1200"/>
              <a:pPr/>
              <a:t>24</a:t>
            </a:fld>
            <a:endParaRPr lang="en-US" altLang="en-US" sz="1200" dirty="0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8E32C01-92A2-42F0-A723-C22E35C9436D}" type="slidenum">
              <a:rPr lang="en-US" altLang="en-US" sz="1200"/>
              <a:pPr/>
              <a:t>25</a:t>
            </a:fld>
            <a:endParaRPr lang="en-US" altLang="en-US" sz="1200" dirty="0"/>
          </a:p>
        </p:txBody>
      </p:sp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3965991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3965991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903" tIns="45146" rIns="91903" bIns="45146" anchor="b"/>
          <a:lstStyle>
            <a:lvl1pPr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defTabSz="930275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r>
              <a:rPr lang="en-US" altLang="en-US" sz="1300" dirty="0"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0" y="8821402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6261" name="Rectangle 5"/>
          <p:cNvSpPr>
            <a:spLocks noChangeArrowheads="1"/>
          </p:cNvSpPr>
          <p:nvPr/>
        </p:nvSpPr>
        <p:spPr bwMode="auto">
          <a:xfrm>
            <a:off x="0" y="1"/>
            <a:ext cx="3031710" cy="46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6" tIns="45643" rIns="91286" bIns="45643" anchor="ctr"/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endParaRPr lang="en-US" altLang="en-US" sz="1800" dirty="0"/>
          </a:p>
        </p:txBody>
      </p:sp>
      <p:sp>
        <p:nvSpPr>
          <p:cNvPr id="962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 w="12700" cap="flat"/>
        </p:spPr>
      </p:sp>
      <p:sp>
        <p:nvSpPr>
          <p:cNvPr id="962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903" tIns="45146" rIns="91903" bIns="45146" anchor="ctr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7AE236B-D748-4441-B842-77E0AEB2470B}" type="slidenum">
              <a:rPr lang="en-US" altLang="en-US" sz="1200"/>
              <a:pPr/>
              <a:t>26</a:t>
            </a:fld>
            <a:endParaRPr lang="en-US" altLang="en-US" sz="1200" dirty="0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223455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7AE236B-D748-4441-B842-77E0AEB2470B}" type="slidenum">
              <a:rPr lang="en-US" altLang="en-US" sz="1200"/>
              <a:pPr/>
              <a:t>27</a:t>
            </a:fld>
            <a:endParaRPr lang="en-US" altLang="en-US" sz="1200" dirty="0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6591C42-4AD5-4528-9EC3-61D5E9BDFCDD}" type="slidenum">
              <a:rPr lang="en-US" altLang="en-US" sz="1200"/>
              <a:pPr/>
              <a:t>28</a:t>
            </a:fld>
            <a:endParaRPr lang="en-US" altLang="en-US" sz="1200" dirty="0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9DCB16A-F829-4527-A43B-C46817CDE356}" type="slidenum">
              <a:rPr lang="en-US" altLang="en-US" sz="1200"/>
              <a:pPr/>
              <a:t>29</a:t>
            </a:fld>
            <a:endParaRPr lang="en-US" altLang="en-US" sz="1200" dirty="0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A527C20-D984-443D-9364-8D80E7D14902}" type="slidenum">
              <a:rPr lang="en-US" altLang="en-US" sz="1200"/>
              <a:pPr/>
              <a:t>30</a:t>
            </a:fld>
            <a:endParaRPr lang="en-US" altLang="en-US" sz="1200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43D6E09-C3BD-4C9F-8640-BDE33C2397BD}" type="slidenum">
              <a:rPr lang="en-US" altLang="en-US" sz="1200"/>
              <a:pPr/>
              <a:t>31</a:t>
            </a:fld>
            <a:endParaRPr lang="en-US" altLang="en-US" sz="1200" dirty="0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E38463-D7D2-48E0-9845-AEDC12745945}" type="slidenum">
              <a:rPr lang="en-US" altLang="en-US" sz="1200"/>
              <a:pPr/>
              <a:t>32</a:t>
            </a:fld>
            <a:endParaRPr lang="en-US" altLang="en-US" sz="1200" dirty="0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6E36DD89-DA79-48DA-B783-0C850F9C3712}" type="slidenum">
              <a:rPr lang="en-US" altLang="en-US" sz="1200"/>
              <a:pPr/>
              <a:t>33</a:t>
            </a:fld>
            <a:endParaRPr lang="en-US" altLang="en-US" sz="1200" dirty="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79FF149-63CC-4DDD-8621-E03FD326541C}" type="slidenum">
              <a:rPr lang="en-US" altLang="en-US" sz="1200"/>
              <a:pPr/>
              <a:t>34</a:t>
            </a:fld>
            <a:endParaRPr lang="en-US" altLang="en-US" sz="1200" dirty="0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17988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619AA53-6FBE-47B1-A5A9-D4F7E2EB9003}" type="slidenum">
              <a:rPr lang="en-US" altLang="en-US" sz="1200"/>
              <a:pPr/>
              <a:t>35</a:t>
            </a:fld>
            <a:endParaRPr lang="en-US" altLang="en-US" sz="1200" dirty="0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DD8DAD5-EFE6-4531-83B5-A1D07989AD0D}" type="slidenum">
              <a:rPr lang="en-US" altLang="en-US" sz="1200"/>
              <a:pPr/>
              <a:t>36</a:t>
            </a:fld>
            <a:endParaRPr lang="en-US" altLang="en-US" sz="1200" dirty="0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502F3513-D1FE-453A-9D62-AB228D88B68A}" type="slidenum">
              <a:rPr lang="en-US" altLang="en-US" sz="1200"/>
              <a:pPr/>
              <a:t>37</a:t>
            </a:fld>
            <a:endParaRPr lang="en-US" altLang="en-US" sz="1200" dirty="0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FB0A469-9660-4019-8347-528B1BA28310}" type="slidenum">
              <a:rPr lang="en-US" altLang="en-US" sz="1200"/>
              <a:pPr/>
              <a:t>38</a:t>
            </a:fld>
            <a:endParaRPr lang="en-US" altLang="en-US" sz="1200" dirty="0"/>
          </a:p>
        </p:txBody>
      </p:sp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DD8DAD5-EFE6-4531-83B5-A1D07989AD0D}" type="slidenum">
              <a:rPr lang="en-US" altLang="en-US" sz="1200"/>
              <a:pPr/>
              <a:t>39</a:t>
            </a:fld>
            <a:endParaRPr lang="en-US" altLang="en-US" sz="1200" dirty="0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1EC66B5-496A-4DFA-A4FD-C9C9DB749726}" type="slidenum">
              <a:rPr lang="en-US" altLang="en-US" sz="1200"/>
              <a:pPr/>
              <a:t>40</a:t>
            </a:fld>
            <a:endParaRPr lang="en-US" altLang="en-US" sz="1200" dirty="0"/>
          </a:p>
        </p:txBody>
      </p:sp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C28A594-5C4C-4CC5-9AFF-729E174611A7}" type="slidenum">
              <a:rPr lang="en-US" altLang="en-US" sz="1200"/>
              <a:pPr/>
              <a:t>41</a:t>
            </a:fld>
            <a:endParaRPr lang="en-US" altLang="en-US" sz="1200" dirty="0"/>
          </a:p>
        </p:txBody>
      </p:sp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1587C772-E716-48B1-8B14-2B8B491527E1}" type="slidenum">
              <a:rPr lang="en-US" altLang="en-US" sz="1200"/>
              <a:pPr/>
              <a:t>42</a:t>
            </a:fld>
            <a:endParaRPr lang="en-US" altLang="en-US" sz="1200" dirty="0"/>
          </a:p>
        </p:txBody>
      </p:sp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B73D505-32CE-4342-9FBB-4D733E4A306A}" type="slidenum">
              <a:rPr lang="en-US" altLang="en-US" sz="1200"/>
              <a:pPr/>
              <a:t>43</a:t>
            </a:fld>
            <a:endParaRPr lang="en-US" altLang="en-US" sz="1200" dirty="0"/>
          </a:p>
        </p:txBody>
      </p:sp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9F72C28-435E-48F3-8A89-FA84DE6D50F0}" type="slidenum">
              <a:rPr lang="en-US" altLang="en-US" sz="1200"/>
              <a:pPr/>
              <a:t>44</a:t>
            </a:fld>
            <a:endParaRPr lang="en-US" altLang="en-US" sz="1200" dirty="0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0277F58-77E1-4C2D-AA8D-E0F71D072D2F}" type="slidenum">
              <a:rPr lang="en-US" altLang="en-US" sz="1200"/>
              <a:pPr/>
              <a:t>45</a:t>
            </a:fld>
            <a:endParaRPr lang="en-US" altLang="en-US" sz="1200" dirty="0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D410D3E1-634F-440C-A0CF-65534204DEA9}" type="slidenum">
              <a:rPr lang="en-US" altLang="en-US" sz="1200"/>
              <a:pPr/>
              <a:t>46</a:t>
            </a:fld>
            <a:endParaRPr lang="en-US" altLang="en-US" sz="1200" dirty="0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44FBF46-7A78-4FD0-B340-062C348F6B65}" type="slidenum">
              <a:rPr lang="en-US" altLang="en-US" sz="1200"/>
              <a:pPr/>
              <a:t>47</a:t>
            </a:fld>
            <a:endParaRPr lang="en-US" altLang="en-US" sz="1200" dirty="0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0DD8DAD5-EFE6-4531-83B5-A1D07989AD0D}" type="slidenum">
              <a:rPr lang="en-US" altLang="en-US" sz="1200"/>
              <a:pPr/>
              <a:t>48</a:t>
            </a:fld>
            <a:endParaRPr lang="en-US" altLang="en-US" sz="1200" dirty="0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9F5A96B-D536-4BD1-BFE1-FD6DBF117D8A}" type="slidenum">
              <a:rPr lang="en-US" altLang="en-US" sz="1200"/>
              <a:pPr/>
              <a:t>49</a:t>
            </a:fld>
            <a:endParaRPr lang="en-US" altLang="en-US" sz="1200" dirty="0"/>
          </a:p>
        </p:txBody>
      </p:sp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C40216D-0A9E-4598-BBBD-B7C39318A82C}" type="slidenum">
              <a:rPr lang="en-US" altLang="en-US" sz="1200"/>
              <a:pPr/>
              <a:t>50</a:t>
            </a:fld>
            <a:endParaRPr lang="en-US" altLang="en-US" sz="1200" dirty="0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928C80B3-281C-47A9-A6F3-980AD41E77DF}" type="slidenum">
              <a:rPr lang="en-US" altLang="en-US" sz="1200"/>
              <a:pPr/>
              <a:t>51</a:t>
            </a:fld>
            <a:endParaRPr lang="en-US" altLang="en-US" sz="1200" dirty="0"/>
          </a:p>
        </p:txBody>
      </p:sp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4BD73B76-F558-45CE-871C-8466EA0D0DF2}" type="slidenum">
              <a:rPr lang="en-US" altLang="en-US" sz="1200"/>
              <a:pPr/>
              <a:t>53</a:t>
            </a:fld>
            <a:endParaRPr lang="en-US" altLang="en-US" sz="1200" dirty="0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85CE7E0-7666-4352-A4C1-28EF06861AC9}" type="slidenum">
              <a:rPr lang="en-US" altLang="en-US" sz="1200"/>
              <a:pPr/>
              <a:t>54</a:t>
            </a:fld>
            <a:endParaRPr lang="en-US" altLang="en-US" sz="1200" dirty="0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DA57BBC-3DEF-4030-90C9-4A7A7E87C33E}" type="slidenum">
              <a:rPr lang="en-US" altLang="en-US" sz="1200"/>
              <a:pPr/>
              <a:t>55</a:t>
            </a:fld>
            <a:endParaRPr lang="en-US" altLang="en-US" sz="1200" dirty="0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C1FEC76-0B84-458E-8A4E-B7ECCB6E1DCF}" type="slidenum">
              <a:rPr lang="en-US" altLang="en-US" sz="1200"/>
              <a:pPr/>
              <a:t>56</a:t>
            </a:fld>
            <a:endParaRPr lang="en-US" altLang="en-US" sz="1200" dirty="0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35F31BFB-CE80-49DF-B5B2-8D11C75DEDAB}" type="slidenum">
              <a:rPr lang="en-US" altLang="en-US" sz="1200"/>
              <a:pPr/>
              <a:t>57</a:t>
            </a:fld>
            <a:endParaRPr lang="en-US" altLang="en-US" sz="1200" dirty="0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B0ED708-B857-4AA3-91E9-C395C0C34058}" type="slidenum">
              <a:rPr lang="en-US" altLang="en-US" sz="1200"/>
              <a:pPr/>
              <a:t>58</a:t>
            </a:fld>
            <a:endParaRPr lang="en-US" altLang="en-US" sz="1200" dirty="0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B0ED708-B857-4AA3-91E9-C395C0C34058}" type="slidenum">
              <a:rPr lang="en-US" altLang="en-US" sz="1200"/>
              <a:pPr/>
              <a:t>59</a:t>
            </a:fld>
            <a:endParaRPr lang="en-US" altLang="en-US" sz="1200" dirty="0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E5C62BF7-9C63-497B-BAE2-5CB77526CD21}" type="slidenum">
              <a:rPr lang="en-US" altLang="en-US" sz="1200"/>
              <a:pPr/>
              <a:t>60</a:t>
            </a:fld>
            <a:endParaRPr lang="en-US" altLang="en-US" sz="1200" dirty="0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CD5F1561-909F-45CB-8FAD-BF76CD539810}" type="slidenum">
              <a:rPr lang="en-US" altLang="en-US" sz="1200"/>
              <a:pPr/>
              <a:t>61</a:t>
            </a:fld>
            <a:endParaRPr lang="en-US" altLang="en-US" sz="1200" dirty="0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34863" indent="-282640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30558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582781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35005" indent="-226112" defTabSz="928001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48722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39451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391675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43898" indent="-226112" defTabSz="928001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FCFA389-9B55-41A5-BB85-9B9E03821269}" type="slidenum">
              <a:rPr lang="en-US" altLang="en-US" sz="1200"/>
              <a:pPr/>
              <a:t>62</a:t>
            </a:fld>
            <a:endParaRPr lang="en-US" altLang="en-US" sz="1200" dirty="0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450" y="703263"/>
            <a:ext cx="4622800" cy="3467100"/>
          </a:xfrm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1146" y="4410702"/>
            <a:ext cx="5135409" cy="417483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b-book.com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7">
            <a:extLst>
              <a:ext uri="{FF2B5EF4-FFF2-40B4-BE49-F238E27FC236}">
                <a16:creationId xmlns:a16="http://schemas.microsoft.com/office/drawing/2014/main" id="{A25BB261-D773-4836-B381-7A051175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4938" y="5726113"/>
            <a:ext cx="3694112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b="1" dirty="0">
                <a:solidFill>
                  <a:srgbClr val="002060"/>
                </a:solidFill>
              </a:rPr>
              <a:t>Database System Concepts, 7</a:t>
            </a:r>
            <a:r>
              <a:rPr lang="en-US" altLang="en-US" b="1" baseline="30000" dirty="0">
                <a:solidFill>
                  <a:srgbClr val="002060"/>
                </a:solidFill>
              </a:rPr>
              <a:t>th</a:t>
            </a:r>
            <a:r>
              <a:rPr lang="en-US" altLang="en-US" b="1" dirty="0">
                <a:solidFill>
                  <a:srgbClr val="002060"/>
                </a:solidFill>
              </a:rPr>
              <a:t> Ed</a:t>
            </a:r>
            <a:r>
              <a:rPr lang="en-US" altLang="en-US" dirty="0">
                <a:solidFill>
                  <a:srgbClr val="002060"/>
                </a:solidFill>
              </a:rPr>
              <a:t>.</a:t>
            </a:r>
          </a:p>
          <a:p>
            <a:pPr algn="ctr">
              <a:spcBef>
                <a:spcPct val="50000"/>
              </a:spcBef>
              <a:defRPr/>
            </a:pPr>
            <a:r>
              <a:rPr lang="en-US" altLang="en-US" sz="1200" b="1" dirty="0">
                <a:solidFill>
                  <a:srgbClr val="002060"/>
                </a:solidFill>
              </a:rPr>
              <a:t>©Silberschatz, Korth and Sudarshan</a:t>
            </a:r>
            <a:br>
              <a:rPr lang="en-US" altLang="en-US" sz="1200" b="1" dirty="0">
                <a:solidFill>
                  <a:srgbClr val="002060"/>
                </a:solidFill>
              </a:rPr>
            </a:br>
            <a:r>
              <a:rPr lang="en-US" altLang="en-US" sz="1200" b="1" dirty="0">
                <a:solidFill>
                  <a:srgbClr val="002060"/>
                </a:solidFill>
              </a:rPr>
              <a:t>See </a:t>
            </a:r>
            <a:r>
              <a:rPr lang="en-US" altLang="en-US" sz="1200" b="1" dirty="0">
                <a:solidFill>
                  <a:srgbClr val="002060"/>
                </a:solidFill>
                <a:hlinkClick r:id="rId2"/>
              </a:rPr>
              <a:t>www.db-book.com</a:t>
            </a:r>
            <a:r>
              <a:rPr lang="en-US" altLang="en-US" sz="1200" b="1" dirty="0">
                <a:solidFill>
                  <a:srgbClr val="002060"/>
                </a:solidFill>
              </a:rPr>
              <a:t> for conditions on re-use </a:t>
            </a:r>
          </a:p>
        </p:txBody>
      </p:sp>
      <p:sp>
        <p:nvSpPr>
          <p:cNvPr id="5130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760F52-45E1-4E1D-A744-2F2290DE90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96063" y="6218238"/>
            <a:ext cx="1905000" cy="457200"/>
          </a:xfrm>
        </p:spPr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pPr>
              <a:defRPr/>
            </a:pPr>
            <a:fld id="{3B69BB99-A72A-4470-971F-83530C443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9" name="Picture 8" descr="Cover-6Ed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3858" y="0"/>
            <a:ext cx="1331269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0487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8350" y="1093788"/>
            <a:ext cx="7707313" cy="4903787"/>
          </a:xfrm>
        </p:spPr>
        <p:txBody>
          <a:bodyPr/>
          <a:lstStyle>
            <a:lvl1pPr marL="342900" indent="-342900">
              <a:buSzPct val="110000"/>
              <a:buFont typeface="Wingdings" panose="05000000000000000000" pitchFamily="2" charset="2"/>
              <a:buChar char="§"/>
              <a:defRPr sz="1700"/>
            </a:lvl1pPr>
            <a:lvl2pPr marL="742950" indent="-285750">
              <a:buSzPct val="110000"/>
              <a:buFont typeface="Arial" panose="020B0604020202020204" pitchFamily="34" charset="0"/>
              <a:buChar char="•"/>
              <a:defRPr sz="1700"/>
            </a:lvl2pPr>
            <a:lvl3pPr marL="1085850" indent="-228600">
              <a:buFont typeface="Wingdings" panose="05000000000000000000" pitchFamily="2" charset="2"/>
              <a:buChar char="§"/>
              <a:defRPr sz="1700"/>
            </a:lvl3pPr>
            <a:lvl4pPr marL="1428750" indent="-228600">
              <a:buFont typeface="Arial" panose="020B0604020202020204" pitchFamily="34" charset="0"/>
              <a:buChar char="•"/>
              <a:defRPr sz="1700"/>
            </a:lvl4pPr>
            <a:lvl5pPr marL="1771650" indent="-228600">
              <a:buFont typeface="Wingdings" panose="05000000000000000000" pitchFamily="2" charset="2"/>
              <a:buChar char="§"/>
              <a:defRPr sz="17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37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6F2EBE-FF5F-4F9D-A3C2-A59A92D7809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7F3CAF-32BF-49A6-93F1-59C9E4B7C9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709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4388" y="1093788"/>
            <a:ext cx="3754437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1225" y="1093788"/>
            <a:ext cx="3754438" cy="4903787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A6D4A7F0-1138-4608-80AA-D0A6F5D4118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52D5F-D37B-4E9D-98AD-511A1ABBD6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08020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56DFCFB3-6710-4DD2-8404-7E55A930F3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191CCC-CC48-429B-87C9-7123B48E52D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042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B431453-8F56-47C4-89BA-3EDF3CD092BA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9D92F0-DB25-4E6B-A10D-A7937AC7A3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6005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BE8099E-18A5-481A-9697-216087BE067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555C8E-F740-4D28-8DA3-D7B8E0F6F5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147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7E2C57D-1205-411A-BA90-DF60A810F6DB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BBE5B0-1186-4DAB-9E97-511F15F5C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8809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9EB6957-06EE-46F8-A450-3DB417A1F8A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1DB2E-7BC4-4C22-ACAE-0B8B3F0C514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1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950AD-734E-45C7-8042-5795FFAD67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E5E31B-1343-4510-8DCD-65E7B65446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30467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26250" y="117475"/>
            <a:ext cx="2019300" cy="58801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8350" y="117475"/>
            <a:ext cx="5905500" cy="58801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A7A2CD-B5B0-4CF6-8038-339B0E99E36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3574B0-C055-4E38-82A9-667A1DF1F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4649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796C49-4A73-449B-A170-DFFCD45313D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0D9E99-A0D8-4F2F-B04A-331DF655FE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2825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6112478-D9B7-4D0D-ADE5-62D5EFAAFB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68350" y="1093788"/>
            <a:ext cx="7707313" cy="490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12003" name="Rectangle 3">
            <a:extLst>
              <a:ext uri="{FF2B5EF4-FFF2-40B4-BE49-F238E27FC236}">
                <a16:creationId xmlns:a16="http://schemas.microsoft.com/office/drawing/2014/main" id="{D2EB5033-CF44-472B-B77D-FAA18581E63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rgbClr val="002060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8BECA7E0-09BC-41D3-BD93-B7E81A2ACCB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28" name="Text Box 4">
            <a:extLst>
              <a:ext uri="{FF2B5EF4-FFF2-40B4-BE49-F238E27FC236}">
                <a16:creationId xmlns:a16="http://schemas.microsoft.com/office/drawing/2014/main" id="{D0CFC8B2-2C6C-4CA4-9AFC-14298F0DD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62750" y="6613525"/>
            <a:ext cx="2381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©Silberschatz, Korth and Sudarshan</a:t>
            </a:r>
          </a:p>
        </p:txBody>
      </p:sp>
      <p:sp>
        <p:nvSpPr>
          <p:cNvPr id="512005" name="Text Box 5">
            <a:extLst>
              <a:ext uri="{FF2B5EF4-FFF2-40B4-BE49-F238E27FC236}">
                <a16:creationId xmlns:a16="http://schemas.microsoft.com/office/drawing/2014/main" id="{ED25C836-0663-424A-84A7-5AB80342286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479983" y="6613525"/>
            <a:ext cx="447559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2060"/>
                </a:solidFill>
              </a:rPr>
              <a:t>3.</a:t>
            </a:r>
            <a:fld id="{669DE52E-05EC-4487-BE79-3F9A6A9F8797}" type="slidenum">
              <a:rPr lang="en-US" altLang="en-US" sz="1000" b="1" smtClean="0">
                <a:solidFill>
                  <a:srgbClr val="002060"/>
                </a:solidFill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 dirty="0">
              <a:solidFill>
                <a:srgbClr val="002060"/>
              </a:solidFill>
            </a:endParaRPr>
          </a:p>
        </p:txBody>
      </p:sp>
      <p:sp>
        <p:nvSpPr>
          <p:cNvPr id="512006" name="Rectangle 6">
            <a:extLst>
              <a:ext uri="{FF2B5EF4-FFF2-40B4-BE49-F238E27FC236}">
                <a16:creationId xmlns:a16="http://schemas.microsoft.com/office/drawing/2014/main" id="{BFAC4B4C-D3C2-4A14-871E-CC7D45F076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68350" y="117475"/>
            <a:ext cx="80772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Text Box 7">
            <a:extLst>
              <a:ext uri="{FF2B5EF4-FFF2-40B4-BE49-F238E27FC236}">
                <a16:creationId xmlns:a16="http://schemas.microsoft.com/office/drawing/2014/main" id="{5472E9A1-C06F-4393-872E-7F8100F91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13525"/>
            <a:ext cx="25717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</a:extLst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Helvetica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 dirty="0">
                <a:solidFill>
                  <a:srgbClr val="002060"/>
                </a:solidFill>
              </a:rPr>
              <a:t>Database System Concepts - 7</a:t>
            </a:r>
            <a:r>
              <a:rPr lang="en-US" sz="1000" b="1" baseline="30000" dirty="0">
                <a:solidFill>
                  <a:srgbClr val="002060"/>
                </a:solidFill>
              </a:rPr>
              <a:t>th</a:t>
            </a:r>
            <a:r>
              <a:rPr lang="en-US" sz="1000" b="1" dirty="0">
                <a:solidFill>
                  <a:srgbClr val="002060"/>
                </a:solidFill>
              </a:rPr>
              <a:t> Edition</a:t>
            </a:r>
          </a:p>
        </p:txBody>
      </p:sp>
      <p:sp>
        <p:nvSpPr>
          <p:cNvPr id="1032" name="Freeform 8">
            <a:extLst>
              <a:ext uri="{FF2B5EF4-FFF2-40B4-BE49-F238E27FC236}">
                <a16:creationId xmlns:a16="http://schemas.microsoft.com/office/drawing/2014/main" id="{0362D880-06BD-4D02-876C-3226AC8E6F10}"/>
              </a:ext>
            </a:extLst>
          </p:cNvPr>
          <p:cNvSpPr>
            <a:spLocks/>
          </p:cNvSpPr>
          <p:nvPr/>
        </p:nvSpPr>
        <p:spPr bwMode="auto">
          <a:xfrm>
            <a:off x="8916988" y="5445125"/>
            <a:ext cx="227012" cy="47625"/>
          </a:xfrm>
          <a:custGeom>
            <a:avLst/>
            <a:gdLst>
              <a:gd name="T0" fmla="*/ 0 w 285"/>
              <a:gd name="T1" fmla="*/ 2147483646 h 61"/>
              <a:gd name="T2" fmla="*/ 2147483646 w 285"/>
              <a:gd name="T3" fmla="*/ 2147483646 h 61"/>
              <a:gd name="T4" fmla="*/ 2147483646 w 285"/>
              <a:gd name="T5" fmla="*/ 2147483646 h 61"/>
              <a:gd name="T6" fmla="*/ 2147483646 w 285"/>
              <a:gd name="T7" fmla="*/ 2147483646 h 61"/>
              <a:gd name="T8" fmla="*/ 2147483646 w 285"/>
              <a:gd name="T9" fmla="*/ 2147483646 h 61"/>
              <a:gd name="T10" fmla="*/ 2147483646 w 285"/>
              <a:gd name="T11" fmla="*/ 2147483646 h 61"/>
              <a:gd name="T12" fmla="*/ 2147483646 w 285"/>
              <a:gd name="T13" fmla="*/ 2147483646 h 61"/>
              <a:gd name="T14" fmla="*/ 2147483646 w 285"/>
              <a:gd name="T15" fmla="*/ 2147483646 h 61"/>
              <a:gd name="T16" fmla="*/ 2147483646 w 285"/>
              <a:gd name="T17" fmla="*/ 0 h 61"/>
              <a:gd name="T18" fmla="*/ 2147483646 w 285"/>
              <a:gd name="T19" fmla="*/ 0 h 61"/>
              <a:gd name="T20" fmla="*/ 2147483646 w 285"/>
              <a:gd name="T21" fmla="*/ 0 h 61"/>
              <a:gd name="T22" fmla="*/ 2147483646 w 285"/>
              <a:gd name="T23" fmla="*/ 0 h 61"/>
              <a:gd name="T24" fmla="*/ 2147483646 w 285"/>
              <a:gd name="T25" fmla="*/ 2147483646 h 61"/>
              <a:gd name="T26" fmla="*/ 2147483646 w 285"/>
              <a:gd name="T27" fmla="*/ 2147483646 h 61"/>
              <a:gd name="T28" fmla="*/ 2147483646 w 285"/>
              <a:gd name="T29" fmla="*/ 2147483646 h 61"/>
              <a:gd name="T30" fmla="*/ 2147483646 w 285"/>
              <a:gd name="T31" fmla="*/ 2147483646 h 61"/>
              <a:gd name="T32" fmla="*/ 2147483646 w 285"/>
              <a:gd name="T33" fmla="*/ 2147483646 h 61"/>
              <a:gd name="T34" fmla="*/ 2147483646 w 285"/>
              <a:gd name="T35" fmla="*/ 2147483646 h 61"/>
              <a:gd name="T36" fmla="*/ 2147483646 w 285"/>
              <a:gd name="T37" fmla="*/ 2147483646 h 61"/>
              <a:gd name="T38" fmla="*/ 2147483646 w 285"/>
              <a:gd name="T39" fmla="*/ 2147483646 h 61"/>
              <a:gd name="T40" fmla="*/ 2147483646 w 285"/>
              <a:gd name="T41" fmla="*/ 2147483646 h 61"/>
              <a:gd name="T42" fmla="*/ 2147483646 w 285"/>
              <a:gd name="T43" fmla="*/ 2147483646 h 61"/>
              <a:gd name="T44" fmla="*/ 2147483646 w 285"/>
              <a:gd name="T45" fmla="*/ 2147483646 h 61"/>
              <a:gd name="T46" fmla="*/ 2147483646 w 285"/>
              <a:gd name="T47" fmla="*/ 2147483646 h 61"/>
              <a:gd name="T48" fmla="*/ 2147483646 w 285"/>
              <a:gd name="T49" fmla="*/ 2147483646 h 61"/>
              <a:gd name="T50" fmla="*/ 2147483646 w 285"/>
              <a:gd name="T51" fmla="*/ 2147483646 h 61"/>
              <a:gd name="T52" fmla="*/ 2147483646 w 285"/>
              <a:gd name="T53" fmla="*/ 2147483646 h 61"/>
              <a:gd name="T54" fmla="*/ 2147483646 w 285"/>
              <a:gd name="T55" fmla="*/ 2147483646 h 61"/>
              <a:gd name="T56" fmla="*/ 2147483646 w 285"/>
              <a:gd name="T57" fmla="*/ 2147483646 h 61"/>
              <a:gd name="T58" fmla="*/ 2147483646 w 285"/>
              <a:gd name="T59" fmla="*/ 2147483646 h 61"/>
              <a:gd name="T60" fmla="*/ 2147483646 w 285"/>
              <a:gd name="T61" fmla="*/ 2147483646 h 61"/>
              <a:gd name="T62" fmla="*/ 2147483646 w 285"/>
              <a:gd name="T63" fmla="*/ 2147483646 h 61"/>
              <a:gd name="T64" fmla="*/ 2147483646 w 285"/>
              <a:gd name="T65" fmla="*/ 2147483646 h 61"/>
              <a:gd name="T66" fmla="*/ 2147483646 w 285"/>
              <a:gd name="T67" fmla="*/ 2147483646 h 61"/>
              <a:gd name="T68" fmla="*/ 2147483646 w 285"/>
              <a:gd name="T69" fmla="*/ 2147483646 h 61"/>
              <a:gd name="T70" fmla="*/ 2147483646 w 285"/>
              <a:gd name="T71" fmla="*/ 2147483646 h 61"/>
              <a:gd name="T72" fmla="*/ 2147483646 w 285"/>
              <a:gd name="T73" fmla="*/ 2147483646 h 61"/>
              <a:gd name="T74" fmla="*/ 2147483646 w 285"/>
              <a:gd name="T75" fmla="*/ 2147483646 h 61"/>
              <a:gd name="T76" fmla="*/ 2147483646 w 285"/>
              <a:gd name="T77" fmla="*/ 2147483646 h 61"/>
              <a:gd name="T78" fmla="*/ 2147483646 w 285"/>
              <a:gd name="T79" fmla="*/ 2147483646 h 61"/>
              <a:gd name="T80" fmla="*/ 2147483646 w 285"/>
              <a:gd name="T81" fmla="*/ 2147483646 h 61"/>
              <a:gd name="T82" fmla="*/ 2147483646 w 285"/>
              <a:gd name="T83" fmla="*/ 2147483646 h 61"/>
              <a:gd name="T84" fmla="*/ 2147483646 w 285"/>
              <a:gd name="T85" fmla="*/ 2147483646 h 61"/>
              <a:gd name="T86" fmla="*/ 2147483646 w 285"/>
              <a:gd name="T87" fmla="*/ 2147483646 h 6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285" h="61">
                <a:moveTo>
                  <a:pt x="2" y="61"/>
                </a:moveTo>
                <a:lnTo>
                  <a:pt x="0" y="59"/>
                </a:lnTo>
                <a:lnTo>
                  <a:pt x="0" y="55"/>
                </a:lnTo>
                <a:lnTo>
                  <a:pt x="2" y="48"/>
                </a:lnTo>
                <a:lnTo>
                  <a:pt x="5" y="40"/>
                </a:lnTo>
                <a:lnTo>
                  <a:pt x="9" y="34"/>
                </a:lnTo>
                <a:lnTo>
                  <a:pt x="13" y="31"/>
                </a:lnTo>
                <a:lnTo>
                  <a:pt x="17" y="25"/>
                </a:lnTo>
                <a:lnTo>
                  <a:pt x="24" y="21"/>
                </a:lnTo>
                <a:lnTo>
                  <a:pt x="30" y="17"/>
                </a:lnTo>
                <a:lnTo>
                  <a:pt x="40" y="13"/>
                </a:lnTo>
                <a:lnTo>
                  <a:pt x="45" y="10"/>
                </a:lnTo>
                <a:lnTo>
                  <a:pt x="51" y="8"/>
                </a:lnTo>
                <a:lnTo>
                  <a:pt x="57" y="6"/>
                </a:lnTo>
                <a:lnTo>
                  <a:pt x="64" y="6"/>
                </a:lnTo>
                <a:lnTo>
                  <a:pt x="70" y="2"/>
                </a:lnTo>
                <a:lnTo>
                  <a:pt x="78" y="2"/>
                </a:lnTo>
                <a:lnTo>
                  <a:pt x="85" y="0"/>
                </a:lnTo>
                <a:lnTo>
                  <a:pt x="93" y="0"/>
                </a:lnTo>
                <a:lnTo>
                  <a:pt x="100" y="0"/>
                </a:lnTo>
                <a:lnTo>
                  <a:pt x="110" y="0"/>
                </a:lnTo>
                <a:lnTo>
                  <a:pt x="118" y="0"/>
                </a:lnTo>
                <a:lnTo>
                  <a:pt x="129" y="0"/>
                </a:lnTo>
                <a:lnTo>
                  <a:pt x="137" y="0"/>
                </a:lnTo>
                <a:lnTo>
                  <a:pt x="146" y="2"/>
                </a:lnTo>
                <a:lnTo>
                  <a:pt x="154" y="2"/>
                </a:lnTo>
                <a:lnTo>
                  <a:pt x="163" y="4"/>
                </a:lnTo>
                <a:lnTo>
                  <a:pt x="173" y="6"/>
                </a:lnTo>
                <a:lnTo>
                  <a:pt x="182" y="8"/>
                </a:lnTo>
                <a:lnTo>
                  <a:pt x="192" y="8"/>
                </a:lnTo>
                <a:lnTo>
                  <a:pt x="201" y="12"/>
                </a:lnTo>
                <a:lnTo>
                  <a:pt x="209" y="12"/>
                </a:lnTo>
                <a:lnTo>
                  <a:pt x="216" y="13"/>
                </a:lnTo>
                <a:lnTo>
                  <a:pt x="224" y="15"/>
                </a:lnTo>
                <a:lnTo>
                  <a:pt x="234" y="17"/>
                </a:lnTo>
                <a:lnTo>
                  <a:pt x="239" y="19"/>
                </a:lnTo>
                <a:lnTo>
                  <a:pt x="247" y="21"/>
                </a:lnTo>
                <a:lnTo>
                  <a:pt x="254" y="23"/>
                </a:lnTo>
                <a:lnTo>
                  <a:pt x="260" y="25"/>
                </a:lnTo>
                <a:lnTo>
                  <a:pt x="266" y="25"/>
                </a:lnTo>
                <a:lnTo>
                  <a:pt x="270" y="27"/>
                </a:lnTo>
                <a:lnTo>
                  <a:pt x="273" y="27"/>
                </a:lnTo>
                <a:lnTo>
                  <a:pt x="279" y="29"/>
                </a:lnTo>
                <a:lnTo>
                  <a:pt x="283" y="31"/>
                </a:lnTo>
                <a:lnTo>
                  <a:pt x="285" y="32"/>
                </a:lnTo>
                <a:lnTo>
                  <a:pt x="279" y="44"/>
                </a:lnTo>
                <a:lnTo>
                  <a:pt x="277" y="44"/>
                </a:lnTo>
                <a:lnTo>
                  <a:pt x="273" y="42"/>
                </a:lnTo>
                <a:lnTo>
                  <a:pt x="268" y="42"/>
                </a:lnTo>
                <a:lnTo>
                  <a:pt x="260" y="40"/>
                </a:lnTo>
                <a:lnTo>
                  <a:pt x="251" y="38"/>
                </a:lnTo>
                <a:lnTo>
                  <a:pt x="241" y="36"/>
                </a:lnTo>
                <a:lnTo>
                  <a:pt x="235" y="34"/>
                </a:lnTo>
                <a:lnTo>
                  <a:pt x="230" y="34"/>
                </a:lnTo>
                <a:lnTo>
                  <a:pt x="224" y="32"/>
                </a:lnTo>
                <a:lnTo>
                  <a:pt x="218" y="32"/>
                </a:lnTo>
                <a:lnTo>
                  <a:pt x="213" y="31"/>
                </a:lnTo>
                <a:lnTo>
                  <a:pt x="207" y="31"/>
                </a:lnTo>
                <a:lnTo>
                  <a:pt x="201" y="29"/>
                </a:lnTo>
                <a:lnTo>
                  <a:pt x="196" y="29"/>
                </a:lnTo>
                <a:lnTo>
                  <a:pt x="190" y="27"/>
                </a:lnTo>
                <a:lnTo>
                  <a:pt x="182" y="27"/>
                </a:lnTo>
                <a:lnTo>
                  <a:pt x="178" y="25"/>
                </a:lnTo>
                <a:lnTo>
                  <a:pt x="173" y="25"/>
                </a:lnTo>
                <a:lnTo>
                  <a:pt x="167" y="23"/>
                </a:lnTo>
                <a:lnTo>
                  <a:pt x="163" y="23"/>
                </a:lnTo>
                <a:lnTo>
                  <a:pt x="158" y="21"/>
                </a:lnTo>
                <a:lnTo>
                  <a:pt x="154" y="21"/>
                </a:lnTo>
                <a:lnTo>
                  <a:pt x="148" y="19"/>
                </a:lnTo>
                <a:lnTo>
                  <a:pt x="142" y="19"/>
                </a:lnTo>
                <a:lnTo>
                  <a:pt x="144" y="48"/>
                </a:lnTo>
                <a:lnTo>
                  <a:pt x="110" y="15"/>
                </a:lnTo>
                <a:lnTo>
                  <a:pt x="118" y="48"/>
                </a:lnTo>
                <a:lnTo>
                  <a:pt x="83" y="21"/>
                </a:lnTo>
                <a:lnTo>
                  <a:pt x="91" y="48"/>
                </a:lnTo>
                <a:lnTo>
                  <a:pt x="59" y="29"/>
                </a:lnTo>
                <a:lnTo>
                  <a:pt x="57" y="29"/>
                </a:lnTo>
                <a:lnTo>
                  <a:pt x="53" y="31"/>
                </a:lnTo>
                <a:lnTo>
                  <a:pt x="49" y="31"/>
                </a:lnTo>
                <a:lnTo>
                  <a:pt x="43" y="34"/>
                </a:lnTo>
                <a:lnTo>
                  <a:pt x="38" y="36"/>
                </a:lnTo>
                <a:lnTo>
                  <a:pt x="32" y="38"/>
                </a:lnTo>
                <a:lnTo>
                  <a:pt x="26" y="42"/>
                </a:lnTo>
                <a:lnTo>
                  <a:pt x="23" y="44"/>
                </a:lnTo>
                <a:lnTo>
                  <a:pt x="15" y="50"/>
                </a:lnTo>
                <a:lnTo>
                  <a:pt x="7" y="55"/>
                </a:lnTo>
                <a:lnTo>
                  <a:pt x="4" y="59"/>
                </a:lnTo>
                <a:lnTo>
                  <a:pt x="2" y="6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pic>
        <p:nvPicPr>
          <p:cNvPr id="10" name="Picture 8" descr="Cover-6Ed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5546" y="0"/>
            <a:ext cx="742012" cy="94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1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2800" b="1">
          <a:solidFill>
            <a:srgbClr val="002060"/>
          </a:solidFill>
          <a:effectLst>
            <a:outerShdw blurRad="38100" dist="38100" dir="2700000" algn="tl">
              <a:srgbClr val="DDDDDD"/>
            </a:outerShdw>
          </a:effectLst>
          <a:latin typeface="+mj-lt"/>
          <a:ea typeface="MS PGothic" panose="020B0600070205080204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  <a:ea typeface="MS PGothic" panose="020B0600070205080204" pitchFamily="34" charset="-128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3200" b="1">
          <a:solidFill>
            <a:schemeClr val="tx2"/>
          </a:solidFill>
          <a:effectLst>
            <a:outerShdw blurRad="38100" dist="38100" dir="2700000" algn="tl">
              <a:srgbClr val="DDDDDD"/>
            </a:outerShdw>
          </a:effectLst>
          <a:latin typeface="Helvetica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002060"/>
        </a:buClr>
        <a:buSzPct val="100000"/>
        <a:buFont typeface="Monotype Sorts" pitchFamily="-65" charset="2"/>
        <a:buChar char="n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chemeClr val="folHlink"/>
        </a:buClr>
        <a:buSzPct val="95000"/>
        <a:buFont typeface="Monotype Sorts" pitchFamily="-65" charset="2"/>
        <a:buChar char="l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33CC33"/>
        </a:buClr>
        <a:buSzPct val="85000"/>
        <a:buFont typeface="Webdings" panose="05030102010509060703" pitchFamily="18" charset="2"/>
        <a:buChar char="4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Font typeface="Times New Roman" panose="02020603050405020304" pitchFamily="18" charset="0"/>
        <a:buChar char="–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 sz="1700">
          <a:solidFill>
            <a:schemeClr val="tx1"/>
          </a:solidFill>
          <a:latin typeface="+mn-lt"/>
          <a:ea typeface="MS PGothic" panose="020B0600070205080204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chemeClr val="tx2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1CB68582-BBE2-4F64-8E5F-7C76410784F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Chapter 3: Introduction to SQL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Outline</a:t>
            </a:r>
          </a:p>
        </p:txBody>
      </p:sp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27464"/>
            <a:ext cx="7205218" cy="3542072"/>
          </a:xfrm>
        </p:spPr>
        <p:txBody>
          <a:bodyPr lIns="90488" tIns="44450" rIns="90488" bIns="44450"/>
          <a:lstStyle/>
          <a:p>
            <a:r>
              <a:rPr lang="en-US" altLang="en-US" sz="1700" dirty="0"/>
              <a:t>Overview of The SQL Query Language</a:t>
            </a:r>
          </a:p>
          <a:p>
            <a:r>
              <a:rPr lang="en-US" altLang="en-US" sz="1700" dirty="0"/>
              <a:t>SQL Data Definition</a:t>
            </a:r>
          </a:p>
          <a:p>
            <a:r>
              <a:rPr lang="en-US" altLang="en-US" sz="1700" dirty="0"/>
              <a:t>Basic Query Structure of SQL Queries</a:t>
            </a:r>
          </a:p>
          <a:p>
            <a:r>
              <a:rPr lang="en-US" altLang="en-US" sz="1700" dirty="0"/>
              <a:t>Additional Basic Operations</a:t>
            </a:r>
          </a:p>
          <a:p>
            <a:r>
              <a:rPr lang="en-US" altLang="en-US" sz="1700" dirty="0"/>
              <a:t>Set Operations</a:t>
            </a:r>
          </a:p>
          <a:p>
            <a:r>
              <a:rPr lang="en-US" altLang="en-US" sz="1700" dirty="0"/>
              <a:t>Null Values</a:t>
            </a:r>
          </a:p>
          <a:p>
            <a:r>
              <a:rPr lang="en-US" altLang="en-US" sz="1700" dirty="0"/>
              <a:t>Aggregate Functions</a:t>
            </a:r>
          </a:p>
          <a:p>
            <a:r>
              <a:rPr lang="en-US" altLang="en-US" sz="1700" dirty="0"/>
              <a:t>Nested Subqueries</a:t>
            </a:r>
          </a:p>
          <a:p>
            <a:r>
              <a:rPr lang="en-US" altLang="en-US" sz="1700" dirty="0"/>
              <a:t>Modification of the Database</a:t>
            </a:r>
          </a:p>
        </p:txBody>
      </p:sp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History</a:t>
            </a:r>
          </a:p>
        </p:txBody>
      </p:sp>
      <p:sp>
        <p:nvSpPr>
          <p:cNvPr id="61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2556"/>
            <a:ext cx="7656323" cy="4903787"/>
          </a:xfrm>
        </p:spPr>
        <p:txBody>
          <a:bodyPr/>
          <a:lstStyle/>
          <a:p>
            <a:r>
              <a:rPr lang="en-US" altLang="en-US" sz="1700" dirty="0"/>
              <a:t>IBM Sequel language developed as part of System R project at the IBM San Jose Research Laboratory</a:t>
            </a:r>
          </a:p>
          <a:p>
            <a:r>
              <a:rPr lang="en-US" altLang="en-US" sz="1700" dirty="0"/>
              <a:t>Renamed Structured Query Language (SQL)</a:t>
            </a:r>
          </a:p>
          <a:p>
            <a:r>
              <a:rPr lang="en-US" altLang="en-US" sz="1700" dirty="0"/>
              <a:t>ANSI and ISO standard SQL:</a:t>
            </a:r>
          </a:p>
          <a:p>
            <a:pPr lvl="1"/>
            <a:r>
              <a:rPr lang="en-US" altLang="en-US" sz="1700" dirty="0"/>
              <a:t>SQL-86</a:t>
            </a:r>
          </a:p>
          <a:p>
            <a:pPr lvl="1"/>
            <a:r>
              <a:rPr lang="en-US" altLang="en-US" sz="1700" dirty="0"/>
              <a:t>SQL-89</a:t>
            </a:r>
          </a:p>
          <a:p>
            <a:pPr lvl="1"/>
            <a:r>
              <a:rPr lang="en-US" altLang="en-US" sz="1700" dirty="0"/>
              <a:t>SQL-92 </a:t>
            </a:r>
          </a:p>
          <a:p>
            <a:pPr lvl="1"/>
            <a:r>
              <a:rPr lang="en-US" altLang="en-US" sz="1700" dirty="0"/>
              <a:t>SQL:1999 (language name became Y2K compliant!)</a:t>
            </a:r>
          </a:p>
          <a:p>
            <a:pPr lvl="1"/>
            <a:r>
              <a:rPr lang="en-US" altLang="en-US" sz="1700" dirty="0"/>
              <a:t>SQL:2003</a:t>
            </a:r>
          </a:p>
          <a:p>
            <a:r>
              <a:rPr lang="en-US" altLang="en-US" sz="1700" dirty="0"/>
              <a:t>Commercial systems offer most, if not all, SQL-92 features, plus varying feature sets from later standards and special proprietary features.  </a:t>
            </a:r>
          </a:p>
          <a:p>
            <a:pPr lvl="1"/>
            <a:r>
              <a:rPr lang="en-US" altLang="en-US" sz="1700" dirty="0"/>
              <a:t>Not all examples here may work on your particular system.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SQL Parts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27933"/>
            <a:ext cx="7584043" cy="4920168"/>
          </a:xfrm>
        </p:spPr>
        <p:txBody>
          <a:bodyPr/>
          <a:lstStyle/>
          <a:p>
            <a:r>
              <a:rPr lang="en-US" altLang="en-US" sz="1700" dirty="0"/>
              <a:t>DML -- provides the ability to query information from the database and to insert tuples into, delete tuples from, and modify tuples in the database.</a:t>
            </a:r>
          </a:p>
          <a:p>
            <a:r>
              <a:rPr lang="en-US" altLang="en-US" sz="1700" dirty="0"/>
              <a:t>integrity – the  DDL includes commands for specifying integrity constraints.</a:t>
            </a:r>
          </a:p>
          <a:p>
            <a:r>
              <a:rPr lang="en-US" altLang="en-US" sz="1700" dirty="0"/>
              <a:t>View definition -- The DDL  includes commands for defining views.</a:t>
            </a:r>
          </a:p>
          <a:p>
            <a:r>
              <a:rPr lang="en-US" altLang="en-US" sz="1700" dirty="0"/>
              <a:t>Transaction control –includes commands for specifying the beginning and ending of transactions.</a:t>
            </a:r>
          </a:p>
          <a:p>
            <a:r>
              <a:rPr lang="en-US" altLang="en-US" sz="1700" dirty="0"/>
              <a:t>Embedded  SQL  and dynamic SQL -- define how SQL statements can be embedded within general-purpose programming languages.</a:t>
            </a:r>
          </a:p>
          <a:p>
            <a:r>
              <a:rPr lang="en-US" altLang="en-US" sz="1700" dirty="0"/>
              <a:t>Authorization – includes commands for specifying access rights to relations and views.</a:t>
            </a:r>
          </a:p>
          <a:p>
            <a:pPr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Data Definition Language</a:t>
            </a:r>
          </a:p>
        </p:txBody>
      </p:sp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5320" y="1801115"/>
            <a:ext cx="7042361" cy="2563622"/>
          </a:xfrm>
        </p:spPr>
        <p:txBody>
          <a:bodyPr/>
          <a:lstStyle/>
          <a:p>
            <a:r>
              <a:rPr lang="en-US" altLang="en-US" sz="1700" dirty="0"/>
              <a:t>The schema for each relation.</a:t>
            </a:r>
          </a:p>
          <a:p>
            <a:r>
              <a:rPr lang="en-US" altLang="en-US" sz="1700" dirty="0"/>
              <a:t>The type of values associated with each attribute.</a:t>
            </a:r>
          </a:p>
          <a:p>
            <a:r>
              <a:rPr lang="en-US" altLang="en-US" sz="1700" dirty="0"/>
              <a:t>The Integrity constraints</a:t>
            </a:r>
          </a:p>
          <a:p>
            <a:r>
              <a:rPr lang="en-US" altLang="en-US" sz="1700" dirty="0"/>
              <a:t>The set of indices to be maintained for each relation.</a:t>
            </a:r>
          </a:p>
          <a:p>
            <a:r>
              <a:rPr lang="en-US" altLang="en-US" sz="1700" dirty="0"/>
              <a:t>Security and authorization information for each relation.</a:t>
            </a:r>
          </a:p>
          <a:p>
            <a:r>
              <a:rPr lang="en-US" altLang="en-US" sz="1700" dirty="0"/>
              <a:t>The physical storage structure of each relation on disk.</a:t>
            </a:r>
          </a:p>
        </p:txBody>
      </p:sp>
      <p:sp>
        <p:nvSpPr>
          <p:cNvPr id="7171" name="Text Box 4"/>
          <p:cNvSpPr txBox="1">
            <a:spLocks noChangeArrowheads="1"/>
          </p:cNvSpPr>
          <p:nvPr/>
        </p:nvSpPr>
        <p:spPr bwMode="auto">
          <a:xfrm>
            <a:off x="768350" y="1115365"/>
            <a:ext cx="761217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</a:pPr>
            <a:r>
              <a:rPr kumimoji="1" lang="en-US" altLang="en-US" sz="1700" dirty="0"/>
              <a:t>The SQL data-definition language (DDL) allows the specification of information about relations, including: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Domain Types in SQL</a:t>
            </a:r>
          </a:p>
        </p:txBody>
      </p:sp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55256"/>
            <a:ext cx="7692898" cy="463594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rgbClr val="002060"/>
                </a:solidFill>
              </a:rPr>
              <a:t>char(n).</a:t>
            </a:r>
            <a:r>
              <a:rPr lang="en-US" altLang="en-US" sz="1700" dirty="0">
                <a:solidFill>
                  <a:srgbClr val="002060"/>
                </a:solidFill>
              </a:rPr>
              <a:t>  </a:t>
            </a:r>
            <a:r>
              <a:rPr lang="en-US" altLang="en-US" sz="1700" dirty="0"/>
              <a:t>Fixed length character string, with user-specified length </a:t>
            </a:r>
            <a:r>
              <a:rPr lang="en-US" altLang="en-US" sz="1700" i="1" dirty="0"/>
              <a:t>n.</a:t>
            </a:r>
            <a:endParaRPr lang="en-US" altLang="en-US" sz="1700" dirty="0"/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rgbClr val="002060"/>
                </a:solidFill>
              </a:rPr>
              <a:t>varchar(n). 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Variable length character strings, with user-specified maximum length </a:t>
            </a:r>
            <a:r>
              <a:rPr lang="en-US" altLang="en-US" sz="1700" i="1" dirty="0"/>
              <a:t>n.</a:t>
            </a:r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rgbClr val="002060"/>
                </a:solidFill>
              </a:rPr>
              <a:t>int.</a:t>
            </a:r>
            <a:r>
              <a:rPr lang="en-US" altLang="en-US" sz="1700" b="1" dirty="0"/>
              <a:t>  </a:t>
            </a:r>
            <a:r>
              <a:rPr lang="en-US" altLang="en-US" sz="1700" dirty="0"/>
              <a:t>Integer (a finite subset of the integers that is machine-dependent).</a:t>
            </a:r>
          </a:p>
          <a:p>
            <a:pPr>
              <a:lnSpc>
                <a:spcPct val="90000"/>
              </a:lnSpc>
            </a:pPr>
            <a:r>
              <a:rPr lang="en-US" altLang="en-US" sz="1700" b="1" dirty="0" err="1">
                <a:solidFill>
                  <a:srgbClr val="002060"/>
                </a:solidFill>
              </a:rPr>
              <a:t>smallint</a:t>
            </a:r>
            <a:r>
              <a:rPr lang="en-US" altLang="en-US" sz="1700" b="1" dirty="0">
                <a:solidFill>
                  <a:srgbClr val="002060"/>
                </a:solidFill>
              </a:rPr>
              <a:t>.</a:t>
            </a:r>
            <a:r>
              <a:rPr lang="en-US" altLang="en-US" sz="1700" dirty="0">
                <a:solidFill>
                  <a:srgbClr val="002060"/>
                </a:solidFill>
              </a:rPr>
              <a:t>  </a:t>
            </a:r>
            <a:r>
              <a:rPr lang="en-US" altLang="en-US" sz="1700" dirty="0"/>
              <a:t>Small integer (a machine-dependent subset of the integer domain type).</a:t>
            </a:r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rgbClr val="002060"/>
                </a:solidFill>
              </a:rPr>
              <a:t>numeric(</a:t>
            </a:r>
            <a:r>
              <a:rPr lang="en-US" altLang="en-US" sz="1700" b="1" dirty="0" err="1">
                <a:solidFill>
                  <a:srgbClr val="002060"/>
                </a:solidFill>
              </a:rPr>
              <a:t>p,d</a:t>
            </a:r>
            <a:r>
              <a:rPr lang="en-US" altLang="en-US" sz="1700" b="1" dirty="0">
                <a:solidFill>
                  <a:srgbClr val="002060"/>
                </a:solidFill>
              </a:rPr>
              <a:t>).</a:t>
            </a:r>
            <a:r>
              <a:rPr lang="en-US" altLang="en-US" sz="1700" dirty="0">
                <a:solidFill>
                  <a:srgbClr val="002060"/>
                </a:solidFill>
              </a:rPr>
              <a:t>  </a:t>
            </a:r>
            <a:r>
              <a:rPr lang="en-US" altLang="en-US" sz="1700" dirty="0"/>
              <a:t>Fixed point number, with user-specified precision of </a:t>
            </a:r>
            <a:r>
              <a:rPr lang="en-US" altLang="en-US" sz="1700" i="1" dirty="0"/>
              <a:t>p</a:t>
            </a:r>
            <a:r>
              <a:rPr lang="en-US" altLang="en-US" sz="1700" dirty="0"/>
              <a:t> digits, with </a:t>
            </a:r>
            <a:r>
              <a:rPr lang="en-US" altLang="en-US" sz="1700" i="1" dirty="0"/>
              <a:t>d</a:t>
            </a:r>
            <a:r>
              <a:rPr lang="en-US" altLang="en-US" sz="1700" dirty="0"/>
              <a:t> digits to the right of decimal point.  (ex.,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(3,1), allows 44.5 to be stores exactly, but not 444.5 or 0.32)</a:t>
            </a:r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rgbClr val="002060"/>
                </a:solidFill>
              </a:rPr>
              <a:t>real, double precision.</a:t>
            </a:r>
            <a:r>
              <a:rPr lang="en-US" altLang="en-US" sz="1700" dirty="0">
                <a:solidFill>
                  <a:srgbClr val="002060"/>
                </a:solidFill>
              </a:rPr>
              <a:t>  </a:t>
            </a:r>
            <a:r>
              <a:rPr lang="en-US" altLang="en-US" sz="1700" dirty="0"/>
              <a:t>Floating point and double-precision floating point numbers, with machine-dependent precision.</a:t>
            </a:r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rgbClr val="002060"/>
                </a:solidFill>
              </a:rPr>
              <a:t>float(n).</a:t>
            </a:r>
            <a:r>
              <a:rPr lang="en-US" altLang="en-US" sz="1700" dirty="0">
                <a:solidFill>
                  <a:srgbClr val="002060"/>
                </a:solidFill>
              </a:rPr>
              <a:t>  </a:t>
            </a:r>
            <a:r>
              <a:rPr lang="en-US" altLang="en-US" sz="1700" dirty="0"/>
              <a:t>Floating point number, with user-specified precision of at least </a:t>
            </a:r>
            <a:r>
              <a:rPr lang="en-US" altLang="en-US" sz="1700" i="1" dirty="0"/>
              <a:t>n</a:t>
            </a:r>
            <a:r>
              <a:rPr lang="en-US" altLang="en-US" sz="1700" dirty="0"/>
              <a:t> digits.</a:t>
            </a:r>
          </a:p>
          <a:p>
            <a:pPr>
              <a:lnSpc>
                <a:spcPct val="90000"/>
              </a:lnSpc>
            </a:pPr>
            <a:r>
              <a:rPr lang="en-US" altLang="en-US" sz="1700" dirty="0"/>
              <a:t>More are covered in Chapter 4.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dirty="0"/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Create Table Construct</a:t>
            </a:r>
          </a:p>
        </p:txBody>
      </p:sp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27125"/>
            <a:ext cx="7375906" cy="5054219"/>
          </a:xfrm>
        </p:spPr>
        <p:txBody>
          <a:bodyPr/>
          <a:lstStyle/>
          <a:p>
            <a:pPr>
              <a:tabLst>
                <a:tab pos="1489075" algn="l"/>
                <a:tab pos="1949450" algn="l"/>
                <a:tab pos="3036888" algn="l"/>
              </a:tabLst>
            </a:pPr>
            <a:r>
              <a:rPr kumimoji="0" lang="en-US" altLang="en-US" sz="1700" dirty="0"/>
              <a:t>An SQL relation is defined using the</a:t>
            </a:r>
            <a:r>
              <a:rPr lang="en-US" altLang="en-US" sz="1700" dirty="0"/>
              <a:t> </a:t>
            </a:r>
            <a:r>
              <a:rPr lang="en-US" altLang="en-US" sz="1700" b="1" dirty="0">
                <a:solidFill>
                  <a:srgbClr val="002060"/>
                </a:solidFill>
              </a:rPr>
              <a:t>create table </a:t>
            </a:r>
            <a:r>
              <a:rPr kumimoji="0" lang="en-US" altLang="en-US" sz="1700" dirty="0"/>
              <a:t>command</a:t>
            </a:r>
            <a:r>
              <a:rPr lang="en-US" altLang="en-US" sz="1700" dirty="0"/>
              <a:t>: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create table </a:t>
            </a:r>
            <a:r>
              <a:rPr lang="en-US" altLang="en-US" sz="1700" i="1" dirty="0"/>
              <a:t>r 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i="1" dirty="0"/>
              <a:t>                                   </a:t>
            </a:r>
            <a:r>
              <a:rPr lang="en-US" altLang="en-US" sz="1700" dirty="0"/>
              <a:t>(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 </a:t>
            </a:r>
            <a:r>
              <a:rPr lang="en-US" altLang="en-US" sz="1700" i="1" dirty="0"/>
              <a:t>D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 </a:t>
            </a:r>
            <a:r>
              <a:rPr lang="en-US" altLang="en-US" sz="1700" i="1" dirty="0"/>
              <a:t>D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</a:t>
            </a:r>
            <a:r>
              <a:rPr lang="en-US" altLang="en-US" sz="1700" i="1" dirty="0"/>
              <a:t> </a:t>
            </a:r>
            <a:r>
              <a:rPr lang="en-US" altLang="en-US" sz="1700" i="1" dirty="0" err="1"/>
              <a:t>D</a:t>
            </a:r>
            <a:r>
              <a:rPr lang="en-US" altLang="en-US" sz="1700" i="1" baseline="-25000" dirty="0" err="1"/>
              <a:t>n</a:t>
            </a:r>
            <a:r>
              <a:rPr lang="en-US" altLang="en-US" sz="1700" i="1" dirty="0"/>
              <a:t>,</a:t>
            </a:r>
            <a:br>
              <a:rPr lang="en-US" altLang="en-US" sz="1700" i="1" dirty="0"/>
            </a:br>
            <a:r>
              <a:rPr lang="en-US" altLang="en-US" sz="1700" i="1" dirty="0"/>
              <a:t>	             </a:t>
            </a:r>
            <a:r>
              <a:rPr lang="en-US" altLang="en-US" sz="1700" dirty="0"/>
              <a:t>(integrity-constraint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),</a:t>
            </a:r>
            <a:br>
              <a:rPr lang="en-US" altLang="en-US" sz="1700" dirty="0"/>
            </a:br>
            <a:r>
              <a:rPr lang="en-US" altLang="en-US" sz="1700" dirty="0"/>
              <a:t>	                 ...,</a:t>
            </a:r>
            <a:br>
              <a:rPr lang="en-US" altLang="en-US" sz="1700" dirty="0"/>
            </a:br>
            <a:r>
              <a:rPr lang="en-US" altLang="en-US" sz="1700" dirty="0"/>
              <a:t>                               (integrity-</a:t>
            </a:r>
            <a:r>
              <a:rPr lang="en-US" altLang="en-US" sz="1700" dirty="0" err="1"/>
              <a:t>constraint</a:t>
            </a:r>
            <a:r>
              <a:rPr lang="en-US" altLang="en-US" sz="1700" baseline="-25000" dirty="0" err="1"/>
              <a:t>k</a:t>
            </a:r>
            <a:r>
              <a:rPr lang="en-US" altLang="en-US" sz="1700" dirty="0"/>
              <a:t>))</a:t>
            </a:r>
          </a:p>
          <a:p>
            <a:pPr lvl="1"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i="1" dirty="0"/>
              <a:t>r</a:t>
            </a:r>
            <a:r>
              <a:rPr lang="en-US" altLang="en-US" sz="1700" dirty="0"/>
              <a:t> is the name of the relation</a:t>
            </a:r>
          </a:p>
          <a:p>
            <a:pPr lvl="1"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dirty="0"/>
              <a:t>each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i</a:t>
            </a:r>
            <a:r>
              <a:rPr lang="en-US" altLang="en-US" sz="1700" dirty="0"/>
              <a:t> is an attribute name in the schema of relation </a:t>
            </a:r>
            <a:r>
              <a:rPr lang="en-US" altLang="en-US" sz="1700" i="1" dirty="0"/>
              <a:t>r</a:t>
            </a:r>
          </a:p>
          <a:p>
            <a:pPr lvl="1"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i="1" dirty="0"/>
              <a:t>D</a:t>
            </a:r>
            <a:r>
              <a:rPr lang="en-US" altLang="en-US" sz="1700" i="1" baseline="-25000" dirty="0"/>
              <a:t>i</a:t>
            </a:r>
            <a:r>
              <a:rPr lang="en-US" altLang="en-US" sz="1700" dirty="0"/>
              <a:t> is the data type of values in the domain of attribute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i</a:t>
            </a:r>
            <a:endParaRPr lang="en-US" altLang="en-US" sz="1700" dirty="0"/>
          </a:p>
          <a:p>
            <a:pPr>
              <a:tabLst>
                <a:tab pos="1489075" algn="l"/>
                <a:tab pos="1949450" algn="l"/>
                <a:tab pos="3036888" algn="l"/>
              </a:tabLst>
            </a:pPr>
            <a:r>
              <a:rPr kumimoji="0" lang="en-US" altLang="en-US" sz="1700" dirty="0"/>
              <a:t>Example</a:t>
            </a:r>
            <a:r>
              <a:rPr lang="en-US" altLang="en-US" sz="1700" dirty="0"/>
              <a:t>: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r>
              <a:rPr lang="en-US" altLang="en-US" sz="1700" dirty="0"/>
              <a:t>		 </a:t>
            </a:r>
            <a:r>
              <a:rPr lang="en-US" altLang="en-US" sz="1700" b="1" dirty="0"/>
              <a:t>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name   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(20)</a:t>
            </a:r>
            <a:r>
              <a:rPr lang="en-US" altLang="en-US" sz="1700" b="1" dirty="0"/>
              <a:t>,</a:t>
            </a:r>
            <a:br>
              <a:rPr lang="en-US" altLang="en-US" sz="1700" b="1" i="1" dirty="0"/>
            </a:br>
            <a:r>
              <a:rPr lang="en-US" altLang="en-US" sz="1700" b="1" i="1" dirty="0"/>
              <a:t>                             </a:t>
            </a:r>
            <a:r>
              <a:rPr lang="en-US" altLang="en-US" sz="1700" i="1" dirty="0"/>
              <a:t>dept_name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                   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(8,2))</a:t>
            </a:r>
          </a:p>
          <a:p>
            <a:pPr>
              <a:buFont typeface="Monotype Sorts" charset="2"/>
              <a:buNone/>
              <a:tabLst>
                <a:tab pos="1489075" algn="l"/>
                <a:tab pos="1949450" algn="l"/>
                <a:tab pos="3036888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/>
          <p:cNvSpPr>
            <a:spLocks noGrp="1" noChangeArrowheads="1"/>
          </p:cNvSpPr>
          <p:nvPr>
            <p:ph type="title"/>
          </p:nvPr>
        </p:nvSpPr>
        <p:spPr>
          <a:xfrm>
            <a:off x="738188" y="129845"/>
            <a:ext cx="8077200" cy="609600"/>
          </a:xfrm>
        </p:spPr>
        <p:txBody>
          <a:bodyPr/>
          <a:lstStyle/>
          <a:p>
            <a:r>
              <a:rPr lang="en-US" altLang="en-US" sz="2800" dirty="0"/>
              <a:t>Integrity Constraints in Create Table</a:t>
            </a:r>
          </a:p>
        </p:txBody>
      </p:sp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8188" y="1109709"/>
            <a:ext cx="7515796" cy="4781004"/>
          </a:xfrm>
        </p:spPr>
        <p:txBody>
          <a:bodyPr/>
          <a:lstStyle/>
          <a:p>
            <a:r>
              <a:rPr lang="en-US" altLang="en-US" sz="1700" dirty="0"/>
              <a:t>Types of integrity constraints</a:t>
            </a:r>
          </a:p>
          <a:p>
            <a:pPr lvl="1"/>
            <a:r>
              <a:rPr lang="en-US" altLang="en-US" sz="1700" b="1" dirty="0"/>
              <a:t>primary key</a:t>
            </a:r>
            <a:r>
              <a:rPr lang="en-US" altLang="en-US" sz="1700" dirty="0"/>
              <a:t> (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 </a:t>
            </a:r>
            <a:r>
              <a:rPr lang="en-US" altLang="en-US" sz="1700" dirty="0"/>
              <a:t>)</a:t>
            </a:r>
          </a:p>
          <a:p>
            <a:pPr lvl="1"/>
            <a:r>
              <a:rPr lang="en-US" altLang="en-US" sz="1700" b="1" dirty="0"/>
              <a:t>foreign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m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 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r</a:t>
            </a:r>
            <a:endParaRPr lang="en-US" altLang="en-US" sz="1700" b="1" dirty="0"/>
          </a:p>
          <a:p>
            <a:pPr lvl="1"/>
            <a:r>
              <a:rPr lang="en-US" altLang="en-US" sz="1700" b="1" dirty="0"/>
              <a:t>not null</a:t>
            </a:r>
          </a:p>
          <a:p>
            <a:r>
              <a:rPr lang="en-US" altLang="en-US" sz="1700" dirty="0"/>
              <a:t>SQL prevents any update to the database that violates an integrity constraint.</a:t>
            </a:r>
          </a:p>
          <a:p>
            <a:r>
              <a:rPr lang="en-US" altLang="en-US" sz="1700" dirty="0"/>
              <a:t>Example:</a:t>
            </a:r>
          </a:p>
          <a:p>
            <a:pPr>
              <a:buNone/>
            </a:pPr>
            <a:r>
              <a:rPr lang="en-US" altLang="en-US" sz="1700" b="1" dirty="0"/>
              <a:t>         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instructor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</a:t>
            </a:r>
            <a:r>
              <a:rPr lang="en-US" altLang="en-US" sz="1700" b="1" dirty="0"/>
              <a:t>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i="1" dirty="0"/>
              <a:t>name         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 </a:t>
            </a:r>
            <a:r>
              <a:rPr lang="en-US" altLang="en-US" sz="1700" b="1" dirty="0"/>
              <a:t>not null,</a:t>
            </a:r>
            <a:br>
              <a:rPr lang="en-US" altLang="en-US" sz="1700" b="1" i="1" dirty="0"/>
            </a:br>
            <a:r>
              <a:rPr lang="en-US" altLang="en-US" sz="1700" b="1" i="1" dirty="0"/>
              <a:t>               </a:t>
            </a:r>
            <a:r>
              <a:rPr lang="en-US" altLang="en-US" sz="1700" i="1" dirty="0"/>
              <a:t>dept_name  </a:t>
            </a:r>
            <a:r>
              <a:rPr lang="en-US" altLang="en-US" sz="1700" b="1" dirty="0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(8,2),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b="1" dirty="0"/>
              <a:t>primary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ID</a:t>
            </a:r>
            <a:r>
              <a:rPr lang="en-US" altLang="en-US" sz="1700" dirty="0"/>
              <a:t>),</a:t>
            </a:r>
            <a:br>
              <a:rPr lang="en-US" altLang="en-US" sz="1700" dirty="0"/>
            </a:br>
            <a:r>
              <a:rPr lang="en-US" altLang="en-US" sz="1700" dirty="0"/>
              <a:t>               </a:t>
            </a:r>
            <a:r>
              <a:rPr lang="en-US" altLang="en-US" sz="1700" b="1" dirty="0"/>
              <a:t>foreign key </a:t>
            </a:r>
            <a:r>
              <a:rPr lang="en-US" altLang="en-US" sz="1700" i="1" dirty="0"/>
              <a:t>(dept_name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department);</a:t>
            </a:r>
          </a:p>
          <a:p>
            <a:pPr>
              <a:buNone/>
            </a:pPr>
            <a:endParaRPr lang="en-US" altLang="en-US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And a Few More Relation Definitions</a:t>
            </a:r>
          </a:p>
        </p:txBody>
      </p:sp>
      <p:sp>
        <p:nvSpPr>
          <p:cNvPr id="11266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768350" y="1083076"/>
            <a:ext cx="7754213" cy="4643021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700" b="1" dirty="0"/>
              <a:t>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      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(20) not null,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 err="1"/>
              <a:t>tot_cred</a:t>
            </a:r>
            <a:r>
              <a:rPr lang="en-US" altLang="en-US" sz="1700" dirty="0"/>
              <a:t>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(3,0),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b="1" dirty="0"/>
              <a:t>primary key </a:t>
            </a:r>
            <a:r>
              <a:rPr lang="en-US" altLang="en-US" sz="1700" i="1" dirty="0"/>
              <a:t>(ID),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charset="2"/>
              <a:buNone/>
            </a:pPr>
            <a:r>
              <a:rPr lang="en-US" altLang="en-US" sz="1700" b="1" dirty="0"/>
              <a:t>             foreign key </a:t>
            </a:r>
            <a:r>
              <a:rPr lang="en-US" altLang="en-US" sz="1700" i="1" dirty="0"/>
              <a:t>(dept_name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</a:t>
            </a:r>
            <a:r>
              <a:rPr lang="en-US" altLang="en-US" sz="1700" dirty="0"/>
              <a:t>);</a:t>
            </a:r>
          </a:p>
          <a:p>
            <a:pPr>
              <a:lnSpc>
                <a:spcPct val="90000"/>
              </a:lnSpc>
              <a:buFont typeface="Monotype Sorts" charset="2"/>
              <a:buNone/>
            </a:pPr>
            <a:endParaRPr lang="en-US" altLang="en-US" sz="1700" dirty="0"/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altLang="en-US" sz="1700" b="1" dirty="0"/>
              <a:t>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takes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ID</a:t>
            </a:r>
            <a:r>
              <a:rPr lang="en-US" altLang="en-US" sz="1700" dirty="0"/>
              <a:t>           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(5),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(8),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 err="1"/>
              <a:t>sec_id</a:t>
            </a:r>
            <a:r>
              <a:rPr lang="en-US" altLang="en-US" sz="1700" dirty="0"/>
              <a:t>    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(8),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semester</a:t>
            </a:r>
            <a:r>
              <a:rPr lang="en-US" altLang="en-US" sz="1700" dirty="0"/>
              <a:t>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(6),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year</a:t>
            </a:r>
            <a:r>
              <a:rPr lang="en-US" altLang="en-US" sz="1700" dirty="0"/>
              <a:t>     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(4,0),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grade</a:t>
            </a:r>
            <a:r>
              <a:rPr lang="en-US" altLang="en-US" sz="1700" dirty="0"/>
              <a:t>      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(2), 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charset="2"/>
              <a:buNone/>
            </a:pPr>
            <a:r>
              <a:rPr lang="en-US" altLang="en-US" sz="1700" b="1" dirty="0"/>
              <a:t>              primary key </a:t>
            </a:r>
            <a:r>
              <a:rPr lang="en-US" altLang="en-US" sz="1700" i="1" dirty="0"/>
              <a:t>(ID, 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, semester, year)</a:t>
            </a:r>
            <a:r>
              <a:rPr lang="en-US" altLang="en-US" sz="1700" dirty="0"/>
              <a:t> ,</a:t>
            </a:r>
          </a:p>
          <a:p>
            <a:pPr>
              <a:lnSpc>
                <a:spcPct val="90000"/>
              </a:lnSpc>
              <a:spcBef>
                <a:spcPct val="0"/>
              </a:spcBef>
              <a:buFont typeface="Monotype Sorts" charset="2"/>
              <a:buNone/>
            </a:pPr>
            <a:r>
              <a:rPr lang="en-US" altLang="en-US" sz="1700" b="1" dirty="0"/>
              <a:t>              foreign key </a:t>
            </a:r>
            <a:r>
              <a:rPr lang="en-US" altLang="en-US" sz="1700" dirty="0"/>
              <a:t>(</a:t>
            </a:r>
            <a:r>
              <a:rPr lang="en-US" altLang="en-US" sz="1700" i="1" dirty="0"/>
              <a:t>ID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b="1" i="1" dirty="0"/>
              <a:t> </a:t>
            </a:r>
            <a:r>
              <a:rPr lang="en-US" altLang="en-US" sz="1700" i="1" dirty="0"/>
              <a:t>student,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b="1" dirty="0"/>
              <a:t>foreign key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i="1" dirty="0"/>
              <a:t>, semester, year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section</a:t>
            </a:r>
            <a:r>
              <a:rPr lang="en-US" altLang="en-US" sz="1700" dirty="0"/>
              <a:t>);</a:t>
            </a:r>
          </a:p>
          <a:p>
            <a:pPr>
              <a:lnSpc>
                <a:spcPct val="90000"/>
              </a:lnSpc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And more still</a:t>
            </a:r>
          </a:p>
        </p:txBody>
      </p:sp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18173"/>
            <a:ext cx="7107682" cy="3709860"/>
          </a:xfrm>
        </p:spPr>
        <p:txBody>
          <a:bodyPr/>
          <a:lstStyle/>
          <a:p>
            <a:r>
              <a:rPr lang="en-US" altLang="en-US" sz="1700" b="1" dirty="0"/>
              <a:t>create table</a:t>
            </a:r>
            <a:r>
              <a:rPr lang="en-US" altLang="en-US" sz="1700" dirty="0"/>
              <a:t> </a:t>
            </a:r>
            <a:r>
              <a:rPr lang="en-US" altLang="en-US" sz="1700" i="1" dirty="0"/>
              <a:t>course</a:t>
            </a:r>
            <a:r>
              <a:rPr lang="en-US" altLang="en-US" sz="1700" dirty="0"/>
              <a:t> (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  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(8),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title</a:t>
            </a:r>
            <a:r>
              <a:rPr lang="en-US" altLang="en-US" sz="1700" dirty="0"/>
              <a:t>                  </a:t>
            </a:r>
            <a:r>
              <a:rPr lang="en-US" altLang="en-US" sz="1700" b="1" dirty="0" err="1"/>
              <a:t>varchar</a:t>
            </a:r>
            <a:r>
              <a:rPr lang="en-US" altLang="en-US" sz="1700" b="1" dirty="0"/>
              <a:t>(</a:t>
            </a:r>
            <a:r>
              <a:rPr lang="en-US" altLang="en-US" sz="1700" dirty="0"/>
              <a:t>50),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      </a:t>
            </a:r>
            <a:r>
              <a:rPr lang="en-US" altLang="en-US" sz="1700" b="1" dirty="0" err="1"/>
              <a:t>varchar</a:t>
            </a:r>
            <a:r>
              <a:rPr lang="en-US" altLang="en-US" sz="1700" dirty="0"/>
              <a:t>(20),</a:t>
            </a:r>
            <a:br>
              <a:rPr lang="en-US" altLang="en-US" sz="1700" dirty="0"/>
            </a:br>
            <a:r>
              <a:rPr lang="en-US" altLang="en-US" sz="1700" dirty="0"/>
              <a:t>        </a:t>
            </a:r>
            <a:r>
              <a:rPr lang="en-US" altLang="en-US" sz="1700" i="1" dirty="0"/>
              <a:t>credits</a:t>
            </a:r>
            <a:r>
              <a:rPr lang="en-US" altLang="en-US" sz="1700" dirty="0"/>
              <a:t>             </a:t>
            </a:r>
            <a:r>
              <a:rPr lang="en-US" altLang="en-US" sz="1700" b="1" dirty="0"/>
              <a:t>numeric</a:t>
            </a:r>
            <a:r>
              <a:rPr lang="en-US" altLang="en-US" sz="1700" dirty="0"/>
              <a:t>(2,0),</a:t>
            </a:r>
          </a:p>
          <a:p>
            <a:pPr>
              <a:spcBef>
                <a:spcPct val="0"/>
              </a:spcBef>
              <a:buFont typeface="Monotype Sorts" charset="2"/>
              <a:buNone/>
            </a:pPr>
            <a:r>
              <a:rPr lang="en-US" altLang="en-US" sz="1700" dirty="0"/>
              <a:t>             </a:t>
            </a:r>
            <a:r>
              <a:rPr lang="en-US" altLang="en-US" sz="1700" b="1" dirty="0"/>
              <a:t>primary key </a:t>
            </a:r>
            <a:r>
              <a:rPr lang="en-US" altLang="en-US" sz="1700" i="1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),</a:t>
            </a:r>
          </a:p>
          <a:p>
            <a:pPr>
              <a:spcBef>
                <a:spcPct val="0"/>
              </a:spcBef>
              <a:buFont typeface="Monotype Sorts" charset="2"/>
              <a:buNone/>
            </a:pPr>
            <a:r>
              <a:rPr lang="en-US" altLang="en-US" sz="1700" b="1" dirty="0"/>
              <a:t>     </a:t>
            </a:r>
            <a:r>
              <a:rPr lang="en-US" altLang="en-US" sz="1700" dirty="0"/>
              <a:t>        </a:t>
            </a:r>
            <a:r>
              <a:rPr lang="en-US" altLang="en-US" sz="1700" b="1" dirty="0"/>
              <a:t>foreign key </a:t>
            </a:r>
            <a:r>
              <a:rPr lang="en-US" altLang="en-US" sz="1700" i="1" dirty="0"/>
              <a:t>(dept_name</a:t>
            </a:r>
            <a:r>
              <a:rPr lang="en-US" altLang="en-US" sz="1700" dirty="0"/>
              <a:t>) </a:t>
            </a:r>
            <a:r>
              <a:rPr lang="en-US" altLang="en-US" sz="1700" b="1" dirty="0"/>
              <a:t>references </a:t>
            </a:r>
            <a:r>
              <a:rPr lang="en-US" altLang="en-US" sz="1700" i="1" dirty="0"/>
              <a:t>department</a:t>
            </a:r>
            <a:r>
              <a:rPr lang="en-US" altLang="en-US" sz="1700" dirty="0"/>
              <a:t>);</a:t>
            </a:r>
          </a:p>
          <a:p>
            <a:endParaRPr lang="en-US" alt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Updates to tables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83310"/>
            <a:ext cx="7709825" cy="5159375"/>
          </a:xfrm>
        </p:spPr>
        <p:txBody>
          <a:bodyPr/>
          <a:lstStyle/>
          <a:p>
            <a:pPr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Insert 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endParaRPr lang="en-US" altLang="en-US" sz="1700" dirty="0"/>
          </a:p>
          <a:p>
            <a:pPr lvl="1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/>
              <a:t>insert into </a:t>
            </a:r>
            <a:r>
              <a:rPr lang="en-US" altLang="en-US" sz="1700" i="1" dirty="0"/>
              <a:t>instructor </a:t>
            </a:r>
            <a:r>
              <a:rPr lang="en-US" altLang="en-US" sz="1700" b="1" dirty="0"/>
              <a:t>values </a:t>
            </a:r>
            <a:r>
              <a:rPr lang="en-US" altLang="en-US" sz="1700" dirty="0"/>
              <a:t>(</a:t>
            </a:r>
            <a:r>
              <a:rPr lang="en-US" altLang="ja-JP" sz="1700" dirty="0"/>
              <a:t>'</a:t>
            </a:r>
            <a:r>
              <a:rPr lang="en-US" altLang="en-US" sz="1700" dirty="0"/>
              <a:t>10211</a:t>
            </a:r>
            <a:r>
              <a:rPr lang="en-US" altLang="ja-JP" sz="1700" dirty="0"/>
              <a:t>'</a:t>
            </a:r>
            <a:r>
              <a:rPr lang="en-US" altLang="en-US" sz="1700" dirty="0"/>
              <a:t>, </a:t>
            </a:r>
            <a:r>
              <a:rPr lang="en-US" altLang="ja-JP" sz="1700" dirty="0"/>
              <a:t>'</a:t>
            </a:r>
            <a:r>
              <a:rPr lang="en-US" altLang="en-US" sz="1700" dirty="0"/>
              <a:t>Smith</a:t>
            </a:r>
            <a:r>
              <a:rPr lang="en-US" altLang="ja-JP" sz="1700" dirty="0"/>
              <a:t>'</a:t>
            </a:r>
            <a:r>
              <a:rPr lang="en-US" altLang="en-US" sz="1700" dirty="0"/>
              <a:t>, </a:t>
            </a:r>
            <a:r>
              <a:rPr lang="en-US" altLang="ja-JP" sz="1700" dirty="0"/>
              <a:t>'</a:t>
            </a:r>
            <a:r>
              <a:rPr lang="en-US" altLang="en-US" sz="1700" dirty="0"/>
              <a:t>Biology</a:t>
            </a:r>
            <a:r>
              <a:rPr lang="en-US" altLang="ja-JP" sz="1700" dirty="0"/>
              <a:t>'</a:t>
            </a:r>
            <a:r>
              <a:rPr lang="en-US" altLang="en-US" sz="1700" dirty="0"/>
              <a:t>, 66000);</a:t>
            </a:r>
          </a:p>
          <a:p>
            <a:pPr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Delete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</a:p>
          <a:p>
            <a:pPr lvl="1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r>
              <a:rPr lang="en-US" altLang="en-US" sz="1700" dirty="0"/>
              <a:t>Remove all tuples from the </a:t>
            </a:r>
            <a:r>
              <a:rPr lang="en-US" altLang="en-US" sz="1700" i="1" dirty="0"/>
              <a:t>student</a:t>
            </a:r>
            <a:r>
              <a:rPr lang="en-US" altLang="en-US" sz="1700" dirty="0"/>
              <a:t> relation</a:t>
            </a:r>
          </a:p>
          <a:p>
            <a:pPr lvl="2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/>
              <a:t>delete from </a:t>
            </a:r>
            <a:r>
              <a:rPr lang="en-US" altLang="en-US" sz="1700" i="1" dirty="0"/>
              <a:t>student  </a:t>
            </a:r>
          </a:p>
          <a:p>
            <a:pPr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Drop Table</a:t>
            </a:r>
          </a:p>
          <a:p>
            <a:pPr lvl="1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/>
              <a:t>drop table </a:t>
            </a:r>
            <a:r>
              <a:rPr lang="en-US" altLang="en-US" sz="1700" i="1" dirty="0"/>
              <a:t>r</a:t>
            </a:r>
          </a:p>
          <a:p>
            <a:pPr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>
                <a:solidFill>
                  <a:srgbClr val="002060"/>
                </a:solidFill>
              </a:rPr>
              <a:t>Alter</a:t>
            </a:r>
            <a:r>
              <a:rPr lang="en-US" altLang="en-US" sz="1700" b="1" dirty="0">
                <a:solidFill>
                  <a:srgbClr val="000099"/>
                </a:solidFill>
              </a:rPr>
              <a:t> </a:t>
            </a:r>
            <a:r>
              <a:rPr lang="en-US" altLang="en-US" sz="1700" dirty="0"/>
              <a:t> </a:t>
            </a:r>
          </a:p>
          <a:p>
            <a:pPr lvl="1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b="1" dirty="0"/>
              <a:t>alter table </a:t>
            </a:r>
            <a:r>
              <a:rPr lang="en-US" altLang="en-US" sz="1700" i="1" dirty="0"/>
              <a:t>r </a:t>
            </a:r>
            <a:r>
              <a:rPr lang="en-US" altLang="en-US" sz="1700" b="1" dirty="0"/>
              <a:t>add </a:t>
            </a:r>
            <a:r>
              <a:rPr lang="en-US" altLang="en-US" sz="1700" i="1" dirty="0"/>
              <a:t>A D</a:t>
            </a:r>
          </a:p>
          <a:p>
            <a:pPr lvl="2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i="1" dirty="0"/>
              <a:t> </a:t>
            </a:r>
            <a:r>
              <a:rPr lang="en-US" altLang="en-US" sz="1700" dirty="0"/>
              <a:t>where </a:t>
            </a:r>
            <a:r>
              <a:rPr lang="en-US" altLang="en-US" sz="1700" i="1" dirty="0"/>
              <a:t>A</a:t>
            </a:r>
            <a:r>
              <a:rPr lang="en-US" altLang="en-US" sz="1700" dirty="0"/>
              <a:t> is the name of the attribute to be added to relation </a:t>
            </a:r>
            <a:r>
              <a:rPr lang="en-US" altLang="en-US" sz="1700" i="1" dirty="0"/>
              <a:t>r </a:t>
            </a:r>
            <a:r>
              <a:rPr lang="en-US" altLang="en-US" sz="1700" dirty="0"/>
              <a:t> and </a:t>
            </a:r>
            <a:r>
              <a:rPr lang="en-US" altLang="en-US" sz="1700" i="1" dirty="0"/>
              <a:t>D</a:t>
            </a:r>
            <a:r>
              <a:rPr lang="en-US" altLang="en-US" sz="1700" dirty="0"/>
              <a:t> is the domain of </a:t>
            </a:r>
            <a:r>
              <a:rPr lang="en-US" altLang="en-US" sz="1700" i="1" dirty="0"/>
              <a:t>A.</a:t>
            </a:r>
            <a:endParaRPr lang="en-US" altLang="en-US" sz="1700" dirty="0"/>
          </a:p>
          <a:p>
            <a:pPr lvl="2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dirty="0"/>
              <a:t>All exiting tuples in the relation are assigned </a:t>
            </a:r>
            <a:r>
              <a:rPr lang="en-US" altLang="en-US" sz="1700" i="1" dirty="0"/>
              <a:t>null</a:t>
            </a:r>
            <a:r>
              <a:rPr lang="en-US" altLang="en-US" sz="1700" dirty="0"/>
              <a:t> as the value for the new attribute.  </a:t>
            </a:r>
          </a:p>
          <a:p>
            <a:pPr lvl="1">
              <a:lnSpc>
                <a:spcPct val="110000"/>
              </a:lnSpc>
              <a:tabLst>
                <a:tab pos="2232025" algn="l"/>
              </a:tabLst>
            </a:pPr>
            <a:r>
              <a:rPr lang="en-US" altLang="en-US" sz="1700" b="1" dirty="0"/>
              <a:t>alter table </a:t>
            </a:r>
            <a:r>
              <a:rPr lang="en-US" altLang="en-US" sz="1700" i="1" dirty="0"/>
              <a:t>r</a:t>
            </a:r>
            <a:r>
              <a:rPr lang="en-US" altLang="en-US" sz="1700" b="1" dirty="0"/>
              <a:t> drop</a:t>
            </a:r>
            <a:r>
              <a:rPr lang="en-US" altLang="en-US" sz="1700" i="1" dirty="0"/>
              <a:t> A     </a:t>
            </a:r>
          </a:p>
          <a:p>
            <a:pPr lvl="2">
              <a:lnSpc>
                <a:spcPct val="110000"/>
              </a:lnSpc>
              <a:tabLst>
                <a:tab pos="2232025" algn="l"/>
              </a:tabLst>
            </a:pPr>
            <a:r>
              <a:rPr lang="en-US" altLang="en-US" sz="1700" dirty="0"/>
              <a:t>where </a:t>
            </a:r>
            <a:r>
              <a:rPr lang="en-US" altLang="en-US" sz="1700" i="1" dirty="0"/>
              <a:t>A</a:t>
            </a:r>
            <a:r>
              <a:rPr lang="en-US" altLang="en-US" sz="1700" dirty="0"/>
              <a:t> is the name of an attribute of relation</a:t>
            </a:r>
            <a:r>
              <a:rPr lang="en-US" altLang="en-US" sz="1700" i="1" dirty="0"/>
              <a:t> r</a:t>
            </a:r>
          </a:p>
          <a:p>
            <a:pPr lvl="2">
              <a:lnSpc>
                <a:spcPct val="90000"/>
              </a:lnSpc>
              <a:tabLst>
                <a:tab pos="2232025" algn="l"/>
              </a:tabLst>
            </a:pPr>
            <a:r>
              <a:rPr lang="en-US" altLang="en-US" sz="1700" dirty="0"/>
              <a:t>Dropping of attributes not supported by many databases.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Basic Query Structure </a:t>
            </a:r>
          </a:p>
        </p:txBody>
      </p:sp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6488"/>
            <a:ext cx="7133810" cy="4628106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A typical SQL query has the form:</a:t>
            </a:r>
            <a:br>
              <a:rPr lang="en-US" altLang="en-US" sz="1700" dirty="0"/>
            </a:b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from</a:t>
            </a:r>
            <a:r>
              <a:rPr lang="en-US" altLang="en-US" sz="1700" dirty="0"/>
              <a:t>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 err="1"/>
              <a:t>r</a:t>
            </a:r>
            <a:r>
              <a:rPr lang="en-US" altLang="en-US" sz="1700" i="1" baseline="-25000" dirty="0" err="1"/>
              <a:t>m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P</a:t>
            </a:r>
            <a:br>
              <a:rPr lang="en-US" altLang="en-US" sz="1700" i="1" dirty="0"/>
            </a:br>
            <a:endParaRPr lang="en-US" altLang="en-US" sz="1700" dirty="0"/>
          </a:p>
          <a:p>
            <a:pPr lvl="1">
              <a:tabLst>
                <a:tab pos="2055813" algn="l"/>
              </a:tabLst>
            </a:pPr>
            <a:r>
              <a:rPr lang="en-US" altLang="en-US" sz="1700" i="1" dirty="0"/>
              <a:t>A</a:t>
            </a:r>
            <a:r>
              <a:rPr lang="en-US" altLang="en-US" sz="1700" i="1" baseline="-25000" dirty="0"/>
              <a:t>i </a:t>
            </a:r>
            <a:r>
              <a:rPr lang="en-US" altLang="en-US" sz="1700" dirty="0"/>
              <a:t>represents an attribute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i="1" dirty="0" err="1"/>
              <a:t>R</a:t>
            </a:r>
            <a:r>
              <a:rPr lang="en-US" altLang="en-US" sz="1700" i="1" baseline="-25000" dirty="0" err="1"/>
              <a:t>i</a:t>
            </a:r>
            <a:r>
              <a:rPr lang="en-US" altLang="en-US" sz="1700" i="1" baseline="-25000" dirty="0"/>
              <a:t> </a:t>
            </a:r>
            <a:r>
              <a:rPr lang="en-US" altLang="en-US" sz="1700" dirty="0"/>
              <a:t>represents a relation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i="1" dirty="0"/>
              <a:t>P</a:t>
            </a:r>
            <a:r>
              <a:rPr lang="en-US" altLang="en-US" sz="1700" dirty="0"/>
              <a:t> is a predicate.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The result of an SQL query is a relation.</a:t>
            </a:r>
          </a:p>
        </p:txBody>
      </p:sp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The select Clause</a:t>
            </a:r>
          </a:p>
        </p:txBody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6489"/>
            <a:ext cx="7594414" cy="4526216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/>
              <a:t>select</a:t>
            </a:r>
            <a:r>
              <a:rPr lang="en-US" altLang="en-US" sz="1700" dirty="0"/>
              <a:t> clause lists the attributes desired in the result of a query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corresponds to the projection operation of the relational algebra</a:t>
            </a:r>
          </a:p>
          <a:p>
            <a:pPr>
              <a:lnSpc>
                <a:spcPct val="110000"/>
              </a:lnSpc>
              <a:tabLst>
                <a:tab pos="2055813" algn="l"/>
              </a:tabLst>
            </a:pPr>
            <a:r>
              <a:rPr lang="en-US" altLang="en-US" sz="1700" dirty="0"/>
              <a:t>Example: find the names of all instructors: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name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NOTE:  SQL names are case insensitive (i.e., you may use upper- or lower-case letters.)  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E.g., 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≡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≡ </a:t>
            </a:r>
            <a:r>
              <a:rPr lang="en-US" altLang="en-US" sz="1700" i="1" dirty="0"/>
              <a:t>name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Some people use upper case wherever we use bold font.</a:t>
            </a:r>
          </a:p>
        </p:txBody>
      </p:sp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The select Clause (Cont.)</a:t>
            </a:r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49" y="1106488"/>
            <a:ext cx="7585537" cy="4876800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SQL allows duplicates in relations as well as in query results.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To force the elimination of duplicates, insert the keyword </a:t>
            </a:r>
            <a:r>
              <a:rPr lang="en-US" altLang="en-US" sz="1700" b="1" dirty="0">
                <a:solidFill>
                  <a:srgbClr val="002060"/>
                </a:solidFill>
              </a:rPr>
              <a:t>distinct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after select</a:t>
            </a:r>
            <a:r>
              <a:rPr lang="en-US" altLang="en-US" sz="1700" b="1" dirty="0"/>
              <a:t>.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Find the department names of all instructors, and remove duplicates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select distinct </a:t>
            </a:r>
            <a:r>
              <a:rPr lang="en-US" altLang="en-US" sz="1700" i="1" dirty="0"/>
              <a:t>dept_name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The keyword </a:t>
            </a:r>
            <a:r>
              <a:rPr lang="en-US" altLang="en-US" sz="1700" b="1" dirty="0"/>
              <a:t>all </a:t>
            </a:r>
            <a:r>
              <a:rPr lang="en-US" altLang="en-US" sz="1700" dirty="0"/>
              <a:t>specifies that duplicates should not be removed.</a:t>
            </a:r>
            <a:br>
              <a:rPr lang="en-US" altLang="en-US" sz="1700" dirty="0"/>
            </a:br>
            <a:r>
              <a:rPr lang="en-US" altLang="en-US" sz="800" dirty="0"/>
              <a:t> 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select all</a:t>
            </a:r>
            <a:r>
              <a:rPr lang="en-US" altLang="en-US" sz="1700" dirty="0"/>
              <a:t> </a:t>
            </a:r>
            <a:r>
              <a:rPr lang="en-US" altLang="en-US" sz="1700" i="1" dirty="0"/>
              <a:t>dept_name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D9960E4-FF8C-45DD-9C24-C644DF7941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4967" r="32712" b="12784"/>
          <a:stretch/>
        </p:blipFill>
        <p:spPr>
          <a:xfrm>
            <a:off x="6216445" y="3429000"/>
            <a:ext cx="1143000" cy="284476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The select Clause (Cont.)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6489"/>
            <a:ext cx="7523393" cy="5001704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An asterisk in the select clause denotes “all attributes”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b="1" dirty="0"/>
              <a:t>			select </a:t>
            </a:r>
            <a:r>
              <a:rPr lang="en-US" altLang="en-US" sz="1700" dirty="0"/>
              <a:t>*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An attribute can be a literal  with  no </a:t>
            </a:r>
            <a:r>
              <a:rPr lang="en-US" altLang="en-US" sz="1700" b="1" dirty="0"/>
              <a:t>from  </a:t>
            </a:r>
            <a:r>
              <a:rPr lang="en-US" altLang="en-US" sz="1700" dirty="0"/>
              <a:t>clause</a:t>
            </a:r>
          </a:p>
          <a:p>
            <a:pPr>
              <a:buNone/>
              <a:tabLst>
                <a:tab pos="2055813" algn="l"/>
              </a:tabLst>
            </a:pPr>
            <a:r>
              <a:rPr lang="en-US" altLang="en-US" sz="1700" b="1" dirty="0"/>
              <a:t>			select  </a:t>
            </a:r>
            <a:r>
              <a:rPr lang="en-US" altLang="ja-JP" sz="1700" dirty="0"/>
              <a:t>'</a:t>
            </a:r>
            <a:r>
              <a:rPr lang="en-US" altLang="en-US" sz="1700" dirty="0"/>
              <a:t>437</a:t>
            </a:r>
            <a:r>
              <a:rPr lang="en-US" altLang="ja-JP" sz="1700" dirty="0"/>
              <a:t>'</a:t>
            </a:r>
            <a:endParaRPr lang="en-US" altLang="en-US" sz="1700" dirty="0"/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Results is a table with one column and a single row with value “437”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Can give the column a name using: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dirty="0"/>
              <a:t>                    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'437'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FOO</a:t>
            </a:r>
            <a:r>
              <a:rPr lang="en-US" altLang="en-US" sz="1700" dirty="0"/>
              <a:t>	</a:t>
            </a:r>
            <a:endParaRPr lang="en-US" altLang="en-US" sz="1700" i="1" dirty="0"/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An attribute can be a literal with </a:t>
            </a:r>
            <a:r>
              <a:rPr lang="en-US" altLang="en-US" sz="1700" b="1" dirty="0"/>
              <a:t>from  </a:t>
            </a:r>
            <a:r>
              <a:rPr lang="en-US" altLang="en-US" sz="1700" dirty="0"/>
              <a:t>clause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b="1" dirty="0"/>
              <a:t>			select  </a:t>
            </a:r>
            <a:r>
              <a:rPr lang="en-US" altLang="en-US" sz="1700" dirty="0"/>
              <a:t>'A'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Result is a table with one column and </a:t>
            </a:r>
            <a:r>
              <a:rPr lang="en-US" altLang="en-US" sz="1700" i="1" dirty="0"/>
              <a:t>N</a:t>
            </a:r>
            <a:r>
              <a:rPr lang="en-US" altLang="en-US" sz="1700" dirty="0"/>
              <a:t> rows (number of tuples in the </a:t>
            </a:r>
            <a:r>
              <a:rPr lang="en-US" altLang="en-US" sz="1700" i="1" dirty="0"/>
              <a:t>instructors</a:t>
            </a:r>
            <a:r>
              <a:rPr lang="en-US" altLang="en-US" sz="1700" dirty="0"/>
              <a:t> table), each row with value “A”</a:t>
            </a:r>
          </a:p>
        </p:txBody>
      </p:sp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201699"/>
            <a:ext cx="8077200" cy="609600"/>
          </a:xfrm>
        </p:spPr>
        <p:txBody>
          <a:bodyPr lIns="90488" tIns="44450" rIns="90488" bIns="44450" anchor="ctr"/>
          <a:lstStyle/>
          <a:p>
            <a:r>
              <a:rPr lang="en-US" altLang="en-US" sz="2800" dirty="0"/>
              <a:t>The select Clause (Cont.)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6489"/>
            <a:ext cx="7585536" cy="4514024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select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clause can contain arithmetic expressions involving the operation, +, –, </a:t>
            </a:r>
            <a:r>
              <a:rPr lang="en-US" altLang="en-US" sz="1700" dirty="0">
                <a:latin typeface="Symbol" panose="05050102010706020507" pitchFamily="18" charset="2"/>
              </a:rPr>
              <a:t></a:t>
            </a:r>
            <a:r>
              <a:rPr lang="en-US" altLang="en-US" sz="1700" dirty="0"/>
              <a:t>, and /, and operating on constants or attributes of tuples.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The query: 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b="1" dirty="0"/>
              <a:t>	                  select</a:t>
            </a:r>
            <a:r>
              <a:rPr lang="en-US" altLang="en-US" sz="1700" dirty="0"/>
              <a:t> </a:t>
            </a:r>
            <a:r>
              <a:rPr lang="en-US" altLang="en-US" sz="1700" i="1" dirty="0"/>
              <a:t>ID, name, salary/12</a:t>
            </a:r>
            <a:br>
              <a:rPr lang="en-US" altLang="en-US" sz="1700" dirty="0"/>
            </a:br>
            <a:r>
              <a:rPr lang="en-US" altLang="en-US" sz="1700" dirty="0"/>
              <a:t>  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i="1" dirty="0"/>
              <a:t>	</a:t>
            </a:r>
            <a:r>
              <a:rPr lang="en-US" altLang="en-US" sz="1700" dirty="0"/>
              <a:t>would return a relation that is the same as the </a:t>
            </a:r>
            <a:r>
              <a:rPr lang="en-US" altLang="en-US" sz="1700" i="1" dirty="0"/>
              <a:t>instructor </a:t>
            </a:r>
            <a:r>
              <a:rPr lang="en-US" altLang="en-US" sz="1700" dirty="0"/>
              <a:t>relation, except that the value of the attribute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is divided by 12.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dirty="0"/>
              <a:t>Can rename “s</a:t>
            </a:r>
            <a:r>
              <a:rPr lang="en-US" altLang="en-US" sz="1700" i="1" dirty="0"/>
              <a:t>alary/12” </a:t>
            </a:r>
            <a:r>
              <a:rPr lang="en-US" altLang="en-US" sz="1700" dirty="0"/>
              <a:t>using the </a:t>
            </a:r>
            <a:r>
              <a:rPr lang="en-US" altLang="en-US" sz="1700" b="1" dirty="0"/>
              <a:t>as </a:t>
            </a:r>
            <a:r>
              <a:rPr lang="en-US" altLang="en-US" sz="1700" dirty="0"/>
              <a:t>clause: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i="1" dirty="0"/>
              <a:t>	        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ID, name, salary/12  </a:t>
            </a:r>
            <a:r>
              <a:rPr lang="en-US" altLang="en-US" sz="1700" b="1" dirty="0"/>
              <a:t>as </a:t>
            </a:r>
            <a:r>
              <a:rPr lang="en-US" altLang="en-US" sz="1700" i="1" dirty="0" err="1"/>
              <a:t>monthly_salary</a:t>
            </a:r>
            <a:br>
              <a:rPr lang="en-US" altLang="en-US" sz="1700" i="1" dirty="0"/>
            </a:br>
            <a:endParaRPr lang="en-US" altLang="en-US" sz="1700" dirty="0"/>
          </a:p>
          <a:p>
            <a:pPr lvl="1">
              <a:tabLst>
                <a:tab pos="2055813" algn="l"/>
              </a:tabLst>
            </a:pPr>
            <a:endParaRPr lang="en-US" altLang="en-US" dirty="0"/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endParaRPr lang="en-US" altLang="en-US" dirty="0"/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The where Clause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6488"/>
            <a:ext cx="7692898" cy="4876800"/>
          </a:xfrm>
        </p:spPr>
        <p:txBody>
          <a:bodyPr lIns="90488" tIns="44450" rIns="90488" bIns="44450"/>
          <a:lstStyle/>
          <a:p>
            <a:pPr>
              <a:tabLst>
                <a:tab pos="1311275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where</a:t>
            </a:r>
            <a:r>
              <a:rPr lang="en-US" altLang="en-US" sz="1700" b="1" dirty="0"/>
              <a:t> </a:t>
            </a:r>
            <a:r>
              <a:rPr lang="en-US" altLang="en-US" sz="1700" dirty="0"/>
              <a:t>clause specifies conditions that the result must satisfy</a:t>
            </a:r>
          </a:p>
          <a:p>
            <a:pPr lvl="1">
              <a:tabLst>
                <a:tab pos="1311275" algn="l"/>
              </a:tabLst>
            </a:pPr>
            <a:r>
              <a:rPr lang="en-US" altLang="en-US" sz="1700" dirty="0"/>
              <a:t>Corresponds to the selection predicate of the relational algebra.  </a:t>
            </a:r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To find all instructors in Comp. Sci. dept</a:t>
            </a:r>
          </a:p>
          <a:p>
            <a:pPr>
              <a:buFont typeface="Monotype Sorts" charset="2"/>
              <a:buNone/>
              <a:tabLst>
                <a:tab pos="1311275" algn="l"/>
              </a:tabLst>
            </a:pPr>
            <a:r>
              <a:rPr lang="en-US" altLang="en-US" sz="1700" b="1" dirty="0"/>
              <a:t>		select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dept_name =</a:t>
            </a:r>
            <a:r>
              <a:rPr lang="en-US" altLang="en-US" sz="1700" dirty="0"/>
              <a:t> </a:t>
            </a:r>
            <a:r>
              <a:rPr lang="en-US" altLang="en-US" sz="1700" i="1" dirty="0"/>
              <a:t>'</a:t>
            </a:r>
            <a:r>
              <a:rPr lang="en-US" altLang="ja-JP" sz="1700" dirty="0"/>
              <a:t>Comp. Sci.'</a:t>
            </a:r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SQL allows the use of the logical connectives </a:t>
            </a:r>
            <a:r>
              <a:rPr lang="en-US" altLang="en-US" sz="1700" b="1" dirty="0"/>
              <a:t> and, or, </a:t>
            </a:r>
            <a:r>
              <a:rPr lang="en-US" altLang="en-US" sz="1700" dirty="0"/>
              <a:t>and </a:t>
            </a:r>
            <a:r>
              <a:rPr lang="en-US" altLang="en-US" sz="1700" b="1" dirty="0"/>
              <a:t>not </a:t>
            </a:r>
            <a:endParaRPr lang="en-US" altLang="en-US" sz="1700" dirty="0"/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The operands of the logical connectives can be expressions involving the comparison operators &lt;, &lt;=, &gt;, &gt;=, =, and &lt;&gt;.</a:t>
            </a:r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Comparisons can be applied to results of arithmetic expressions</a:t>
            </a:r>
          </a:p>
          <a:p>
            <a:pPr>
              <a:tabLst>
                <a:tab pos="1311275" algn="l"/>
              </a:tabLst>
            </a:pPr>
            <a:r>
              <a:rPr lang="en-US" altLang="en-US" sz="1700" dirty="0"/>
              <a:t>To find all instructors in Comp. Sci. dept with salary &gt; 70000</a:t>
            </a:r>
          </a:p>
          <a:p>
            <a:pPr lvl="1">
              <a:buFont typeface="Monotype Sorts" charset="2"/>
              <a:buNone/>
              <a:tabLst>
                <a:tab pos="1311275" algn="l"/>
              </a:tabLst>
            </a:pPr>
            <a:r>
              <a:rPr lang="en-US" altLang="en-US" sz="1700" b="1" dirty="0"/>
              <a:t>	select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dept_name =</a:t>
            </a:r>
            <a:r>
              <a:rPr lang="en-US" altLang="en-US" sz="1700" dirty="0"/>
              <a:t> </a:t>
            </a:r>
            <a:r>
              <a:rPr lang="en-US" altLang="en-US" sz="1700" i="1" dirty="0"/>
              <a:t>'</a:t>
            </a:r>
            <a:r>
              <a:rPr lang="en-US" altLang="ja-JP" sz="1700" dirty="0"/>
              <a:t>Comp. Sci.'</a:t>
            </a:r>
            <a:r>
              <a:rPr lang="en-US" altLang="ja-JP" sz="1700" i="1" dirty="0"/>
              <a:t>  </a:t>
            </a:r>
            <a:r>
              <a:rPr lang="en-US" altLang="ja-JP" sz="1700" b="1" dirty="0"/>
              <a:t>and </a:t>
            </a:r>
            <a:r>
              <a:rPr lang="en-US" altLang="ja-JP" sz="1700" i="1" dirty="0"/>
              <a:t>salary </a:t>
            </a:r>
            <a:r>
              <a:rPr lang="en-US" altLang="ja-JP" sz="1700" dirty="0"/>
              <a:t>&gt; 70000</a:t>
            </a:r>
          </a:p>
          <a:p>
            <a:pPr>
              <a:buFont typeface="Monotype Sorts" charset="2"/>
              <a:buNone/>
              <a:tabLst>
                <a:tab pos="1311275" algn="l"/>
              </a:tabLst>
            </a:pPr>
            <a:endParaRPr lang="en-US" altLang="en-US" sz="17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51B4B9C5-28CB-44C6-BCAD-BA8A2C19164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42307" t="787" r="41816" b="37397"/>
          <a:stretch/>
        </p:blipFill>
        <p:spPr>
          <a:xfrm>
            <a:off x="7109157" y="4682613"/>
            <a:ext cx="1090307" cy="1157748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/>
              <a:t>The from Clause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6489"/>
            <a:ext cx="7603292" cy="4867592"/>
          </a:xfrm>
        </p:spPr>
        <p:txBody>
          <a:bodyPr lIns="90488" tIns="44450" rIns="90488" bIns="44450"/>
          <a:lstStyle/>
          <a:p>
            <a:pPr>
              <a:tabLst>
                <a:tab pos="635000" algn="l"/>
                <a:tab pos="2403475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from</a:t>
            </a:r>
            <a:r>
              <a:rPr lang="en-US" altLang="en-US" sz="1700" b="1" dirty="0"/>
              <a:t> </a:t>
            </a:r>
            <a:r>
              <a:rPr lang="en-US" altLang="en-US" sz="1700" dirty="0"/>
              <a:t>clause lists the relations involved in the query</a:t>
            </a:r>
          </a:p>
          <a:p>
            <a:pPr lvl="1">
              <a:tabLst>
                <a:tab pos="635000" algn="l"/>
                <a:tab pos="2403475" algn="l"/>
              </a:tabLst>
            </a:pPr>
            <a:r>
              <a:rPr lang="en-US" altLang="en-US" sz="1700" dirty="0"/>
              <a:t>Corresponds to the Cartesian product operation of the relational algebra.</a:t>
            </a:r>
          </a:p>
          <a:p>
            <a:pPr>
              <a:tabLst>
                <a:tab pos="635000" algn="l"/>
                <a:tab pos="2403475" algn="l"/>
              </a:tabLst>
            </a:pPr>
            <a:r>
              <a:rPr lang="en-US" altLang="en-US" sz="1700" dirty="0"/>
              <a:t>Find the Cartesian product </a:t>
            </a:r>
            <a:r>
              <a:rPr lang="en-US" altLang="en-US" sz="1700" i="1" dirty="0"/>
              <a:t>instructor X teaches</a:t>
            </a:r>
            <a:endParaRPr lang="en-US" altLang="en-US" sz="1700" dirty="0"/>
          </a:p>
          <a:p>
            <a:pPr>
              <a:buFont typeface="Monotype Sorts" charset="2"/>
              <a:buNone/>
              <a:tabLst>
                <a:tab pos="635000" algn="l"/>
                <a:tab pos="2403475" algn="l"/>
              </a:tabLst>
            </a:pPr>
            <a:r>
              <a:rPr lang="en-US" altLang="en-US" sz="1700" b="1" dirty="0"/>
              <a:t>			select </a:t>
            </a:r>
            <a:r>
              <a:rPr lang="en-US" altLang="en-US" sz="1700" dirty="0">
                <a:latin typeface="Symbol" panose="05050102010706020507" pitchFamily="18" charset="2"/>
              </a:rPr>
              <a:t></a:t>
            </a:r>
            <a:br>
              <a:rPr lang="en-US" altLang="en-US" sz="1700" dirty="0"/>
            </a:br>
            <a:r>
              <a:rPr lang="en-US" altLang="en-US" sz="1700" dirty="0"/>
              <a:t>	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instructor, teaches</a:t>
            </a:r>
          </a:p>
          <a:p>
            <a:pPr lvl="1">
              <a:tabLst>
                <a:tab pos="635000" algn="l"/>
                <a:tab pos="2403475" algn="l"/>
              </a:tabLst>
            </a:pPr>
            <a:r>
              <a:rPr lang="en-US" altLang="en-US" sz="1700" dirty="0"/>
              <a:t>generates every possible instructor – teaches pair, with all attributes from both relations.</a:t>
            </a:r>
          </a:p>
          <a:p>
            <a:pPr lvl="1">
              <a:tabLst>
                <a:tab pos="635000" algn="l"/>
                <a:tab pos="2403475" algn="l"/>
              </a:tabLst>
            </a:pPr>
            <a:r>
              <a:rPr lang="en-US" altLang="en-US" sz="1700" dirty="0"/>
              <a:t>For common attributes (e.g., </a:t>
            </a:r>
            <a:r>
              <a:rPr lang="en-US" altLang="en-US" sz="1700" i="1" dirty="0"/>
              <a:t>ID</a:t>
            </a:r>
            <a:r>
              <a:rPr lang="en-US" altLang="en-US" sz="1700" dirty="0"/>
              <a:t>), the attributes  in the resulting table are renamed using the  relation name (e.g., </a:t>
            </a:r>
            <a:r>
              <a:rPr lang="en-US" altLang="en-US" sz="1700" i="1" dirty="0"/>
              <a:t>instructor.ID</a:t>
            </a:r>
            <a:r>
              <a:rPr lang="en-US" altLang="en-US" sz="1700" dirty="0"/>
              <a:t>)</a:t>
            </a:r>
          </a:p>
          <a:p>
            <a:pPr>
              <a:tabLst>
                <a:tab pos="635000" algn="l"/>
                <a:tab pos="2403475" algn="l"/>
              </a:tabLst>
            </a:pPr>
            <a:r>
              <a:rPr lang="en-US" altLang="en-US" sz="1700" dirty="0"/>
              <a:t>Cartesian product not very useful directly, but useful combined with where-clause condition (selection operation in relational algebra).</a:t>
            </a:r>
          </a:p>
          <a:p>
            <a:pPr>
              <a:buFont typeface="Monotype Sorts" charset="2"/>
              <a:buNone/>
              <a:tabLst>
                <a:tab pos="635000" algn="l"/>
                <a:tab pos="2403475" algn="l"/>
              </a:tabLst>
            </a:pPr>
            <a:r>
              <a:rPr lang="en-US" altLang="en-US" i="1" dirty="0"/>
              <a:t>	</a:t>
            </a:r>
          </a:p>
        </p:txBody>
      </p:sp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Examples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2" y="1106489"/>
            <a:ext cx="4821288" cy="4526216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Find the names of all instructors who have taught some course and the </a:t>
            </a:r>
            <a:r>
              <a:rPr lang="en-US" altLang="en-US" sz="1700" dirty="0" err="1"/>
              <a:t>course_id</a:t>
            </a:r>
            <a:endParaRPr lang="en-US" altLang="en-US" sz="1700" dirty="0"/>
          </a:p>
          <a:p>
            <a:pPr lvl="1">
              <a:tabLst>
                <a:tab pos="2055813" algn="l"/>
              </a:tabLst>
            </a:pPr>
            <a:r>
              <a:rPr lang="en-US" altLang="en-US" sz="1700" b="1" dirty="0"/>
              <a:t>select </a:t>
            </a:r>
            <a:r>
              <a:rPr lang="en-US" altLang="en-US" sz="1700" i="1" dirty="0"/>
              <a:t>name, </a:t>
            </a:r>
            <a:r>
              <a:rPr lang="en-US" altLang="en-US" sz="1700" i="1" dirty="0" err="1"/>
              <a:t>course_id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 , teaches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instructor.ID = teaches.ID 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Find the names of all instructors in the Art  department who have taught some course and the </a:t>
            </a:r>
            <a:r>
              <a:rPr lang="en-US" altLang="en-US" sz="1700" dirty="0" err="1"/>
              <a:t>course_id</a:t>
            </a:r>
            <a:endParaRPr lang="en-US" altLang="en-US" sz="1700" dirty="0"/>
          </a:p>
          <a:p>
            <a:pPr lvl="1">
              <a:tabLst>
                <a:tab pos="2055813" algn="l"/>
              </a:tabLst>
            </a:pPr>
            <a:r>
              <a:rPr lang="en-US" altLang="en-US" sz="1700" b="1" dirty="0"/>
              <a:t>select </a:t>
            </a:r>
            <a:r>
              <a:rPr lang="en-US" altLang="en-US" sz="1700" i="1" dirty="0"/>
              <a:t>name, </a:t>
            </a:r>
            <a:r>
              <a:rPr lang="en-US" altLang="en-US" sz="1700" i="1" dirty="0" err="1"/>
              <a:t>course_id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 , teaches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instructor.ID = teaches.ID  </a:t>
            </a:r>
            <a:br>
              <a:rPr lang="en-US" altLang="en-US" sz="1700" i="1" dirty="0"/>
            </a:br>
            <a:r>
              <a:rPr lang="en-US" altLang="en-US" sz="1700" i="1" dirty="0"/>
              <a:t>          </a:t>
            </a:r>
            <a:r>
              <a:rPr lang="en-US" altLang="en-US" sz="1700" b="1" i="1" dirty="0"/>
              <a:t>and</a:t>
            </a:r>
            <a:r>
              <a:rPr lang="en-US" altLang="en-US" sz="1700" i="1" dirty="0"/>
              <a:t>  instructor. dept_name = </a:t>
            </a:r>
            <a:r>
              <a:rPr lang="en-US" altLang="en-US" sz="1700" dirty="0"/>
              <a:t>'Art'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endParaRPr lang="en-US" altLang="en-US" sz="1700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E75A09EE-C151-4256-9EE2-5AAE5DB9B9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2705" t="875" r="32623" b="14122"/>
          <a:stretch/>
        </p:blipFill>
        <p:spPr>
          <a:xfrm>
            <a:off x="6113206" y="1106489"/>
            <a:ext cx="2322871" cy="4262249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189667"/>
            <a:ext cx="8077200" cy="609600"/>
          </a:xfrm>
        </p:spPr>
        <p:txBody>
          <a:bodyPr lIns="90488" tIns="44450" rIns="90488" bIns="44450" anchor="ctr"/>
          <a:lstStyle/>
          <a:p>
            <a:r>
              <a:rPr lang="en-US" altLang="en-US" sz="2800" dirty="0"/>
              <a:t>The Rename Operation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55257"/>
            <a:ext cx="7760830" cy="3407866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The SQL allows renaming relations and attributes using the </a:t>
            </a:r>
            <a:r>
              <a:rPr lang="en-US" altLang="en-US" sz="1700" b="1" dirty="0"/>
              <a:t>as </a:t>
            </a:r>
            <a:r>
              <a:rPr lang="en-US" altLang="en-US" sz="1700" dirty="0"/>
              <a:t>clause:</a:t>
            </a:r>
          </a:p>
          <a:p>
            <a:pPr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1700" i="1" dirty="0"/>
              <a:t>		old-name </a:t>
            </a:r>
            <a:r>
              <a:rPr lang="en-US" altLang="en-US" sz="1700" b="1" dirty="0"/>
              <a:t>as</a:t>
            </a:r>
            <a:r>
              <a:rPr lang="en-US" altLang="en-US" sz="1700" i="1" dirty="0"/>
              <a:t> new-name</a:t>
            </a:r>
            <a:br>
              <a:rPr lang="en-US" altLang="en-US" sz="1700" dirty="0"/>
            </a:br>
            <a:r>
              <a:rPr lang="en-US" altLang="en-US" sz="800" dirty="0"/>
              <a:t> 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Find the names of all instructors who have a higher salary than </a:t>
            </a:r>
            <a:br>
              <a:rPr lang="en-US" altLang="en-US" sz="1700" dirty="0"/>
            </a:br>
            <a:r>
              <a:rPr lang="en-US" altLang="en-US" sz="1700" dirty="0"/>
              <a:t>some instructor in 'Comp. Sci'.</a:t>
            </a:r>
          </a:p>
          <a:p>
            <a:pPr lvl="1">
              <a:tabLst>
                <a:tab pos="2055813" algn="l"/>
              </a:tabLst>
            </a:pPr>
            <a:r>
              <a:rPr lang="en-US" altLang="en-US" sz="1700" b="1" dirty="0"/>
              <a:t>select distinct </a:t>
            </a:r>
            <a:r>
              <a:rPr lang="en-US" altLang="en-US" sz="1700" i="1" dirty="0"/>
              <a:t>T.name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T, instructor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S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 err="1"/>
              <a:t>T.salary</a:t>
            </a:r>
            <a:r>
              <a:rPr lang="en-US" altLang="en-US" sz="1700" i="1" dirty="0"/>
              <a:t> &gt; </a:t>
            </a:r>
            <a:r>
              <a:rPr lang="en-US" altLang="en-US" sz="1700" i="1" dirty="0" err="1"/>
              <a:t>S.salary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S.dept_name</a:t>
            </a:r>
            <a:r>
              <a:rPr lang="en-US" altLang="en-US" sz="1700" i="1" dirty="0"/>
              <a:t> = 'Comp. Sci.’</a:t>
            </a:r>
          </a:p>
          <a:p>
            <a:pPr lvl="1">
              <a:buFont typeface="Monotype Sorts" charset="2"/>
              <a:buNone/>
              <a:tabLst>
                <a:tab pos="2055813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Keyword </a:t>
            </a:r>
            <a:r>
              <a:rPr lang="en-US" altLang="en-US" sz="1700" b="1" dirty="0"/>
              <a:t>as</a:t>
            </a:r>
            <a:r>
              <a:rPr lang="en-US" altLang="en-US" sz="1700" dirty="0"/>
              <a:t> is optional and may be omitted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i="1" dirty="0"/>
              <a:t>instructor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T ≡ instructor</a:t>
            </a:r>
            <a:r>
              <a:rPr lang="en-US" altLang="en-US" sz="1700" b="1" dirty="0"/>
              <a:t> </a:t>
            </a:r>
            <a:r>
              <a:rPr lang="en-US" altLang="en-US" sz="1700" i="1" dirty="0"/>
              <a:t>T</a:t>
            </a:r>
            <a:endParaRPr lang="en-US" altLang="en-US" sz="1700" dirty="0"/>
          </a:p>
        </p:txBody>
      </p:sp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Self Join Example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6488"/>
            <a:ext cx="7692898" cy="3575240"/>
          </a:xfrm>
        </p:spPr>
        <p:txBody>
          <a:bodyPr lIns="90488" tIns="44450" rIns="90488" bIns="44450"/>
          <a:lstStyle/>
          <a:p>
            <a:pPr>
              <a:tabLst>
                <a:tab pos="2055813" algn="l"/>
              </a:tabLst>
            </a:pPr>
            <a:r>
              <a:rPr lang="en-US" altLang="en-US" sz="1700" dirty="0"/>
              <a:t>Relation </a:t>
            </a:r>
            <a:r>
              <a:rPr lang="en-US" altLang="en-US" sz="1700" i="1" dirty="0" err="1"/>
              <a:t>emp</a:t>
            </a:r>
            <a:r>
              <a:rPr lang="en-US" altLang="en-US" sz="1700" i="1" dirty="0"/>
              <a:t>-super</a:t>
            </a:r>
          </a:p>
          <a:p>
            <a:pPr>
              <a:tabLst>
                <a:tab pos="2055813" algn="l"/>
              </a:tabLst>
            </a:pPr>
            <a:endParaRPr lang="en-US" altLang="en-US" sz="1700" i="1" dirty="0"/>
          </a:p>
          <a:p>
            <a:pPr>
              <a:tabLst>
                <a:tab pos="2055813" algn="l"/>
              </a:tabLst>
            </a:pPr>
            <a:endParaRPr lang="en-US" altLang="en-US" sz="1700" i="1" dirty="0"/>
          </a:p>
          <a:p>
            <a:pPr>
              <a:tabLst>
                <a:tab pos="2055813" algn="l"/>
              </a:tabLst>
            </a:pPr>
            <a:endParaRPr lang="en-US" altLang="en-US" sz="1700" i="1" dirty="0"/>
          </a:p>
          <a:p>
            <a:pPr>
              <a:tabLst>
                <a:tab pos="2055813" algn="l"/>
              </a:tabLst>
            </a:pPr>
            <a:endParaRPr lang="en-US" altLang="en-US" sz="1700" i="1" dirty="0"/>
          </a:p>
          <a:p>
            <a:pPr>
              <a:buNone/>
              <a:tabLst>
                <a:tab pos="2055813" algn="l"/>
              </a:tabLst>
            </a:pPr>
            <a:endParaRPr lang="en-US" altLang="en-US" sz="1700" i="1" dirty="0"/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Find the supervisor of “Bob”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Find the supervisor of the supervisor of “Bob”</a:t>
            </a:r>
          </a:p>
          <a:p>
            <a:pPr>
              <a:tabLst>
                <a:tab pos="2055813" algn="l"/>
              </a:tabLst>
            </a:pPr>
            <a:r>
              <a:rPr lang="en-US" altLang="en-US" sz="1700" dirty="0"/>
              <a:t>Can you find  ALL the supervisors (direct and indirect) of “Bob”?</a:t>
            </a:r>
          </a:p>
          <a:p>
            <a:pPr>
              <a:tabLst>
                <a:tab pos="2055813" algn="l"/>
              </a:tabLst>
            </a:pPr>
            <a:endParaRPr lang="en-US" altLang="en-US" sz="1700" dirty="0"/>
          </a:p>
          <a:p>
            <a:pPr>
              <a:tabLst>
                <a:tab pos="2055813" algn="l"/>
              </a:tabLst>
            </a:pPr>
            <a:endParaRPr lang="en-US" altLang="en-US" sz="1700" dirty="0"/>
          </a:p>
        </p:txBody>
      </p:sp>
      <p:pic>
        <p:nvPicPr>
          <p:cNvPr id="4" name="Picture 1" descr="C:\Users\as668\Desktop\Judi\3_1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62528" y="1658092"/>
            <a:ext cx="1784870" cy="1261759"/>
          </a:xfrm>
          <a:prstGeom prst="rect">
            <a:avLst/>
          </a:prstGeom>
          <a:noFill/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String Operations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204024"/>
            <a:ext cx="7638802" cy="4648136"/>
          </a:xfrm>
        </p:spPr>
        <p:txBody>
          <a:bodyPr/>
          <a:lstStyle/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SQL includes a string-matching operator for comparisons on character strings.  The operator </a:t>
            </a:r>
            <a:r>
              <a:rPr lang="en-US" altLang="en-US" sz="1700" b="1" dirty="0"/>
              <a:t>like</a:t>
            </a:r>
            <a:r>
              <a:rPr lang="en-US" altLang="en-US" sz="1700" dirty="0"/>
              <a:t> uses patterns that are described using two special characters: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percent ( % ).  The % character matches any substring.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underscore ( _ ).  The _ character matches any character.</a:t>
            </a:r>
          </a:p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Find the names of all instructors whose name includes the substring “</a:t>
            </a:r>
            <a:r>
              <a:rPr lang="en-US" altLang="en-US" sz="1700" dirty="0" err="1"/>
              <a:t>dar</a:t>
            </a:r>
            <a:r>
              <a:rPr lang="en-US" altLang="en-US" sz="1700" dirty="0"/>
              <a:t>”.</a:t>
            </a:r>
          </a:p>
          <a:p>
            <a:pPr>
              <a:buFont typeface="Monotype Sorts" charset="2"/>
              <a:buNone/>
              <a:tabLst>
                <a:tab pos="1889125" algn="l"/>
                <a:tab pos="2403475" algn="l"/>
              </a:tabLst>
            </a:pPr>
            <a:r>
              <a:rPr lang="en-US" altLang="en-US" sz="1700" b="1" dirty="0"/>
              <a:t>		se</a:t>
            </a:r>
            <a:r>
              <a:rPr lang="en-US" altLang="en-US" sz="1700" dirty="0"/>
              <a:t>le</a:t>
            </a:r>
            <a:r>
              <a:rPr lang="en-US" altLang="en-US" sz="1700" b="1" dirty="0"/>
              <a:t>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where</a:t>
            </a:r>
            <a:r>
              <a:rPr lang="en-US" altLang="en-US" sz="1700" b="1" i="1" dirty="0"/>
              <a:t> </a:t>
            </a:r>
            <a:r>
              <a:rPr lang="en-US" altLang="en-US" sz="1700" i="1" dirty="0"/>
              <a:t>name </a:t>
            </a:r>
            <a:r>
              <a:rPr lang="en-US" altLang="en-US" sz="1700" b="1" dirty="0"/>
              <a:t>like </a:t>
            </a:r>
            <a:r>
              <a:rPr lang="en-US" altLang="en-US" sz="1700" b="1" dirty="0">
                <a:latin typeface="Century Gothic" panose="020B0502020202020204" pitchFamily="34" charset="0"/>
              </a:rPr>
              <a:t>'</a:t>
            </a:r>
            <a:r>
              <a:rPr lang="en-US" altLang="en-US" sz="1700" dirty="0"/>
              <a:t>%</a:t>
            </a:r>
            <a:r>
              <a:rPr lang="en-US" altLang="en-US" sz="1700" dirty="0" err="1"/>
              <a:t>dar</a:t>
            </a:r>
            <a:r>
              <a:rPr lang="en-US" altLang="en-US" sz="1700" dirty="0"/>
              <a:t>%</a:t>
            </a:r>
            <a:r>
              <a:rPr lang="en-US" altLang="en-US" sz="1700" dirty="0">
                <a:latin typeface="Century Gothic" panose="020B0502020202020204" pitchFamily="34" charset="0"/>
              </a:rPr>
              <a:t>' </a:t>
            </a:r>
          </a:p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Match the string “100%”</a:t>
            </a:r>
          </a:p>
          <a:p>
            <a:pPr>
              <a:buFont typeface="Monotype Sorts" charset="2"/>
              <a:buNone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			</a:t>
            </a:r>
            <a:r>
              <a:rPr lang="en-US" altLang="en-US" sz="1700" b="1" dirty="0"/>
              <a:t>like </a:t>
            </a:r>
            <a:r>
              <a:rPr lang="en-US" altLang="en-US" sz="1700" b="1" dirty="0">
                <a:latin typeface="Century Gothic" panose="020B0502020202020204" pitchFamily="34" charset="0"/>
              </a:rPr>
              <a:t>'</a:t>
            </a:r>
            <a:r>
              <a:rPr lang="en-US" altLang="ja-JP" sz="1700" dirty="0"/>
              <a:t>100 \%</a:t>
            </a:r>
            <a:r>
              <a:rPr lang="en-US" altLang="ja-JP" sz="1700" dirty="0">
                <a:latin typeface="Century Gothic" panose="020B0502020202020204" pitchFamily="34" charset="0"/>
              </a:rPr>
              <a:t>' </a:t>
            </a:r>
            <a:r>
              <a:rPr lang="en-US" altLang="ja-JP" sz="1700" dirty="0"/>
              <a:t> </a:t>
            </a:r>
            <a:r>
              <a:rPr lang="en-US" altLang="ja-JP" sz="1700" b="1" dirty="0"/>
              <a:t>escape  </a:t>
            </a:r>
            <a:r>
              <a:rPr lang="en-US" altLang="ja-JP" sz="1700" b="1" dirty="0">
                <a:latin typeface="Century Gothic" panose="020B0502020202020204" pitchFamily="34" charset="0"/>
              </a:rPr>
              <a:t>'</a:t>
            </a:r>
            <a:r>
              <a:rPr lang="en-US" altLang="ja-JP" sz="1700" dirty="0"/>
              <a:t>\</a:t>
            </a:r>
            <a:r>
              <a:rPr lang="en-US" altLang="ja-JP" sz="1700" dirty="0">
                <a:latin typeface="Century Gothic" panose="020B0502020202020204" pitchFamily="34" charset="0"/>
              </a:rPr>
              <a:t>' </a:t>
            </a:r>
            <a:endParaRPr lang="en-US" altLang="ja-JP" sz="1700" dirty="0"/>
          </a:p>
          <a:p>
            <a:pPr>
              <a:buFont typeface="Monotype Sorts" charset="2"/>
              <a:buNone/>
              <a:tabLst>
                <a:tab pos="1889125" algn="l"/>
                <a:tab pos="2403475" algn="l"/>
              </a:tabLst>
            </a:pPr>
            <a:r>
              <a:rPr lang="en-US" altLang="en-US" sz="1700" dirty="0"/>
              <a:t>      in that above we use backslash (\) as the escape character.</a:t>
            </a:r>
          </a:p>
          <a:p>
            <a:pPr>
              <a:buFont typeface="Monotype Sorts" charset="2"/>
              <a:buNone/>
              <a:tabLst>
                <a:tab pos="1889125" algn="l"/>
                <a:tab pos="2403475" algn="l"/>
              </a:tabLst>
            </a:pPr>
            <a:endParaRPr lang="en-US" altLang="en-US" sz="17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String Operations (Cont.)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6488"/>
            <a:ext cx="7434616" cy="4379912"/>
          </a:xfrm>
        </p:spPr>
        <p:txBody>
          <a:bodyPr/>
          <a:lstStyle/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Patterns are case sensitive. </a:t>
            </a:r>
          </a:p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Pattern matching examples: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'Intro%' matches any string beginning with “Intro”.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'%Comp%' matches any string containing “Comp” as a substring.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'_ _ _' matches any string of exactly three characters.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'_ _ _ %' matches any string of at least three characters.</a:t>
            </a:r>
          </a:p>
          <a:p>
            <a:pPr lvl="1">
              <a:buFont typeface="Monotype Sorts" charset="2"/>
              <a:buNone/>
              <a:tabLst>
                <a:tab pos="1889125" algn="l"/>
                <a:tab pos="2403475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1889125" algn="l"/>
                <a:tab pos="2403475" algn="l"/>
              </a:tabLst>
            </a:pPr>
            <a:r>
              <a:rPr lang="en-US" altLang="en-US" sz="1700" dirty="0"/>
              <a:t>SQL supports a variety of string operations such as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concatenation (using “||”)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converting from upper to lower case (and vice versa)</a:t>
            </a:r>
          </a:p>
          <a:p>
            <a:pPr lvl="1">
              <a:tabLst>
                <a:tab pos="1889125" algn="l"/>
                <a:tab pos="2403475" algn="l"/>
              </a:tabLst>
            </a:pPr>
            <a:r>
              <a:rPr lang="en-US" altLang="en-US" sz="1700" dirty="0"/>
              <a:t>finding string length, extracting substrings, etc.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Ordering the Display of Tuples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8075"/>
            <a:ext cx="7522211" cy="4085717"/>
          </a:xfrm>
        </p:spPr>
        <p:txBody>
          <a:bodyPr/>
          <a:lstStyle/>
          <a:p>
            <a:pPr>
              <a:tabLst>
                <a:tab pos="906463" algn="l"/>
              </a:tabLst>
            </a:pPr>
            <a:r>
              <a:rPr lang="en-US" altLang="en-US" sz="1700" dirty="0"/>
              <a:t>List in alphabetic order the names of all instructors </a:t>
            </a:r>
          </a:p>
          <a:p>
            <a:pPr>
              <a:buFont typeface="Monotype Sorts" charset="2"/>
              <a:buNone/>
              <a:tabLst>
                <a:tab pos="906463" algn="l"/>
              </a:tabLst>
            </a:pPr>
            <a:r>
              <a:rPr lang="en-US" altLang="en-US" sz="1700" dirty="0"/>
              <a:t>              </a:t>
            </a:r>
            <a:r>
              <a:rPr lang="en-US" altLang="en-US" sz="1700" b="1" dirty="0"/>
              <a:t>select distinct </a:t>
            </a:r>
            <a:r>
              <a:rPr lang="en-US" altLang="en-US" sz="1700" i="1" dirty="0"/>
              <a:t>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   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dirty="0"/>
              <a:t>	</a:t>
            </a:r>
            <a:r>
              <a:rPr lang="en-US" altLang="en-US" sz="1700" b="1" dirty="0"/>
              <a:t>order by </a:t>
            </a:r>
            <a:r>
              <a:rPr lang="en-US" altLang="en-US" sz="1700" i="1" dirty="0"/>
              <a:t>name</a:t>
            </a:r>
            <a:endParaRPr lang="en-US" altLang="en-US" sz="1700" dirty="0"/>
          </a:p>
          <a:p>
            <a:pPr>
              <a:tabLst>
                <a:tab pos="906463" algn="l"/>
              </a:tabLst>
            </a:pPr>
            <a:r>
              <a:rPr lang="en-US" altLang="en-US" sz="1700" dirty="0"/>
              <a:t>We may specify </a:t>
            </a:r>
            <a:r>
              <a:rPr lang="en-US" altLang="en-US" sz="1700" b="1" dirty="0" err="1">
                <a:solidFill>
                  <a:srgbClr val="002060"/>
                </a:solidFill>
              </a:rPr>
              <a:t>desc</a:t>
            </a:r>
            <a:r>
              <a:rPr lang="en-US" altLang="en-US" sz="1700" dirty="0">
                <a:solidFill>
                  <a:srgbClr val="002060"/>
                </a:solidFill>
              </a:rPr>
              <a:t> </a:t>
            </a:r>
            <a:r>
              <a:rPr lang="en-US" altLang="en-US" sz="1700" dirty="0"/>
              <a:t>for descending order or </a:t>
            </a:r>
            <a:r>
              <a:rPr lang="en-US" altLang="en-US" sz="1700" b="1" dirty="0" err="1">
                <a:solidFill>
                  <a:srgbClr val="002060"/>
                </a:solidFill>
              </a:rPr>
              <a:t>asc</a:t>
            </a:r>
            <a:r>
              <a:rPr lang="en-US" altLang="en-US" sz="1700" dirty="0"/>
              <a:t> for ascending order, for each attribute; ascending order is the default.</a:t>
            </a:r>
          </a:p>
          <a:p>
            <a:pPr lvl="1">
              <a:tabLst>
                <a:tab pos="906463" algn="l"/>
              </a:tabLst>
            </a:pPr>
            <a:r>
              <a:rPr lang="en-US" altLang="en-US" sz="1700" dirty="0"/>
              <a:t>Example:  </a:t>
            </a:r>
            <a:r>
              <a:rPr lang="en-US" altLang="en-US" sz="1700" b="1" dirty="0"/>
              <a:t>order by</a:t>
            </a:r>
            <a:r>
              <a:rPr lang="en-US" altLang="en-US" sz="1700" dirty="0"/>
              <a:t> </a:t>
            </a:r>
            <a:r>
              <a:rPr lang="en-US" altLang="en-US" sz="1700" i="1" dirty="0"/>
              <a:t>name</a:t>
            </a:r>
            <a:r>
              <a:rPr lang="en-US" altLang="en-US" sz="1700" dirty="0"/>
              <a:t> </a:t>
            </a:r>
            <a:r>
              <a:rPr lang="en-US" altLang="en-US" sz="1700" b="1" dirty="0" err="1"/>
              <a:t>desc</a:t>
            </a:r>
            <a:endParaRPr lang="en-US" altLang="en-US" sz="1700" b="1" dirty="0"/>
          </a:p>
          <a:p>
            <a:pPr>
              <a:tabLst>
                <a:tab pos="906463" algn="l"/>
              </a:tabLst>
            </a:pPr>
            <a:r>
              <a:rPr lang="en-US" altLang="en-US" sz="1700" dirty="0"/>
              <a:t>Can sort on multiple attributes</a:t>
            </a:r>
          </a:p>
          <a:p>
            <a:pPr lvl="1">
              <a:tabLst>
                <a:tab pos="906463" algn="l"/>
              </a:tabLst>
            </a:pPr>
            <a:r>
              <a:rPr lang="en-US" altLang="en-US" sz="1700" dirty="0"/>
              <a:t>Example: </a:t>
            </a:r>
            <a:r>
              <a:rPr lang="en-US" altLang="en-US" sz="1700" b="1" dirty="0"/>
              <a:t>order by 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, name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0488" tIns="44450" rIns="90488" bIns="44450" anchor="ctr"/>
          <a:lstStyle/>
          <a:p>
            <a:r>
              <a:rPr lang="en-US" altLang="en-US" sz="2800" dirty="0"/>
              <a:t>Where Clause Predicates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6489"/>
            <a:ext cx="7436866" cy="3624007"/>
          </a:xfrm>
        </p:spPr>
        <p:txBody>
          <a:bodyPr lIns="90488" tIns="44450" rIns="90488" bIns="44450"/>
          <a:lstStyle/>
          <a:p>
            <a:r>
              <a:rPr lang="en-US" altLang="en-US" sz="1700" dirty="0"/>
              <a:t>SQL includes a </a:t>
            </a:r>
            <a:r>
              <a:rPr lang="en-US" altLang="en-US" sz="1700" b="1" dirty="0">
                <a:solidFill>
                  <a:srgbClr val="002060"/>
                </a:solidFill>
              </a:rPr>
              <a:t>between</a:t>
            </a:r>
            <a:r>
              <a:rPr lang="en-US" altLang="en-US" sz="1700" dirty="0"/>
              <a:t> comparison operator</a:t>
            </a:r>
          </a:p>
          <a:p>
            <a:r>
              <a:rPr lang="en-US" altLang="en-US" sz="1700" dirty="0"/>
              <a:t>Example:  Find the names of all instructors with salary between $90,000 and $100,000 (that is, </a:t>
            </a:r>
            <a:r>
              <a:rPr lang="en-US" altLang="en-US" sz="1700" dirty="0">
                <a:latin typeface="Symbol" panose="05050102010706020507" pitchFamily="18" charset="2"/>
              </a:rPr>
              <a:t> </a:t>
            </a:r>
            <a:r>
              <a:rPr lang="en-US" altLang="en-US" sz="1700" dirty="0"/>
              <a:t>$90,000 and </a:t>
            </a:r>
            <a:r>
              <a:rPr lang="en-US" altLang="en-US" sz="1700" dirty="0">
                <a:latin typeface="Symbol" panose="05050102010706020507" pitchFamily="18" charset="2"/>
              </a:rPr>
              <a:t> </a:t>
            </a:r>
            <a:r>
              <a:rPr lang="en-US" altLang="en-US" sz="1700" dirty="0"/>
              <a:t>$100,000)</a:t>
            </a:r>
          </a:p>
          <a:p>
            <a:pPr lvl="1"/>
            <a:r>
              <a:rPr lang="en-US" altLang="en-US" sz="1700" b="1" dirty="0"/>
              <a:t>select</a:t>
            </a:r>
            <a:r>
              <a:rPr lang="en-US" altLang="en-US" sz="1700" i="1" dirty="0"/>
              <a:t> name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dirty="0"/>
            </a:br>
            <a:r>
              <a:rPr lang="en-US" altLang="en-US" sz="1700" b="1" dirty="0"/>
              <a:t>where </a:t>
            </a:r>
            <a:r>
              <a:rPr lang="en-US" altLang="en-US" sz="1700" i="1" dirty="0"/>
              <a:t>salary </a:t>
            </a:r>
            <a:r>
              <a:rPr lang="en-US" altLang="en-US" sz="1700" b="1" dirty="0"/>
              <a:t>between </a:t>
            </a:r>
            <a:r>
              <a:rPr lang="en-US" altLang="en-US" sz="1700" dirty="0"/>
              <a:t>90000 </a:t>
            </a:r>
            <a:r>
              <a:rPr lang="en-US" altLang="en-US" sz="1700" b="1" dirty="0"/>
              <a:t>and </a:t>
            </a:r>
            <a:r>
              <a:rPr lang="en-US" altLang="en-US" sz="1700" dirty="0"/>
              <a:t>100000</a:t>
            </a:r>
          </a:p>
          <a:p>
            <a:r>
              <a:rPr lang="en-US" altLang="en-US" sz="1700" dirty="0"/>
              <a:t>Tuple comparison</a:t>
            </a:r>
          </a:p>
          <a:p>
            <a:pPr lvl="1"/>
            <a:r>
              <a:rPr kumimoji="0" lang="en-US" altLang="en-US" sz="1700" b="1" dirty="0"/>
              <a:t>select </a:t>
            </a:r>
            <a:r>
              <a:rPr kumimoji="0" lang="en-US" altLang="en-US" sz="1700" i="1" dirty="0"/>
              <a:t>name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 err="1"/>
              <a:t>course_id</a:t>
            </a:r>
            <a:br>
              <a:rPr kumimoji="0" lang="en-US" altLang="en-US" sz="1700" i="1" dirty="0"/>
            </a:b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instructor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teaches</a:t>
            </a:r>
            <a:br>
              <a:rPr kumimoji="0" lang="en-US" altLang="en-US" sz="1700" i="1" dirty="0"/>
            </a:br>
            <a:r>
              <a:rPr kumimoji="0" lang="en-US" altLang="en-US" sz="1700" b="1" dirty="0"/>
              <a:t>where </a:t>
            </a:r>
            <a:r>
              <a:rPr kumimoji="0" lang="en-US" altLang="en-US" sz="1700" dirty="0"/>
              <a:t>(</a:t>
            </a:r>
            <a:r>
              <a:rPr kumimoji="0" lang="en-US" altLang="en-US" sz="1700" i="1" dirty="0"/>
              <a:t>instructor</a:t>
            </a:r>
            <a:r>
              <a:rPr kumimoji="0" lang="en-US" altLang="en-US" sz="1700" dirty="0"/>
              <a:t>.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, </a:t>
            </a:r>
            <a:r>
              <a:rPr kumimoji="0" lang="en-US" altLang="en-US" sz="1700" i="1" dirty="0"/>
              <a:t>dept_name</a:t>
            </a:r>
            <a:r>
              <a:rPr kumimoji="0" lang="en-US" altLang="en-US" sz="1700" dirty="0"/>
              <a:t>) = (</a:t>
            </a:r>
            <a:r>
              <a:rPr kumimoji="0" lang="en-US" altLang="en-US" sz="1700" i="1" dirty="0"/>
              <a:t>teaches</a:t>
            </a:r>
            <a:r>
              <a:rPr kumimoji="0" lang="en-US" altLang="en-US" sz="1700" dirty="0"/>
              <a:t>.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, 'Biology');</a:t>
            </a:r>
          </a:p>
          <a:p>
            <a:pPr lvl="1"/>
            <a:endParaRPr kumimoji="0" lang="en-US" altLang="en-US" sz="1700" dirty="0">
              <a:latin typeface="Times New Roman" panose="02020603050405020304" pitchFamily="18" charset="0"/>
            </a:endParaRPr>
          </a:p>
          <a:p>
            <a:endParaRPr lang="en-US" altLang="en-US" dirty="0"/>
          </a:p>
        </p:txBody>
      </p:sp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Set Operations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5375"/>
            <a:ext cx="7668514" cy="4903788"/>
          </a:xfrm>
        </p:spPr>
        <p:txBody>
          <a:bodyPr/>
          <a:lstStyle/>
          <a:p>
            <a:r>
              <a:rPr lang="en-US" altLang="en-US" sz="1700" dirty="0"/>
              <a:t>Find courses that ran in Fall 2017 or in Spring 2018</a:t>
            </a:r>
          </a:p>
          <a:p>
            <a:pPr marL="0" indent="0">
              <a:buNone/>
            </a:pPr>
            <a:r>
              <a:rPr lang="en-US" altLang="en-US" sz="1700" dirty="0"/>
              <a:t>         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from </a:t>
            </a:r>
            <a:r>
              <a:rPr lang="en-US" altLang="en-US" sz="1600" i="1" dirty="0"/>
              <a:t>section </a:t>
            </a:r>
            <a:r>
              <a:rPr lang="en-US" altLang="en-US" sz="1600" b="1" dirty="0"/>
              <a:t>where </a:t>
            </a:r>
            <a:r>
              <a:rPr lang="en-US" altLang="en-US" sz="1600" i="1" dirty="0" err="1"/>
              <a:t>sem</a:t>
            </a:r>
            <a:r>
              <a:rPr lang="en-US" altLang="en-US" sz="1600" i="1" dirty="0"/>
              <a:t> = </a:t>
            </a:r>
            <a:r>
              <a:rPr lang="en-US" altLang="en-US" sz="1600" dirty="0"/>
              <a:t>'Fall'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 = </a:t>
            </a:r>
            <a:r>
              <a:rPr lang="en-US" altLang="en-US" sz="1600" dirty="0"/>
              <a:t>2017)</a:t>
            </a:r>
            <a:br>
              <a:rPr lang="en-US" altLang="en-US" sz="1600" dirty="0"/>
            </a:br>
            <a:r>
              <a:rPr lang="en-US" altLang="en-US" sz="1600" dirty="0"/>
              <a:t>           </a:t>
            </a:r>
            <a:r>
              <a:rPr lang="en-US" altLang="en-US" sz="1600" b="1" dirty="0"/>
              <a:t>union</a:t>
            </a:r>
            <a:br>
              <a:rPr lang="en-US" altLang="en-US" sz="1600" b="1" dirty="0"/>
            </a:br>
            <a:r>
              <a:rPr lang="en-US" altLang="en-US" sz="1600" b="1" dirty="0"/>
              <a:t>          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from </a:t>
            </a:r>
            <a:r>
              <a:rPr lang="en-US" altLang="en-US" sz="1600" i="1" dirty="0"/>
              <a:t>section </a:t>
            </a:r>
            <a:r>
              <a:rPr lang="en-US" altLang="en-US" sz="1600" b="1" dirty="0"/>
              <a:t>where </a:t>
            </a:r>
            <a:r>
              <a:rPr lang="en-US" altLang="en-US" sz="1600" i="1" dirty="0" err="1"/>
              <a:t>sem</a:t>
            </a:r>
            <a:r>
              <a:rPr lang="en-US" altLang="en-US" sz="1600" i="1" dirty="0"/>
              <a:t> = </a:t>
            </a:r>
            <a:r>
              <a:rPr lang="en-US" altLang="en-US" sz="1600" dirty="0"/>
              <a:t>'Spring'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 = </a:t>
            </a:r>
            <a:r>
              <a:rPr lang="en-US" altLang="en-US" sz="1600" dirty="0"/>
              <a:t>2018)</a:t>
            </a:r>
            <a:endParaRPr lang="en-US" altLang="en-US" sz="1700" dirty="0"/>
          </a:p>
          <a:p>
            <a:r>
              <a:rPr lang="en-US" altLang="en-US" sz="1700" dirty="0"/>
              <a:t>Find courses that ran in Fall 2017 and in Spring 2018</a:t>
            </a:r>
          </a:p>
          <a:p>
            <a:pPr marL="0" indent="0">
              <a:buNone/>
            </a:pPr>
            <a:r>
              <a:rPr lang="en-US" altLang="en-US" sz="1700" dirty="0"/>
              <a:t>         </a:t>
            </a:r>
            <a:r>
              <a:rPr lang="en-US" altLang="en-US" sz="2000" dirty="0"/>
              <a:t>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from </a:t>
            </a:r>
            <a:r>
              <a:rPr lang="en-US" altLang="en-US" sz="1600" i="1" dirty="0"/>
              <a:t>section </a:t>
            </a:r>
            <a:r>
              <a:rPr lang="en-US" altLang="en-US" sz="1600" b="1" dirty="0"/>
              <a:t>where </a:t>
            </a:r>
            <a:r>
              <a:rPr lang="en-US" altLang="en-US" sz="1600" i="1" dirty="0" err="1"/>
              <a:t>sem</a:t>
            </a:r>
            <a:r>
              <a:rPr lang="en-US" altLang="en-US" sz="1600" i="1" dirty="0"/>
              <a:t> = </a:t>
            </a:r>
            <a:r>
              <a:rPr lang="en-US" altLang="en-US" sz="1600" dirty="0"/>
              <a:t>'Fall'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 = </a:t>
            </a:r>
            <a:r>
              <a:rPr lang="en-US" altLang="en-US" sz="1600" dirty="0"/>
              <a:t>2017)</a:t>
            </a:r>
            <a:br>
              <a:rPr lang="en-US" altLang="en-US" sz="1600" dirty="0"/>
            </a:br>
            <a:r>
              <a:rPr lang="en-US" altLang="en-US" sz="1600" dirty="0"/>
              <a:t>           </a:t>
            </a:r>
            <a:r>
              <a:rPr lang="en-US" altLang="en-US" sz="1600" b="1" dirty="0"/>
              <a:t>intersect</a:t>
            </a:r>
            <a:br>
              <a:rPr lang="en-US" altLang="en-US" sz="1600" b="1" dirty="0"/>
            </a:br>
            <a:r>
              <a:rPr lang="en-US" altLang="en-US" sz="1600" b="1" dirty="0"/>
              <a:t>          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from </a:t>
            </a:r>
            <a:r>
              <a:rPr lang="en-US" altLang="en-US" sz="1600" i="1" dirty="0"/>
              <a:t>section </a:t>
            </a:r>
            <a:r>
              <a:rPr lang="en-US" altLang="en-US" sz="1600" b="1" dirty="0"/>
              <a:t>where </a:t>
            </a:r>
            <a:r>
              <a:rPr lang="en-US" altLang="en-US" sz="1600" i="1" dirty="0" err="1"/>
              <a:t>sem</a:t>
            </a:r>
            <a:r>
              <a:rPr lang="en-US" altLang="en-US" sz="1600" i="1" dirty="0"/>
              <a:t> = </a:t>
            </a:r>
            <a:r>
              <a:rPr lang="en-US" altLang="en-US" sz="1600" dirty="0"/>
              <a:t>'Spring'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 = </a:t>
            </a:r>
            <a:r>
              <a:rPr lang="en-US" altLang="en-US" sz="1600" dirty="0"/>
              <a:t>2018)</a:t>
            </a:r>
            <a:endParaRPr lang="en-US" altLang="en-US" sz="1700" dirty="0"/>
          </a:p>
          <a:p>
            <a:r>
              <a:rPr lang="en-US" altLang="en-US" sz="1700" dirty="0"/>
              <a:t>Find courses that ran in Fall 2017 but not in Spring 2018</a:t>
            </a:r>
          </a:p>
          <a:p>
            <a:pPr marL="0" indent="0">
              <a:buNone/>
            </a:pPr>
            <a:r>
              <a:rPr lang="en-US" altLang="en-US" sz="2000" dirty="0"/>
              <a:t>        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from </a:t>
            </a:r>
            <a:r>
              <a:rPr lang="en-US" altLang="en-US" sz="1600" i="1" dirty="0"/>
              <a:t>section </a:t>
            </a:r>
            <a:r>
              <a:rPr lang="en-US" altLang="en-US" sz="1600" b="1" dirty="0"/>
              <a:t>where </a:t>
            </a:r>
            <a:r>
              <a:rPr lang="en-US" altLang="en-US" sz="1600" i="1" dirty="0" err="1"/>
              <a:t>sem</a:t>
            </a:r>
            <a:r>
              <a:rPr lang="en-US" altLang="en-US" sz="1600" i="1" dirty="0"/>
              <a:t> = </a:t>
            </a:r>
            <a:r>
              <a:rPr lang="en-US" altLang="en-US" sz="1600" dirty="0"/>
              <a:t>'Fall'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 = </a:t>
            </a:r>
            <a:r>
              <a:rPr lang="en-US" altLang="en-US" sz="1600" dirty="0"/>
              <a:t>2017)</a:t>
            </a:r>
            <a:br>
              <a:rPr lang="en-US" altLang="en-US" sz="1600" dirty="0"/>
            </a:br>
            <a:r>
              <a:rPr lang="en-US" altLang="en-US" sz="1600" dirty="0"/>
              <a:t>           </a:t>
            </a:r>
            <a:r>
              <a:rPr lang="en-US" altLang="en-US" sz="1600" b="1" dirty="0"/>
              <a:t>except</a:t>
            </a:r>
            <a:br>
              <a:rPr lang="en-US" altLang="en-US" sz="1600" b="1" dirty="0"/>
            </a:br>
            <a:r>
              <a:rPr lang="en-US" altLang="en-US" sz="1600" b="1" dirty="0"/>
              <a:t>          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</a:t>
            </a:r>
            <a:r>
              <a:rPr lang="en-US" altLang="en-US" sz="1600" dirty="0"/>
              <a:t>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from </a:t>
            </a:r>
            <a:r>
              <a:rPr lang="en-US" altLang="en-US" sz="1600" i="1" dirty="0"/>
              <a:t>section </a:t>
            </a:r>
            <a:r>
              <a:rPr lang="en-US" altLang="en-US" sz="1600" b="1" dirty="0"/>
              <a:t>where </a:t>
            </a:r>
            <a:r>
              <a:rPr lang="en-US" altLang="en-US" sz="1600" i="1" dirty="0" err="1"/>
              <a:t>sem</a:t>
            </a:r>
            <a:r>
              <a:rPr lang="en-US" altLang="en-US" sz="1600" i="1" dirty="0"/>
              <a:t> = </a:t>
            </a:r>
            <a:r>
              <a:rPr lang="en-US" altLang="en-US" sz="1600" dirty="0"/>
              <a:t>'Spring'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 = </a:t>
            </a:r>
            <a:r>
              <a:rPr lang="en-US" altLang="en-US" sz="1600" dirty="0"/>
              <a:t>2018)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3045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Set Operations (Cont.)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19759"/>
            <a:ext cx="7647680" cy="3647313"/>
          </a:xfrm>
        </p:spPr>
        <p:txBody>
          <a:bodyPr/>
          <a:lstStyle/>
          <a:p>
            <a:r>
              <a:rPr lang="en-US" altLang="en-US" sz="1700" dirty="0"/>
              <a:t>Set operations </a:t>
            </a:r>
            <a:r>
              <a:rPr lang="en-US" altLang="en-US" sz="1700" b="1" dirty="0">
                <a:solidFill>
                  <a:srgbClr val="002060"/>
                </a:solidFill>
              </a:rPr>
              <a:t>union</a:t>
            </a:r>
            <a:r>
              <a:rPr lang="en-US" altLang="en-US" sz="1700" b="1" dirty="0"/>
              <a:t>, </a:t>
            </a:r>
            <a:r>
              <a:rPr lang="en-US" altLang="en-US" sz="1700" b="1" dirty="0">
                <a:solidFill>
                  <a:srgbClr val="002060"/>
                </a:solidFill>
              </a:rPr>
              <a:t>intersect</a:t>
            </a:r>
            <a:r>
              <a:rPr lang="en-US" altLang="en-US" sz="1700" b="1" dirty="0"/>
              <a:t>, </a:t>
            </a:r>
            <a:r>
              <a:rPr lang="en-US" altLang="en-US" sz="1700" dirty="0"/>
              <a:t>and </a:t>
            </a:r>
            <a:r>
              <a:rPr lang="en-US" altLang="en-US" sz="1700" b="1" dirty="0">
                <a:solidFill>
                  <a:srgbClr val="002060"/>
                </a:solidFill>
              </a:rPr>
              <a:t>except </a:t>
            </a:r>
          </a:p>
          <a:p>
            <a:pPr lvl="1"/>
            <a:r>
              <a:rPr lang="en-US" altLang="en-US" sz="1700" dirty="0">
                <a:sym typeface="Symbol" panose="05050102010706020507" pitchFamily="18" charset="2"/>
              </a:rPr>
              <a:t>Each of the above operations automatically eliminates duplicates</a:t>
            </a:r>
          </a:p>
          <a:p>
            <a:r>
              <a:rPr lang="en-US" altLang="en-US" sz="1700" dirty="0">
                <a:sym typeface="Symbol" panose="05050102010706020507" pitchFamily="18" charset="2"/>
              </a:rPr>
              <a:t>To retain all duplicates use the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union all</a:t>
            </a:r>
            <a:r>
              <a:rPr lang="en-US" altLang="en-US" sz="1700" dirty="0">
                <a:solidFill>
                  <a:srgbClr val="002060"/>
                </a:solidFill>
                <a:sym typeface="Symbol" panose="05050102010706020507" pitchFamily="18" charset="2"/>
              </a:rPr>
              <a:t>,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intersect all</a:t>
            </a:r>
          </a:p>
          <a:p>
            <a:pPr lvl="1"/>
            <a: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  <a:t>except all</a:t>
            </a:r>
            <a:r>
              <a:rPr lang="en-US" altLang="en-US" sz="1700" dirty="0">
                <a:solidFill>
                  <a:srgbClr val="002060"/>
                </a:solidFill>
                <a:sym typeface="Symbol" panose="05050102010706020507" pitchFamily="18" charset="2"/>
              </a:rPr>
              <a:t>.</a:t>
            </a:r>
            <a:br>
              <a:rPr lang="en-US" altLang="en-US" sz="1700" b="1" dirty="0">
                <a:solidFill>
                  <a:srgbClr val="002060"/>
                </a:solidFill>
                <a:sym typeface="Symbol" panose="05050102010706020507" pitchFamily="18" charset="2"/>
              </a:rPr>
            </a:br>
            <a:endParaRPr lang="en-US" altLang="en-US" sz="1700" dirty="0">
              <a:solidFill>
                <a:srgbClr val="002060"/>
              </a:solidFill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Null Values</a:t>
            </a:r>
          </a:p>
        </p:txBody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6488"/>
            <a:ext cx="7612169" cy="4648136"/>
          </a:xfrm>
        </p:spPr>
        <p:txBody>
          <a:bodyPr/>
          <a:lstStyle/>
          <a:p>
            <a:r>
              <a:rPr lang="en-US" altLang="en-US" sz="1700" dirty="0"/>
              <a:t>It is possible for tuples to have a null value, denoted by </a:t>
            </a:r>
            <a:r>
              <a:rPr lang="en-US" altLang="en-US" sz="1700" b="1" dirty="0"/>
              <a:t>null</a:t>
            </a:r>
            <a:r>
              <a:rPr lang="en-US" altLang="en-US" sz="1700" dirty="0"/>
              <a:t>, for some of their attributes</a:t>
            </a:r>
          </a:p>
          <a:p>
            <a:r>
              <a:rPr lang="en-US" altLang="en-US" sz="1700" b="1" dirty="0"/>
              <a:t>null</a:t>
            </a:r>
            <a:r>
              <a:rPr lang="en-US" altLang="en-US" sz="1700" dirty="0"/>
              <a:t> signifies an unknown value or that a value does not exist.</a:t>
            </a:r>
          </a:p>
          <a:p>
            <a:r>
              <a:rPr lang="en-US" altLang="en-US" sz="1700" dirty="0"/>
              <a:t>The result of any arithmetic expression involving </a:t>
            </a:r>
            <a:r>
              <a:rPr lang="en-US" altLang="en-US" sz="1700" b="1" dirty="0"/>
              <a:t>null</a:t>
            </a:r>
            <a:r>
              <a:rPr lang="en-US" altLang="en-US" sz="1700" dirty="0"/>
              <a:t> is </a:t>
            </a:r>
            <a:r>
              <a:rPr lang="en-US" altLang="en-US" sz="1700" b="1" dirty="0"/>
              <a:t>null</a:t>
            </a:r>
          </a:p>
          <a:p>
            <a:pPr lvl="1"/>
            <a:r>
              <a:rPr lang="en-US" altLang="en-US" sz="1700" dirty="0"/>
              <a:t>Example:  5 + </a:t>
            </a:r>
            <a:r>
              <a:rPr lang="en-US" altLang="en-US" sz="1700" b="1" dirty="0"/>
              <a:t>null</a:t>
            </a:r>
            <a:r>
              <a:rPr lang="en-US" altLang="en-US" sz="1700" dirty="0"/>
              <a:t>  returns </a:t>
            </a:r>
            <a:r>
              <a:rPr lang="en-US" altLang="en-US" sz="1700" b="1" dirty="0"/>
              <a:t>null</a:t>
            </a:r>
          </a:p>
          <a:p>
            <a:r>
              <a:rPr lang="en-US" altLang="en-US" sz="1700" dirty="0"/>
              <a:t>The predicate  </a:t>
            </a:r>
            <a:r>
              <a:rPr lang="en-US" altLang="en-US" sz="1700" b="1" dirty="0"/>
              <a:t>is null</a:t>
            </a:r>
            <a:r>
              <a:rPr lang="en-US" altLang="en-US" sz="1700" dirty="0"/>
              <a:t> can be used to check for null values.</a:t>
            </a:r>
          </a:p>
          <a:p>
            <a:pPr lvl="1"/>
            <a:r>
              <a:rPr lang="en-US" altLang="en-US" sz="1700" dirty="0"/>
              <a:t>Example: Find all instructors whose salary is null</a:t>
            </a:r>
            <a:r>
              <a:rPr lang="en-US" altLang="en-US" sz="1700" i="1" dirty="0"/>
              <a:t>.</a:t>
            </a:r>
          </a:p>
          <a:p>
            <a:pPr>
              <a:buFont typeface="Monotype Sorts" charset="2"/>
              <a:buNone/>
            </a:pPr>
            <a:r>
              <a:rPr lang="en-US" altLang="en-US" sz="1700" b="1" dirty="0"/>
              <a:t>		select</a:t>
            </a:r>
            <a:r>
              <a:rPr lang="en-US" altLang="en-US" sz="1700" i="1" dirty="0"/>
              <a:t> name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from</a:t>
            </a:r>
            <a:r>
              <a:rPr lang="en-US" altLang="en-US" sz="1700" i="1" dirty="0"/>
              <a:t> 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salary </a:t>
            </a:r>
            <a:r>
              <a:rPr lang="en-US" altLang="en-US" sz="1700" b="1" dirty="0"/>
              <a:t>is null</a:t>
            </a:r>
            <a:endParaRPr lang="en-US" altLang="en-US" sz="1700" dirty="0"/>
          </a:p>
          <a:p>
            <a:r>
              <a:rPr lang="en-US" altLang="en-US" sz="1700" dirty="0"/>
              <a:t>The predicate </a:t>
            </a:r>
            <a:r>
              <a:rPr lang="en-US" altLang="en-US" sz="1700" b="1" dirty="0"/>
              <a:t>is not null </a:t>
            </a:r>
            <a:r>
              <a:rPr lang="en-US" altLang="en-US" sz="1700" dirty="0"/>
              <a:t>succeeds if the value on which it is applied is not null.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20650"/>
            <a:ext cx="8077200" cy="609600"/>
          </a:xfrm>
        </p:spPr>
        <p:txBody>
          <a:bodyPr/>
          <a:lstStyle/>
          <a:p>
            <a:r>
              <a:rPr lang="en-US" altLang="en-US" sz="2800" dirty="0"/>
              <a:t>Null Values (Cont.)</a:t>
            </a:r>
          </a:p>
        </p:txBody>
      </p:sp>
      <p:sp>
        <p:nvSpPr>
          <p:cNvPr id="348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7" y="1106489"/>
            <a:ext cx="7563776" cy="4818824"/>
          </a:xfrm>
        </p:spPr>
        <p:txBody>
          <a:bodyPr/>
          <a:lstStyle/>
          <a:p>
            <a:r>
              <a:rPr lang="en-US" altLang="en-US" sz="1700" dirty="0"/>
              <a:t>SQL treats as </a:t>
            </a:r>
            <a:r>
              <a:rPr lang="en-US" altLang="en-US" sz="1700" b="1" dirty="0"/>
              <a:t>unknown</a:t>
            </a:r>
            <a:r>
              <a:rPr lang="en-US" altLang="en-US" sz="1700" dirty="0"/>
              <a:t> the result of any comparison involving a null value (other than predicates </a:t>
            </a:r>
            <a:r>
              <a:rPr lang="en-US" altLang="en-US" sz="1700" b="1" dirty="0"/>
              <a:t>is null </a:t>
            </a:r>
            <a:r>
              <a:rPr lang="en-US" altLang="en-US" sz="1700" dirty="0"/>
              <a:t>and  </a:t>
            </a:r>
            <a:r>
              <a:rPr lang="en-US" altLang="en-US" sz="1700" b="1" dirty="0"/>
              <a:t>is not null</a:t>
            </a:r>
            <a:r>
              <a:rPr lang="en-US" altLang="en-US" sz="1700" dirty="0"/>
              <a:t>).</a:t>
            </a:r>
          </a:p>
          <a:p>
            <a:pPr lvl="1"/>
            <a:r>
              <a:rPr lang="en-US" altLang="en-US" sz="1700" dirty="0"/>
              <a:t>Example</a:t>
            </a:r>
            <a:r>
              <a:rPr lang="en-US" altLang="en-US" sz="1700" i="1" dirty="0"/>
              <a:t>: 5 &lt; </a:t>
            </a:r>
            <a:r>
              <a:rPr lang="en-US" altLang="en-US" sz="1700" b="1" dirty="0"/>
              <a:t>null</a:t>
            </a:r>
            <a:r>
              <a:rPr lang="en-US" altLang="en-US" sz="1700" i="1" dirty="0"/>
              <a:t>   </a:t>
            </a:r>
            <a:r>
              <a:rPr lang="en-US" altLang="en-US" sz="1700" dirty="0"/>
              <a:t>or</a:t>
            </a:r>
            <a:r>
              <a:rPr lang="en-US" altLang="en-US" sz="1700" i="1" dirty="0"/>
              <a:t>   </a:t>
            </a:r>
            <a:r>
              <a:rPr lang="en-US" altLang="en-US" sz="1700" b="1" dirty="0"/>
              <a:t>null</a:t>
            </a:r>
            <a:r>
              <a:rPr lang="en-US" altLang="en-US" sz="1700" i="1" dirty="0"/>
              <a:t> &lt;&gt; </a:t>
            </a:r>
            <a:r>
              <a:rPr lang="en-US" altLang="en-US" sz="1700" b="1" dirty="0"/>
              <a:t>null</a:t>
            </a:r>
            <a:r>
              <a:rPr lang="en-US" altLang="en-US" sz="1700" i="1" dirty="0"/>
              <a:t>    </a:t>
            </a:r>
            <a:r>
              <a:rPr lang="en-US" altLang="en-US" sz="1700" dirty="0"/>
              <a:t>or</a:t>
            </a:r>
            <a:r>
              <a:rPr lang="en-US" altLang="en-US" sz="1700" i="1" dirty="0"/>
              <a:t>    </a:t>
            </a:r>
            <a:r>
              <a:rPr lang="en-US" altLang="en-US" sz="1700" b="1" dirty="0"/>
              <a:t>null</a:t>
            </a:r>
            <a:r>
              <a:rPr lang="en-US" altLang="en-US" sz="1700" i="1" dirty="0"/>
              <a:t> = </a:t>
            </a:r>
            <a:r>
              <a:rPr lang="en-US" altLang="en-US" sz="1700" b="1" dirty="0"/>
              <a:t>null</a:t>
            </a:r>
            <a:endParaRPr lang="en-US" altLang="en-US" sz="1700" dirty="0"/>
          </a:p>
          <a:p>
            <a:r>
              <a:rPr lang="en-US" altLang="en-US" sz="1700" dirty="0"/>
              <a:t>The predicate in a </a:t>
            </a:r>
            <a:r>
              <a:rPr lang="en-US" altLang="en-US" sz="1700" b="1" dirty="0"/>
              <a:t>where</a:t>
            </a:r>
            <a:r>
              <a:rPr lang="en-US" altLang="en-US" sz="1700" dirty="0"/>
              <a:t> clause can involve Boolean operations (</a:t>
            </a:r>
            <a:r>
              <a:rPr lang="en-US" altLang="en-US" sz="1700" b="1" dirty="0"/>
              <a:t>and</a:t>
            </a:r>
            <a:r>
              <a:rPr lang="en-US" altLang="en-US" sz="1700" dirty="0"/>
              <a:t>, </a:t>
            </a:r>
            <a:r>
              <a:rPr lang="en-US" altLang="en-US" sz="1700" b="1" dirty="0"/>
              <a:t>or</a:t>
            </a:r>
            <a:r>
              <a:rPr lang="en-US" altLang="en-US" sz="1700" dirty="0"/>
              <a:t>, </a:t>
            </a:r>
            <a:r>
              <a:rPr lang="en-US" altLang="en-US" sz="1700" b="1" dirty="0"/>
              <a:t>not</a:t>
            </a:r>
            <a:r>
              <a:rPr lang="en-US" altLang="en-US" sz="1700" dirty="0"/>
              <a:t>); thus the definitions of the Boolean operations need to be  extended to deal with the value </a:t>
            </a:r>
            <a:r>
              <a:rPr lang="en-US" altLang="en-US" sz="1700" b="1" dirty="0"/>
              <a:t>unknown</a:t>
            </a:r>
            <a:r>
              <a:rPr lang="en-US" altLang="en-US" sz="1700" dirty="0"/>
              <a:t>.</a:t>
            </a:r>
          </a:p>
          <a:p>
            <a:pPr lvl="1"/>
            <a:r>
              <a:rPr lang="en-US" altLang="en-US" sz="1700" b="1" dirty="0"/>
              <a:t>and </a:t>
            </a:r>
            <a:r>
              <a:rPr lang="en-US" altLang="en-US" sz="1700" dirty="0"/>
              <a:t>:</a:t>
            </a:r>
            <a:r>
              <a:rPr lang="en-US" altLang="en-US" sz="1700" i="1" dirty="0"/>
              <a:t> (true</a:t>
            </a:r>
            <a:r>
              <a:rPr lang="en-US" altLang="en-US" sz="1700" b="1" dirty="0"/>
              <a:t> and </a:t>
            </a:r>
            <a:r>
              <a:rPr lang="en-US" altLang="en-US" sz="1700" i="1" dirty="0"/>
              <a:t>unknown)  = unknown,    </a:t>
            </a:r>
            <a:br>
              <a:rPr lang="en-US" altLang="en-US" sz="1700" i="1" dirty="0"/>
            </a:br>
            <a:r>
              <a:rPr lang="en-US" altLang="en-US" sz="1700" i="1" dirty="0"/>
              <a:t>          (false</a:t>
            </a:r>
            <a:r>
              <a:rPr lang="en-US" altLang="en-US" sz="1700" b="1" dirty="0"/>
              <a:t> and </a:t>
            </a:r>
            <a:r>
              <a:rPr lang="en-US" altLang="en-US" sz="1700" i="1" dirty="0"/>
              <a:t>unknown) = false,</a:t>
            </a:r>
            <a:br>
              <a:rPr lang="en-US" altLang="en-US" sz="1700" i="1" dirty="0"/>
            </a:br>
            <a:r>
              <a:rPr lang="en-US" altLang="en-US" sz="1700" i="1" dirty="0"/>
              <a:t>          (unknown </a:t>
            </a:r>
            <a:r>
              <a:rPr lang="en-US" altLang="en-US" sz="1700" b="1" dirty="0"/>
              <a:t>and</a:t>
            </a:r>
            <a:r>
              <a:rPr lang="en-US" altLang="en-US" sz="1700" i="1" dirty="0"/>
              <a:t> unknown) = unknown</a:t>
            </a:r>
            <a:endParaRPr lang="en-US" altLang="en-US" sz="1700" dirty="0"/>
          </a:p>
          <a:p>
            <a:pPr lvl="1"/>
            <a:r>
              <a:rPr lang="en-US" altLang="en-US" sz="1700" b="1" dirty="0"/>
              <a:t>or:    </a:t>
            </a:r>
            <a:r>
              <a:rPr lang="en-US" altLang="en-US" sz="1700" dirty="0"/>
              <a:t> (</a:t>
            </a:r>
            <a:r>
              <a:rPr lang="en-US" altLang="en-US" sz="1700" i="1" dirty="0"/>
              <a:t>unknown</a:t>
            </a:r>
            <a:r>
              <a:rPr lang="en-US" altLang="en-US" sz="1700" dirty="0"/>
              <a:t> </a:t>
            </a:r>
            <a:r>
              <a:rPr lang="en-US" altLang="en-US" sz="1700" b="1" dirty="0"/>
              <a:t>or</a:t>
            </a:r>
            <a:r>
              <a:rPr lang="en-US" altLang="en-US" sz="1700" dirty="0"/>
              <a:t> </a:t>
            </a:r>
            <a:r>
              <a:rPr lang="en-US" altLang="en-US" sz="1700" i="1" dirty="0"/>
              <a:t>true</a:t>
            </a:r>
            <a:r>
              <a:rPr lang="en-US" altLang="en-US" sz="1700" dirty="0"/>
              <a:t>)   = </a:t>
            </a:r>
            <a:r>
              <a:rPr lang="en-US" altLang="en-US" sz="1700" i="1" dirty="0"/>
              <a:t>true</a:t>
            </a:r>
            <a:r>
              <a:rPr lang="en-US" altLang="en-US" sz="1700" dirty="0"/>
              <a:t>,</a:t>
            </a:r>
            <a:br>
              <a:rPr lang="en-US" altLang="en-US" sz="1700" dirty="0"/>
            </a:br>
            <a:r>
              <a:rPr lang="en-US" altLang="en-US" sz="1700" dirty="0"/>
              <a:t>          (</a:t>
            </a:r>
            <a:r>
              <a:rPr lang="en-US" altLang="en-US" sz="1700" i="1" dirty="0"/>
              <a:t>unknown</a:t>
            </a:r>
            <a:r>
              <a:rPr lang="en-US" altLang="en-US" sz="1700" dirty="0"/>
              <a:t> </a:t>
            </a:r>
            <a:r>
              <a:rPr lang="en-US" altLang="en-US" sz="1700" b="1" dirty="0"/>
              <a:t>or</a:t>
            </a:r>
            <a:r>
              <a:rPr lang="en-US" altLang="en-US" sz="1700" dirty="0"/>
              <a:t> </a:t>
            </a:r>
            <a:r>
              <a:rPr lang="en-US" altLang="en-US" sz="1700" i="1" dirty="0"/>
              <a:t>false</a:t>
            </a:r>
            <a:r>
              <a:rPr lang="en-US" altLang="en-US" sz="1700" dirty="0"/>
              <a:t>)  = </a:t>
            </a:r>
            <a:r>
              <a:rPr lang="en-US" altLang="en-US" sz="1700" i="1" dirty="0"/>
              <a:t>unknown</a:t>
            </a:r>
            <a:br>
              <a:rPr lang="en-US" altLang="en-US" sz="1700" dirty="0"/>
            </a:br>
            <a:r>
              <a:rPr lang="en-US" altLang="en-US" sz="1700" dirty="0"/>
              <a:t>          (</a:t>
            </a:r>
            <a:r>
              <a:rPr lang="en-US" altLang="en-US" sz="1700" i="1" dirty="0"/>
              <a:t>unknown </a:t>
            </a:r>
            <a:r>
              <a:rPr lang="en-US" altLang="en-US" sz="1700" b="1" dirty="0"/>
              <a:t>or</a:t>
            </a:r>
            <a:r>
              <a:rPr lang="en-US" altLang="en-US" sz="1700" i="1" dirty="0"/>
              <a:t> unknown) = unknown</a:t>
            </a:r>
          </a:p>
          <a:p>
            <a:r>
              <a:rPr lang="en-US" altLang="en-US" sz="1700" dirty="0"/>
              <a:t>Result of </a:t>
            </a:r>
            <a:r>
              <a:rPr lang="en-US" altLang="en-US" sz="1700" b="1" dirty="0"/>
              <a:t>where </a:t>
            </a:r>
            <a:r>
              <a:rPr lang="en-US" altLang="en-US" sz="1700" dirty="0"/>
              <a:t>clause predicate is treated as </a:t>
            </a:r>
            <a:r>
              <a:rPr lang="en-US" altLang="en-US" sz="1700" i="1" dirty="0"/>
              <a:t>false </a:t>
            </a:r>
            <a:r>
              <a:rPr lang="en-US" altLang="en-US" sz="1700" dirty="0"/>
              <a:t>if it evaluates to </a:t>
            </a:r>
            <a:r>
              <a:rPr lang="en-US" altLang="en-US" sz="1700" i="1" dirty="0"/>
              <a:t>unknown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Aggregate Functions</a:t>
            </a:r>
          </a:p>
        </p:txBody>
      </p:sp>
      <p:sp>
        <p:nvSpPr>
          <p:cNvPr id="358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253986" cy="3795204"/>
          </a:xfrm>
        </p:spPr>
        <p:txBody>
          <a:bodyPr/>
          <a:lstStyle/>
          <a:p>
            <a:pPr>
              <a:tabLst>
                <a:tab pos="2222500" algn="l"/>
              </a:tabLst>
            </a:pPr>
            <a:r>
              <a:rPr lang="en-US" altLang="en-US" sz="1700" dirty="0"/>
              <a:t>These functions operate on the multiset of values of a column of a relation, and return a value</a:t>
            </a:r>
          </a:p>
          <a:p>
            <a:pPr>
              <a:buFont typeface="Monotype Sorts" charset="2"/>
              <a:buNone/>
              <a:tabLst>
                <a:tab pos="2222500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: </a:t>
            </a:r>
            <a:r>
              <a:rPr lang="en-US" altLang="en-US" sz="1700" dirty="0"/>
              <a:t>average value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min:  </a:t>
            </a:r>
            <a:r>
              <a:rPr lang="en-US" altLang="en-US" sz="1700" dirty="0"/>
              <a:t>minimum value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max:  </a:t>
            </a:r>
            <a:r>
              <a:rPr lang="en-US" altLang="en-US" sz="1700" dirty="0"/>
              <a:t>maximum value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sum:  </a:t>
            </a:r>
            <a:r>
              <a:rPr lang="en-US" altLang="en-US" sz="1700" dirty="0"/>
              <a:t>sum of values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count:  </a:t>
            </a:r>
            <a:r>
              <a:rPr lang="en-US" altLang="en-US" sz="1700" dirty="0"/>
              <a:t>number of values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Aggregate Functions Examples</a:t>
            </a:r>
          </a:p>
        </p:txBody>
      </p:sp>
      <p:sp>
        <p:nvSpPr>
          <p:cNvPr id="368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8075"/>
            <a:ext cx="7681913" cy="4805045"/>
          </a:xfrm>
        </p:spPr>
        <p:txBody>
          <a:bodyPr/>
          <a:lstStyle/>
          <a:p>
            <a:pPr>
              <a:tabLst>
                <a:tab pos="1711325" algn="l"/>
              </a:tabLst>
            </a:pPr>
            <a:r>
              <a:rPr lang="en-US" altLang="en-US" sz="1700" dirty="0"/>
              <a:t>Find the average salary of instructors in the Computer Science department </a:t>
            </a:r>
          </a:p>
          <a:p>
            <a:pPr lvl="1">
              <a:tabLst>
                <a:tab pos="1711325" algn="l"/>
              </a:tabLst>
            </a:pPr>
            <a:r>
              <a:rPr lang="en-US" altLang="en-US" sz="1700" b="1" dirty="0"/>
              <a:t>select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where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= 'Comp. Sci.';</a:t>
            </a:r>
          </a:p>
          <a:p>
            <a:pPr>
              <a:tabLst>
                <a:tab pos="1711325" algn="l"/>
              </a:tabLst>
            </a:pPr>
            <a:r>
              <a:rPr kumimoji="0" lang="en-US" altLang="en-US" sz="1700" dirty="0"/>
              <a:t>Find the total number of instructors who teach a course in the Spring 2018 semester</a:t>
            </a:r>
          </a:p>
          <a:p>
            <a:pPr lvl="1">
              <a:tabLst>
                <a:tab pos="1711325" algn="l"/>
              </a:tabLst>
            </a:pPr>
            <a:r>
              <a:rPr kumimoji="0" lang="en-US" altLang="en-US" sz="1700" b="1" dirty="0"/>
              <a:t>select count </a:t>
            </a:r>
            <a:r>
              <a:rPr kumimoji="0" lang="en-US" altLang="en-US" sz="1700" dirty="0"/>
              <a:t>(</a:t>
            </a:r>
            <a:r>
              <a:rPr kumimoji="0" lang="en-US" altLang="en-US" sz="1700" b="1" dirty="0"/>
              <a:t>distinct </a:t>
            </a:r>
            <a:r>
              <a:rPr kumimoji="0" lang="en-US" altLang="en-US" sz="1700" i="1" dirty="0"/>
              <a:t>ID</a:t>
            </a:r>
            <a:r>
              <a:rPr kumimoji="0" lang="en-US" altLang="en-US" sz="1700" dirty="0"/>
              <a:t>)</a:t>
            </a:r>
            <a:br>
              <a:rPr kumimoji="0" lang="en-US" altLang="en-US" sz="1700" dirty="0"/>
            </a:b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teaches</a:t>
            </a:r>
            <a:br>
              <a:rPr kumimoji="0" lang="en-US" altLang="en-US" sz="1700" i="1" dirty="0"/>
            </a:br>
            <a:r>
              <a:rPr kumimoji="0" lang="en-US" altLang="en-US" sz="1700" b="1" dirty="0"/>
              <a:t>where </a:t>
            </a:r>
            <a:r>
              <a:rPr kumimoji="0" lang="en-US" altLang="en-US" sz="1700" i="1" dirty="0"/>
              <a:t>semester </a:t>
            </a:r>
            <a:r>
              <a:rPr kumimoji="0" lang="en-US" altLang="en-US" sz="1700" dirty="0"/>
              <a:t>= 'Spring' </a:t>
            </a:r>
            <a:r>
              <a:rPr kumimoji="0" lang="en-US" altLang="en-US" sz="1700" b="1" dirty="0"/>
              <a:t>and </a:t>
            </a:r>
            <a:r>
              <a:rPr kumimoji="0" lang="en-US" altLang="en-US" sz="1700" i="1" dirty="0"/>
              <a:t>year </a:t>
            </a:r>
            <a:r>
              <a:rPr kumimoji="0" lang="en-US" altLang="en-US" sz="1700" dirty="0"/>
              <a:t>= 2018;</a:t>
            </a:r>
          </a:p>
          <a:p>
            <a:pPr>
              <a:tabLst>
                <a:tab pos="1711325" algn="l"/>
              </a:tabLst>
            </a:pPr>
            <a:r>
              <a:rPr kumimoji="0" lang="en-US" altLang="en-US" sz="1700" dirty="0"/>
              <a:t>Find the number of tuples in the </a:t>
            </a:r>
            <a:r>
              <a:rPr kumimoji="0" lang="en-US" altLang="en-US" sz="1700" i="1" dirty="0"/>
              <a:t>course </a:t>
            </a:r>
            <a:r>
              <a:rPr kumimoji="0" lang="en-US" altLang="en-US" sz="1700" dirty="0"/>
              <a:t>relation</a:t>
            </a:r>
          </a:p>
          <a:p>
            <a:pPr lvl="1">
              <a:tabLst>
                <a:tab pos="1711325" algn="l"/>
              </a:tabLst>
            </a:pPr>
            <a:r>
              <a:rPr kumimoji="0" lang="en-US" altLang="en-US" sz="1700" b="1" dirty="0"/>
              <a:t>select count </a:t>
            </a:r>
            <a:r>
              <a:rPr kumimoji="0" lang="en-US" altLang="en-US" sz="1700" dirty="0"/>
              <a:t>(*)</a:t>
            </a:r>
            <a:br>
              <a:rPr kumimoji="0" lang="en-US" altLang="en-US" sz="1700" dirty="0"/>
            </a:br>
            <a:r>
              <a:rPr kumimoji="0" lang="en-US" altLang="en-US" sz="1700" b="1" dirty="0"/>
              <a:t>from </a:t>
            </a:r>
            <a:r>
              <a:rPr kumimoji="0" lang="en-US" altLang="en-US" sz="1700" i="1" dirty="0"/>
              <a:t>course</a:t>
            </a:r>
            <a:r>
              <a:rPr kumimoji="0" lang="en-US" altLang="en-US" sz="1700" dirty="0"/>
              <a:t>;</a:t>
            </a:r>
          </a:p>
          <a:p>
            <a:pPr lvl="1">
              <a:buNone/>
              <a:tabLst>
                <a:tab pos="1711325" algn="l"/>
              </a:tabLst>
            </a:pPr>
            <a:endParaRPr kumimoji="0" lang="en-US" altLang="en-US" dirty="0"/>
          </a:p>
          <a:p>
            <a:pPr>
              <a:tabLst>
                <a:tab pos="1711325" algn="l"/>
              </a:tabLst>
            </a:pPr>
            <a:endParaRPr lang="en-US" altLang="en-US" dirty="0"/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758825" y="2813050"/>
            <a:ext cx="76819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kumimoji="1" lang="en-US" altLang="en-US" sz="1800"/>
              <a:t>   </a:t>
            </a:r>
            <a:endParaRPr lang="en-US" altLang="en-US" sz="16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Aggregate Functions – Group By</a:t>
            </a:r>
          </a:p>
        </p:txBody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23939"/>
            <a:ext cx="7900162" cy="1292542"/>
          </a:xfrm>
        </p:spPr>
        <p:txBody>
          <a:bodyPr/>
          <a:lstStyle/>
          <a:p>
            <a:pPr>
              <a:tabLst>
                <a:tab pos="625475" algn="l"/>
              </a:tabLst>
            </a:pPr>
            <a:r>
              <a:rPr lang="en-US" altLang="en-US" sz="1700" dirty="0"/>
              <a:t>Find the average salary of instructors in each department</a:t>
            </a:r>
          </a:p>
          <a:p>
            <a:pPr lvl="1">
              <a:tabLst>
                <a:tab pos="625475" algn="l"/>
              </a:tabLst>
            </a:pPr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avg_salary</a:t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group by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;</a:t>
            </a:r>
          </a:p>
          <a:p>
            <a:pPr lvl="1">
              <a:buNone/>
              <a:tabLst>
                <a:tab pos="625475" algn="l"/>
              </a:tabLst>
            </a:pPr>
            <a:endParaRPr lang="en-US" altLang="en-US" sz="1700" dirty="0"/>
          </a:p>
          <a:p>
            <a:pPr lvl="1">
              <a:tabLst>
                <a:tab pos="625475" algn="l"/>
              </a:tabLst>
            </a:pPr>
            <a:endParaRPr lang="en-US" altLang="en-US" dirty="0"/>
          </a:p>
          <a:p>
            <a:pPr lvl="1">
              <a:tabLst>
                <a:tab pos="625475" algn="l"/>
              </a:tabLst>
            </a:pPr>
            <a:endParaRPr lang="en-US" alt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A696F0C8-535A-4899-86A4-1FC72B33C2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9771" t="2012" r="19587" b="13353"/>
          <a:stretch/>
        </p:blipFill>
        <p:spPr>
          <a:xfrm>
            <a:off x="641556" y="2528706"/>
            <a:ext cx="3930444" cy="341553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1B06BB8-D7A3-4C3D-838A-568EB83A706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31384" t="3188" r="31718" b="23128"/>
          <a:stretch/>
        </p:blipFill>
        <p:spPr>
          <a:xfrm>
            <a:off x="5346097" y="2528706"/>
            <a:ext cx="2426304" cy="223149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Aggregation (Cont.)</a:t>
            </a:r>
          </a:p>
        </p:txBody>
      </p:sp>
      <p:sp>
        <p:nvSpPr>
          <p:cNvPr id="38914" name="Text Box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7656321" cy="3344099"/>
          </a:xfrm>
        </p:spPr>
        <p:txBody>
          <a:bodyPr/>
          <a:lstStyle/>
          <a:p>
            <a:r>
              <a:rPr lang="en-US" altLang="en-US" sz="1700" dirty="0"/>
              <a:t>Attributes in 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clause outside of aggregate functions must appear in </a:t>
            </a:r>
            <a:r>
              <a:rPr lang="en-US" altLang="en-US" sz="1700" b="1" dirty="0"/>
              <a:t>group by</a:t>
            </a:r>
            <a:r>
              <a:rPr lang="en-US" altLang="en-US" sz="1700" dirty="0"/>
              <a:t> list</a:t>
            </a:r>
          </a:p>
          <a:p>
            <a:pPr lvl="1"/>
            <a:r>
              <a:rPr lang="en-US" altLang="en-US" sz="1700" dirty="0"/>
              <a:t>/* erroneous query */</a:t>
            </a:r>
            <a:br>
              <a:rPr lang="en-US" altLang="en-US" sz="1700" dirty="0"/>
            </a:br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/>
              <a:t>ID</a:t>
            </a:r>
            <a:r>
              <a:rPr lang="en-US" altLang="en-US" sz="1700" dirty="0"/>
              <a:t>,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b="1" dirty="0"/>
              <a:t>group by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;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154" name="Rectangle 2"/>
          <p:cNvSpPr>
            <a:spLocks noGrp="1" noChangeArrowheads="1"/>
          </p:cNvSpPr>
          <p:nvPr>
            <p:ph type="title"/>
          </p:nvPr>
        </p:nvSpPr>
        <p:spPr>
          <a:xfrm>
            <a:off x="923925" y="96838"/>
            <a:ext cx="8077200" cy="609600"/>
          </a:xfrm>
        </p:spPr>
        <p:txBody>
          <a:bodyPr/>
          <a:lstStyle/>
          <a:p>
            <a:r>
              <a:rPr lang="en-US" altLang="en-US" sz="2800" dirty="0"/>
              <a:t>Aggregate Functions – Having Clause</a:t>
            </a:r>
          </a:p>
        </p:txBody>
      </p:sp>
      <p:sp>
        <p:nvSpPr>
          <p:cNvPr id="399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0113" y="1193800"/>
            <a:ext cx="7829631" cy="3231895"/>
          </a:xfrm>
        </p:spPr>
        <p:txBody>
          <a:bodyPr/>
          <a:lstStyle/>
          <a:p>
            <a:pPr>
              <a:tabLst>
                <a:tab pos="1489075" algn="l"/>
              </a:tabLst>
            </a:pPr>
            <a:r>
              <a:rPr lang="en-US" altLang="en-US" sz="1700" dirty="0"/>
              <a:t>Find the names and average salaries of all departments whose average salary is greater than 42000</a:t>
            </a:r>
          </a:p>
          <a:p>
            <a:pPr>
              <a:tabLst>
                <a:tab pos="1489075" algn="l"/>
              </a:tabLst>
            </a:pPr>
            <a:endParaRPr lang="en-US" altLang="en-US" sz="1700" dirty="0"/>
          </a:p>
          <a:p>
            <a:pPr>
              <a:tabLst>
                <a:tab pos="1489075" algn="l"/>
              </a:tabLst>
            </a:pPr>
            <a:endParaRPr lang="en-US" altLang="en-US" sz="1700" dirty="0"/>
          </a:p>
          <a:p>
            <a:pPr>
              <a:tabLst>
                <a:tab pos="1489075" algn="l"/>
              </a:tabLst>
            </a:pPr>
            <a:endParaRPr lang="en-US" altLang="en-US" sz="1700" dirty="0"/>
          </a:p>
          <a:p>
            <a:pPr>
              <a:tabLst>
                <a:tab pos="1489075" algn="l"/>
              </a:tabLst>
            </a:pPr>
            <a:endParaRPr lang="en-US" altLang="en-US" sz="800" dirty="0"/>
          </a:p>
          <a:p>
            <a:pPr>
              <a:tabLst>
                <a:tab pos="1489075" algn="l"/>
              </a:tabLst>
            </a:pPr>
            <a:r>
              <a:rPr lang="en-US" altLang="en-US" sz="1700" dirty="0"/>
              <a:t>Note: predicates in the </a:t>
            </a:r>
            <a:r>
              <a:rPr lang="en-US" altLang="en-US" sz="1700" b="1" dirty="0"/>
              <a:t>having</a:t>
            </a:r>
            <a:r>
              <a:rPr lang="en-US" altLang="en-US" sz="1700" dirty="0"/>
              <a:t> clause are applied after the formation of groups whereas predicates in the </a:t>
            </a:r>
            <a:r>
              <a:rPr lang="en-US" altLang="en-US" sz="1700" b="1" dirty="0"/>
              <a:t>where</a:t>
            </a:r>
            <a:r>
              <a:rPr lang="en-US" altLang="en-US" sz="1700" dirty="0"/>
              <a:t> clause are applied before forming groups</a:t>
            </a:r>
          </a:p>
        </p:txBody>
      </p:sp>
      <p:sp>
        <p:nvSpPr>
          <p:cNvPr id="39940" name="Text Box 5"/>
          <p:cNvSpPr txBox="1">
            <a:spLocks noChangeArrowheads="1"/>
          </p:cNvSpPr>
          <p:nvPr/>
        </p:nvSpPr>
        <p:spPr bwMode="auto">
          <a:xfrm>
            <a:off x="1677988" y="1870710"/>
            <a:ext cx="586105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</a:t>
            </a:r>
            <a:r>
              <a:rPr lang="en-US" altLang="en-US" sz="1700" dirty="0"/>
              <a:t> </a:t>
            </a:r>
            <a:r>
              <a:rPr lang="en-US" altLang="en-US" sz="1700" i="1" dirty="0" err="1"/>
              <a:t>avg_salary</a:t>
            </a:r>
            <a:endParaRPr lang="en-US" altLang="en-US" sz="1700" i="1" dirty="0"/>
          </a:p>
          <a:p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r>
              <a:rPr lang="en-US" altLang="en-US" sz="1700" b="1" dirty="0"/>
              <a:t>group by </a:t>
            </a:r>
            <a:r>
              <a:rPr lang="en-US" altLang="en-US" sz="1700" i="1" dirty="0"/>
              <a:t>dept_name</a:t>
            </a:r>
          </a:p>
          <a:p>
            <a:r>
              <a:rPr lang="en-US" altLang="en-US" sz="1700" b="1" dirty="0"/>
              <a:t>having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 &gt; 42000;</a:t>
            </a:r>
          </a:p>
        </p:txBody>
      </p:sp>
    </p:spTree>
    <p:extLst>
      <p:ext uri="{BB962C8B-B14F-4D97-AF65-F5344CB8AC3E}">
        <p14:creationId xmlns:p14="http://schemas.microsoft.com/office/powerpoint/2010/main" val="12566580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Nested Subqueries</a:t>
            </a:r>
          </a:p>
        </p:txBody>
      </p:sp>
      <p:sp>
        <p:nvSpPr>
          <p:cNvPr id="419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39813"/>
            <a:ext cx="7656559" cy="4922075"/>
          </a:xfrm>
        </p:spPr>
        <p:txBody>
          <a:bodyPr/>
          <a:lstStyle/>
          <a:p>
            <a:r>
              <a:rPr lang="en-US" altLang="en-US" sz="1700" dirty="0"/>
              <a:t>SQL provides a mechanism for the nesting of subqueries. A </a:t>
            </a:r>
            <a:r>
              <a:rPr lang="en-US" altLang="en-US" sz="1700" b="1" dirty="0">
                <a:solidFill>
                  <a:srgbClr val="002060"/>
                </a:solidFill>
              </a:rPr>
              <a:t>subquery</a:t>
            </a:r>
            <a:r>
              <a:rPr lang="en-US" altLang="en-US" sz="1700" dirty="0"/>
              <a:t> is a </a:t>
            </a:r>
            <a:r>
              <a:rPr lang="en-US" altLang="en-US" sz="1700" b="1" dirty="0"/>
              <a:t>select-from-where</a:t>
            </a:r>
            <a:r>
              <a:rPr lang="en-US" altLang="en-US" sz="1700" dirty="0"/>
              <a:t> expression that is nested within another query.</a:t>
            </a:r>
          </a:p>
          <a:p>
            <a:r>
              <a:rPr lang="en-US" altLang="en-US" sz="1700" dirty="0"/>
              <a:t>The nesting can be done in the following SQL query</a:t>
            </a:r>
            <a:br>
              <a:rPr lang="en-US" altLang="en-US" sz="1700" dirty="0"/>
            </a:b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A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/>
              <a:t>A</a:t>
            </a:r>
            <a:r>
              <a:rPr lang="en-US" altLang="en-US" sz="1700" i="1" baseline="-25000" dirty="0"/>
              <a:t>n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from</a:t>
            </a:r>
            <a:r>
              <a:rPr lang="en-US" altLang="en-US" sz="1700" dirty="0"/>
              <a:t>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1</a:t>
            </a:r>
            <a:r>
              <a:rPr lang="en-US" altLang="en-US" sz="1700" dirty="0"/>
              <a:t>, </a:t>
            </a:r>
            <a:r>
              <a:rPr lang="en-US" altLang="en-US" sz="1700" i="1" dirty="0"/>
              <a:t>r</a:t>
            </a:r>
            <a:r>
              <a:rPr lang="en-US" altLang="en-US" sz="1700" baseline="-25000" dirty="0"/>
              <a:t>2</a:t>
            </a:r>
            <a:r>
              <a:rPr lang="en-US" altLang="en-US" sz="1700" dirty="0"/>
              <a:t>, ..., </a:t>
            </a:r>
            <a:r>
              <a:rPr lang="en-US" altLang="en-US" sz="1700" i="1" dirty="0" err="1"/>
              <a:t>r</a:t>
            </a:r>
            <a:r>
              <a:rPr lang="en-US" altLang="en-US" sz="1700" i="1" baseline="-25000" dirty="0" err="1"/>
              <a:t>m</a:t>
            </a:r>
            <a:br>
              <a:rPr lang="en-US" altLang="en-US" sz="1700" dirty="0"/>
            </a:br>
            <a:r>
              <a:rPr lang="en-US" altLang="en-US" sz="1700" dirty="0"/>
              <a:t>	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P</a:t>
            </a:r>
          </a:p>
          <a:p>
            <a:pPr>
              <a:buFont typeface="Monotype Sorts" charset="2"/>
              <a:buNone/>
            </a:pPr>
            <a:r>
              <a:rPr lang="en-US" altLang="en-US" sz="800" i="1" dirty="0"/>
              <a:t> </a:t>
            </a:r>
            <a:br>
              <a:rPr lang="en-US" altLang="en-US" sz="1700" i="1" dirty="0"/>
            </a:br>
            <a:r>
              <a:rPr lang="en-US" altLang="en-US" sz="1700" dirty="0"/>
              <a:t>as follows:</a:t>
            </a:r>
          </a:p>
          <a:p>
            <a:pPr lvl="1"/>
            <a:r>
              <a:rPr lang="en-US" altLang="en-US" sz="1700" b="1" dirty="0"/>
              <a:t>From clause: </a:t>
            </a:r>
            <a:r>
              <a:rPr lang="en-US" altLang="en-US" sz="1700" i="1" dirty="0" err="1"/>
              <a:t>r</a:t>
            </a:r>
            <a:r>
              <a:rPr lang="en-US" altLang="en-US" sz="1700" i="1" baseline="-25000" dirty="0" err="1"/>
              <a:t>i</a:t>
            </a:r>
            <a:r>
              <a:rPr lang="en-US" altLang="en-US" sz="1700" i="1" baseline="-25000" dirty="0"/>
              <a:t> </a:t>
            </a:r>
            <a:r>
              <a:rPr lang="en-US" altLang="en-US" sz="1700" dirty="0"/>
              <a:t> can be replaced by any valid subquery</a:t>
            </a:r>
          </a:p>
          <a:p>
            <a:pPr lvl="1"/>
            <a:r>
              <a:rPr lang="en-US" altLang="en-US" sz="1700" b="1" dirty="0"/>
              <a:t>Where clause: </a:t>
            </a:r>
            <a:r>
              <a:rPr lang="en-US" altLang="en-US" sz="1700" i="1" dirty="0"/>
              <a:t>P</a:t>
            </a:r>
            <a:r>
              <a:rPr lang="en-US" altLang="en-US" sz="1700" dirty="0"/>
              <a:t> can be replaced with an expression of the form:</a:t>
            </a:r>
          </a:p>
          <a:p>
            <a:pPr lvl="1">
              <a:buFont typeface="Monotype Sorts" charset="2"/>
              <a:buNone/>
            </a:pPr>
            <a:r>
              <a:rPr lang="en-US" altLang="en-US" sz="1700" dirty="0"/>
              <a:t>                </a:t>
            </a:r>
            <a:r>
              <a:rPr lang="en-US" altLang="en-US" sz="1700" i="1" dirty="0"/>
              <a:t>B</a:t>
            </a:r>
            <a:r>
              <a:rPr lang="en-US" altLang="en-US" sz="1700" dirty="0"/>
              <a:t> &lt;operation&gt; (subquery)</a:t>
            </a:r>
          </a:p>
          <a:p>
            <a:pPr lvl="1">
              <a:buFont typeface="Monotype Sorts" charset="2"/>
              <a:buNone/>
            </a:pPr>
            <a:r>
              <a:rPr lang="en-US" altLang="en-US" sz="1700" dirty="0"/>
              <a:t>     </a:t>
            </a:r>
            <a:r>
              <a:rPr lang="en-US" altLang="en-US" sz="1700" i="1" dirty="0"/>
              <a:t>B</a:t>
            </a:r>
            <a:r>
              <a:rPr lang="en-US" altLang="en-US" sz="1700" dirty="0"/>
              <a:t> is an attribute and &lt;operation&gt; to be defined later.</a:t>
            </a:r>
          </a:p>
          <a:p>
            <a:pPr lvl="1"/>
            <a:r>
              <a:rPr lang="en-US" altLang="en-US" sz="1700" b="1" dirty="0"/>
              <a:t>Select clause: </a:t>
            </a:r>
          </a:p>
          <a:p>
            <a:pPr marL="857250" lvl="2" indent="0">
              <a:buFont typeface="Webdings" panose="05030102010509060703" pitchFamily="18" charset="2"/>
              <a:buNone/>
            </a:pPr>
            <a:r>
              <a:rPr lang="en-US" altLang="en-US" sz="1700" i="1" dirty="0"/>
              <a:t>A</a:t>
            </a:r>
            <a:r>
              <a:rPr lang="en-US" altLang="en-US" sz="1700" i="1" baseline="-25000" dirty="0"/>
              <a:t>i   </a:t>
            </a:r>
            <a:r>
              <a:rPr lang="en-US" altLang="en-US" sz="1700" dirty="0"/>
              <a:t>can be replaced be a subquery that generates a single value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2470150"/>
            <a:ext cx="8077200" cy="609600"/>
          </a:xfrm>
        </p:spPr>
        <p:txBody>
          <a:bodyPr/>
          <a:lstStyle/>
          <a:p>
            <a:r>
              <a:rPr lang="en-US" altLang="en-US" dirty="0"/>
              <a:t>Set Membership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Set Membership </a:t>
            </a:r>
          </a:p>
        </p:txBody>
      </p:sp>
      <p:sp>
        <p:nvSpPr>
          <p:cNvPr id="491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7" y="1109663"/>
            <a:ext cx="7648313" cy="5181955"/>
          </a:xfrm>
        </p:spPr>
        <p:txBody>
          <a:bodyPr/>
          <a:lstStyle/>
          <a:p>
            <a:pPr>
              <a:tabLst>
                <a:tab pos="1027113" algn="l"/>
              </a:tabLst>
            </a:pPr>
            <a:r>
              <a:rPr lang="en-US" altLang="en-US" sz="1700" dirty="0"/>
              <a:t>Find courses offered in Fall 2017 and in Spring 2018</a:t>
            </a:r>
          </a:p>
          <a:p>
            <a:pPr>
              <a:tabLst>
                <a:tab pos="1027113" algn="l"/>
              </a:tabLst>
            </a:pPr>
            <a:endParaRPr lang="en-US" altLang="en-US" sz="1700" dirty="0"/>
          </a:p>
          <a:p>
            <a:pPr>
              <a:tabLst>
                <a:tab pos="1027113" algn="l"/>
              </a:tabLst>
            </a:pPr>
            <a:endParaRPr lang="en-US" altLang="en-US" sz="1700" dirty="0"/>
          </a:p>
          <a:p>
            <a:pPr>
              <a:tabLst>
                <a:tab pos="1027113" algn="l"/>
              </a:tabLst>
            </a:pPr>
            <a:endParaRPr lang="en-US" altLang="en-US" dirty="0"/>
          </a:p>
          <a:p>
            <a:pPr>
              <a:tabLst>
                <a:tab pos="1027113" algn="l"/>
              </a:tabLst>
            </a:pPr>
            <a:endParaRPr lang="en-US" altLang="en-US" dirty="0"/>
          </a:p>
          <a:p>
            <a:pPr>
              <a:tabLst>
                <a:tab pos="1027113" algn="l"/>
              </a:tabLst>
            </a:pPr>
            <a:endParaRPr lang="en-US" altLang="en-US" dirty="0"/>
          </a:p>
          <a:p>
            <a:pPr>
              <a:tabLst>
                <a:tab pos="1027113" algn="l"/>
              </a:tabLst>
            </a:pPr>
            <a:r>
              <a:rPr lang="en-US" altLang="en-US" sz="1700" dirty="0"/>
              <a:t>Find courses offered in Fall 2017 but not in Spring 2018</a:t>
            </a:r>
            <a:endParaRPr lang="en-US" altLang="en-US" dirty="0"/>
          </a:p>
          <a:p>
            <a:pPr>
              <a:tabLst>
                <a:tab pos="1027113" algn="l"/>
              </a:tabLst>
            </a:pPr>
            <a:endParaRPr lang="en-US" altLang="en-US" dirty="0"/>
          </a:p>
          <a:p>
            <a:pPr>
              <a:tabLst>
                <a:tab pos="1027113" algn="l"/>
              </a:tabLst>
            </a:pPr>
            <a:endParaRPr lang="en-US" altLang="en-US" dirty="0"/>
          </a:p>
        </p:txBody>
      </p:sp>
      <p:sp>
        <p:nvSpPr>
          <p:cNvPr id="49156" name="Text Box 5"/>
          <p:cNvSpPr txBox="1">
            <a:spLocks noChangeArrowheads="1"/>
          </p:cNvSpPr>
          <p:nvPr/>
        </p:nvSpPr>
        <p:spPr bwMode="auto">
          <a:xfrm>
            <a:off x="1625600" y="1565460"/>
            <a:ext cx="621665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1" dirty="0"/>
              <a:t>select distinct </a:t>
            </a:r>
            <a:r>
              <a:rPr lang="en-US" altLang="en-US" sz="1600" i="1" dirty="0" err="1"/>
              <a:t>course_id</a:t>
            </a:r>
            <a:endParaRPr lang="en-US" altLang="en-US" sz="1600" i="1" dirty="0"/>
          </a:p>
          <a:p>
            <a:r>
              <a:rPr lang="en-US" altLang="en-US" sz="1600" b="1" dirty="0"/>
              <a:t>from </a:t>
            </a:r>
            <a:r>
              <a:rPr lang="en-US" altLang="en-US" sz="1600" i="1" dirty="0"/>
              <a:t>section</a:t>
            </a:r>
          </a:p>
          <a:p>
            <a:r>
              <a:rPr lang="en-US" altLang="en-US" sz="1600" b="1" dirty="0"/>
              <a:t>where </a:t>
            </a:r>
            <a:r>
              <a:rPr lang="en-US" altLang="en-US" sz="1600" i="1" dirty="0"/>
              <a:t>semester </a:t>
            </a:r>
            <a:r>
              <a:rPr lang="en-US" altLang="en-US" sz="1600" dirty="0"/>
              <a:t>= 'Fall'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</a:t>
            </a:r>
            <a:r>
              <a:rPr lang="en-US" altLang="en-US" sz="1600" dirty="0"/>
              <a:t>= 2017 </a:t>
            </a:r>
            <a:r>
              <a:rPr lang="en-US" altLang="en-US" sz="1600" b="1" dirty="0"/>
              <a:t>and </a:t>
            </a:r>
            <a:br>
              <a:rPr lang="en-US" altLang="en-US" sz="1600" b="1" dirty="0"/>
            </a:br>
            <a:r>
              <a:rPr lang="en-US" altLang="en-US" sz="1600" b="1" dirty="0"/>
              <a:t>          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</a:t>
            </a:r>
            <a:r>
              <a:rPr lang="en-US" altLang="en-US" sz="1600" b="1" dirty="0"/>
              <a:t>in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 </a:t>
            </a:r>
            <a:r>
              <a:rPr lang="en-US" altLang="en-US" sz="1600" i="1" dirty="0" err="1"/>
              <a:t>course_id</a:t>
            </a:r>
            <a:endParaRPr lang="en-US" altLang="en-US" sz="1600" i="1" dirty="0"/>
          </a:p>
          <a:p>
            <a:r>
              <a:rPr lang="en-US" altLang="en-US" sz="1600" b="1" dirty="0"/>
              <a:t>                                 from </a:t>
            </a:r>
            <a:r>
              <a:rPr lang="en-US" altLang="en-US" sz="1600" i="1" dirty="0"/>
              <a:t>section</a:t>
            </a:r>
          </a:p>
          <a:p>
            <a:r>
              <a:rPr lang="en-US" altLang="en-US" sz="1600" b="1" dirty="0"/>
              <a:t>                                 where </a:t>
            </a:r>
            <a:r>
              <a:rPr lang="en-US" altLang="en-US" sz="1600" i="1" dirty="0"/>
              <a:t>semester </a:t>
            </a:r>
            <a:r>
              <a:rPr lang="en-US" altLang="en-US" sz="1600" dirty="0"/>
              <a:t>= 'Spring'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</a:t>
            </a:r>
            <a:r>
              <a:rPr lang="en-US" altLang="en-US" sz="1600" dirty="0"/>
              <a:t>= 2018);</a:t>
            </a:r>
          </a:p>
        </p:txBody>
      </p:sp>
      <p:sp>
        <p:nvSpPr>
          <p:cNvPr id="49157" name="Text Box 6"/>
          <p:cNvSpPr txBox="1">
            <a:spLocks noChangeArrowheads="1"/>
          </p:cNvSpPr>
          <p:nvPr/>
        </p:nvSpPr>
        <p:spPr bwMode="auto">
          <a:xfrm>
            <a:off x="1625600" y="3693385"/>
            <a:ext cx="658653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1" dirty="0"/>
              <a:t>select distinct </a:t>
            </a:r>
            <a:r>
              <a:rPr lang="en-US" altLang="en-US" sz="1600" i="1" dirty="0" err="1"/>
              <a:t>course_id</a:t>
            </a:r>
            <a:endParaRPr lang="en-US" altLang="en-US" sz="1600" i="1" dirty="0"/>
          </a:p>
          <a:p>
            <a:r>
              <a:rPr lang="en-US" altLang="en-US" sz="1600" b="1" dirty="0"/>
              <a:t>from </a:t>
            </a:r>
            <a:r>
              <a:rPr lang="en-US" altLang="en-US" sz="1600" i="1" dirty="0"/>
              <a:t>section</a:t>
            </a:r>
          </a:p>
          <a:p>
            <a:r>
              <a:rPr lang="en-US" altLang="en-US" sz="1600" b="1" dirty="0"/>
              <a:t>where </a:t>
            </a:r>
            <a:r>
              <a:rPr lang="en-US" altLang="en-US" sz="1600" i="1" dirty="0"/>
              <a:t>semester </a:t>
            </a:r>
            <a:r>
              <a:rPr lang="en-US" altLang="en-US" sz="1600" dirty="0"/>
              <a:t>= 'Fall'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</a:t>
            </a:r>
            <a:r>
              <a:rPr lang="en-US" altLang="en-US" sz="1600" dirty="0"/>
              <a:t>= 2017 </a:t>
            </a:r>
            <a:r>
              <a:rPr lang="en-US" altLang="en-US" sz="1600" b="1" dirty="0"/>
              <a:t>and </a:t>
            </a:r>
            <a:br>
              <a:rPr lang="en-US" altLang="en-US" sz="1600" b="1" dirty="0"/>
            </a:br>
            <a:r>
              <a:rPr lang="en-US" altLang="en-US" sz="1600" b="1" dirty="0"/>
              <a:t>           </a:t>
            </a:r>
            <a:r>
              <a:rPr lang="en-US" altLang="en-US" sz="1600" i="1" dirty="0" err="1"/>
              <a:t>course_id</a:t>
            </a:r>
            <a:r>
              <a:rPr lang="en-US" altLang="en-US" sz="1600" i="1" dirty="0"/>
              <a:t>  </a:t>
            </a:r>
            <a:r>
              <a:rPr lang="en-US" altLang="en-US" sz="1600" b="1" dirty="0"/>
              <a:t>not in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 </a:t>
            </a:r>
            <a:r>
              <a:rPr lang="en-US" altLang="en-US" sz="1600" i="1" dirty="0" err="1"/>
              <a:t>course_id</a:t>
            </a:r>
            <a:endParaRPr lang="en-US" altLang="en-US" sz="1600" i="1" dirty="0"/>
          </a:p>
          <a:p>
            <a:r>
              <a:rPr lang="en-US" altLang="en-US" sz="1600" b="1" dirty="0"/>
              <a:t>                                        from </a:t>
            </a:r>
            <a:r>
              <a:rPr lang="en-US" altLang="en-US" sz="1600" i="1" dirty="0"/>
              <a:t>section</a:t>
            </a:r>
          </a:p>
          <a:p>
            <a:r>
              <a:rPr lang="en-US" altLang="en-US" sz="1600" b="1" dirty="0"/>
              <a:t>                                        where </a:t>
            </a:r>
            <a:r>
              <a:rPr lang="en-US" altLang="en-US" sz="1600" i="1" dirty="0"/>
              <a:t>semester </a:t>
            </a:r>
            <a:r>
              <a:rPr lang="en-US" altLang="en-US" sz="1600" dirty="0"/>
              <a:t>= 'Spring' </a:t>
            </a:r>
            <a:r>
              <a:rPr lang="en-US" altLang="en-US" sz="1600" b="1" dirty="0"/>
              <a:t>and </a:t>
            </a:r>
            <a:r>
              <a:rPr lang="en-US" altLang="en-US" sz="1600" i="1" dirty="0"/>
              <a:t>year</a:t>
            </a:r>
            <a:r>
              <a:rPr lang="en-US" altLang="en-US" sz="1600" dirty="0"/>
              <a:t>= 2018);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Set Membership (Cont.)</a:t>
            </a:r>
          </a:p>
        </p:txBody>
      </p:sp>
      <p:sp>
        <p:nvSpPr>
          <p:cNvPr id="501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23753"/>
            <a:ext cx="7665436" cy="5069783"/>
          </a:xfrm>
        </p:spPr>
        <p:txBody>
          <a:bodyPr/>
          <a:lstStyle/>
          <a:p>
            <a:pPr defTabSz="915988">
              <a:tabLst>
                <a:tab pos="684213" algn="l"/>
                <a:tab pos="1250950" algn="l"/>
              </a:tabLst>
            </a:pPr>
            <a:r>
              <a:rPr lang="en-US" altLang="en-US" sz="1700" dirty="0"/>
              <a:t>Name all instructors whose name is neither “Mozart” nor Einstein”</a:t>
            </a:r>
          </a:p>
          <a:p>
            <a:pPr marL="0" indent="0" defTabSz="915988">
              <a:buNone/>
              <a:tabLst>
                <a:tab pos="684213" algn="l"/>
                <a:tab pos="1250950" algn="l"/>
              </a:tabLst>
            </a:pPr>
            <a:endParaRPr lang="en-US" altLang="en-US" sz="800" dirty="0"/>
          </a:p>
          <a:p>
            <a:pPr>
              <a:spcBef>
                <a:spcPts val="0"/>
              </a:spcBef>
              <a:buNone/>
            </a:pPr>
            <a:r>
              <a:rPr lang="en-US" altLang="en-US" sz="1700" dirty="0"/>
              <a:t>                 </a:t>
            </a:r>
            <a:r>
              <a:rPr lang="en-US" altLang="en-US" sz="1700" b="1" dirty="0"/>
              <a:t>select distinct </a:t>
            </a:r>
            <a:r>
              <a:rPr lang="en-US" altLang="en-US" sz="1700" i="1" dirty="0"/>
              <a:t>name</a:t>
            </a:r>
            <a:endParaRPr lang="en-US" altLang="en-US" sz="1700" dirty="0"/>
          </a:p>
          <a:p>
            <a:pPr>
              <a:spcBef>
                <a:spcPts val="0"/>
              </a:spcBef>
              <a:buNone/>
            </a:pPr>
            <a:r>
              <a:rPr lang="en-US" altLang="en-US" sz="1700" b="1" dirty="0"/>
              <a:t>                 from </a:t>
            </a:r>
            <a:r>
              <a:rPr lang="en-US" altLang="en-US" sz="1700" i="1" dirty="0"/>
              <a:t>instructor</a:t>
            </a:r>
          </a:p>
          <a:p>
            <a:pPr>
              <a:spcBef>
                <a:spcPts val="0"/>
              </a:spcBef>
              <a:buNone/>
            </a:pPr>
            <a:r>
              <a:rPr lang="en-US" altLang="en-US" sz="1700" b="1" dirty="0"/>
              <a:t>                 where </a:t>
            </a:r>
            <a:r>
              <a:rPr lang="en-US" altLang="en-US" sz="1700" dirty="0"/>
              <a:t> </a:t>
            </a:r>
            <a:r>
              <a:rPr lang="en-US" altLang="en-US" sz="1700" i="1" dirty="0"/>
              <a:t>name </a:t>
            </a:r>
            <a:r>
              <a:rPr lang="en-US" altLang="en-US" sz="1700" b="1" dirty="0"/>
              <a:t>not in </a:t>
            </a:r>
            <a:r>
              <a:rPr lang="en-US" altLang="en-US" sz="1700" dirty="0"/>
              <a:t>('Mozart', 'Einstein') </a:t>
            </a:r>
          </a:p>
          <a:p>
            <a:pPr>
              <a:buNone/>
            </a:pPr>
            <a:endParaRPr lang="en-US" altLang="en-US" sz="800" dirty="0"/>
          </a:p>
          <a:p>
            <a:pPr defTabSz="915988">
              <a:tabLst>
                <a:tab pos="684213" algn="l"/>
                <a:tab pos="1250950" algn="l"/>
              </a:tabLst>
            </a:pPr>
            <a:r>
              <a:rPr lang="en-US" altLang="en-US" sz="1700" dirty="0"/>
              <a:t>Find the total number of (distinct) students who have taken course sections taught by the instructor with </a:t>
            </a:r>
            <a:r>
              <a:rPr lang="en-US" altLang="en-US" sz="1700" i="1" dirty="0"/>
              <a:t>ID </a:t>
            </a:r>
            <a:r>
              <a:rPr lang="en-US" altLang="en-US" sz="1700" dirty="0"/>
              <a:t>10101</a:t>
            </a:r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7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7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7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7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700" dirty="0"/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800" dirty="0"/>
          </a:p>
          <a:p>
            <a:pPr defTabSz="915988">
              <a:tabLst>
                <a:tab pos="684213" algn="l"/>
                <a:tab pos="1250950" algn="l"/>
              </a:tabLst>
            </a:pPr>
            <a:r>
              <a:rPr lang="en-US" altLang="en-US" sz="1700" dirty="0"/>
              <a:t>Note: Above query can be written in a much simpler manner.  </a:t>
            </a:r>
            <a:br>
              <a:rPr lang="en-US" altLang="en-US" sz="1700" dirty="0"/>
            </a:br>
            <a:r>
              <a:rPr lang="en-US" altLang="en-US" sz="1700" dirty="0"/>
              <a:t>The formulation above is simply to illustrate SQL features</a:t>
            </a:r>
          </a:p>
          <a:p>
            <a:pPr defTabSz="915988">
              <a:tabLst>
                <a:tab pos="684213" algn="l"/>
                <a:tab pos="1250950" algn="l"/>
              </a:tabLst>
            </a:pPr>
            <a:endParaRPr lang="en-US" altLang="en-US" sz="1700" i="1" dirty="0"/>
          </a:p>
        </p:txBody>
      </p:sp>
      <p:sp>
        <p:nvSpPr>
          <p:cNvPr id="50180" name="Text Box 5"/>
          <p:cNvSpPr txBox="1">
            <a:spLocks noChangeArrowheads="1"/>
          </p:cNvSpPr>
          <p:nvPr/>
        </p:nvSpPr>
        <p:spPr bwMode="auto">
          <a:xfrm>
            <a:off x="1803745" y="3311288"/>
            <a:ext cx="6434733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 b="1" dirty="0"/>
              <a:t>select count </a:t>
            </a:r>
            <a:r>
              <a:rPr lang="en-US" altLang="en-US" sz="1700" dirty="0"/>
              <a:t>(</a:t>
            </a:r>
            <a:r>
              <a:rPr lang="en-US" altLang="en-US" sz="1700" b="1" dirty="0"/>
              <a:t>distinct </a:t>
            </a:r>
            <a:r>
              <a:rPr lang="en-US" altLang="en-US" sz="1700" i="1" dirty="0"/>
              <a:t>ID</a:t>
            </a:r>
            <a:r>
              <a:rPr lang="en-US" altLang="en-US" sz="1700" dirty="0"/>
              <a:t>)</a:t>
            </a:r>
          </a:p>
          <a:p>
            <a:r>
              <a:rPr lang="en-US" altLang="en-US" sz="1700" b="1" dirty="0"/>
              <a:t>from </a:t>
            </a:r>
            <a:r>
              <a:rPr lang="en-US" altLang="en-US" sz="1700" i="1" dirty="0"/>
              <a:t>takes</a:t>
            </a:r>
          </a:p>
          <a:p>
            <a:r>
              <a:rPr lang="en-US" altLang="en-US" sz="1700" b="1" dirty="0"/>
              <a:t>where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semester</a:t>
            </a:r>
            <a:r>
              <a:rPr lang="en-US" altLang="en-US" sz="1700" dirty="0"/>
              <a:t>, </a:t>
            </a:r>
            <a:r>
              <a:rPr lang="en-US" altLang="en-US" sz="1700" i="1" dirty="0"/>
              <a:t>year</a:t>
            </a:r>
            <a:r>
              <a:rPr lang="en-US" altLang="en-US" sz="1700" dirty="0"/>
              <a:t>) </a:t>
            </a:r>
            <a:r>
              <a:rPr lang="en-US" altLang="en-US" sz="1700" b="1" dirty="0"/>
              <a:t>in </a:t>
            </a:r>
            <a:br>
              <a:rPr lang="en-US" altLang="en-US" sz="1700" b="1" dirty="0"/>
            </a:br>
            <a:r>
              <a:rPr lang="en-US" altLang="en-US" sz="1700" b="1" dirty="0"/>
              <a:t>                               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sec_id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semester</a:t>
            </a:r>
            <a:r>
              <a:rPr lang="en-US" altLang="en-US" sz="1700" dirty="0"/>
              <a:t>, </a:t>
            </a:r>
            <a:r>
              <a:rPr lang="en-US" altLang="en-US" sz="1700" i="1" dirty="0"/>
              <a:t>year</a:t>
            </a:r>
          </a:p>
          <a:p>
            <a:r>
              <a:rPr lang="en-US" altLang="en-US" sz="1700" b="1" dirty="0"/>
              <a:t>                                 from </a:t>
            </a:r>
            <a:r>
              <a:rPr lang="en-US" altLang="en-US" sz="1700" i="1" dirty="0"/>
              <a:t>teaches</a:t>
            </a:r>
          </a:p>
          <a:p>
            <a:r>
              <a:rPr lang="en-US" altLang="en-US" sz="1700" b="1" dirty="0"/>
              <a:t>                                 where </a:t>
            </a:r>
            <a:r>
              <a:rPr lang="en-US" altLang="en-US" sz="1700" i="1" dirty="0"/>
              <a:t>teaches</a:t>
            </a:r>
            <a:r>
              <a:rPr lang="en-US" altLang="en-US" sz="1700" dirty="0"/>
              <a:t>.</a:t>
            </a:r>
            <a:r>
              <a:rPr lang="en-US" altLang="en-US" sz="1700" i="1" dirty="0"/>
              <a:t>ID</a:t>
            </a:r>
            <a:r>
              <a:rPr lang="en-US" altLang="en-US" sz="1700" dirty="0"/>
              <a:t>= 10101);</a:t>
            </a:r>
          </a:p>
          <a:p>
            <a:endParaRPr lang="en-US" altLang="en-US" sz="1600" dirty="0"/>
          </a:p>
          <a:p>
            <a:endParaRPr lang="en-US" altLang="en-US" sz="1600" dirty="0"/>
          </a:p>
          <a:p>
            <a:endParaRPr lang="en-US" altLang="en-US" sz="1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2470150"/>
            <a:ext cx="8077200" cy="609600"/>
          </a:xfrm>
        </p:spPr>
        <p:txBody>
          <a:bodyPr/>
          <a:lstStyle/>
          <a:p>
            <a:r>
              <a:rPr lang="en-US" altLang="en-US" dirty="0"/>
              <a:t>Set Comparison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394" name="Rectangle 2"/>
          <p:cNvSpPr>
            <a:spLocks noGrp="1" noChangeArrowheads="1"/>
          </p:cNvSpPr>
          <p:nvPr>
            <p:ph type="title"/>
          </p:nvPr>
        </p:nvSpPr>
        <p:spPr>
          <a:xfrm>
            <a:off x="552450" y="142875"/>
            <a:ext cx="8077200" cy="609600"/>
          </a:xfrm>
        </p:spPr>
        <p:txBody>
          <a:bodyPr/>
          <a:lstStyle/>
          <a:p>
            <a:r>
              <a:rPr lang="en-US" altLang="en-US" sz="2800" dirty="0"/>
              <a:t>Set Comparison – </a:t>
            </a:r>
            <a:r>
              <a:rPr lang="ja-JP" altLang="en-US" sz="2800" dirty="0"/>
              <a:t>“</a:t>
            </a:r>
            <a:r>
              <a:rPr lang="en-US" altLang="ja-JP" sz="2800" dirty="0"/>
              <a:t>some</a:t>
            </a:r>
            <a:r>
              <a:rPr lang="ja-JP" altLang="en-US" sz="2800" dirty="0"/>
              <a:t>”</a:t>
            </a:r>
            <a:r>
              <a:rPr lang="en-US" altLang="ja-JP" sz="2800" dirty="0"/>
              <a:t> Clause</a:t>
            </a:r>
            <a:endParaRPr lang="en-US" altLang="en-US" sz="2800" dirty="0"/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3480" y="1106487"/>
            <a:ext cx="7384238" cy="4202492"/>
          </a:xfrm>
        </p:spPr>
        <p:txBody>
          <a:bodyPr/>
          <a:lstStyle/>
          <a:p>
            <a:pPr defTabSz="915988">
              <a:tabLst>
                <a:tab pos="1830388" algn="l"/>
              </a:tabLst>
            </a:pPr>
            <a:r>
              <a:rPr lang="en-US" altLang="en-US" dirty="0"/>
              <a:t>Find names of instructors with salary greater than that of some (at least one) instructor in the Biology department.</a:t>
            </a:r>
          </a:p>
          <a:p>
            <a:pPr defTabSz="915988">
              <a:tabLst>
                <a:tab pos="1830388" algn="l"/>
              </a:tabLst>
            </a:pPr>
            <a:endParaRPr lang="en-US" altLang="en-US" dirty="0"/>
          </a:p>
          <a:p>
            <a:pPr defTabSz="915988">
              <a:tabLst>
                <a:tab pos="1830388" algn="l"/>
              </a:tabLst>
            </a:pPr>
            <a:endParaRPr lang="en-US" altLang="en-US" dirty="0"/>
          </a:p>
          <a:p>
            <a:pPr defTabSz="915988">
              <a:tabLst>
                <a:tab pos="1830388" algn="l"/>
              </a:tabLst>
            </a:pPr>
            <a:endParaRPr lang="en-US" altLang="en-US" dirty="0"/>
          </a:p>
          <a:p>
            <a:pPr defTabSz="915988">
              <a:tabLst>
                <a:tab pos="1830388" algn="l"/>
              </a:tabLst>
            </a:pPr>
            <a:r>
              <a:rPr lang="en-US" altLang="en-US" dirty="0"/>
              <a:t>Same query using &gt; </a:t>
            </a:r>
            <a:r>
              <a:rPr lang="en-US" altLang="en-US" b="1" dirty="0"/>
              <a:t>some</a:t>
            </a:r>
            <a:r>
              <a:rPr lang="en-US" altLang="en-US" dirty="0"/>
              <a:t> clause</a:t>
            </a:r>
          </a:p>
        </p:txBody>
      </p:sp>
      <p:sp>
        <p:nvSpPr>
          <p:cNvPr id="51204" name="Text Box 5"/>
          <p:cNvSpPr txBox="1">
            <a:spLocks noChangeArrowheads="1"/>
          </p:cNvSpPr>
          <p:nvPr/>
        </p:nvSpPr>
        <p:spPr bwMode="auto">
          <a:xfrm>
            <a:off x="1957388" y="3285892"/>
            <a:ext cx="565785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1" dirty="0"/>
              <a:t>select </a:t>
            </a:r>
            <a:r>
              <a:rPr lang="en-US" altLang="en-US" sz="1600" i="1" dirty="0"/>
              <a:t>name</a:t>
            </a:r>
          </a:p>
          <a:p>
            <a:r>
              <a:rPr lang="en-US" altLang="en-US" sz="1600" b="1" dirty="0"/>
              <a:t>from </a:t>
            </a:r>
            <a:r>
              <a:rPr lang="en-US" altLang="en-US" sz="1600" i="1" dirty="0"/>
              <a:t>instructor</a:t>
            </a:r>
          </a:p>
          <a:p>
            <a:r>
              <a:rPr lang="en-US" altLang="en-US" sz="1600" b="1" dirty="0"/>
              <a:t>where </a:t>
            </a:r>
            <a:r>
              <a:rPr lang="en-US" altLang="en-US" sz="1600" i="1" dirty="0"/>
              <a:t>salary </a:t>
            </a:r>
            <a:r>
              <a:rPr lang="en-US" altLang="en-US" sz="1600" dirty="0"/>
              <a:t>&gt; </a:t>
            </a:r>
            <a:r>
              <a:rPr lang="en-US" altLang="en-US" sz="1600" b="1" dirty="0"/>
              <a:t>some </a:t>
            </a:r>
            <a:r>
              <a:rPr lang="en-US" altLang="en-US" sz="1600" dirty="0"/>
              <a:t>(</a:t>
            </a:r>
            <a:r>
              <a:rPr lang="en-US" altLang="en-US" sz="1600" b="1" dirty="0"/>
              <a:t>select </a:t>
            </a:r>
            <a:r>
              <a:rPr lang="en-US" altLang="en-US" sz="1600" i="1" dirty="0"/>
              <a:t>salary</a:t>
            </a:r>
          </a:p>
          <a:p>
            <a:r>
              <a:rPr lang="en-US" altLang="en-US" sz="1600" b="1" dirty="0"/>
              <a:t>                                     from </a:t>
            </a:r>
            <a:r>
              <a:rPr lang="en-US" altLang="en-US" sz="1600" i="1" dirty="0"/>
              <a:t>instructor</a:t>
            </a:r>
          </a:p>
          <a:p>
            <a:r>
              <a:rPr lang="en-US" altLang="en-US" sz="1600" b="1" dirty="0"/>
              <a:t>                                     where </a:t>
            </a:r>
            <a:r>
              <a:rPr lang="en-US" altLang="en-US" sz="1600" i="1" dirty="0"/>
              <a:t>dept name </a:t>
            </a:r>
            <a:r>
              <a:rPr lang="en-US" altLang="en-US" sz="1600" dirty="0"/>
              <a:t>= 'Biology');</a:t>
            </a:r>
          </a:p>
        </p:txBody>
      </p:sp>
      <p:sp>
        <p:nvSpPr>
          <p:cNvPr id="51205" name="Text Box 6"/>
          <p:cNvSpPr txBox="1">
            <a:spLocks noChangeArrowheads="1"/>
          </p:cNvSpPr>
          <p:nvPr/>
        </p:nvSpPr>
        <p:spPr bwMode="auto">
          <a:xfrm>
            <a:off x="1952625" y="1806466"/>
            <a:ext cx="5275263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600" b="1" dirty="0"/>
              <a:t>select distinct </a:t>
            </a:r>
            <a:r>
              <a:rPr lang="en-US" altLang="en-US" sz="1600" i="1" dirty="0"/>
              <a:t>T</a:t>
            </a:r>
            <a:r>
              <a:rPr lang="en-US" altLang="en-US" sz="1600" dirty="0"/>
              <a:t>.</a:t>
            </a:r>
            <a:r>
              <a:rPr lang="en-US" altLang="en-US" sz="1600" i="1" dirty="0"/>
              <a:t>name</a:t>
            </a:r>
          </a:p>
          <a:p>
            <a:r>
              <a:rPr lang="en-US" altLang="en-US" sz="1600" b="1" dirty="0"/>
              <a:t>from </a:t>
            </a:r>
            <a:r>
              <a:rPr lang="en-US" altLang="en-US" sz="1600" i="1" dirty="0"/>
              <a:t>instructor </a:t>
            </a:r>
            <a:r>
              <a:rPr lang="en-US" altLang="en-US" sz="1600" b="1" dirty="0"/>
              <a:t>as </a:t>
            </a:r>
            <a:r>
              <a:rPr lang="en-US" altLang="en-US" sz="1600" i="1" dirty="0"/>
              <a:t>T</a:t>
            </a:r>
            <a:r>
              <a:rPr lang="en-US" altLang="en-US" sz="1600" dirty="0"/>
              <a:t>, </a:t>
            </a:r>
            <a:r>
              <a:rPr lang="en-US" altLang="en-US" sz="1600" i="1" dirty="0"/>
              <a:t>instructor </a:t>
            </a:r>
            <a:r>
              <a:rPr lang="en-US" altLang="en-US" sz="1600" b="1" dirty="0"/>
              <a:t>as </a:t>
            </a:r>
            <a:r>
              <a:rPr lang="en-US" altLang="en-US" sz="1600" i="1" dirty="0"/>
              <a:t>S</a:t>
            </a:r>
          </a:p>
          <a:p>
            <a:r>
              <a:rPr lang="en-US" altLang="en-US" sz="1600" b="1" dirty="0"/>
              <a:t>where </a:t>
            </a:r>
            <a:r>
              <a:rPr lang="en-US" altLang="en-US" sz="1600" i="1" dirty="0" err="1"/>
              <a:t>T.salary</a:t>
            </a:r>
            <a:r>
              <a:rPr lang="en-US" altLang="en-US" sz="1600" i="1" dirty="0"/>
              <a:t> </a:t>
            </a:r>
            <a:r>
              <a:rPr lang="en-US" altLang="en-US" sz="1600" dirty="0"/>
              <a:t>&gt; </a:t>
            </a:r>
            <a:r>
              <a:rPr lang="en-US" altLang="en-US" sz="1600" i="1" dirty="0" err="1"/>
              <a:t>S.salary</a:t>
            </a:r>
            <a:r>
              <a:rPr lang="en-US" altLang="en-US" sz="1600" i="1" dirty="0"/>
              <a:t> </a:t>
            </a:r>
            <a:r>
              <a:rPr lang="en-US" altLang="en-US" sz="1600" b="1" dirty="0"/>
              <a:t>and </a:t>
            </a:r>
            <a:r>
              <a:rPr lang="en-US" altLang="en-US" sz="1600" i="1" dirty="0" err="1"/>
              <a:t>S.dept</a:t>
            </a:r>
            <a:r>
              <a:rPr lang="en-US" altLang="en-US" sz="1600" i="1" dirty="0"/>
              <a:t> name </a:t>
            </a:r>
            <a:r>
              <a:rPr lang="en-US" altLang="en-US" sz="1600" dirty="0"/>
              <a:t>= 'Biology';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23888" y="146388"/>
            <a:ext cx="8077200" cy="609600"/>
          </a:xfrm>
        </p:spPr>
        <p:txBody>
          <a:bodyPr/>
          <a:lstStyle/>
          <a:p>
            <a:r>
              <a:rPr lang="en-US" altLang="en-US" sz="2800" dirty="0"/>
              <a:t>Definition of  </a:t>
            </a:r>
            <a:r>
              <a:rPr lang="ja-JP" altLang="en-US" sz="2800" dirty="0"/>
              <a:t>“</a:t>
            </a:r>
            <a:r>
              <a:rPr lang="en-US" altLang="ja-JP" sz="2800" dirty="0"/>
              <a:t>some</a:t>
            </a:r>
            <a:r>
              <a:rPr lang="ja-JP" altLang="en-US" sz="2800" dirty="0"/>
              <a:t>”</a:t>
            </a:r>
            <a:r>
              <a:rPr lang="en-US" altLang="ja-JP" sz="2800" dirty="0"/>
              <a:t> Clause</a:t>
            </a:r>
            <a:endParaRPr lang="en-US" altLang="en-US" sz="2800" dirty="0"/>
          </a:p>
        </p:txBody>
      </p:sp>
      <p:sp>
        <p:nvSpPr>
          <p:cNvPr id="522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7531" y="1106488"/>
            <a:ext cx="6800849" cy="714375"/>
          </a:xfrm>
        </p:spPr>
        <p:txBody>
          <a:bodyPr/>
          <a:lstStyle/>
          <a:p>
            <a:r>
              <a:rPr lang="en-US" altLang="en-US" dirty="0"/>
              <a:t>F &lt;comp&gt; </a:t>
            </a:r>
            <a:r>
              <a:rPr lang="en-US" altLang="en-US" b="1" dirty="0"/>
              <a:t>some </a:t>
            </a:r>
            <a:r>
              <a:rPr lang="en-US" altLang="en-US" i="1" dirty="0"/>
              <a:t>r </a:t>
            </a:r>
            <a:r>
              <a:rPr lang="en-US" altLang="en-US" dirty="0">
                <a:sym typeface="Symbol" panose="05050102010706020507" pitchFamily="18" charset="2"/>
              </a:rPr>
              <a:t></a:t>
            </a:r>
            <a:r>
              <a:rPr lang="en-US" altLang="en-US" i="1" dirty="0">
                <a:sym typeface="Symbol" panose="05050102010706020507" pitchFamily="18" charset="2"/>
              </a:rPr>
              <a:t>t </a:t>
            </a:r>
            <a:r>
              <a:rPr lang="en-US" altLang="en-US" dirty="0">
                <a:sym typeface="Symbol" panose="05050102010706020507" pitchFamily="18" charset="2"/>
              </a:rPr>
              <a:t></a:t>
            </a:r>
            <a:r>
              <a:rPr lang="en-US" altLang="en-US" i="1" dirty="0">
                <a:sym typeface="Symbol" panose="05050102010706020507" pitchFamily="18" charset="2"/>
              </a:rPr>
              <a:t>r </a:t>
            </a:r>
            <a:r>
              <a:rPr lang="en-US" altLang="en-US" dirty="0">
                <a:sym typeface="Symbol" panose="05050102010706020507" pitchFamily="18" charset="2"/>
              </a:rPr>
              <a:t>such that (F &lt;comp&gt; </a:t>
            </a:r>
            <a:r>
              <a:rPr lang="en-US" altLang="en-US" i="1" dirty="0">
                <a:sym typeface="Symbol" panose="05050102010706020507" pitchFamily="18" charset="2"/>
              </a:rPr>
              <a:t>t </a:t>
            </a:r>
            <a:r>
              <a:rPr lang="en-US" altLang="en-US" dirty="0">
                <a:sym typeface="Symbol" panose="05050102010706020507" pitchFamily="18" charset="2"/>
              </a:rPr>
              <a:t>)</a:t>
            </a:r>
            <a:br>
              <a:rPr lang="en-US" altLang="en-US" i="1" dirty="0">
                <a:sym typeface="Symbol" panose="05050102010706020507" pitchFamily="18" charset="2"/>
              </a:rPr>
            </a:br>
            <a:r>
              <a:rPr lang="en-US" altLang="en-US" dirty="0">
                <a:sym typeface="Symbol" panose="05050102010706020507" pitchFamily="18" charset="2"/>
              </a:rPr>
              <a:t>Where &lt;comp&gt; can be:      </a:t>
            </a:r>
            <a:endParaRPr lang="en-US" altLang="en-US" dirty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512888" y="1952625"/>
            <a:ext cx="7805737" cy="4233863"/>
            <a:chOff x="809625" y="1952625"/>
            <a:chExt cx="7805738" cy="4233863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105025" y="1952625"/>
              <a:ext cx="457200" cy="1066800"/>
              <a:chOff x="2448" y="1296"/>
              <a:chExt cx="288" cy="960"/>
            </a:xfrm>
          </p:grpSpPr>
          <p:sp>
            <p:nvSpPr>
              <p:cNvPr id="52246" name="Rectangle 5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288" cy="33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52247" name="Rectangle 6"/>
              <p:cNvSpPr>
                <a:spLocks noChangeArrowheads="1"/>
              </p:cNvSpPr>
              <p:nvPr/>
            </p:nvSpPr>
            <p:spPr bwMode="auto">
              <a:xfrm>
                <a:off x="2448" y="1584"/>
                <a:ext cx="288" cy="33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52248" name="Rectangle 7"/>
              <p:cNvSpPr>
                <a:spLocks noChangeArrowheads="1"/>
              </p:cNvSpPr>
              <p:nvPr/>
            </p:nvSpPr>
            <p:spPr bwMode="auto">
              <a:xfrm>
                <a:off x="2448" y="1920"/>
                <a:ext cx="288" cy="33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52229" name="Text Box 8"/>
            <p:cNvSpPr txBox="1">
              <a:spLocks noChangeArrowheads="1"/>
            </p:cNvSpPr>
            <p:nvPr/>
          </p:nvSpPr>
          <p:spPr bwMode="auto">
            <a:xfrm>
              <a:off x="830263" y="2257425"/>
              <a:ext cx="1350962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&lt; </a:t>
              </a:r>
              <a:r>
                <a:rPr lang="en-US" altLang="en-US" sz="1800" b="1"/>
                <a:t>some</a:t>
              </a:r>
              <a:endParaRPr lang="en-US" altLang="en-US" sz="1800"/>
            </a:p>
          </p:txBody>
        </p:sp>
        <p:sp>
          <p:nvSpPr>
            <p:cNvPr id="52230" name="Text Box 9"/>
            <p:cNvSpPr txBox="1">
              <a:spLocks noChangeArrowheads="1"/>
            </p:cNvSpPr>
            <p:nvPr/>
          </p:nvSpPr>
          <p:spPr bwMode="auto">
            <a:xfrm>
              <a:off x="2638425" y="2257425"/>
              <a:ext cx="914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true</a:t>
              </a:r>
            </a:p>
          </p:txBody>
        </p:sp>
        <p:sp>
          <p:nvSpPr>
            <p:cNvPr id="52231" name="Rectangle 10"/>
            <p:cNvSpPr>
              <a:spLocks noChangeArrowheads="1"/>
            </p:cNvSpPr>
            <p:nvPr/>
          </p:nvSpPr>
          <p:spPr bwMode="auto">
            <a:xfrm>
              <a:off x="2105025" y="3118035"/>
              <a:ext cx="457200" cy="381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2232" name="Rectangle 11"/>
            <p:cNvSpPr>
              <a:spLocks noChangeArrowheads="1"/>
            </p:cNvSpPr>
            <p:nvPr/>
          </p:nvSpPr>
          <p:spPr bwMode="auto">
            <a:xfrm>
              <a:off x="2105025" y="3476625"/>
              <a:ext cx="457200" cy="2968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52233" name="Rectangle 12"/>
            <p:cNvSpPr>
              <a:spLocks noChangeArrowheads="1"/>
            </p:cNvSpPr>
            <p:nvPr/>
          </p:nvSpPr>
          <p:spPr bwMode="auto">
            <a:xfrm>
              <a:off x="2105025" y="3930650"/>
              <a:ext cx="457200" cy="3079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2234" name="Text Box 13"/>
            <p:cNvSpPr txBox="1">
              <a:spLocks noChangeArrowheads="1"/>
            </p:cNvSpPr>
            <p:nvPr/>
          </p:nvSpPr>
          <p:spPr bwMode="auto">
            <a:xfrm>
              <a:off x="2638425" y="341630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false</a:t>
              </a:r>
            </a:p>
          </p:txBody>
        </p:sp>
        <p:sp>
          <p:nvSpPr>
            <p:cNvPr id="52235" name="Rectangle 14"/>
            <p:cNvSpPr>
              <a:spLocks noChangeArrowheads="1"/>
            </p:cNvSpPr>
            <p:nvPr/>
          </p:nvSpPr>
          <p:spPr bwMode="auto">
            <a:xfrm>
              <a:off x="2105025" y="4235450"/>
              <a:ext cx="457200" cy="3079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52236" name="Rectangle 15"/>
            <p:cNvSpPr>
              <a:spLocks noChangeArrowheads="1"/>
            </p:cNvSpPr>
            <p:nvPr/>
          </p:nvSpPr>
          <p:spPr bwMode="auto">
            <a:xfrm>
              <a:off x="2105025" y="4772025"/>
              <a:ext cx="457200" cy="3079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52237" name="Rectangle 16"/>
            <p:cNvSpPr>
              <a:spLocks noChangeArrowheads="1"/>
            </p:cNvSpPr>
            <p:nvPr/>
          </p:nvSpPr>
          <p:spPr bwMode="auto">
            <a:xfrm>
              <a:off x="2105025" y="5076825"/>
              <a:ext cx="457200" cy="3095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52238" name="Text Box 17"/>
            <p:cNvSpPr txBox="1">
              <a:spLocks noChangeArrowheads="1"/>
            </p:cNvSpPr>
            <p:nvPr/>
          </p:nvSpPr>
          <p:spPr bwMode="auto">
            <a:xfrm>
              <a:off x="809625" y="5000625"/>
              <a:ext cx="14478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</a:t>
              </a:r>
              <a:r>
                <a:rPr lang="en-US" altLang="en-US">
                  <a:latin typeface="Times New Roman" panose="02020603050405020304" pitchFamily="18" charset="0"/>
                  <a:sym typeface="Symbol" panose="05050102010706020507" pitchFamily="18" charset="2"/>
                </a:rPr>
                <a:t></a:t>
              </a:r>
              <a:r>
                <a:rPr lang="en-US" altLang="en-US" sz="1800"/>
                <a:t> </a:t>
              </a:r>
              <a:r>
                <a:rPr lang="en-US" altLang="en-US" sz="1800" b="1"/>
                <a:t>some</a:t>
              </a:r>
            </a:p>
          </p:txBody>
        </p:sp>
        <p:sp>
          <p:nvSpPr>
            <p:cNvPr id="52239" name="Text Box 18"/>
            <p:cNvSpPr txBox="1">
              <a:spLocks noChangeArrowheads="1"/>
            </p:cNvSpPr>
            <p:nvPr/>
          </p:nvSpPr>
          <p:spPr bwMode="auto">
            <a:xfrm>
              <a:off x="2638425" y="5000625"/>
              <a:ext cx="25146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true (since 0 </a:t>
              </a:r>
              <a:r>
                <a:rPr lang="en-US" altLang="en-US">
                  <a:latin typeface="Times New Roman" panose="02020603050405020304" pitchFamily="18" charset="0"/>
                  <a:sym typeface="Symbol" panose="05050102010706020507" pitchFamily="18" charset="2"/>
                </a:rPr>
                <a:t> </a:t>
              </a:r>
              <a:r>
                <a:rPr lang="en-US" altLang="en-US" sz="1800">
                  <a:sym typeface="Symbol" panose="05050102010706020507" pitchFamily="18" charset="2"/>
                </a:rPr>
                <a:t>5)</a:t>
              </a:r>
              <a:endParaRPr lang="en-US" altLang="en-US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52240" name="Text Box 19"/>
            <p:cNvSpPr txBox="1">
              <a:spLocks noChangeArrowheads="1"/>
            </p:cNvSpPr>
            <p:nvPr/>
          </p:nvSpPr>
          <p:spPr bwMode="auto">
            <a:xfrm>
              <a:off x="3738563" y="2486025"/>
              <a:ext cx="4876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(read:  5 &lt; some tuple in the relation) </a:t>
              </a:r>
            </a:p>
          </p:txBody>
        </p:sp>
        <p:sp>
          <p:nvSpPr>
            <p:cNvPr id="52241" name="Text Box 20"/>
            <p:cNvSpPr txBox="1">
              <a:spLocks noChangeArrowheads="1"/>
            </p:cNvSpPr>
            <p:nvPr/>
          </p:nvSpPr>
          <p:spPr bwMode="auto">
            <a:xfrm>
              <a:off x="844550" y="3402013"/>
              <a:ext cx="1377950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&lt; </a:t>
              </a:r>
              <a:r>
                <a:rPr lang="en-US" altLang="en-US" sz="1800" b="1"/>
                <a:t>some</a:t>
              </a:r>
              <a:endParaRPr lang="en-US" altLang="en-US" sz="1800"/>
            </a:p>
          </p:txBody>
        </p:sp>
        <p:sp>
          <p:nvSpPr>
            <p:cNvPr id="52242" name="Text Box 21"/>
            <p:cNvSpPr txBox="1">
              <a:spLocks noChangeArrowheads="1"/>
            </p:cNvSpPr>
            <p:nvPr/>
          </p:nvSpPr>
          <p:spPr bwMode="auto">
            <a:xfrm>
              <a:off x="2638425" y="415925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true</a:t>
              </a:r>
            </a:p>
          </p:txBody>
        </p:sp>
        <p:sp>
          <p:nvSpPr>
            <p:cNvPr id="52243" name="Text Box 22"/>
            <p:cNvSpPr txBox="1">
              <a:spLocks noChangeArrowheads="1"/>
            </p:cNvSpPr>
            <p:nvPr/>
          </p:nvSpPr>
          <p:spPr bwMode="auto">
            <a:xfrm>
              <a:off x="885825" y="4162425"/>
              <a:ext cx="15240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= </a:t>
              </a:r>
              <a:r>
                <a:rPr lang="en-US" altLang="en-US" sz="1800" b="1"/>
                <a:t>some</a:t>
              </a:r>
              <a:endParaRPr lang="en-US" altLang="en-US" sz="1800"/>
            </a:p>
          </p:txBody>
        </p:sp>
        <p:sp>
          <p:nvSpPr>
            <p:cNvPr id="52244" name="Rectangle 23"/>
            <p:cNvSpPr>
              <a:spLocks noChangeArrowheads="1"/>
            </p:cNvSpPr>
            <p:nvPr/>
          </p:nvSpPr>
          <p:spPr bwMode="auto">
            <a:xfrm>
              <a:off x="823913" y="5472113"/>
              <a:ext cx="680085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>
                  <a:latin typeface="Arial" panose="020B0604020202020204" pitchFamily="34" charset="0"/>
                </a:rPr>
                <a:t>(= </a:t>
              </a:r>
              <a:r>
                <a:rPr lang="en-US" altLang="en-US" sz="1800" b="1">
                  <a:latin typeface="Arial" panose="020B0604020202020204" pitchFamily="34" charset="0"/>
                </a:rPr>
                <a:t>some</a:t>
              </a:r>
              <a:r>
                <a:rPr lang="en-US" altLang="en-US" sz="1800">
                  <a:latin typeface="Arial" panose="020B0604020202020204" pitchFamily="34" charset="0"/>
                </a:rPr>
                <a:t>) </a:t>
              </a:r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 </a:t>
              </a:r>
              <a:r>
                <a:rPr lang="en-US" altLang="en-US" sz="1800" b="1">
                  <a:latin typeface="Arial" panose="020B0604020202020204" pitchFamily="34" charset="0"/>
                  <a:sym typeface="Symbol" panose="05050102010706020507" pitchFamily="18" charset="2"/>
                </a:rPr>
                <a:t>in</a:t>
              </a:r>
            </a:p>
            <a:p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However, ( </a:t>
              </a:r>
              <a:r>
                <a:rPr lang="en-US" altLang="en-US" sz="1800" b="1">
                  <a:latin typeface="Arial" panose="020B0604020202020204" pitchFamily="34" charset="0"/>
                  <a:sym typeface="Symbol" panose="05050102010706020507" pitchFamily="18" charset="2"/>
                </a:rPr>
                <a:t>some</a:t>
              </a:r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)  </a:t>
              </a:r>
              <a:r>
                <a:rPr lang="en-US" altLang="en-US" sz="1800" b="1">
                  <a:latin typeface="Arial" panose="020B0604020202020204" pitchFamily="34" charset="0"/>
                  <a:sym typeface="Symbol" panose="05050102010706020507" pitchFamily="18" charset="2"/>
                </a:rPr>
                <a:t>not in</a:t>
              </a:r>
              <a:endParaRPr lang="en-US" altLang="en-US" sz="1800">
                <a:latin typeface="Arial" panose="020B0604020202020204" pitchFamily="34" charset="0"/>
                <a:sym typeface="Symbol" panose="05050102010706020507" pitchFamily="18" charset="2"/>
              </a:endParaRPr>
            </a:p>
          </p:txBody>
        </p:sp>
        <p:sp>
          <p:nvSpPr>
            <p:cNvPr id="52245" name="Line 24"/>
            <p:cNvSpPr>
              <a:spLocks noChangeShapeType="1"/>
            </p:cNvSpPr>
            <p:nvPr/>
          </p:nvSpPr>
          <p:spPr bwMode="auto">
            <a:xfrm flipH="1">
              <a:off x="2919413" y="5840413"/>
              <a:ext cx="122237" cy="279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Set Comparison – </a:t>
            </a:r>
            <a:r>
              <a:rPr lang="ja-JP" altLang="en-US" sz="2800" dirty="0"/>
              <a:t>“</a:t>
            </a:r>
            <a:r>
              <a:rPr lang="en-US" altLang="ja-JP" sz="2800" dirty="0"/>
              <a:t>all</a:t>
            </a:r>
            <a:r>
              <a:rPr lang="ja-JP" altLang="en-US" sz="2800" dirty="0"/>
              <a:t>”</a:t>
            </a:r>
            <a:r>
              <a:rPr lang="en-US" altLang="ja-JP" sz="2800" dirty="0"/>
              <a:t> Clause</a:t>
            </a:r>
            <a:endParaRPr lang="en-US" altLang="en-US" sz="2800" dirty="0"/>
          </a:p>
        </p:txBody>
      </p:sp>
      <p:sp>
        <p:nvSpPr>
          <p:cNvPr id="532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8075"/>
            <a:ext cx="7680705" cy="732917"/>
          </a:xfrm>
        </p:spPr>
        <p:txBody>
          <a:bodyPr/>
          <a:lstStyle/>
          <a:p>
            <a:pPr>
              <a:tabLst>
                <a:tab pos="1370013" algn="l"/>
                <a:tab pos="1830388" algn="l"/>
              </a:tabLst>
            </a:pPr>
            <a:r>
              <a:rPr lang="en-US" altLang="en-US" sz="1700" dirty="0"/>
              <a:t>Find the names of all instructors whose salary is greater than the salary of all instructors in the Biology department</a:t>
            </a:r>
            <a:r>
              <a:rPr lang="en-US" altLang="en-US" dirty="0"/>
              <a:t>.</a:t>
            </a:r>
          </a:p>
        </p:txBody>
      </p:sp>
      <p:sp>
        <p:nvSpPr>
          <p:cNvPr id="53251" name="Text Box 4"/>
          <p:cNvSpPr txBox="1">
            <a:spLocks noChangeArrowheads="1"/>
          </p:cNvSpPr>
          <p:nvPr/>
        </p:nvSpPr>
        <p:spPr bwMode="auto">
          <a:xfrm>
            <a:off x="1873314" y="1776986"/>
            <a:ext cx="5018087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 b="1" dirty="0"/>
              <a:t>select </a:t>
            </a:r>
            <a:r>
              <a:rPr lang="en-US" altLang="en-US" sz="1700" i="1" dirty="0"/>
              <a:t>name</a:t>
            </a:r>
          </a:p>
          <a:p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</a:p>
          <a:p>
            <a:r>
              <a:rPr lang="en-US" altLang="en-US" sz="1700" b="1" dirty="0"/>
              <a:t>where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&gt; </a:t>
            </a:r>
            <a:r>
              <a:rPr lang="en-US" altLang="en-US" sz="1700" b="1" dirty="0"/>
              <a:t>all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salary</a:t>
            </a:r>
          </a:p>
          <a:p>
            <a:r>
              <a:rPr lang="en-US" altLang="en-US" sz="1700" b="1" dirty="0"/>
              <a:t>                                from </a:t>
            </a:r>
            <a:r>
              <a:rPr lang="en-US" altLang="en-US" sz="1700" i="1" dirty="0"/>
              <a:t>instructor</a:t>
            </a:r>
          </a:p>
          <a:p>
            <a:r>
              <a:rPr lang="en-US" altLang="en-US" sz="1700" b="1" dirty="0"/>
              <a:t>                                where </a:t>
            </a:r>
            <a:r>
              <a:rPr lang="en-US" altLang="en-US" sz="1700" i="1" dirty="0"/>
              <a:t>dept name </a:t>
            </a:r>
            <a:r>
              <a:rPr lang="en-US" altLang="en-US" sz="1700" dirty="0"/>
              <a:t>= 'Biology');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Definition of </a:t>
            </a:r>
            <a:r>
              <a:rPr lang="ja-JP" altLang="en-US" sz="2800" dirty="0"/>
              <a:t>“</a:t>
            </a:r>
            <a:r>
              <a:rPr lang="en-US" altLang="ja-JP" sz="2800" dirty="0"/>
              <a:t>all</a:t>
            </a:r>
            <a:r>
              <a:rPr lang="ja-JP" altLang="en-US" sz="2800" dirty="0"/>
              <a:t>”</a:t>
            </a:r>
            <a:r>
              <a:rPr lang="en-US" altLang="ja-JP" sz="2800" dirty="0"/>
              <a:t> Clause</a:t>
            </a:r>
            <a:endParaRPr lang="en-US" altLang="en-US" sz="2800" dirty="0"/>
          </a:p>
        </p:txBody>
      </p:sp>
      <p:sp>
        <p:nvSpPr>
          <p:cNvPr id="542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22363"/>
            <a:ext cx="6694488" cy="382587"/>
          </a:xfrm>
        </p:spPr>
        <p:txBody>
          <a:bodyPr lIns="90488" tIns="44450" rIns="90488" bIns="44450"/>
          <a:lstStyle/>
          <a:p>
            <a:r>
              <a:rPr lang="en-US" altLang="en-US" dirty="0"/>
              <a:t>F &lt;comp&gt; </a:t>
            </a:r>
            <a:r>
              <a:rPr lang="en-US" altLang="en-US" b="1" dirty="0"/>
              <a:t>all </a:t>
            </a:r>
            <a:r>
              <a:rPr lang="en-US" altLang="en-US" i="1" dirty="0"/>
              <a:t>r </a:t>
            </a:r>
            <a:r>
              <a:rPr lang="en-US" altLang="en-US" dirty="0">
                <a:sym typeface="Symbol" panose="05050102010706020507" pitchFamily="18" charset="2"/>
              </a:rPr>
              <a:t></a:t>
            </a:r>
            <a:r>
              <a:rPr lang="en-US" altLang="en-US" i="1" dirty="0">
                <a:sym typeface="Symbol" panose="05050102010706020507" pitchFamily="18" charset="2"/>
              </a:rPr>
              <a:t>t </a:t>
            </a:r>
            <a:r>
              <a:rPr lang="en-US" altLang="en-US" dirty="0">
                <a:sym typeface="Symbol" panose="05050102010706020507" pitchFamily="18" charset="2"/>
              </a:rPr>
              <a:t></a:t>
            </a:r>
            <a:r>
              <a:rPr lang="en-US" altLang="en-US" i="1" dirty="0">
                <a:sym typeface="Symbol" panose="05050102010706020507" pitchFamily="18" charset="2"/>
              </a:rPr>
              <a:t>r</a:t>
            </a:r>
            <a:r>
              <a:rPr lang="en-US" altLang="en-US" dirty="0">
                <a:sym typeface="Symbol" panose="05050102010706020507" pitchFamily="18" charset="2"/>
              </a:rPr>
              <a:t> (F &lt;comp&gt; </a:t>
            </a:r>
            <a:r>
              <a:rPr lang="en-US" altLang="en-US" i="1" dirty="0">
                <a:sym typeface="Symbol" panose="05050102010706020507" pitchFamily="18" charset="2"/>
              </a:rPr>
              <a:t>t)</a:t>
            </a:r>
            <a:endParaRPr lang="en-US" altLang="en-US" dirty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365250" y="1752600"/>
            <a:ext cx="6800850" cy="4219575"/>
            <a:chOff x="1238250" y="1752600"/>
            <a:chExt cx="6800850" cy="4219575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2619375" y="1752600"/>
              <a:ext cx="457200" cy="1066800"/>
              <a:chOff x="2448" y="1296"/>
              <a:chExt cx="288" cy="960"/>
            </a:xfrm>
          </p:grpSpPr>
          <p:sp>
            <p:nvSpPr>
              <p:cNvPr id="54293" name="Rectangle 5"/>
              <p:cNvSpPr>
                <a:spLocks noChangeArrowheads="1"/>
              </p:cNvSpPr>
              <p:nvPr/>
            </p:nvSpPr>
            <p:spPr bwMode="auto">
              <a:xfrm>
                <a:off x="2448" y="1296"/>
                <a:ext cx="288" cy="33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0</a:t>
                </a:r>
              </a:p>
            </p:txBody>
          </p:sp>
          <p:sp>
            <p:nvSpPr>
              <p:cNvPr id="54294" name="Rectangle 6"/>
              <p:cNvSpPr>
                <a:spLocks noChangeArrowheads="1"/>
              </p:cNvSpPr>
              <p:nvPr/>
            </p:nvSpPr>
            <p:spPr bwMode="auto">
              <a:xfrm>
                <a:off x="2448" y="1584"/>
                <a:ext cx="288" cy="33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5</a:t>
                </a:r>
              </a:p>
            </p:txBody>
          </p:sp>
          <p:sp>
            <p:nvSpPr>
              <p:cNvPr id="54295" name="Rectangle 7"/>
              <p:cNvSpPr>
                <a:spLocks noChangeArrowheads="1"/>
              </p:cNvSpPr>
              <p:nvPr/>
            </p:nvSpPr>
            <p:spPr bwMode="auto">
              <a:xfrm>
                <a:off x="2448" y="1920"/>
                <a:ext cx="288" cy="336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Helvetica" panose="020B0604020202020204" pitchFamily="34" charset="0"/>
                    <a:ea typeface="MS PGothic" panose="020B0600070205080204" pitchFamily="34" charset="-128"/>
                  </a:defRPr>
                </a:lvl9pPr>
              </a:lstStyle>
              <a:p>
                <a:pPr algn="ctr"/>
                <a:r>
                  <a:rPr lang="en-US" altLang="en-US">
                    <a:latin typeface="Times New Roman" panose="02020603050405020304" pitchFamily="18" charset="0"/>
                  </a:rPr>
                  <a:t>6</a:t>
                </a:r>
              </a:p>
            </p:txBody>
          </p:sp>
        </p:grpSp>
        <p:sp>
          <p:nvSpPr>
            <p:cNvPr id="54277" name="Text Box 8"/>
            <p:cNvSpPr txBox="1">
              <a:spLocks noChangeArrowheads="1"/>
            </p:cNvSpPr>
            <p:nvPr/>
          </p:nvSpPr>
          <p:spPr bwMode="auto">
            <a:xfrm>
              <a:off x="1593850" y="205740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&lt; </a:t>
              </a:r>
              <a:r>
                <a:rPr lang="en-US" altLang="en-US" sz="1800" b="1"/>
                <a:t>all</a:t>
              </a:r>
              <a:endParaRPr lang="en-US" altLang="en-US" sz="1800"/>
            </a:p>
          </p:txBody>
        </p:sp>
        <p:sp>
          <p:nvSpPr>
            <p:cNvPr id="54278" name="Text Box 9"/>
            <p:cNvSpPr txBox="1">
              <a:spLocks noChangeArrowheads="1"/>
            </p:cNvSpPr>
            <p:nvPr/>
          </p:nvSpPr>
          <p:spPr bwMode="auto">
            <a:xfrm>
              <a:off x="3152775" y="205740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false</a:t>
              </a:r>
            </a:p>
          </p:txBody>
        </p:sp>
        <p:sp>
          <p:nvSpPr>
            <p:cNvPr id="54279" name="Rectangle 10"/>
            <p:cNvSpPr>
              <a:spLocks noChangeArrowheads="1"/>
            </p:cNvSpPr>
            <p:nvPr/>
          </p:nvSpPr>
          <p:spPr bwMode="auto">
            <a:xfrm>
              <a:off x="2619375" y="2971800"/>
              <a:ext cx="457200" cy="3810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54280" name="Rectangle 11"/>
            <p:cNvSpPr>
              <a:spLocks noChangeArrowheads="1"/>
            </p:cNvSpPr>
            <p:nvPr/>
          </p:nvSpPr>
          <p:spPr bwMode="auto">
            <a:xfrm>
              <a:off x="2619375" y="3276600"/>
              <a:ext cx="457200" cy="2968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10</a:t>
              </a:r>
            </a:p>
          </p:txBody>
        </p:sp>
        <p:sp>
          <p:nvSpPr>
            <p:cNvPr id="54281" name="Rectangle 12"/>
            <p:cNvSpPr>
              <a:spLocks noChangeArrowheads="1"/>
            </p:cNvSpPr>
            <p:nvPr/>
          </p:nvSpPr>
          <p:spPr bwMode="auto">
            <a:xfrm>
              <a:off x="2619375" y="3730625"/>
              <a:ext cx="457200" cy="3079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4282" name="Text Box 13"/>
            <p:cNvSpPr txBox="1">
              <a:spLocks noChangeArrowheads="1"/>
            </p:cNvSpPr>
            <p:nvPr/>
          </p:nvSpPr>
          <p:spPr bwMode="auto">
            <a:xfrm>
              <a:off x="3152775" y="3216275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true</a:t>
              </a:r>
            </a:p>
          </p:txBody>
        </p:sp>
        <p:sp>
          <p:nvSpPr>
            <p:cNvPr id="54283" name="Rectangle 14"/>
            <p:cNvSpPr>
              <a:spLocks noChangeArrowheads="1"/>
            </p:cNvSpPr>
            <p:nvPr/>
          </p:nvSpPr>
          <p:spPr bwMode="auto">
            <a:xfrm>
              <a:off x="2619375" y="4035425"/>
              <a:ext cx="457200" cy="3079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54284" name="Rectangle 15"/>
            <p:cNvSpPr>
              <a:spLocks noChangeArrowheads="1"/>
            </p:cNvSpPr>
            <p:nvPr/>
          </p:nvSpPr>
          <p:spPr bwMode="auto">
            <a:xfrm>
              <a:off x="2619375" y="4572000"/>
              <a:ext cx="457200" cy="30797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4285" name="Rectangle 16"/>
            <p:cNvSpPr>
              <a:spLocks noChangeArrowheads="1"/>
            </p:cNvSpPr>
            <p:nvPr/>
          </p:nvSpPr>
          <p:spPr bwMode="auto">
            <a:xfrm>
              <a:off x="2619375" y="4876800"/>
              <a:ext cx="457200" cy="30956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algn="ctr"/>
              <a:r>
                <a:rPr lang="en-US" altLang="en-US">
                  <a:latin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54286" name="Text Box 17"/>
            <p:cNvSpPr txBox="1">
              <a:spLocks noChangeArrowheads="1"/>
            </p:cNvSpPr>
            <p:nvPr/>
          </p:nvSpPr>
          <p:spPr bwMode="auto">
            <a:xfrm>
              <a:off x="1704975" y="4800600"/>
              <a:ext cx="16764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</a:t>
              </a:r>
              <a:r>
                <a:rPr lang="en-US" altLang="en-US">
                  <a:latin typeface="Times New Roman" panose="02020603050405020304" pitchFamily="18" charset="0"/>
                  <a:sym typeface="Symbol" panose="05050102010706020507" pitchFamily="18" charset="2"/>
                </a:rPr>
                <a:t></a:t>
              </a:r>
              <a:r>
                <a:rPr lang="en-US" altLang="en-US" sz="1800"/>
                <a:t> </a:t>
              </a:r>
              <a:r>
                <a:rPr lang="en-US" altLang="en-US" sz="1800" b="1"/>
                <a:t>all</a:t>
              </a:r>
            </a:p>
          </p:txBody>
        </p:sp>
        <p:sp>
          <p:nvSpPr>
            <p:cNvPr id="54287" name="Text Box 18"/>
            <p:cNvSpPr txBox="1">
              <a:spLocks noChangeArrowheads="1"/>
            </p:cNvSpPr>
            <p:nvPr/>
          </p:nvSpPr>
          <p:spPr bwMode="auto">
            <a:xfrm>
              <a:off x="3163888" y="4786313"/>
              <a:ext cx="4572000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true (since 5 </a:t>
              </a:r>
              <a:r>
                <a:rPr lang="en-US" altLang="en-US">
                  <a:latin typeface="Times New Roman" panose="02020603050405020304" pitchFamily="18" charset="0"/>
                  <a:sym typeface="Symbol" panose="05050102010706020507" pitchFamily="18" charset="2"/>
                </a:rPr>
                <a:t> </a:t>
              </a:r>
              <a:r>
                <a:rPr lang="en-US" altLang="en-US" sz="1800">
                  <a:sym typeface="Symbol" panose="05050102010706020507" pitchFamily="18" charset="2"/>
                </a:rPr>
                <a:t>4 and 5 </a:t>
              </a:r>
              <a:r>
                <a:rPr lang="en-US" altLang="en-US">
                  <a:latin typeface="Times New Roman" panose="02020603050405020304" pitchFamily="18" charset="0"/>
                  <a:sym typeface="Symbol" panose="05050102010706020507" pitchFamily="18" charset="2"/>
                </a:rPr>
                <a:t></a:t>
              </a:r>
              <a:r>
                <a:rPr lang="en-US" altLang="en-US" sz="1800">
                  <a:sym typeface="Symbol" panose="05050102010706020507" pitchFamily="18" charset="2"/>
                </a:rPr>
                <a:t> 6)</a:t>
              </a:r>
              <a:endParaRPr lang="en-US" altLang="en-US">
                <a:latin typeface="Times New Roman" panose="02020603050405020304" pitchFamily="18" charset="0"/>
                <a:sym typeface="Symbol" panose="05050102010706020507" pitchFamily="18" charset="2"/>
              </a:endParaRPr>
            </a:p>
          </p:txBody>
        </p:sp>
        <p:sp>
          <p:nvSpPr>
            <p:cNvPr id="54288" name="Text Box 19"/>
            <p:cNvSpPr txBox="1">
              <a:spLocks noChangeArrowheads="1"/>
            </p:cNvSpPr>
            <p:nvPr/>
          </p:nvSpPr>
          <p:spPr bwMode="auto">
            <a:xfrm>
              <a:off x="1651000" y="3228975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&lt; </a:t>
              </a:r>
              <a:r>
                <a:rPr lang="en-US" altLang="en-US" sz="1800" b="1"/>
                <a:t>all</a:t>
              </a:r>
              <a:endParaRPr lang="en-US" altLang="en-US" sz="1800"/>
            </a:p>
          </p:txBody>
        </p:sp>
        <p:sp>
          <p:nvSpPr>
            <p:cNvPr id="54289" name="Text Box 20"/>
            <p:cNvSpPr txBox="1">
              <a:spLocks noChangeArrowheads="1"/>
            </p:cNvSpPr>
            <p:nvPr/>
          </p:nvSpPr>
          <p:spPr bwMode="auto">
            <a:xfrm>
              <a:off x="3152775" y="3959225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) = false</a:t>
              </a:r>
            </a:p>
          </p:txBody>
        </p:sp>
        <p:sp>
          <p:nvSpPr>
            <p:cNvPr id="54290" name="Text Box 21"/>
            <p:cNvSpPr txBox="1">
              <a:spLocks noChangeArrowheads="1"/>
            </p:cNvSpPr>
            <p:nvPr/>
          </p:nvSpPr>
          <p:spPr bwMode="auto">
            <a:xfrm>
              <a:off x="1704975" y="3962400"/>
              <a:ext cx="12192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800"/>
                <a:t>(5 = </a:t>
              </a:r>
              <a:r>
                <a:rPr lang="en-US" altLang="en-US" sz="1800" b="1"/>
                <a:t>all</a:t>
              </a:r>
              <a:endParaRPr lang="en-US" altLang="en-US" sz="1800"/>
            </a:p>
          </p:txBody>
        </p:sp>
        <p:sp>
          <p:nvSpPr>
            <p:cNvPr id="54291" name="Rectangle 22"/>
            <p:cNvSpPr>
              <a:spLocks noChangeArrowheads="1"/>
            </p:cNvSpPr>
            <p:nvPr/>
          </p:nvSpPr>
          <p:spPr bwMode="auto">
            <a:xfrm>
              <a:off x="1238250" y="5257800"/>
              <a:ext cx="6800850" cy="71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88" tIns="44450" rIns="90488" bIns="44450"/>
            <a:lstStyle>
              <a:lvl1pPr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Helvetica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r>
                <a:rPr lang="en-US" altLang="en-US" sz="1800">
                  <a:latin typeface="Arial" panose="020B0604020202020204" pitchFamily="34" charset="0"/>
                </a:rPr>
                <a:t>(</a:t>
              </a:r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</a:t>
              </a:r>
              <a:r>
                <a:rPr lang="en-US" altLang="en-US" sz="1800">
                  <a:latin typeface="Arial" panose="020B0604020202020204" pitchFamily="34" charset="0"/>
                </a:rPr>
                <a:t> </a:t>
              </a:r>
              <a:r>
                <a:rPr lang="en-US" altLang="en-US" sz="1800" b="1">
                  <a:latin typeface="Arial" panose="020B0604020202020204" pitchFamily="34" charset="0"/>
                </a:rPr>
                <a:t>all</a:t>
              </a:r>
              <a:r>
                <a:rPr lang="en-US" altLang="en-US" sz="1800">
                  <a:latin typeface="Arial" panose="020B0604020202020204" pitchFamily="34" charset="0"/>
                </a:rPr>
                <a:t>) </a:t>
              </a:r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 </a:t>
              </a:r>
              <a:r>
                <a:rPr lang="en-US" altLang="en-US" sz="1800" b="1">
                  <a:latin typeface="Arial" panose="020B0604020202020204" pitchFamily="34" charset="0"/>
                  <a:sym typeface="Symbol" panose="05050102010706020507" pitchFamily="18" charset="2"/>
                </a:rPr>
                <a:t>not in</a:t>
              </a:r>
            </a:p>
            <a:p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However, (= </a:t>
              </a:r>
              <a:r>
                <a:rPr lang="en-US" altLang="en-US" sz="1800" b="1">
                  <a:latin typeface="Arial" panose="020B0604020202020204" pitchFamily="34" charset="0"/>
                  <a:sym typeface="Symbol" panose="05050102010706020507" pitchFamily="18" charset="2"/>
                </a:rPr>
                <a:t>all</a:t>
              </a:r>
              <a:r>
                <a:rPr lang="en-US" altLang="en-US" sz="1800">
                  <a:latin typeface="Arial" panose="020B0604020202020204" pitchFamily="34" charset="0"/>
                  <a:sym typeface="Symbol" panose="05050102010706020507" pitchFamily="18" charset="2"/>
                </a:rPr>
                <a:t>)  </a:t>
              </a:r>
              <a:r>
                <a:rPr lang="en-US" altLang="en-US" sz="1800" b="1">
                  <a:latin typeface="Arial" panose="020B0604020202020204" pitchFamily="34" charset="0"/>
                  <a:sym typeface="Symbol" panose="05050102010706020507" pitchFamily="18" charset="2"/>
                </a:rPr>
                <a:t>in</a:t>
              </a:r>
            </a:p>
          </p:txBody>
        </p:sp>
        <p:sp>
          <p:nvSpPr>
            <p:cNvPr id="54292" name="Line 23"/>
            <p:cNvSpPr>
              <a:spLocks noChangeShapeType="1"/>
            </p:cNvSpPr>
            <p:nvPr/>
          </p:nvSpPr>
          <p:spPr bwMode="auto">
            <a:xfrm flipH="1">
              <a:off x="3016250" y="5603875"/>
              <a:ext cx="109538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Test for Empty Relations</a:t>
            </a:r>
          </a:p>
        </p:txBody>
      </p:sp>
      <p:sp>
        <p:nvSpPr>
          <p:cNvPr id="552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6488"/>
            <a:ext cx="7603292" cy="2782760"/>
          </a:xfrm>
        </p:spPr>
        <p:txBody>
          <a:bodyPr/>
          <a:lstStyle/>
          <a:p>
            <a:r>
              <a:rPr lang="en-US" altLang="en-US" sz="1700" dirty="0"/>
              <a:t>The </a:t>
            </a:r>
            <a:r>
              <a:rPr lang="en-US" altLang="en-US" sz="1700" b="1" dirty="0"/>
              <a:t>exists</a:t>
            </a:r>
            <a:r>
              <a:rPr lang="en-US" altLang="en-US" sz="1700" dirty="0"/>
              <a:t> construct returns the value </a:t>
            </a:r>
            <a:r>
              <a:rPr lang="en-US" altLang="en-US" sz="1700" b="1" dirty="0"/>
              <a:t>true</a:t>
            </a:r>
            <a:r>
              <a:rPr lang="en-US" altLang="en-US" sz="1700" dirty="0"/>
              <a:t> if the argument subquery is nonempty.</a:t>
            </a:r>
          </a:p>
          <a:p>
            <a:r>
              <a:rPr lang="en-US" altLang="en-US" sz="1700" b="1" dirty="0"/>
              <a:t>exists </a:t>
            </a:r>
            <a:r>
              <a:rPr lang="en-US" altLang="en-US" sz="1700" i="1" dirty="0"/>
              <a:t> r </a:t>
            </a:r>
            <a:r>
              <a:rPr lang="en-US" altLang="en-US" sz="1700" dirty="0">
                <a:sym typeface="Symbol" panose="05050102010706020507" pitchFamily="18" charset="2"/>
              </a:rPr>
              <a:t> </a:t>
            </a:r>
            <a:r>
              <a:rPr lang="en-US" altLang="en-US" sz="1700" i="1" dirty="0">
                <a:sym typeface="Symbol" panose="05050102010706020507" pitchFamily="18" charset="2"/>
              </a:rPr>
              <a:t>r </a:t>
            </a:r>
            <a:r>
              <a:rPr lang="en-US" altLang="en-US" sz="1700" dirty="0">
                <a:sym typeface="Symbol" panose="05050102010706020507" pitchFamily="18" charset="2"/>
              </a:rPr>
              <a:t> </a:t>
            </a:r>
            <a:r>
              <a:rPr lang="en-US" altLang="en-US" sz="1700" i="1" dirty="0"/>
              <a:t>Ø</a:t>
            </a:r>
            <a:endParaRPr lang="en-US" altLang="en-US" sz="1700" dirty="0">
              <a:sym typeface="Symbol" panose="05050102010706020507" pitchFamily="18" charset="2"/>
            </a:endParaRPr>
          </a:p>
          <a:p>
            <a:r>
              <a:rPr lang="en-US" altLang="en-US" sz="1700" b="1" dirty="0">
                <a:sym typeface="Symbol" panose="05050102010706020507" pitchFamily="18" charset="2"/>
              </a:rPr>
              <a:t>not exists </a:t>
            </a:r>
            <a:r>
              <a:rPr lang="en-US" altLang="en-US" sz="1700" i="1" dirty="0"/>
              <a:t>r </a:t>
            </a:r>
            <a:r>
              <a:rPr lang="en-US" altLang="en-US" sz="1700" dirty="0">
                <a:sym typeface="Symbol" panose="05050102010706020507" pitchFamily="18" charset="2"/>
              </a:rPr>
              <a:t> </a:t>
            </a:r>
            <a:r>
              <a:rPr lang="en-US" altLang="en-US" sz="1700" i="1" dirty="0">
                <a:sym typeface="Symbol" panose="05050102010706020507" pitchFamily="18" charset="2"/>
              </a:rPr>
              <a:t>r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/>
              <a:t>Ø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Use of </a:t>
            </a:r>
            <a:r>
              <a:rPr lang="ja-JP" altLang="en-US" sz="2800" dirty="0"/>
              <a:t>“</a:t>
            </a:r>
            <a:r>
              <a:rPr lang="en-US" altLang="ja-JP" sz="2800" dirty="0"/>
              <a:t>exists</a:t>
            </a:r>
            <a:r>
              <a:rPr lang="ja-JP" altLang="en-US" sz="2800" dirty="0"/>
              <a:t>”</a:t>
            </a:r>
            <a:r>
              <a:rPr lang="en-US" altLang="ja-JP" sz="2800" dirty="0"/>
              <a:t> Clause</a:t>
            </a:r>
            <a:endParaRPr lang="en-US" altLang="en-US" sz="2800" dirty="0"/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8"/>
            <a:ext cx="7851697" cy="4903787"/>
          </a:xfrm>
        </p:spPr>
        <p:txBody>
          <a:bodyPr/>
          <a:lstStyle/>
          <a:p>
            <a:r>
              <a:rPr lang="en-US" altLang="en-US" sz="1700" dirty="0"/>
              <a:t>Yet another way of specifying the query “Find all courses taught in both the Fall 2017 semester and in the Spring 2018 semester”</a:t>
            </a:r>
          </a:p>
          <a:p>
            <a:pPr>
              <a:buFont typeface="Monotype Sorts" charset="2"/>
              <a:buNone/>
            </a:pPr>
            <a:r>
              <a:rPr lang="en-US" altLang="en-US" sz="1700" b="1" dirty="0"/>
              <a:t>	   select </a:t>
            </a:r>
            <a:r>
              <a:rPr lang="en-US" altLang="en-US" sz="1700" i="1" dirty="0" err="1"/>
              <a:t>course_id</a:t>
            </a:r>
            <a:br>
              <a:rPr lang="en-US" altLang="en-US" sz="1700" i="1" dirty="0"/>
            </a:br>
            <a:r>
              <a:rPr lang="en-US" altLang="en-US" sz="1700" i="1" dirty="0"/>
              <a:t>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section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S</a:t>
            </a:r>
            <a:br>
              <a:rPr lang="en-US" altLang="en-US" sz="1700" i="1" dirty="0"/>
            </a:br>
            <a:r>
              <a:rPr lang="en-US" altLang="en-US" sz="1700" i="1" dirty="0"/>
              <a:t>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semester </a:t>
            </a:r>
            <a:r>
              <a:rPr lang="en-US" altLang="en-US" sz="1700" dirty="0"/>
              <a:t>= 'Fall' </a:t>
            </a:r>
            <a:r>
              <a:rPr lang="en-US" altLang="en-US" sz="1700" b="1" dirty="0"/>
              <a:t>and </a:t>
            </a:r>
            <a:r>
              <a:rPr lang="en-US" altLang="en-US" sz="1700" i="1" dirty="0"/>
              <a:t>year </a:t>
            </a:r>
            <a:r>
              <a:rPr lang="en-US" altLang="en-US" sz="1700" dirty="0"/>
              <a:t>= 2017 </a:t>
            </a:r>
            <a:r>
              <a:rPr lang="en-US" altLang="en-US" sz="1700" b="1" dirty="0"/>
              <a:t>and </a:t>
            </a:r>
            <a:br>
              <a:rPr lang="en-US" altLang="en-US" sz="1700" b="1" dirty="0"/>
            </a:br>
            <a:r>
              <a:rPr lang="en-US" altLang="en-US" sz="1700" b="1" dirty="0"/>
              <a:t>               exists 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dirty="0"/>
              <a:t>*</a:t>
            </a:r>
            <a:br>
              <a:rPr lang="en-US" altLang="en-US" sz="1700" dirty="0"/>
            </a:br>
            <a:r>
              <a:rPr lang="en-US" altLang="en-US" sz="1700" dirty="0"/>
              <a:t>            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section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T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semester </a:t>
            </a:r>
            <a:r>
              <a:rPr lang="en-US" altLang="en-US" sz="1700" dirty="0"/>
              <a:t>= 'Spring' </a:t>
            </a:r>
            <a:r>
              <a:rPr lang="en-US" altLang="en-US" sz="1700" b="1" dirty="0"/>
              <a:t>and </a:t>
            </a:r>
            <a:r>
              <a:rPr lang="en-US" altLang="en-US" sz="1700" i="1" dirty="0"/>
              <a:t>year</a:t>
            </a:r>
            <a:r>
              <a:rPr lang="en-US" altLang="en-US" sz="1700" dirty="0"/>
              <a:t>= 2018 </a:t>
            </a:r>
            <a:br>
              <a:rPr lang="en-US" altLang="en-US" sz="1700" dirty="0"/>
            </a:br>
            <a:r>
              <a:rPr lang="en-US" altLang="en-US" sz="1700" dirty="0"/>
              <a:t>                                       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S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);</a:t>
            </a:r>
          </a:p>
          <a:p>
            <a:pPr>
              <a:buFont typeface="Monotype Sorts" charset="2"/>
              <a:buNone/>
            </a:pPr>
            <a:r>
              <a:rPr lang="en-US" altLang="en-US" sz="800" dirty="0"/>
              <a:t> </a:t>
            </a:r>
          </a:p>
          <a:p>
            <a:r>
              <a:rPr lang="en-US" altLang="en-US" sz="1700" b="1" dirty="0">
                <a:solidFill>
                  <a:srgbClr val="002060"/>
                </a:solidFill>
              </a:rPr>
              <a:t>Correlation name</a:t>
            </a:r>
            <a:r>
              <a:rPr lang="en-US" altLang="en-US" sz="1700" dirty="0"/>
              <a:t> – variable S  in the outer query</a:t>
            </a:r>
            <a:endParaRPr lang="en-US" altLang="en-US" sz="1700" b="1" dirty="0">
              <a:solidFill>
                <a:srgbClr val="000099"/>
              </a:solidFill>
            </a:endParaRPr>
          </a:p>
          <a:p>
            <a:r>
              <a:rPr lang="en-US" altLang="en-US" sz="1700" b="1" dirty="0">
                <a:solidFill>
                  <a:srgbClr val="002060"/>
                </a:solidFill>
              </a:rPr>
              <a:t>Correlated subquery </a:t>
            </a:r>
            <a:r>
              <a:rPr lang="en-US" altLang="en-US" sz="1700" dirty="0"/>
              <a:t>– the inner query</a:t>
            </a:r>
          </a:p>
          <a:p>
            <a:pPr>
              <a:buFont typeface="Monotype Sorts" charset="2"/>
              <a:buNone/>
            </a:pPr>
            <a:endParaRPr lang="en-US" altLang="en-US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Use of </a:t>
            </a:r>
            <a:r>
              <a:rPr lang="ja-JP" altLang="en-US" sz="2800" dirty="0"/>
              <a:t>“</a:t>
            </a:r>
            <a:r>
              <a:rPr lang="en-US" altLang="ja-JP" sz="2800" dirty="0"/>
              <a:t>not exists</a:t>
            </a:r>
            <a:r>
              <a:rPr lang="ja-JP" altLang="en-US" sz="2800" dirty="0"/>
              <a:t>”</a:t>
            </a:r>
            <a:r>
              <a:rPr lang="en-US" altLang="ja-JP" sz="2800" dirty="0"/>
              <a:t> Clause</a:t>
            </a:r>
            <a:endParaRPr lang="en-US" altLang="en-US" sz="2800" dirty="0"/>
          </a:p>
        </p:txBody>
      </p:sp>
      <p:sp>
        <p:nvSpPr>
          <p:cNvPr id="573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106488"/>
            <a:ext cx="7570436" cy="4611924"/>
          </a:xfrm>
        </p:spPr>
        <p:txBody>
          <a:bodyPr/>
          <a:lstStyle/>
          <a:p>
            <a:pPr>
              <a:tabLst>
                <a:tab pos="461963" algn="l"/>
                <a:tab pos="1027113" algn="l"/>
                <a:tab pos="1547813" algn="l"/>
              </a:tabLst>
            </a:pPr>
            <a:r>
              <a:rPr lang="en-US" altLang="en-US" sz="1700" dirty="0"/>
              <a:t>Find all students who have taken all courses offered in the Biology department.</a:t>
            </a:r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r>
              <a:rPr lang="en-US" altLang="en-US" sz="1700" dirty="0"/>
              <a:t>Note that X – Y = Ø   </a:t>
            </a:r>
            <a:r>
              <a:rPr lang="en-US" altLang="en-US" sz="1700" dirty="0">
                <a:sym typeface="Symbol" panose="05050102010706020507" pitchFamily="18" charset="2"/>
              </a:rPr>
              <a:t>   X Y</a:t>
            </a:r>
            <a:endParaRPr lang="en-US" altLang="en-US" sz="1700" dirty="0"/>
          </a:p>
          <a:p>
            <a:pPr>
              <a:tabLst>
                <a:tab pos="461963" algn="l"/>
                <a:tab pos="1027113" algn="l"/>
                <a:tab pos="1547813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Note: Cannot write this query using = all and its variants</a:t>
            </a:r>
            <a:endParaRPr lang="en-US" altLang="en-US" sz="1700" dirty="0"/>
          </a:p>
        </p:txBody>
      </p:sp>
      <p:sp>
        <p:nvSpPr>
          <p:cNvPr id="57347" name="Text Box 4"/>
          <p:cNvSpPr txBox="1">
            <a:spLocks noChangeArrowheads="1"/>
          </p:cNvSpPr>
          <p:nvPr/>
        </p:nvSpPr>
        <p:spPr bwMode="auto">
          <a:xfrm>
            <a:off x="1736500" y="1785366"/>
            <a:ext cx="6834476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kumimoji="1" lang="en-US" altLang="en-US" sz="1600" b="1" dirty="0"/>
              <a:t>select distinct </a:t>
            </a:r>
            <a:r>
              <a:rPr kumimoji="1" lang="en-US" altLang="en-US" sz="1600" i="1" dirty="0"/>
              <a:t>S</a:t>
            </a:r>
            <a:r>
              <a:rPr kumimoji="1" lang="en-US" altLang="en-US" sz="1600" dirty="0"/>
              <a:t>.</a:t>
            </a:r>
            <a:r>
              <a:rPr kumimoji="1" lang="en-US" altLang="en-US" sz="1600" i="1" dirty="0"/>
              <a:t>ID</a:t>
            </a:r>
            <a:r>
              <a:rPr kumimoji="1" lang="en-US" altLang="en-US" sz="1600" dirty="0"/>
              <a:t>, </a:t>
            </a:r>
            <a:r>
              <a:rPr kumimoji="1" lang="en-US" altLang="en-US" sz="1600" i="1" dirty="0"/>
              <a:t>S</a:t>
            </a:r>
            <a:r>
              <a:rPr kumimoji="1" lang="en-US" altLang="en-US" sz="1600" dirty="0"/>
              <a:t>.</a:t>
            </a:r>
            <a:r>
              <a:rPr kumimoji="1" lang="en-US" altLang="en-US" sz="1600" i="1" dirty="0"/>
              <a:t>name</a:t>
            </a:r>
          </a:p>
          <a:p>
            <a:r>
              <a:rPr kumimoji="1" lang="en-US" altLang="en-US" sz="1600" b="1" dirty="0"/>
              <a:t>from </a:t>
            </a:r>
            <a:r>
              <a:rPr kumimoji="1" lang="en-US" altLang="en-US" sz="1600" i="1" dirty="0"/>
              <a:t>student </a:t>
            </a:r>
            <a:r>
              <a:rPr kumimoji="1" lang="en-US" altLang="en-US" sz="1600" b="1" dirty="0"/>
              <a:t>as </a:t>
            </a:r>
            <a:r>
              <a:rPr kumimoji="1" lang="en-US" altLang="en-US" sz="1600" i="1" dirty="0"/>
              <a:t>S</a:t>
            </a:r>
          </a:p>
          <a:p>
            <a:r>
              <a:rPr kumimoji="1" lang="en-US" altLang="en-US" sz="1600" b="1" dirty="0"/>
              <a:t>where not exists </a:t>
            </a:r>
            <a:r>
              <a:rPr kumimoji="1" lang="en-US" altLang="en-US" sz="1600" dirty="0"/>
              <a:t>( (</a:t>
            </a:r>
            <a:r>
              <a:rPr kumimoji="1" lang="en-US" altLang="en-US" sz="1600" b="1" dirty="0"/>
              <a:t>select </a:t>
            </a:r>
            <a:r>
              <a:rPr kumimoji="1" lang="en-US" altLang="en-US" sz="1600" i="1" dirty="0" err="1"/>
              <a:t>course_id</a:t>
            </a:r>
            <a:endParaRPr kumimoji="1" lang="en-US" altLang="en-US" sz="1600" i="1" dirty="0"/>
          </a:p>
          <a:p>
            <a:r>
              <a:rPr kumimoji="1" lang="en-US" altLang="en-US" sz="1600" b="1" dirty="0"/>
              <a:t>                                 from </a:t>
            </a:r>
            <a:r>
              <a:rPr kumimoji="1" lang="en-US" altLang="en-US" sz="1600" i="1" dirty="0"/>
              <a:t>course</a:t>
            </a:r>
          </a:p>
          <a:p>
            <a:r>
              <a:rPr kumimoji="1" lang="en-US" altLang="en-US" sz="1600" b="1" dirty="0"/>
              <a:t>                                 where </a:t>
            </a:r>
            <a:r>
              <a:rPr kumimoji="1" lang="en-US" altLang="en-US" sz="1600" i="1" dirty="0" err="1"/>
              <a:t>dept_name</a:t>
            </a:r>
            <a:r>
              <a:rPr kumimoji="1" lang="en-US" altLang="en-US" sz="1600" i="1" dirty="0"/>
              <a:t> </a:t>
            </a:r>
            <a:r>
              <a:rPr kumimoji="1" lang="en-US" altLang="en-US" sz="1600" dirty="0"/>
              <a:t>= 'Biology')</a:t>
            </a:r>
          </a:p>
          <a:p>
            <a:r>
              <a:rPr kumimoji="1" lang="en-US" altLang="en-US" sz="1600" b="1" dirty="0"/>
              <a:t>                               except</a:t>
            </a:r>
          </a:p>
          <a:p>
            <a:r>
              <a:rPr kumimoji="1" lang="en-US" altLang="en-US" sz="1600" dirty="0"/>
              <a:t>                                 (</a:t>
            </a:r>
            <a:r>
              <a:rPr kumimoji="1" lang="en-US" altLang="en-US" sz="1600" b="1" dirty="0"/>
              <a:t>select </a:t>
            </a:r>
            <a:r>
              <a:rPr kumimoji="1" lang="en-US" altLang="en-US" sz="1600" i="1" dirty="0" err="1"/>
              <a:t>T</a:t>
            </a:r>
            <a:r>
              <a:rPr kumimoji="1" lang="en-US" altLang="en-US" sz="1600" dirty="0" err="1"/>
              <a:t>.</a:t>
            </a:r>
            <a:r>
              <a:rPr kumimoji="1" lang="en-US" altLang="en-US" sz="1600" i="1" dirty="0" err="1"/>
              <a:t>course_id</a:t>
            </a:r>
            <a:endParaRPr kumimoji="1" lang="en-US" altLang="en-US" sz="1600" i="1" dirty="0"/>
          </a:p>
          <a:p>
            <a:r>
              <a:rPr kumimoji="1" lang="en-US" altLang="en-US" sz="1600" b="1" dirty="0"/>
              <a:t>                                   from </a:t>
            </a:r>
            <a:r>
              <a:rPr kumimoji="1" lang="en-US" altLang="en-US" sz="1600" i="1" dirty="0"/>
              <a:t>takes </a:t>
            </a:r>
            <a:r>
              <a:rPr kumimoji="1" lang="en-US" altLang="en-US" sz="1600" b="1" dirty="0"/>
              <a:t>as </a:t>
            </a:r>
            <a:r>
              <a:rPr kumimoji="1" lang="en-US" altLang="en-US" sz="1600" i="1" dirty="0"/>
              <a:t>T</a:t>
            </a:r>
          </a:p>
          <a:p>
            <a:r>
              <a:rPr kumimoji="1" lang="en-US" altLang="en-US" sz="1600" b="1" dirty="0"/>
              <a:t>                                   where </a:t>
            </a:r>
            <a:r>
              <a:rPr kumimoji="1" lang="en-US" altLang="en-US" sz="1600" i="1" dirty="0"/>
              <a:t>S</a:t>
            </a:r>
            <a:r>
              <a:rPr kumimoji="1" lang="en-US" altLang="en-US" sz="1600" dirty="0"/>
              <a:t>.</a:t>
            </a:r>
            <a:r>
              <a:rPr kumimoji="1" lang="en-US" altLang="en-US" sz="1600" i="1" dirty="0"/>
              <a:t>ID </a:t>
            </a:r>
            <a:r>
              <a:rPr kumimoji="1" lang="en-US" altLang="en-US" sz="1600" dirty="0"/>
              <a:t>= </a:t>
            </a:r>
            <a:r>
              <a:rPr kumimoji="1" lang="en-US" altLang="en-US" sz="1600" i="1" dirty="0"/>
              <a:t>T</a:t>
            </a:r>
            <a:r>
              <a:rPr kumimoji="1" lang="en-US" altLang="en-US" sz="1600" dirty="0"/>
              <a:t>.</a:t>
            </a:r>
            <a:r>
              <a:rPr kumimoji="1" lang="en-US" altLang="en-US" sz="1600" i="1" dirty="0"/>
              <a:t>ID</a:t>
            </a:r>
            <a:r>
              <a:rPr kumimoji="1" lang="en-US" altLang="en-US" sz="1600" dirty="0"/>
              <a:t>));</a:t>
            </a:r>
          </a:p>
          <a:p>
            <a:pPr marL="285750">
              <a:buClr>
                <a:srgbClr val="FF9933"/>
              </a:buClr>
              <a:buSzPct val="110000"/>
            </a:pPr>
            <a:endParaRPr kumimoji="1" lang="en-US" altLang="en-US" sz="1600" dirty="0"/>
          </a:p>
          <a:p>
            <a:pPr marL="571500" indent="-285750"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First nested query lists all courses offered in Biology</a:t>
            </a:r>
          </a:p>
          <a:p>
            <a:pPr marL="571500" indent="-285750">
              <a:buClr>
                <a:srgbClr val="FF9933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sz="1700" dirty="0"/>
              <a:t>Second nested query lists all courses a particular student took</a:t>
            </a:r>
          </a:p>
          <a:p>
            <a:pPr marL="285750">
              <a:buClr>
                <a:srgbClr val="FF9933"/>
              </a:buClr>
              <a:buSzPct val="90000"/>
            </a:pPr>
            <a:endParaRPr kumimoji="1" lang="en-US" altLang="en-US" sz="1700" dirty="0"/>
          </a:p>
          <a:p>
            <a:endParaRPr kumimoji="1" lang="en-US" altLang="en-US" sz="16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706" name="Rectangle 2"/>
          <p:cNvSpPr>
            <a:spLocks noGrp="1" noChangeArrowheads="1"/>
          </p:cNvSpPr>
          <p:nvPr>
            <p:ph type="title"/>
          </p:nvPr>
        </p:nvSpPr>
        <p:spPr>
          <a:xfrm>
            <a:off x="781050" y="152400"/>
            <a:ext cx="8077200" cy="609600"/>
          </a:xfrm>
        </p:spPr>
        <p:txBody>
          <a:bodyPr/>
          <a:lstStyle/>
          <a:p>
            <a:r>
              <a:rPr lang="en-US" altLang="en-US" sz="2800" dirty="0"/>
              <a:t>Test for Absence of Duplicate Tuples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050" y="1100646"/>
            <a:ext cx="7499160" cy="4367212"/>
          </a:xfrm>
        </p:spPr>
        <p:txBody>
          <a:bodyPr/>
          <a:lstStyle/>
          <a:p>
            <a:pPr>
              <a:tabLst>
                <a:tab pos="803275" algn="l"/>
                <a:tab pos="1547813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unique</a:t>
            </a:r>
            <a:r>
              <a:rPr lang="en-US" altLang="en-US" sz="1700" dirty="0"/>
              <a:t> construct tests whether a subquery has any duplicate tuples in its result.</a:t>
            </a:r>
          </a:p>
          <a:p>
            <a:pPr>
              <a:tabLst>
                <a:tab pos="803275" algn="l"/>
                <a:tab pos="1547813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unique</a:t>
            </a:r>
            <a:r>
              <a:rPr lang="en-US" altLang="en-US" sz="1700" dirty="0"/>
              <a:t> construct evaluates to “true” if a given subquery contains no duplicates .</a:t>
            </a:r>
          </a:p>
          <a:p>
            <a:pPr>
              <a:tabLst>
                <a:tab pos="803275" algn="l"/>
                <a:tab pos="1547813" algn="l"/>
              </a:tabLst>
            </a:pPr>
            <a:r>
              <a:rPr lang="en-US" altLang="en-US" sz="1700" dirty="0"/>
              <a:t>Find all courses that were offered at most once in 2017</a:t>
            </a:r>
          </a:p>
          <a:p>
            <a:pPr lvl="1">
              <a:buFont typeface="Monotype Sorts" charset="2"/>
              <a:buNone/>
              <a:tabLst>
                <a:tab pos="803275" algn="l"/>
                <a:tab pos="1547813" algn="l"/>
              </a:tabLst>
            </a:pPr>
            <a:r>
              <a:rPr lang="en-US" altLang="en-US" sz="1700" b="1" dirty="0"/>
              <a:t>    select </a:t>
            </a:r>
            <a:r>
              <a:rPr lang="en-US" altLang="en-US" sz="1700" i="1" dirty="0" err="1"/>
              <a:t>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course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T</a:t>
            </a:r>
            <a:br>
              <a:rPr lang="en-US" altLang="en-US" sz="1700" i="1" dirty="0"/>
            </a:br>
            <a:r>
              <a:rPr lang="en-US" altLang="en-US" sz="1700" b="1" dirty="0"/>
              <a:t>where unique </a:t>
            </a:r>
            <a:r>
              <a:rPr lang="en-US" altLang="en-US" sz="1700" dirty="0"/>
              <a:t>( </a:t>
            </a:r>
            <a:r>
              <a:rPr lang="en-US" altLang="en-US" sz="1700" b="1" dirty="0"/>
              <a:t>select </a:t>
            </a:r>
            <a:r>
              <a:rPr lang="en-US" altLang="en-US" sz="1700" i="1" dirty="0" err="1"/>
              <a:t>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section </a:t>
            </a:r>
            <a:r>
              <a:rPr lang="en-US" altLang="en-US" sz="1700" b="1" dirty="0"/>
              <a:t>as </a:t>
            </a:r>
            <a:r>
              <a:rPr lang="en-US" altLang="en-US" sz="1700" i="1" dirty="0"/>
              <a:t>R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course_id</a:t>
            </a:r>
            <a:r>
              <a:rPr lang="en-US" altLang="en-US" sz="1700" i="1" dirty="0"/>
              <a:t> 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           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year</a:t>
            </a:r>
            <a:r>
              <a:rPr lang="en-US" altLang="en-US" sz="1700" i="1" dirty="0"/>
              <a:t> </a:t>
            </a:r>
            <a:r>
              <a:rPr lang="en-US" altLang="en-US" sz="1700" dirty="0"/>
              <a:t>= 2017);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8350" y="2470150"/>
            <a:ext cx="8077200" cy="609600"/>
          </a:xfrm>
        </p:spPr>
        <p:txBody>
          <a:bodyPr/>
          <a:lstStyle/>
          <a:p>
            <a:r>
              <a:rPr lang="en-US" altLang="en-US" dirty="0"/>
              <a:t>Subqueries in the From Clause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Subqueries in the Form Clause</a:t>
            </a:r>
          </a:p>
        </p:txBody>
      </p:sp>
      <p:sp>
        <p:nvSpPr>
          <p:cNvPr id="440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69912"/>
            <a:ext cx="7443495" cy="4876800"/>
          </a:xfrm>
        </p:spPr>
        <p:txBody>
          <a:bodyPr/>
          <a:lstStyle/>
          <a:p>
            <a:pPr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dirty="0"/>
              <a:t>SQL allows a subquery expression to be used in the </a:t>
            </a:r>
            <a:r>
              <a:rPr lang="en-US" altLang="en-US" sz="1700" b="1" dirty="0"/>
              <a:t>from </a:t>
            </a:r>
            <a:r>
              <a:rPr lang="en-US" altLang="en-US" sz="1700" dirty="0"/>
              <a:t>clause</a:t>
            </a:r>
          </a:p>
          <a:p>
            <a:pPr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dirty="0"/>
              <a:t>Find the average instructors’ salaries of those departments where the average salary is greater than $42,000.”</a:t>
            </a:r>
          </a:p>
          <a:p>
            <a:pPr lvl="1"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b="1" dirty="0"/>
              <a:t>     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avg_salary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dirty="0"/>
              <a:t>( 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 </a:t>
            </a:r>
            <a:r>
              <a:rPr lang="en-US" altLang="en-US" sz="1700" i="1" dirty="0" err="1"/>
              <a:t>avg_salary</a:t>
            </a:r>
            <a:br>
              <a:rPr lang="en-US" altLang="en-US" sz="1700" i="1" dirty="0"/>
            </a:br>
            <a:r>
              <a:rPr lang="en-US" altLang="en-US" sz="1700" i="1" dirty="0"/>
              <a:t>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        </a:t>
            </a:r>
            <a:r>
              <a:rPr lang="en-US" altLang="en-US" sz="1700" b="1" dirty="0"/>
              <a:t>group by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b="1" dirty="0"/>
              <a:t>where </a:t>
            </a:r>
            <a:r>
              <a:rPr lang="en-US" altLang="en-US" sz="1700" i="1" dirty="0" err="1"/>
              <a:t>avg_salary</a:t>
            </a:r>
            <a:r>
              <a:rPr lang="en-US" altLang="en-US" sz="1700" i="1" dirty="0"/>
              <a:t> </a:t>
            </a:r>
            <a:r>
              <a:rPr lang="en-US" altLang="en-US" sz="1700" dirty="0"/>
              <a:t>&gt; 42000;</a:t>
            </a:r>
          </a:p>
          <a:p>
            <a:pPr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dirty="0"/>
              <a:t>Note that we do not need to use the </a:t>
            </a:r>
            <a:r>
              <a:rPr lang="en-US" altLang="en-US" sz="1700" b="1" dirty="0"/>
              <a:t>having </a:t>
            </a:r>
            <a:r>
              <a:rPr lang="en-US" altLang="en-US" sz="1700" dirty="0"/>
              <a:t>clause</a:t>
            </a:r>
          </a:p>
          <a:p>
            <a:pPr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dirty="0"/>
              <a:t>Another way to write above query</a:t>
            </a:r>
          </a:p>
          <a:p>
            <a:pPr marL="0" indent="0">
              <a:buNone/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800" dirty="0"/>
              <a:t> </a:t>
            </a:r>
          </a:p>
          <a:p>
            <a:pPr lvl="1">
              <a:spcBef>
                <a:spcPts val="0"/>
              </a:spcBef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b="1" dirty="0"/>
              <a:t>     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avg_salary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dirty="0"/>
              <a:t>( 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 err="1"/>
              <a:t>avg</a:t>
            </a:r>
            <a:r>
              <a:rPr lang="en-US" altLang="en-US" sz="1700" b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 </a:t>
            </a:r>
            <a:br>
              <a:rPr lang="en-US" altLang="en-US" sz="1700" i="1" dirty="0"/>
            </a:br>
            <a:r>
              <a:rPr lang="en-US" altLang="en-US" sz="1700" i="1" dirty="0"/>
              <a:t>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        </a:t>
            </a:r>
            <a:r>
              <a:rPr lang="en-US" altLang="en-US" sz="1700" b="1" dirty="0"/>
              <a:t>group by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 </a:t>
            </a:r>
          </a:p>
          <a:p>
            <a:pPr lvl="1">
              <a:spcBef>
                <a:spcPts val="0"/>
              </a:spcBef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b="1" dirty="0"/>
              <a:t>                as </a:t>
            </a:r>
            <a:r>
              <a:rPr lang="en-US" altLang="en-US" sz="1700" i="1" dirty="0" err="1"/>
              <a:t>dept_avg</a:t>
            </a:r>
            <a:r>
              <a:rPr lang="en-US" altLang="en-US" sz="1700" i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avg_salary</a:t>
            </a:r>
            <a:r>
              <a:rPr lang="en-US" altLang="en-US" sz="1700" dirty="0"/>
              <a:t>)</a:t>
            </a:r>
          </a:p>
          <a:p>
            <a:pPr lvl="1">
              <a:spcBef>
                <a:spcPts val="0"/>
              </a:spcBef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</a:pPr>
            <a:r>
              <a:rPr lang="en-US" altLang="en-US" sz="1700" b="1" dirty="0"/>
              <a:t>    where </a:t>
            </a:r>
            <a:r>
              <a:rPr lang="en-US" altLang="en-US" sz="1700" i="1" dirty="0" err="1"/>
              <a:t>avg_salary</a:t>
            </a:r>
            <a:r>
              <a:rPr lang="en-US" altLang="en-US" sz="1700" i="1" dirty="0"/>
              <a:t> </a:t>
            </a:r>
            <a:r>
              <a:rPr lang="en-US" altLang="en-US" sz="1700" dirty="0"/>
              <a:t>&gt; 42000;</a:t>
            </a:r>
          </a:p>
          <a:p>
            <a:pPr>
              <a:tabLst>
                <a:tab pos="1146175" algn="l"/>
                <a:tab pos="1608138" algn="l"/>
                <a:tab pos="1711325" algn="l"/>
              </a:tabLst>
            </a:pPr>
            <a:endParaRPr lang="en-US" altLang="en-US" dirty="0"/>
          </a:p>
          <a:p>
            <a:pPr>
              <a:buFont typeface="Monotype Sorts" charset="2"/>
              <a:buNone/>
              <a:tabLst>
                <a:tab pos="1146175" algn="l"/>
                <a:tab pos="1608138" algn="l"/>
                <a:tab pos="1711325" algn="l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With Clause</a:t>
            </a:r>
          </a:p>
        </p:txBody>
      </p:sp>
      <p:sp>
        <p:nvSpPr>
          <p:cNvPr id="450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06488"/>
            <a:ext cx="7736457" cy="4903787"/>
          </a:xfrm>
        </p:spPr>
        <p:txBody>
          <a:bodyPr/>
          <a:lstStyle/>
          <a:p>
            <a:r>
              <a:rPr lang="en-US" altLang="en-US" sz="1700" dirty="0"/>
              <a:t>The </a:t>
            </a:r>
            <a:r>
              <a:rPr lang="en-US" altLang="en-US" sz="1700" b="1" dirty="0">
                <a:solidFill>
                  <a:srgbClr val="002060"/>
                </a:solidFill>
              </a:rPr>
              <a:t>with</a:t>
            </a:r>
            <a:r>
              <a:rPr lang="en-US" altLang="en-US" sz="1700" dirty="0"/>
              <a:t> clause provides a way of defining a temporary relation whose definition is available only to the query in which the </a:t>
            </a:r>
            <a:r>
              <a:rPr lang="en-US" altLang="en-US" sz="1700" b="1" dirty="0"/>
              <a:t>with</a:t>
            </a:r>
            <a:r>
              <a:rPr lang="en-US" altLang="en-US" sz="1700" b="1" dirty="0">
                <a:solidFill>
                  <a:schemeClr val="tx2"/>
                </a:solidFill>
              </a:rPr>
              <a:t> </a:t>
            </a:r>
            <a:r>
              <a:rPr lang="en-US" altLang="en-US" sz="1700" dirty="0"/>
              <a:t>clause occurs. </a:t>
            </a:r>
          </a:p>
          <a:p>
            <a:r>
              <a:rPr lang="en-US" altLang="en-US" sz="1700" dirty="0"/>
              <a:t>Find all departments with the maximum budget </a:t>
            </a:r>
            <a:br>
              <a:rPr lang="en-US" altLang="en-US" sz="1700" dirty="0"/>
            </a:br>
            <a:r>
              <a:rPr lang="en-US" altLang="en-US" sz="800" dirty="0"/>
              <a:t> </a:t>
            </a:r>
            <a:br>
              <a:rPr lang="en-US" altLang="en-US" sz="1700" b="1" dirty="0"/>
            </a:br>
            <a:r>
              <a:rPr lang="en-US" altLang="en-US" sz="1700" b="1" dirty="0"/>
              <a:t>     with </a:t>
            </a:r>
            <a:r>
              <a:rPr lang="en-US" altLang="en-US" sz="1700" i="1" dirty="0" err="1"/>
              <a:t>max_budget</a:t>
            </a:r>
            <a:r>
              <a:rPr lang="en-US" altLang="en-US" sz="1700" i="1" dirty="0"/>
              <a:t> </a:t>
            </a:r>
            <a:r>
              <a:rPr lang="en-US" altLang="en-US" sz="1700" dirty="0"/>
              <a:t>(</a:t>
            </a:r>
            <a:r>
              <a:rPr lang="en-US" altLang="en-US" sz="1700" i="1" dirty="0"/>
              <a:t>value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 </a:t>
            </a:r>
            <a:br>
              <a:rPr lang="en-US" altLang="en-US" sz="1700" b="1" dirty="0"/>
            </a:br>
            <a:r>
              <a:rPr lang="en-US" altLang="en-US" sz="1700" b="1" dirty="0"/>
              <a:t>            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max</a:t>
            </a:r>
            <a:r>
              <a:rPr lang="en-US" altLang="en-US" sz="1700" dirty="0"/>
              <a:t>(</a:t>
            </a:r>
            <a:r>
              <a:rPr lang="en-US" altLang="en-US" sz="1700" i="1" dirty="0"/>
              <a:t>budget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department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department.name</a:t>
            </a:r>
            <a:br>
              <a:rPr lang="en-US" altLang="en-US" sz="1700" i="1" dirty="0"/>
            </a:br>
            <a:r>
              <a:rPr lang="en-US" altLang="en-US" sz="1700" i="1" dirty="0"/>
              <a:t>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department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max_budget</a:t>
            </a:r>
            <a:br>
              <a:rPr lang="en-US" altLang="en-US" sz="1700" i="1" dirty="0"/>
            </a:br>
            <a:r>
              <a:rPr lang="en-US" altLang="en-US" sz="1700" i="1" dirty="0"/>
              <a:t>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department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budget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max_budget.value</a:t>
            </a:r>
            <a:r>
              <a:rPr lang="en-US" altLang="en-US" sz="1700" dirty="0"/>
              <a:t>;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Complex Queries using With Clause</a:t>
            </a: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47763"/>
            <a:ext cx="7557504" cy="693864"/>
          </a:xfrm>
        </p:spPr>
        <p:txBody>
          <a:bodyPr/>
          <a:lstStyle/>
          <a:p>
            <a:r>
              <a:rPr lang="en-US" altLang="en-US" sz="1700" dirty="0"/>
              <a:t>Find all departments where the total salary is greater than the average of the total salary at all departments</a:t>
            </a:r>
          </a:p>
        </p:txBody>
      </p:sp>
      <p:sp>
        <p:nvSpPr>
          <p:cNvPr id="46083" name="Text Box 4"/>
          <p:cNvSpPr txBox="1">
            <a:spLocks noChangeArrowheads="1"/>
          </p:cNvSpPr>
          <p:nvPr/>
        </p:nvSpPr>
        <p:spPr bwMode="auto">
          <a:xfrm>
            <a:off x="1562471" y="1841627"/>
            <a:ext cx="6858036" cy="2730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en-US" altLang="en-US" sz="1700" b="1" dirty="0"/>
              <a:t>with </a:t>
            </a:r>
            <a:r>
              <a:rPr lang="en-US" altLang="en-US" sz="1700" i="1" dirty="0" err="1"/>
              <a:t>dept</a:t>
            </a:r>
            <a:r>
              <a:rPr lang="en-US" altLang="en-US" sz="1700" i="1" dirty="0"/>
              <a:t> _total </a:t>
            </a:r>
            <a:r>
              <a:rPr lang="en-US" altLang="en-US" sz="1700" dirty="0"/>
              <a:t>(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/>
              <a:t>value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</a:t>
            </a:r>
          </a:p>
          <a:p>
            <a:r>
              <a:rPr lang="en-US" altLang="en-US" sz="1700" dirty="0"/>
              <a:t>        (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r>
              <a:rPr lang="en-US" altLang="en-US" sz="1700" b="1" dirty="0"/>
              <a:t>sum</a:t>
            </a:r>
            <a:r>
              <a:rPr lang="en-US" altLang="en-US" sz="1700" dirty="0"/>
              <a:t>(</a:t>
            </a:r>
            <a:r>
              <a:rPr lang="en-US" altLang="en-US" sz="1700" i="1" dirty="0"/>
              <a:t>salary</a:t>
            </a:r>
            <a:r>
              <a:rPr lang="en-US" altLang="en-US" sz="1700" dirty="0"/>
              <a:t>)</a:t>
            </a:r>
          </a:p>
          <a:p>
            <a:r>
              <a:rPr lang="en-US" altLang="en-US" sz="1700" b="1" dirty="0"/>
              <a:t>         from </a:t>
            </a:r>
            <a:r>
              <a:rPr lang="en-US" altLang="en-US" sz="1700" i="1" dirty="0"/>
              <a:t>instructor</a:t>
            </a:r>
          </a:p>
          <a:p>
            <a:r>
              <a:rPr lang="en-US" altLang="en-US" sz="1700" b="1" dirty="0"/>
              <a:t>         group by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),</a:t>
            </a:r>
          </a:p>
          <a:p>
            <a:r>
              <a:rPr lang="en-US" altLang="en-US" sz="1700" i="1" dirty="0" err="1"/>
              <a:t>dept_total_avg</a:t>
            </a:r>
            <a:r>
              <a:rPr lang="en-US" altLang="en-US" sz="1700" dirty="0"/>
              <a:t>(</a:t>
            </a:r>
            <a:r>
              <a:rPr lang="en-US" altLang="en-US" sz="1700" i="1" dirty="0"/>
              <a:t>value</a:t>
            </a:r>
            <a:r>
              <a:rPr lang="en-US" altLang="en-US" sz="1700" dirty="0"/>
              <a:t>) </a:t>
            </a:r>
            <a:r>
              <a:rPr lang="en-US" altLang="en-US" sz="1700" b="1" dirty="0"/>
              <a:t>as</a:t>
            </a:r>
          </a:p>
          <a:p>
            <a:r>
              <a:rPr lang="en-US" altLang="en-US" sz="1700" dirty="0"/>
              <a:t>       (</a:t>
            </a:r>
            <a:r>
              <a:rPr lang="en-US" altLang="en-US" sz="1700" b="1" dirty="0"/>
              <a:t>select </a:t>
            </a:r>
            <a:r>
              <a:rPr lang="en-US" altLang="en-US" sz="1700" b="1" dirty="0" err="1"/>
              <a:t>avg</a:t>
            </a:r>
            <a:r>
              <a:rPr lang="en-US" altLang="en-US" sz="1700" dirty="0"/>
              <a:t>(</a:t>
            </a:r>
            <a:r>
              <a:rPr lang="en-US" altLang="en-US" sz="1700" i="1" dirty="0"/>
              <a:t>value</a:t>
            </a:r>
            <a:r>
              <a:rPr lang="en-US" altLang="en-US" sz="1700" dirty="0"/>
              <a:t>)</a:t>
            </a:r>
          </a:p>
          <a:p>
            <a:r>
              <a:rPr lang="en-US" altLang="en-US" sz="1700" b="1" dirty="0"/>
              <a:t>       from </a:t>
            </a:r>
            <a:r>
              <a:rPr lang="en-US" altLang="en-US" sz="1700" i="1" dirty="0" err="1"/>
              <a:t>dept_total</a:t>
            </a:r>
            <a:r>
              <a:rPr lang="en-US" altLang="en-US" sz="1700" dirty="0"/>
              <a:t>)</a:t>
            </a:r>
          </a:p>
          <a:p>
            <a:r>
              <a:rPr lang="en-US" altLang="en-US" sz="1700" b="1" dirty="0"/>
              <a:t>select </a:t>
            </a:r>
            <a:r>
              <a:rPr lang="en-US" altLang="en-US" sz="1700" i="1" dirty="0"/>
              <a:t>dept_name</a:t>
            </a:r>
          </a:p>
          <a:p>
            <a:r>
              <a:rPr lang="en-US" altLang="en-US" sz="1700" b="1" dirty="0"/>
              <a:t>from </a:t>
            </a:r>
            <a:r>
              <a:rPr lang="en-US" altLang="en-US" sz="1700" i="1" dirty="0" err="1"/>
              <a:t>dept_total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dept_total_avg</a:t>
            </a:r>
            <a:endParaRPr lang="en-US" altLang="en-US" sz="1700" i="1" dirty="0"/>
          </a:p>
          <a:p>
            <a:r>
              <a:rPr lang="en-US" altLang="en-US" sz="1700" b="1" dirty="0"/>
              <a:t>where </a:t>
            </a:r>
            <a:r>
              <a:rPr lang="en-US" altLang="en-US" sz="1700" i="1" dirty="0" err="1"/>
              <a:t>dept_total.value</a:t>
            </a:r>
            <a:r>
              <a:rPr lang="en-US" altLang="en-US" sz="1700" i="1" dirty="0"/>
              <a:t> </a:t>
            </a:r>
            <a:r>
              <a:rPr lang="en-US" altLang="en-US" sz="1700" dirty="0"/>
              <a:t>&gt; </a:t>
            </a:r>
            <a:r>
              <a:rPr lang="en-US" altLang="en-US" sz="1700" i="1" dirty="0" err="1"/>
              <a:t>dept_total_avg.value</a:t>
            </a:r>
            <a:r>
              <a:rPr lang="en-US" altLang="en-US" sz="1700" dirty="0"/>
              <a:t>;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Scalar Subquery</a:t>
            </a:r>
          </a:p>
        </p:txBody>
      </p:sp>
      <p:sp>
        <p:nvSpPr>
          <p:cNvPr id="604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93789"/>
            <a:ext cx="7546594" cy="4721796"/>
          </a:xfrm>
        </p:spPr>
        <p:txBody>
          <a:bodyPr/>
          <a:lstStyle/>
          <a:p>
            <a:r>
              <a:rPr lang="en-US" altLang="en-US" sz="1700" dirty="0"/>
              <a:t>Scalar subquery is one which is used where a single value is expected</a:t>
            </a:r>
          </a:p>
          <a:p>
            <a:r>
              <a:rPr lang="en-US" altLang="en-US" sz="1700" dirty="0"/>
              <a:t>List all departments along with the number of instructors in each department</a:t>
            </a:r>
          </a:p>
          <a:p>
            <a:pPr>
              <a:buFont typeface="Monotype Sorts" charset="2"/>
              <a:buNone/>
            </a:pPr>
            <a:r>
              <a:rPr lang="en-US" altLang="en-US" sz="1700" b="1" dirty="0"/>
              <a:t>	select </a:t>
            </a:r>
            <a:r>
              <a:rPr lang="en-US" altLang="en-US" sz="1700" i="1" dirty="0"/>
              <a:t>dept_name</a:t>
            </a:r>
            <a:r>
              <a:rPr lang="en-US" altLang="en-US" sz="1700" dirty="0"/>
              <a:t>, </a:t>
            </a:r>
            <a:br>
              <a:rPr lang="en-US" altLang="en-US" sz="1700" dirty="0"/>
            </a:br>
            <a:r>
              <a:rPr lang="en-US" altLang="en-US" sz="1700" dirty="0"/>
              <a:t>             ( </a:t>
            </a:r>
            <a:r>
              <a:rPr lang="en-US" altLang="en-US" sz="1700" b="1" dirty="0"/>
              <a:t>select count</a:t>
            </a:r>
            <a:r>
              <a:rPr lang="en-US" altLang="en-US" sz="1700" dirty="0"/>
              <a:t>(*) </a:t>
            </a:r>
            <a:br>
              <a:rPr lang="en-US" altLang="en-US" sz="1700" dirty="0"/>
            </a:br>
            <a:r>
              <a:rPr lang="en-US" altLang="en-US" sz="1700" dirty="0"/>
              <a:t>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instructor </a:t>
            </a:r>
            <a:br>
              <a:rPr lang="en-US" altLang="en-US" sz="1700" i="1" dirty="0"/>
            </a:br>
            <a:r>
              <a:rPr lang="en-US" altLang="en-US" sz="1700" i="1" dirty="0"/>
              <a:t>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department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dept_name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instructor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        </a:t>
            </a:r>
            <a:r>
              <a:rPr lang="en-US" altLang="en-US" sz="1700" b="1" dirty="0"/>
              <a:t>as </a:t>
            </a:r>
            <a:r>
              <a:rPr lang="en-US" altLang="en-US" sz="1700" i="1" dirty="0" err="1"/>
              <a:t>num_instructors</a:t>
            </a:r>
            <a:br>
              <a:rPr lang="en-US" altLang="en-US" sz="1700" i="1" dirty="0"/>
            </a:br>
            <a:r>
              <a:rPr lang="en-US" altLang="en-US" sz="1700" b="1" dirty="0"/>
              <a:t>from </a:t>
            </a:r>
            <a:r>
              <a:rPr lang="en-US" altLang="en-US" sz="1700" i="1" dirty="0"/>
              <a:t>department</a:t>
            </a:r>
            <a:r>
              <a:rPr lang="en-US" altLang="en-US" sz="1700" dirty="0"/>
              <a:t>;</a:t>
            </a:r>
          </a:p>
          <a:p>
            <a:r>
              <a:rPr lang="en-US" altLang="en-US" sz="1700" dirty="0"/>
              <a:t>Runtime error if subquery returns more than one result tuple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946" name="Rectangle 2"/>
          <p:cNvSpPr>
            <a:spLocks noGrp="1" noChangeArrowheads="1"/>
          </p:cNvSpPr>
          <p:nvPr>
            <p:ph type="title"/>
          </p:nvPr>
        </p:nvSpPr>
        <p:spPr>
          <a:xfrm>
            <a:off x="909638" y="112713"/>
            <a:ext cx="8077200" cy="609600"/>
          </a:xfrm>
        </p:spPr>
        <p:txBody>
          <a:bodyPr/>
          <a:lstStyle/>
          <a:p>
            <a:r>
              <a:rPr lang="en-US" altLang="en-US" sz="2800" dirty="0"/>
              <a:t>Modification of the Database</a:t>
            </a:r>
          </a:p>
        </p:txBody>
      </p:sp>
      <p:sp>
        <p:nvSpPr>
          <p:cNvPr id="614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7" y="1145219"/>
            <a:ext cx="7420668" cy="3134173"/>
          </a:xfrm>
        </p:spPr>
        <p:txBody>
          <a:bodyPr/>
          <a:lstStyle/>
          <a:p>
            <a:pPr>
              <a:tabLst>
                <a:tab pos="1652588" algn="l"/>
                <a:tab pos="2633663" algn="l"/>
              </a:tabLst>
            </a:pPr>
            <a:r>
              <a:rPr lang="en-US" altLang="en-US" sz="1700" dirty="0"/>
              <a:t>Deletion of tuples from a given relation.</a:t>
            </a:r>
            <a:endParaRPr lang="en-US" altLang="en-US" sz="1700" dirty="0">
              <a:latin typeface="Century Gothic" panose="020B0502020202020204" pitchFamily="34" charset="0"/>
            </a:endParaRPr>
          </a:p>
          <a:p>
            <a:pPr>
              <a:tabLst>
                <a:tab pos="1652588" algn="l"/>
                <a:tab pos="2633663" algn="l"/>
              </a:tabLst>
            </a:pPr>
            <a:r>
              <a:rPr lang="en-US" altLang="en-US" sz="1700" dirty="0"/>
              <a:t>Insertion of new tuples into a given relation</a:t>
            </a:r>
          </a:p>
          <a:p>
            <a:pPr>
              <a:tabLst>
                <a:tab pos="1652588" algn="l"/>
                <a:tab pos="2633663" algn="l"/>
              </a:tabLst>
            </a:pPr>
            <a:r>
              <a:rPr lang="en-US" altLang="en-US" sz="1700" dirty="0"/>
              <a:t>Updating of values in some tuples in a given relation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62" name="Rectangle 2"/>
          <p:cNvSpPr>
            <a:spLocks noGrp="1" noChangeArrowheads="1"/>
          </p:cNvSpPr>
          <p:nvPr>
            <p:ph type="title"/>
          </p:nvPr>
        </p:nvSpPr>
        <p:spPr>
          <a:xfrm>
            <a:off x="909638" y="167450"/>
            <a:ext cx="8077200" cy="609600"/>
          </a:xfrm>
        </p:spPr>
        <p:txBody>
          <a:bodyPr/>
          <a:lstStyle/>
          <a:p>
            <a:r>
              <a:rPr lang="en-US" altLang="en-US" sz="2800" dirty="0"/>
              <a:t>Deletion</a:t>
            </a:r>
          </a:p>
        </p:txBody>
      </p:sp>
      <p:sp>
        <p:nvSpPr>
          <p:cNvPr id="624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36" y="1143064"/>
            <a:ext cx="7634796" cy="5175250"/>
          </a:xfrm>
        </p:spPr>
        <p:txBody>
          <a:bodyPr/>
          <a:lstStyle/>
          <a:p>
            <a:pPr>
              <a:tabLst>
                <a:tab pos="1652588" algn="l"/>
                <a:tab pos="2633663" algn="l"/>
              </a:tabLst>
            </a:pPr>
            <a:r>
              <a:rPr lang="en-US" altLang="en-US" sz="1700" dirty="0"/>
              <a:t>Delete all instructors</a:t>
            </a:r>
          </a:p>
          <a:p>
            <a:pPr>
              <a:buFont typeface="Monotype Sorts" charset="2"/>
              <a:buNone/>
              <a:tabLst>
                <a:tab pos="1652588" algn="l"/>
                <a:tab pos="2633663" algn="l"/>
              </a:tabLst>
            </a:pPr>
            <a:r>
              <a:rPr lang="en-US" altLang="en-US" sz="1700" dirty="0"/>
              <a:t>		</a:t>
            </a:r>
            <a:r>
              <a:rPr lang="en-US" altLang="en-US" sz="1700" b="1" dirty="0"/>
              <a:t>delete from </a:t>
            </a:r>
            <a:r>
              <a:rPr lang="en-US" altLang="en-US" sz="1700" i="1" dirty="0"/>
              <a:t>instructor</a:t>
            </a:r>
            <a:r>
              <a:rPr lang="en-US" altLang="en-US" sz="1700" dirty="0">
                <a:latin typeface="Century Gothic" panose="020B0502020202020204" pitchFamily="34" charset="0"/>
              </a:rPr>
              <a:t> </a:t>
            </a:r>
          </a:p>
          <a:p>
            <a:pPr>
              <a:buFont typeface="Monotype Sorts" charset="2"/>
              <a:buNone/>
              <a:tabLst>
                <a:tab pos="1652588" algn="l"/>
                <a:tab pos="2633663" algn="l"/>
              </a:tabLst>
            </a:pPr>
            <a:endParaRPr lang="en-US" altLang="en-US" sz="800" dirty="0">
              <a:latin typeface="Century Gothic" panose="020B0502020202020204" pitchFamily="34" charset="0"/>
            </a:endParaRPr>
          </a:p>
          <a:p>
            <a:pPr>
              <a:tabLst>
                <a:tab pos="1652588" algn="l"/>
                <a:tab pos="2633663" algn="l"/>
              </a:tabLst>
            </a:pPr>
            <a:r>
              <a:rPr lang="en-US" altLang="en-US" sz="1700" dirty="0"/>
              <a:t>Delete all instructors from the Finance department</a:t>
            </a:r>
            <a:br>
              <a:rPr lang="en-US" altLang="en-US" sz="1700" dirty="0"/>
            </a:br>
            <a:r>
              <a:rPr lang="en-US" altLang="en-US" sz="1700" dirty="0"/>
              <a:t>                     </a:t>
            </a:r>
            <a:r>
              <a:rPr lang="en-US" altLang="en-US" sz="1700" b="1" dirty="0"/>
              <a:t>delete 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= 'Finance’;</a:t>
            </a:r>
          </a:p>
          <a:p>
            <a:pPr>
              <a:buFont typeface="Monotype Sorts" charset="2"/>
              <a:buNone/>
              <a:tabLst>
                <a:tab pos="1652588" algn="l"/>
                <a:tab pos="2633663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1652588" algn="l"/>
                <a:tab pos="2633663" algn="l"/>
              </a:tabLst>
            </a:pPr>
            <a:r>
              <a:rPr lang="en-US" altLang="en-US" sz="1700" i="1" dirty="0"/>
              <a:t>Delete all tuples in the instructor relation for those instructors associated with a department located in the Watson building.</a:t>
            </a:r>
          </a:p>
          <a:p>
            <a:pPr>
              <a:buFont typeface="Monotype Sorts" charset="2"/>
              <a:buNone/>
              <a:tabLst>
                <a:tab pos="1652588" algn="l"/>
                <a:tab pos="2633663" algn="l"/>
              </a:tabLst>
            </a:pPr>
            <a:r>
              <a:rPr lang="en-US" altLang="en-US" sz="1700" b="1" dirty="0"/>
              <a:t>	                     delete from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dept name </a:t>
            </a:r>
            <a:r>
              <a:rPr lang="en-US" altLang="en-US" sz="1700" b="1" dirty="0"/>
              <a:t>in </a:t>
            </a:r>
            <a:r>
              <a:rPr lang="en-US" altLang="en-US" sz="1700" dirty="0"/>
              <a:t>(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dept name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             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department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        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building </a:t>
            </a:r>
            <a:r>
              <a:rPr lang="en-US" altLang="en-US" sz="1700" dirty="0"/>
              <a:t>= 'Watson');</a:t>
            </a:r>
          </a:p>
          <a:p>
            <a:pPr>
              <a:tabLst>
                <a:tab pos="1652588" algn="l"/>
                <a:tab pos="2633663" algn="l"/>
              </a:tabLst>
            </a:pPr>
            <a:endParaRPr lang="en-US" altLang="en-US" sz="17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Deletion (Cont.)</a:t>
            </a:r>
          </a:p>
        </p:txBody>
      </p:sp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1" y="1097471"/>
            <a:ext cx="7875778" cy="814387"/>
          </a:xfrm>
        </p:spPr>
        <p:txBody>
          <a:bodyPr/>
          <a:lstStyle/>
          <a:p>
            <a:pPr>
              <a:tabLst>
                <a:tab pos="1370013" algn="l"/>
                <a:tab pos="3140075" algn="l"/>
              </a:tabLst>
            </a:pPr>
            <a:r>
              <a:rPr lang="en-US" altLang="en-US" sz="1700" dirty="0"/>
              <a:t>Delete all instructors whose salary is less than the average salary of instructors</a:t>
            </a:r>
          </a:p>
          <a:p>
            <a:pPr>
              <a:tabLst>
                <a:tab pos="1370013" algn="l"/>
                <a:tab pos="3140075" algn="l"/>
              </a:tabLst>
            </a:pPr>
            <a:endParaRPr lang="en-US" altLang="en-US" dirty="0"/>
          </a:p>
          <a:p>
            <a:pPr>
              <a:tabLst>
                <a:tab pos="1370013" algn="l"/>
                <a:tab pos="3140075" algn="l"/>
              </a:tabLst>
            </a:pPr>
            <a:endParaRPr lang="en-US" altLang="en-US" sz="1700" dirty="0"/>
          </a:p>
          <a:p>
            <a:pPr>
              <a:tabLst>
                <a:tab pos="1370013" algn="l"/>
                <a:tab pos="3140075" algn="l"/>
              </a:tabLst>
            </a:pPr>
            <a:endParaRPr lang="en-US" altLang="en-US" dirty="0"/>
          </a:p>
          <a:p>
            <a:pPr lvl="1">
              <a:tabLst>
                <a:tab pos="1370013" algn="l"/>
                <a:tab pos="3140075" algn="l"/>
              </a:tabLst>
            </a:pPr>
            <a:r>
              <a:rPr lang="en-US" altLang="en-US" dirty="0"/>
              <a:t>Problem:  as we delete tuples from </a:t>
            </a:r>
            <a:r>
              <a:rPr lang="en-US" altLang="en-US" i="1" dirty="0"/>
              <a:t>instructor</a:t>
            </a:r>
            <a:r>
              <a:rPr lang="en-US" altLang="en-US" dirty="0"/>
              <a:t>, the average salary changes</a:t>
            </a:r>
          </a:p>
          <a:p>
            <a:pPr lvl="1">
              <a:tabLst>
                <a:tab pos="1370013" algn="l"/>
                <a:tab pos="3140075" algn="l"/>
              </a:tabLst>
            </a:pPr>
            <a:r>
              <a:rPr lang="en-US" altLang="en-US" dirty="0"/>
              <a:t>Solution used in SQL:</a:t>
            </a:r>
          </a:p>
          <a:p>
            <a:pPr marL="1200150" lvl="2" indent="-342900">
              <a:buFont typeface="+mj-lt"/>
              <a:buAutoNum type="arabicPeriod"/>
              <a:tabLst>
                <a:tab pos="1370013" algn="l"/>
                <a:tab pos="3140075" algn="l"/>
              </a:tabLst>
            </a:pPr>
            <a:r>
              <a:rPr lang="en-US" altLang="en-US" dirty="0"/>
              <a:t>First, compute </a:t>
            </a:r>
            <a:r>
              <a:rPr lang="en-US" altLang="en-US" b="1" dirty="0" err="1"/>
              <a:t>avg</a:t>
            </a:r>
            <a:r>
              <a:rPr lang="en-US" altLang="en-US" dirty="0"/>
              <a:t> (salary) and find all tuples to delete</a:t>
            </a:r>
          </a:p>
          <a:p>
            <a:pPr marL="1200150" lvl="2" indent="-342900">
              <a:buFont typeface="+mj-lt"/>
              <a:buAutoNum type="arabicPeriod"/>
              <a:tabLst>
                <a:tab pos="1370013" algn="l"/>
                <a:tab pos="3140075" algn="l"/>
              </a:tabLst>
            </a:pPr>
            <a:r>
              <a:rPr lang="en-US" altLang="en-US" dirty="0"/>
              <a:t>Next, delete all tuples found above (without recomputing </a:t>
            </a:r>
            <a:r>
              <a:rPr lang="en-US" altLang="en-US" b="1" dirty="0" err="1"/>
              <a:t>avg</a:t>
            </a:r>
            <a:r>
              <a:rPr lang="en-US" altLang="en-US" dirty="0"/>
              <a:t> or retesting the tuples)</a:t>
            </a:r>
          </a:p>
          <a:p>
            <a:pPr lvl="1">
              <a:tabLst>
                <a:tab pos="1370013" algn="l"/>
                <a:tab pos="3140075" algn="l"/>
              </a:tabLst>
            </a:pPr>
            <a:endParaRPr lang="en-US" altLang="en-US" dirty="0"/>
          </a:p>
        </p:txBody>
      </p:sp>
      <p:sp>
        <p:nvSpPr>
          <p:cNvPr id="63491" name="Text Box 4"/>
          <p:cNvSpPr txBox="1">
            <a:spLocks noChangeArrowheads="1"/>
          </p:cNvSpPr>
          <p:nvPr/>
        </p:nvSpPr>
        <p:spPr bwMode="auto">
          <a:xfrm>
            <a:off x="1526959" y="1692402"/>
            <a:ext cx="6385650" cy="88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r>
              <a:rPr kumimoji="1" lang="en-US" altLang="en-US" sz="1700" b="1" dirty="0"/>
              <a:t>delete from </a:t>
            </a:r>
            <a:r>
              <a:rPr kumimoji="1" lang="en-US" altLang="en-US" sz="1700" i="1" dirty="0"/>
              <a:t>instructor</a:t>
            </a:r>
          </a:p>
          <a:p>
            <a:r>
              <a:rPr kumimoji="1" lang="en-US" altLang="en-US" sz="1700" b="1" dirty="0"/>
              <a:t>where </a:t>
            </a:r>
            <a:r>
              <a:rPr kumimoji="1" lang="en-US" altLang="en-US" sz="1700" i="1" dirty="0"/>
              <a:t>salary </a:t>
            </a:r>
            <a:r>
              <a:rPr kumimoji="1" lang="en-US" altLang="en-US" sz="1700" dirty="0"/>
              <a:t>&lt; (</a:t>
            </a:r>
            <a:r>
              <a:rPr kumimoji="1" lang="en-US" altLang="en-US" sz="1700" b="1" dirty="0"/>
              <a:t>select </a:t>
            </a:r>
            <a:r>
              <a:rPr kumimoji="1" lang="en-US" altLang="en-US" sz="1700" b="1" dirty="0" err="1"/>
              <a:t>avg</a:t>
            </a:r>
            <a:r>
              <a:rPr kumimoji="1" lang="en-US" altLang="en-US" sz="1700" b="1" dirty="0"/>
              <a:t> </a:t>
            </a:r>
            <a:r>
              <a:rPr kumimoji="1" lang="en-US" altLang="en-US" sz="1700" dirty="0"/>
              <a:t>(</a:t>
            </a:r>
            <a:r>
              <a:rPr kumimoji="1" lang="en-US" altLang="en-US" sz="1700" i="1" dirty="0"/>
              <a:t>salary</a:t>
            </a:r>
            <a:r>
              <a:rPr kumimoji="1" lang="en-US" altLang="en-US" sz="1700" dirty="0"/>
              <a:t>) </a:t>
            </a:r>
          </a:p>
          <a:p>
            <a:r>
              <a:rPr kumimoji="1" lang="en-US" altLang="en-US" sz="1700" b="1" dirty="0"/>
              <a:t>                           from </a:t>
            </a:r>
            <a:r>
              <a:rPr kumimoji="1" lang="en-US" altLang="en-US" sz="1700" i="1" dirty="0"/>
              <a:t>instructor</a:t>
            </a:r>
            <a:r>
              <a:rPr kumimoji="1" lang="en-US" altLang="en-US" sz="1700" dirty="0"/>
              <a:t>);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Grp="1" noChangeArrowheads="1"/>
          </p:cNvSpPr>
          <p:nvPr>
            <p:ph type="title"/>
          </p:nvPr>
        </p:nvSpPr>
        <p:spPr>
          <a:xfrm>
            <a:off x="969963" y="277813"/>
            <a:ext cx="8077200" cy="457200"/>
          </a:xfrm>
        </p:spPr>
        <p:txBody>
          <a:bodyPr/>
          <a:lstStyle/>
          <a:p>
            <a:r>
              <a:rPr lang="en-US" altLang="en-US" sz="2800" dirty="0"/>
              <a:t>Insertion</a:t>
            </a:r>
          </a:p>
        </p:txBody>
      </p:sp>
      <p:sp>
        <p:nvSpPr>
          <p:cNvPr id="645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72358" y="1135412"/>
            <a:ext cx="7652552" cy="4587176"/>
          </a:xfrm>
        </p:spPr>
        <p:txBody>
          <a:bodyPr/>
          <a:lstStyle/>
          <a:p>
            <a:pPr>
              <a:tabLst>
                <a:tab pos="1204913" algn="l"/>
                <a:tab pos="1890713" algn="l"/>
              </a:tabLst>
            </a:pPr>
            <a:r>
              <a:rPr lang="en-US" altLang="en-US" sz="1700" dirty="0"/>
              <a:t>Add a new tuple to </a:t>
            </a:r>
            <a:r>
              <a:rPr lang="en-US" altLang="en-US" sz="1700" i="1" dirty="0"/>
              <a:t>course</a:t>
            </a:r>
          </a:p>
          <a:p>
            <a:pPr>
              <a:buFont typeface="Monotype Sorts" charset="2"/>
              <a:buNone/>
              <a:tabLst>
                <a:tab pos="1204913" algn="l"/>
                <a:tab pos="1890713" algn="l"/>
              </a:tabLst>
            </a:pPr>
            <a:r>
              <a:rPr lang="en-US" altLang="en-US" sz="1700" b="1" dirty="0"/>
              <a:t>	      insert into </a:t>
            </a:r>
            <a:r>
              <a:rPr lang="en-US" altLang="en-US" sz="1700" i="1" dirty="0"/>
              <a:t>course</a:t>
            </a:r>
            <a:br>
              <a:rPr lang="en-US" altLang="en-US" sz="1700" i="1" dirty="0"/>
            </a:br>
            <a:r>
              <a:rPr lang="en-US" altLang="en-US" sz="1700" i="1" dirty="0"/>
              <a:t>             </a:t>
            </a:r>
            <a:r>
              <a:rPr lang="en-US" altLang="en-US" sz="1700" b="1" dirty="0"/>
              <a:t>values </a:t>
            </a:r>
            <a:r>
              <a:rPr lang="en-US" altLang="en-US" sz="1700" dirty="0"/>
              <a:t>('CS-437', 'Database Systems', 'Comp. Sci.', 4);</a:t>
            </a:r>
          </a:p>
          <a:p>
            <a:pPr>
              <a:buFont typeface="Monotype Sorts" charset="2"/>
              <a:buNone/>
              <a:tabLst>
                <a:tab pos="1204913" algn="l"/>
                <a:tab pos="1890713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1204913" algn="l"/>
                <a:tab pos="1890713" algn="l"/>
              </a:tabLst>
            </a:pPr>
            <a:r>
              <a:rPr lang="en-US" altLang="en-US" sz="1700" dirty="0"/>
              <a:t>or equivalently</a:t>
            </a:r>
            <a:br>
              <a:rPr lang="en-US" altLang="en-US" sz="1700" dirty="0"/>
            </a:br>
            <a:r>
              <a:rPr lang="en-US" altLang="en-US" sz="800" dirty="0"/>
              <a:t> </a:t>
            </a:r>
          </a:p>
          <a:p>
            <a:pPr>
              <a:buFont typeface="Monotype Sorts" charset="2"/>
              <a:buNone/>
              <a:tabLst>
                <a:tab pos="1204913" algn="l"/>
                <a:tab pos="1890713" algn="l"/>
              </a:tabLst>
            </a:pPr>
            <a:r>
              <a:rPr lang="en-US" altLang="en-US" sz="1700" dirty="0"/>
              <a:t>           </a:t>
            </a:r>
            <a:r>
              <a:rPr lang="en-US" altLang="en-US" sz="1700" b="1" dirty="0"/>
              <a:t>insert into </a:t>
            </a:r>
            <a:r>
              <a:rPr lang="en-US" altLang="en-US" sz="1700" i="1" dirty="0"/>
              <a:t>course </a:t>
            </a:r>
            <a:r>
              <a:rPr lang="en-US" altLang="en-US" sz="1700" dirty="0"/>
              <a:t>(</a:t>
            </a:r>
            <a:r>
              <a:rPr lang="en-US" altLang="en-US" sz="1700" i="1" dirty="0" err="1"/>
              <a:t>course_id</a:t>
            </a:r>
            <a:r>
              <a:rPr lang="en-US" altLang="en-US" sz="1700" dirty="0"/>
              <a:t>, </a:t>
            </a:r>
            <a:r>
              <a:rPr lang="en-US" altLang="en-US" sz="1700" i="1" dirty="0"/>
              <a:t>title</a:t>
            </a:r>
            <a:r>
              <a:rPr lang="en-US" altLang="en-US" sz="1700" dirty="0"/>
              <a:t>, </a:t>
            </a:r>
            <a:r>
              <a:rPr lang="en-US" altLang="en-US" sz="1700" i="1" dirty="0" err="1"/>
              <a:t>dept_name</a:t>
            </a:r>
            <a:r>
              <a:rPr lang="en-US" altLang="en-US" sz="1700" dirty="0"/>
              <a:t>, </a:t>
            </a:r>
            <a:r>
              <a:rPr lang="en-US" altLang="en-US" sz="1700" i="1" dirty="0"/>
              <a:t>credits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        </a:t>
            </a:r>
            <a:r>
              <a:rPr lang="en-US" altLang="en-US" sz="1700" b="1" dirty="0"/>
              <a:t>values </a:t>
            </a:r>
            <a:r>
              <a:rPr lang="en-US" altLang="en-US" sz="1700" dirty="0"/>
              <a:t>('CS-437', 'Database Systems', 'Comp. Sci.', 4);</a:t>
            </a:r>
          </a:p>
          <a:p>
            <a:pPr>
              <a:buFont typeface="Monotype Sorts" charset="2"/>
              <a:buNone/>
              <a:tabLst>
                <a:tab pos="1204913" algn="l"/>
                <a:tab pos="1890713" algn="l"/>
              </a:tabLst>
            </a:pPr>
            <a:r>
              <a:rPr lang="en-US" altLang="en-US" sz="800" dirty="0"/>
              <a:t> </a:t>
            </a:r>
          </a:p>
          <a:p>
            <a:pPr>
              <a:tabLst>
                <a:tab pos="1204913" algn="l"/>
                <a:tab pos="1890713" algn="l"/>
              </a:tabLst>
            </a:pPr>
            <a:r>
              <a:rPr lang="en-US" altLang="en-US" sz="1700" dirty="0"/>
              <a:t>Add a new tuple to </a:t>
            </a:r>
            <a:r>
              <a:rPr lang="en-US" altLang="en-US" sz="1700" i="1" dirty="0"/>
              <a:t>student  </a:t>
            </a:r>
            <a:r>
              <a:rPr lang="en-US" altLang="en-US" sz="1700" dirty="0"/>
              <a:t>with </a:t>
            </a:r>
            <a:r>
              <a:rPr lang="en-US" altLang="en-US" sz="1700" i="1" dirty="0"/>
              <a:t>tot_creds </a:t>
            </a:r>
            <a:r>
              <a:rPr lang="en-US" altLang="en-US" sz="1700" dirty="0"/>
              <a:t>set to null</a:t>
            </a:r>
          </a:p>
          <a:p>
            <a:pPr>
              <a:buFont typeface="Monotype Sorts" charset="2"/>
              <a:buNone/>
              <a:tabLst>
                <a:tab pos="1204913" algn="l"/>
                <a:tab pos="1890713" algn="l"/>
              </a:tabLst>
            </a:pPr>
            <a:r>
              <a:rPr lang="en-US" altLang="en-US" sz="1700" b="1" dirty="0"/>
              <a:t>	      insert into </a:t>
            </a:r>
            <a:r>
              <a:rPr lang="en-US" altLang="en-US" sz="1700" i="1" dirty="0"/>
              <a:t>student</a:t>
            </a:r>
            <a:br>
              <a:rPr lang="en-US" altLang="en-US" sz="1700" i="1" dirty="0"/>
            </a:br>
            <a:r>
              <a:rPr lang="en-US" altLang="en-US" sz="1700" i="1" dirty="0"/>
              <a:t>             </a:t>
            </a:r>
            <a:r>
              <a:rPr lang="en-US" altLang="en-US" sz="1700" b="1" dirty="0"/>
              <a:t>values </a:t>
            </a:r>
            <a:r>
              <a:rPr lang="en-US" altLang="en-US" sz="1700" dirty="0"/>
              <a:t>('3003', 'Green', 'Finance', </a:t>
            </a:r>
            <a:r>
              <a:rPr lang="en-US" altLang="en-US" sz="1700" i="1" dirty="0"/>
              <a:t>null</a:t>
            </a:r>
            <a:r>
              <a:rPr lang="en-US" altLang="en-US" sz="1700" dirty="0"/>
              <a:t>);</a:t>
            </a:r>
          </a:p>
          <a:p>
            <a:pPr>
              <a:buFont typeface="Monotype Sorts" charset="2"/>
              <a:buNone/>
              <a:tabLst>
                <a:tab pos="1204913" algn="l"/>
                <a:tab pos="1890713" algn="l"/>
              </a:tabLst>
            </a:pPr>
            <a:endParaRPr lang="en-US" altLang="en-US" sz="17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90" name="Rectangle 2"/>
          <p:cNvSpPr>
            <a:spLocks noGrp="1" noChangeArrowheads="1"/>
          </p:cNvSpPr>
          <p:nvPr>
            <p:ph type="title"/>
          </p:nvPr>
        </p:nvSpPr>
        <p:spPr>
          <a:xfrm>
            <a:off x="889000" y="246063"/>
            <a:ext cx="8058150" cy="457200"/>
          </a:xfrm>
        </p:spPr>
        <p:txBody>
          <a:bodyPr/>
          <a:lstStyle/>
          <a:p>
            <a:r>
              <a:rPr lang="en-US" altLang="en-US" sz="2800" dirty="0"/>
              <a:t>Insertion (Cont.)</a:t>
            </a:r>
          </a:p>
        </p:txBody>
      </p:sp>
      <p:sp>
        <p:nvSpPr>
          <p:cNvPr id="655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90113" y="1106488"/>
            <a:ext cx="7561407" cy="5074856"/>
          </a:xfrm>
        </p:spPr>
        <p:txBody>
          <a:bodyPr/>
          <a:lstStyle/>
          <a:p>
            <a:pPr>
              <a:tabLst>
                <a:tab pos="908050" algn="l"/>
              </a:tabLst>
            </a:pPr>
            <a:r>
              <a:rPr lang="en-US" altLang="en-US" sz="1700" dirty="0"/>
              <a:t>Make each student in the Music department who has earned more than 144 credit hours an instructor in the Music department with a salary of  $18,000.</a:t>
            </a:r>
          </a:p>
          <a:p>
            <a:pPr>
              <a:buFont typeface="Monotype Sorts" charset="2"/>
              <a:buNone/>
              <a:tabLst>
                <a:tab pos="908050" algn="l"/>
              </a:tabLst>
            </a:pPr>
            <a:r>
              <a:rPr lang="en-US" altLang="en-US" sz="1700" dirty="0"/>
              <a:t>	    </a:t>
            </a:r>
            <a:r>
              <a:rPr lang="en-US" altLang="en-US" sz="1700" b="1" dirty="0"/>
              <a:t>insert into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	</a:t>
            </a:r>
            <a:r>
              <a:rPr lang="en-US" altLang="en-US" sz="1700" b="1" dirty="0"/>
              <a:t>select </a:t>
            </a:r>
            <a:r>
              <a:rPr lang="en-US" altLang="en-US" sz="1700" i="1" dirty="0"/>
              <a:t>ID, name, dept_name, 18000</a:t>
            </a:r>
            <a:br>
              <a:rPr lang="en-US" altLang="en-US" sz="1700" i="1" dirty="0"/>
            </a:br>
            <a:r>
              <a:rPr lang="en-US" altLang="en-US" sz="1700" i="1" dirty="0"/>
              <a:t>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  student </a:t>
            </a:r>
            <a:br>
              <a:rPr lang="en-US" altLang="en-US" sz="1700" i="1" dirty="0"/>
            </a:br>
            <a:r>
              <a:rPr lang="en-US" altLang="en-US" sz="1700" i="1" dirty="0"/>
              <a:t>         </a:t>
            </a:r>
            <a:r>
              <a:rPr lang="en-US" altLang="en-US" sz="1700" b="1" dirty="0"/>
              <a:t>where </a:t>
            </a:r>
            <a:r>
              <a:rPr lang="en-US" altLang="en-US" sz="1700" i="1" dirty="0"/>
              <a:t>  dept_name = '</a:t>
            </a:r>
            <a:r>
              <a:rPr lang="en-US" altLang="en-US" sz="1700" dirty="0"/>
              <a:t>Music' </a:t>
            </a:r>
            <a:r>
              <a:rPr lang="en-US" altLang="en-US" sz="1700" b="1" dirty="0"/>
              <a:t>and </a:t>
            </a:r>
            <a:r>
              <a:rPr lang="en-US" altLang="en-US" sz="1700" i="1" dirty="0" err="1"/>
              <a:t>total_cred</a:t>
            </a:r>
            <a:r>
              <a:rPr lang="en-US" altLang="en-US" sz="1700" b="1" dirty="0"/>
              <a:t> </a:t>
            </a:r>
            <a:r>
              <a:rPr lang="en-US" altLang="en-US" sz="1700" dirty="0"/>
              <a:t>&gt;</a:t>
            </a:r>
            <a:r>
              <a:rPr lang="en-US" altLang="en-US" sz="1700" b="1" dirty="0"/>
              <a:t> </a:t>
            </a:r>
            <a:r>
              <a:rPr lang="en-US" altLang="en-US" sz="1700" dirty="0"/>
              <a:t>144;</a:t>
            </a:r>
            <a:endParaRPr lang="en-US" altLang="en-US" i="1" dirty="0"/>
          </a:p>
          <a:p>
            <a:pPr>
              <a:buFont typeface="Monotype Sorts" charset="2"/>
              <a:buNone/>
              <a:tabLst>
                <a:tab pos="908050" algn="l"/>
              </a:tabLst>
            </a:pPr>
            <a:r>
              <a:rPr lang="en-US" altLang="en-US" sz="800" i="1" dirty="0"/>
              <a:t> </a:t>
            </a:r>
          </a:p>
          <a:p>
            <a:pPr>
              <a:tabLst>
                <a:tab pos="908050" algn="l"/>
              </a:tabLst>
            </a:pPr>
            <a:r>
              <a:rPr lang="en-US" altLang="en-US" sz="1700" dirty="0"/>
              <a:t>The </a:t>
            </a:r>
            <a:r>
              <a:rPr lang="en-US" altLang="en-US" sz="1700" b="1" dirty="0"/>
              <a:t>select from where</a:t>
            </a:r>
            <a:r>
              <a:rPr lang="en-US" altLang="en-US" sz="1700" dirty="0"/>
              <a:t> statement is evaluated fully before any of its results are inserted into the relation.  </a:t>
            </a:r>
          </a:p>
          <a:p>
            <a:pPr>
              <a:buFont typeface="Monotype Sorts" charset="2"/>
              <a:buNone/>
              <a:tabLst>
                <a:tab pos="908050" algn="l"/>
              </a:tabLst>
            </a:pPr>
            <a:r>
              <a:rPr lang="en-US" altLang="en-US" sz="1700" dirty="0"/>
              <a:t>     Otherwise queries like</a:t>
            </a:r>
          </a:p>
          <a:p>
            <a:pPr>
              <a:buFont typeface="Monotype Sorts" charset="2"/>
              <a:buNone/>
              <a:tabLst>
                <a:tab pos="908050" algn="l"/>
              </a:tabLst>
            </a:pPr>
            <a:r>
              <a:rPr lang="en-US" altLang="en-US" sz="1700" dirty="0"/>
              <a:t>       	</a:t>
            </a:r>
            <a:r>
              <a:rPr lang="en-US" altLang="en-US" sz="1700" b="1" dirty="0"/>
              <a:t>insert into</a:t>
            </a:r>
            <a:r>
              <a:rPr lang="en-US" altLang="en-US" sz="1700" dirty="0"/>
              <a:t> </a:t>
            </a:r>
            <a:r>
              <a:rPr lang="en-US" altLang="en-US" sz="1700" i="1" dirty="0"/>
              <a:t>table</a:t>
            </a:r>
            <a:r>
              <a:rPr lang="en-US" altLang="en-US" sz="1700" dirty="0"/>
              <a:t>1 </a:t>
            </a:r>
            <a:r>
              <a:rPr lang="en-US" altLang="en-US" sz="1700" b="1" dirty="0"/>
              <a:t>select</a:t>
            </a:r>
            <a:r>
              <a:rPr lang="en-US" altLang="en-US" sz="1700" dirty="0"/>
              <a:t> * </a:t>
            </a:r>
            <a:r>
              <a:rPr lang="en-US" altLang="en-US" sz="1700" b="1" dirty="0"/>
              <a:t>from</a:t>
            </a:r>
            <a:r>
              <a:rPr lang="en-US" altLang="en-US" sz="1700" dirty="0"/>
              <a:t> </a:t>
            </a:r>
            <a:r>
              <a:rPr lang="en-US" altLang="en-US" sz="1700" i="1" dirty="0"/>
              <a:t>table</a:t>
            </a:r>
            <a:r>
              <a:rPr lang="en-US" altLang="en-US" sz="1700" dirty="0"/>
              <a:t>1</a:t>
            </a:r>
          </a:p>
          <a:p>
            <a:pPr>
              <a:buFont typeface="Monotype Sorts" charset="2"/>
              <a:buNone/>
              <a:tabLst>
                <a:tab pos="908050" algn="l"/>
              </a:tabLst>
            </a:pPr>
            <a:r>
              <a:rPr lang="en-US" altLang="en-US" sz="1700" dirty="0"/>
              <a:t>       would cause problem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>
          <a:xfrm>
            <a:off x="881063" y="123825"/>
            <a:ext cx="8077200" cy="609600"/>
          </a:xfrm>
        </p:spPr>
        <p:txBody>
          <a:bodyPr/>
          <a:lstStyle/>
          <a:p>
            <a:r>
              <a:rPr lang="en-US" altLang="en-US" sz="2800" dirty="0"/>
              <a:t>Updates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35" y="1105345"/>
            <a:ext cx="7634796" cy="4876800"/>
          </a:xfrm>
        </p:spPr>
        <p:txBody>
          <a:bodyPr/>
          <a:lstStyle/>
          <a:p>
            <a:pPr>
              <a:tabLst>
                <a:tab pos="2336800" algn="l"/>
              </a:tabLst>
            </a:pPr>
            <a:r>
              <a:rPr lang="en-US" altLang="en-US" sz="1700" dirty="0"/>
              <a:t>Give  a  5% salary raise to all instructors</a:t>
            </a:r>
          </a:p>
          <a:p>
            <a:pPr lvl="1">
              <a:buFont typeface="Monotype Sorts" charset="2"/>
              <a:buNone/>
              <a:tabLst>
                <a:tab pos="2336800" algn="l"/>
              </a:tabLst>
            </a:pPr>
            <a:r>
              <a:rPr lang="en-US" altLang="en-US" sz="1700" dirty="0"/>
              <a:t>	           </a:t>
            </a:r>
            <a:r>
              <a:rPr lang="en-US" altLang="en-US" sz="1700" b="1" dirty="0">
                <a:sym typeface="Symbol" panose="05050102010706020507" pitchFamily="18" charset="2"/>
              </a:rPr>
              <a:t>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1.05</a:t>
            </a:r>
          </a:p>
          <a:p>
            <a:pPr>
              <a:tabLst>
                <a:tab pos="2336800" algn="l"/>
              </a:tabLst>
            </a:pPr>
            <a:r>
              <a:rPr lang="en-US" altLang="en-US" sz="1700" dirty="0"/>
              <a:t>Give  a 5% salary raise to those instructors who </a:t>
            </a:r>
            <a:r>
              <a:rPr lang="en-US" altLang="en-US" dirty="0"/>
              <a:t>earn</a:t>
            </a:r>
            <a:r>
              <a:rPr lang="en-US" altLang="en-US" sz="1700" dirty="0"/>
              <a:t> less than 70000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1.05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where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&lt; 70000;</a:t>
            </a:r>
          </a:p>
          <a:p>
            <a:pPr>
              <a:tabLst>
                <a:tab pos="2336800" algn="l"/>
              </a:tabLst>
            </a:pPr>
            <a:r>
              <a:rPr lang="en-US" altLang="en-US" sz="1700" dirty="0"/>
              <a:t>Give  a 5% salary raise to instructors whose salary is less than average</a:t>
            </a:r>
          </a:p>
          <a:p>
            <a:pPr>
              <a:buNone/>
              <a:tabLst>
                <a:tab pos="2336800" algn="l"/>
              </a:tabLst>
            </a:pPr>
            <a:r>
              <a:rPr lang="en-US" altLang="en-US" sz="1700" b="1" dirty="0">
                <a:sym typeface="Symbol" panose="05050102010706020507" pitchFamily="18" charset="2"/>
              </a:rPr>
              <a:t>                          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1.05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where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&lt;  (</a:t>
            </a:r>
            <a:r>
              <a:rPr lang="en-US" altLang="en-US" sz="1700" b="1" dirty="0">
                <a:sym typeface="Symbol" panose="05050102010706020507" pitchFamily="18" charset="2"/>
              </a:rPr>
              <a:t>select </a:t>
            </a:r>
            <a:r>
              <a:rPr lang="en-US" altLang="en-US" sz="1700" b="1" dirty="0" err="1">
                <a:sym typeface="Symbol" panose="05050102010706020507" pitchFamily="18" charset="2"/>
              </a:rPr>
              <a:t>avg</a:t>
            </a:r>
            <a:r>
              <a:rPr lang="en-US" altLang="en-US" sz="1700" b="1" dirty="0">
                <a:sym typeface="Symbol" panose="05050102010706020507" pitchFamily="18" charset="2"/>
              </a:rPr>
              <a:t> </a:t>
            </a:r>
            <a:r>
              <a:rPr lang="en-US" altLang="en-US" sz="1700" dirty="0">
                <a:sym typeface="Symbol" panose="05050102010706020507" pitchFamily="18" charset="2"/>
              </a:rPr>
              <a:t>(salary)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                 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from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r>
              <a:rPr lang="en-US" altLang="en-US" sz="1700" dirty="0">
                <a:sym typeface="Symbol" panose="05050102010706020507" pitchFamily="18" charset="2"/>
              </a:rPr>
              <a:t>);</a:t>
            </a:r>
          </a:p>
          <a:p>
            <a:pPr>
              <a:tabLst>
                <a:tab pos="2336800" algn="l"/>
              </a:tabLst>
            </a:pPr>
            <a:endParaRPr lang="en-US" altLang="en-US" dirty="0">
              <a:sym typeface="Symbol" panose="05050102010706020507" pitchFamily="18" charset="2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>
          <a:xfrm>
            <a:off x="881063" y="123825"/>
            <a:ext cx="8077200" cy="609600"/>
          </a:xfrm>
        </p:spPr>
        <p:txBody>
          <a:bodyPr/>
          <a:lstStyle/>
          <a:p>
            <a:r>
              <a:rPr lang="en-US" altLang="en-US" sz="2800" dirty="0"/>
              <a:t>Updates (Cont.)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36" y="1100831"/>
            <a:ext cx="7634795" cy="3946657"/>
          </a:xfrm>
        </p:spPr>
        <p:txBody>
          <a:bodyPr/>
          <a:lstStyle/>
          <a:p>
            <a:pPr>
              <a:tabLst>
                <a:tab pos="2336800" algn="l"/>
              </a:tabLst>
            </a:pPr>
            <a:r>
              <a:rPr lang="en-US" altLang="en-US" sz="1700" dirty="0"/>
              <a:t>Increase salaries of instructors whose salary is over $100,000 by 3%, and all others by a 5% </a:t>
            </a:r>
          </a:p>
          <a:p>
            <a:pPr lvl="1">
              <a:tabLst>
                <a:tab pos="2336800" algn="l"/>
              </a:tabLst>
            </a:pPr>
            <a:r>
              <a:rPr lang="en-US" altLang="en-US" sz="1700" dirty="0"/>
              <a:t>Write two </a:t>
            </a:r>
            <a:r>
              <a:rPr lang="en-US" altLang="en-US" sz="1700" b="1" dirty="0"/>
              <a:t>update </a:t>
            </a:r>
            <a:r>
              <a:rPr lang="en-US" altLang="en-US" sz="1700" dirty="0"/>
              <a:t>statements:</a:t>
            </a:r>
          </a:p>
          <a:p>
            <a:pPr lvl="1">
              <a:buFont typeface="Monotype Sorts" charset="2"/>
              <a:buNone/>
              <a:tabLst>
                <a:tab pos="2336800" algn="l"/>
              </a:tabLst>
            </a:pPr>
            <a:r>
              <a:rPr lang="en-US" altLang="en-US" sz="1700" dirty="0"/>
              <a:t>	           </a:t>
            </a:r>
            <a:r>
              <a:rPr lang="en-US" altLang="en-US" sz="1700" b="1" dirty="0">
                <a:sym typeface="Symbol" panose="05050102010706020507" pitchFamily="18" charset="2"/>
              </a:rPr>
              <a:t>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1.03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where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&gt; 100000;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</a:t>
            </a:r>
            <a:r>
              <a:rPr lang="en-US" altLang="en-US" sz="1700" b="1" dirty="0">
                <a:sym typeface="Symbol" panose="05050102010706020507" pitchFamily="18" charset="2"/>
              </a:rPr>
              <a:t>update </a:t>
            </a:r>
            <a:r>
              <a:rPr lang="en-US" altLang="en-US" sz="1700" i="1" dirty="0">
                <a:sym typeface="Symbol" panose="05050102010706020507" pitchFamily="18" charset="2"/>
              </a:rPr>
              <a:t>instructor</a:t>
            </a:r>
            <a:br>
              <a:rPr lang="en-US" altLang="en-US" sz="1700" i="1" dirty="0">
                <a:sym typeface="Symbol" panose="05050102010706020507" pitchFamily="18" charset="2"/>
              </a:rPr>
            </a:br>
            <a:r>
              <a:rPr lang="en-US" altLang="en-US" sz="1700" i="1" dirty="0">
                <a:sym typeface="Symbol" panose="05050102010706020507" pitchFamily="18" charset="2"/>
              </a:rPr>
              <a:t>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set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=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* 1.05</a:t>
            </a:r>
            <a:br>
              <a:rPr lang="en-US" altLang="en-US" sz="1700" dirty="0">
                <a:sym typeface="Symbol" panose="05050102010706020507" pitchFamily="18" charset="2"/>
              </a:rPr>
            </a:br>
            <a:r>
              <a:rPr lang="en-US" altLang="en-US" sz="1700" dirty="0">
                <a:sym typeface="Symbol" panose="05050102010706020507" pitchFamily="18" charset="2"/>
              </a:rPr>
              <a:t>                </a:t>
            </a:r>
            <a:r>
              <a:rPr lang="en-US" altLang="en-US" sz="1700" b="1" dirty="0">
                <a:sym typeface="Symbol" panose="05050102010706020507" pitchFamily="18" charset="2"/>
              </a:rPr>
              <a:t>where </a:t>
            </a:r>
            <a:r>
              <a:rPr lang="en-US" altLang="en-US" sz="1700" i="1" dirty="0">
                <a:sym typeface="Symbol" panose="05050102010706020507" pitchFamily="18" charset="2"/>
              </a:rPr>
              <a:t>salary </a:t>
            </a:r>
            <a:r>
              <a:rPr lang="en-US" altLang="en-US" sz="1700" dirty="0">
                <a:sym typeface="Symbol" panose="05050102010706020507" pitchFamily="18" charset="2"/>
              </a:rPr>
              <a:t>&lt;= 100000;</a:t>
            </a:r>
          </a:p>
          <a:p>
            <a:pPr lvl="1">
              <a:tabLst>
                <a:tab pos="2336800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The order is important</a:t>
            </a:r>
          </a:p>
          <a:p>
            <a:pPr lvl="1">
              <a:tabLst>
                <a:tab pos="2336800" algn="l"/>
              </a:tabLst>
            </a:pPr>
            <a:r>
              <a:rPr lang="en-US" altLang="en-US" sz="1700" dirty="0">
                <a:sym typeface="Symbol" panose="05050102010706020507" pitchFamily="18" charset="2"/>
              </a:rPr>
              <a:t>Can be done better using the </a:t>
            </a:r>
            <a:r>
              <a:rPr lang="en-US" altLang="en-US" sz="1700" b="1" dirty="0">
                <a:sym typeface="Symbol" panose="05050102010706020507" pitchFamily="18" charset="2"/>
              </a:rPr>
              <a:t>case </a:t>
            </a:r>
            <a:r>
              <a:rPr lang="en-US" altLang="en-US" sz="1700" dirty="0">
                <a:sym typeface="Symbol" panose="05050102010706020507" pitchFamily="18" charset="2"/>
              </a:rPr>
              <a:t>statement (next slide)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80963"/>
            <a:ext cx="8077200" cy="609600"/>
          </a:xfrm>
        </p:spPr>
        <p:txBody>
          <a:bodyPr/>
          <a:lstStyle/>
          <a:p>
            <a:r>
              <a:rPr lang="en-US" altLang="en-US" sz="2800" dirty="0"/>
              <a:t>Case Statement for Conditional Updates</a:t>
            </a:r>
          </a:p>
        </p:txBody>
      </p:sp>
      <p:sp>
        <p:nvSpPr>
          <p:cNvPr id="675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81235" y="1093789"/>
            <a:ext cx="7228909" cy="2576003"/>
          </a:xfrm>
        </p:spPr>
        <p:txBody>
          <a:bodyPr/>
          <a:lstStyle/>
          <a:p>
            <a:r>
              <a:rPr lang="en-US" altLang="en-US" sz="1700" dirty="0"/>
              <a:t>Same query as before but with case statement</a:t>
            </a:r>
          </a:p>
          <a:p>
            <a:pPr>
              <a:buFont typeface="Monotype Sorts" charset="2"/>
              <a:buNone/>
            </a:pPr>
            <a:r>
              <a:rPr lang="en-US" altLang="en-US" sz="1700" dirty="0"/>
              <a:t>		 </a:t>
            </a:r>
            <a:r>
              <a:rPr lang="en-US" altLang="en-US" sz="1700" b="1" dirty="0"/>
              <a:t>update </a:t>
            </a:r>
            <a:r>
              <a:rPr lang="en-US" altLang="en-US" sz="1700" i="1" dirty="0"/>
              <a:t>instructor</a:t>
            </a:r>
            <a:br>
              <a:rPr lang="en-US" altLang="en-US" sz="1700" i="1" dirty="0"/>
            </a:br>
            <a:r>
              <a:rPr lang="en-US" altLang="en-US" sz="1700" i="1" dirty="0"/>
              <a:t>               </a:t>
            </a:r>
            <a:r>
              <a:rPr lang="en-US" altLang="en-US" sz="1700" b="1" dirty="0"/>
              <a:t>set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= </a:t>
            </a:r>
            <a:r>
              <a:rPr lang="en-US" altLang="en-US" sz="1700" b="1" dirty="0"/>
              <a:t>case</a:t>
            </a:r>
            <a:br>
              <a:rPr lang="en-US" altLang="en-US" sz="1700" b="1" dirty="0"/>
            </a:br>
            <a:r>
              <a:rPr lang="en-US" altLang="en-US" sz="1700" b="1" dirty="0"/>
              <a:t>                                      when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&lt;= 100000 </a:t>
            </a:r>
            <a:r>
              <a:rPr lang="en-US" altLang="en-US" sz="1700" b="1" dirty="0"/>
              <a:t>then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* 1.05</a:t>
            </a:r>
            <a:br>
              <a:rPr lang="en-US" altLang="en-US" sz="1700" dirty="0"/>
            </a:br>
            <a:r>
              <a:rPr lang="en-US" altLang="en-US" sz="1700" dirty="0"/>
              <a:t>                                      </a:t>
            </a:r>
            <a:r>
              <a:rPr lang="en-US" altLang="en-US" sz="1700" b="1" dirty="0"/>
              <a:t>else </a:t>
            </a:r>
            <a:r>
              <a:rPr lang="en-US" altLang="en-US" sz="1700" i="1" dirty="0"/>
              <a:t>salary </a:t>
            </a:r>
            <a:r>
              <a:rPr lang="en-US" altLang="en-US" sz="1700" dirty="0"/>
              <a:t>* 1.03</a:t>
            </a:r>
            <a:br>
              <a:rPr lang="en-US" altLang="en-US" sz="1700" dirty="0"/>
            </a:br>
            <a:r>
              <a:rPr lang="en-US" altLang="en-US" sz="1700" dirty="0"/>
              <a:t>                                     </a:t>
            </a:r>
            <a:r>
              <a:rPr lang="en-US" altLang="en-US" sz="1700" b="1" dirty="0"/>
              <a:t>end</a:t>
            </a:r>
            <a:endParaRPr lang="en-US" altLang="en-US" sz="1700" dirty="0"/>
          </a:p>
          <a:p>
            <a:pPr>
              <a:buFont typeface="Monotype Sorts" charset="2"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/>
              <a:t>Updates with Scalar Subqueries</a:t>
            </a:r>
          </a:p>
        </p:txBody>
      </p:sp>
      <p:sp>
        <p:nvSpPr>
          <p:cNvPr id="686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057213"/>
            <a:ext cx="7656559" cy="4538916"/>
          </a:xfrm>
        </p:spPr>
        <p:txBody>
          <a:bodyPr/>
          <a:lstStyle/>
          <a:p>
            <a:r>
              <a:rPr lang="en-US" altLang="en-US" sz="1700" dirty="0"/>
              <a:t>Recompute and update tot_creds value for all students</a:t>
            </a:r>
          </a:p>
          <a:p>
            <a:pPr>
              <a:buFont typeface="Monotype Sorts" charset="2"/>
              <a:buNone/>
            </a:pPr>
            <a:r>
              <a:rPr lang="en-US" altLang="en-US" sz="1700" b="1" dirty="0"/>
              <a:t>           update </a:t>
            </a:r>
            <a:r>
              <a:rPr lang="en-US" altLang="en-US" sz="1700" i="1" dirty="0"/>
              <a:t>student S </a:t>
            </a:r>
            <a:br>
              <a:rPr lang="en-US" altLang="en-US" sz="1700" i="1" dirty="0"/>
            </a:br>
            <a:r>
              <a:rPr lang="en-US" altLang="en-US" sz="1700" i="1" dirty="0"/>
              <a:t>     </a:t>
            </a:r>
            <a:r>
              <a:rPr lang="en-US" altLang="en-US" sz="1700" b="1" dirty="0"/>
              <a:t>set </a:t>
            </a:r>
            <a:r>
              <a:rPr lang="en-US" altLang="en-US" sz="1700" i="1" dirty="0"/>
              <a:t>tot_cred </a:t>
            </a:r>
            <a:r>
              <a:rPr lang="en-US" altLang="en-US" sz="1700" dirty="0"/>
              <a:t>= (</a:t>
            </a:r>
            <a:r>
              <a:rPr lang="en-US" altLang="en-US" sz="1700" b="1" dirty="0"/>
              <a:t>select sum</a:t>
            </a:r>
            <a:r>
              <a:rPr lang="en-US" altLang="en-US" sz="1700" dirty="0"/>
              <a:t>(</a:t>
            </a:r>
            <a:r>
              <a:rPr lang="en-US" altLang="en-US" sz="1700" i="1" dirty="0"/>
              <a:t>credits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                         </a:t>
            </a:r>
            <a:r>
              <a:rPr lang="en-US" altLang="en-US" sz="1700" b="1" dirty="0"/>
              <a:t>from </a:t>
            </a:r>
            <a:r>
              <a:rPr lang="en-US" altLang="en-US" sz="1700" i="1" dirty="0"/>
              <a:t>takes, course</a:t>
            </a:r>
            <a:br>
              <a:rPr lang="en-US" altLang="en-US" sz="1700" i="1" dirty="0"/>
            </a:br>
            <a:r>
              <a:rPr lang="en-US" altLang="en-US" sz="1700" i="1" dirty="0"/>
              <a:t>                              </a:t>
            </a:r>
            <a:r>
              <a:rPr lang="en-US" altLang="en-US" sz="1700" b="1" dirty="0"/>
              <a:t>where </a:t>
            </a:r>
            <a:r>
              <a:rPr lang="en-US" altLang="en-US" sz="1700" i="1" dirty="0" err="1"/>
              <a:t>takes.course_id</a:t>
            </a:r>
            <a:r>
              <a:rPr lang="en-US" altLang="en-US" sz="1700" i="1" dirty="0"/>
              <a:t> 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course.course_id</a:t>
            </a:r>
            <a:r>
              <a:rPr lang="en-US" altLang="en-US" sz="1700" i="1" dirty="0"/>
              <a:t>  </a:t>
            </a:r>
            <a:r>
              <a:rPr lang="en-US" altLang="en-US" sz="1700" b="1" dirty="0"/>
              <a:t>and </a:t>
            </a:r>
            <a:br>
              <a:rPr lang="en-US" altLang="en-US" sz="1700" b="1" dirty="0"/>
            </a:br>
            <a:r>
              <a:rPr lang="en-US" altLang="en-US" sz="1700" b="1" dirty="0"/>
              <a:t>                                         </a:t>
            </a:r>
            <a:r>
              <a:rPr lang="en-US" altLang="en-US" sz="1700" i="1" dirty="0"/>
              <a:t>S</a:t>
            </a:r>
            <a:r>
              <a:rPr lang="en-US" altLang="en-US" sz="1700" dirty="0"/>
              <a:t>.</a:t>
            </a:r>
            <a:r>
              <a:rPr lang="en-US" altLang="en-US" sz="1700" i="1" dirty="0"/>
              <a:t>ID</a:t>
            </a:r>
            <a:r>
              <a:rPr lang="en-US" altLang="en-US" sz="1700" dirty="0"/>
              <a:t>= </a:t>
            </a:r>
            <a:r>
              <a:rPr lang="en-US" altLang="en-US" sz="1700" i="1" dirty="0" err="1"/>
              <a:t>takes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ID.</a:t>
            </a:r>
            <a:r>
              <a:rPr lang="en-US" altLang="en-US" sz="1700" b="1" dirty="0" err="1"/>
              <a:t>and</a:t>
            </a:r>
            <a:r>
              <a:rPr lang="en-US" altLang="en-US" sz="1700" b="1" dirty="0"/>
              <a:t>                             				  </a:t>
            </a:r>
            <a:r>
              <a:rPr lang="en-US" altLang="en-US" sz="1700" i="1" dirty="0" err="1"/>
              <a:t>takes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grade</a:t>
            </a:r>
            <a:r>
              <a:rPr lang="en-US" altLang="en-US" sz="1700" i="1" dirty="0"/>
              <a:t> </a:t>
            </a:r>
            <a:r>
              <a:rPr lang="en-US" altLang="en-US" sz="1700" dirty="0"/>
              <a:t>&lt;&gt; 'F' </a:t>
            </a:r>
            <a:r>
              <a:rPr lang="en-US" altLang="en-US" sz="1700" b="1" dirty="0"/>
              <a:t>and</a:t>
            </a:r>
            <a:br>
              <a:rPr lang="en-US" altLang="en-US" sz="1700" b="1" dirty="0"/>
            </a:br>
            <a:r>
              <a:rPr lang="en-US" altLang="en-US" sz="1700" b="1" dirty="0"/>
              <a:t>                                          </a:t>
            </a:r>
            <a:r>
              <a:rPr lang="en-US" altLang="en-US" sz="1700" i="1" dirty="0" err="1"/>
              <a:t>takes</a:t>
            </a:r>
            <a:r>
              <a:rPr lang="en-US" altLang="en-US" sz="1700" dirty="0" err="1"/>
              <a:t>.</a:t>
            </a:r>
            <a:r>
              <a:rPr lang="en-US" altLang="en-US" sz="1700" i="1" dirty="0" err="1"/>
              <a:t>grade</a:t>
            </a:r>
            <a:r>
              <a:rPr lang="en-US" altLang="en-US" sz="1700" i="1" dirty="0"/>
              <a:t> </a:t>
            </a:r>
            <a:r>
              <a:rPr lang="en-US" altLang="en-US" sz="1700" b="1" dirty="0"/>
              <a:t>is not null</a:t>
            </a:r>
            <a:r>
              <a:rPr lang="en-US" altLang="en-US" sz="1700" dirty="0"/>
              <a:t>);</a:t>
            </a:r>
          </a:p>
          <a:p>
            <a:r>
              <a:rPr lang="en-US" altLang="en-US" sz="1700" dirty="0"/>
              <a:t>Sets </a:t>
            </a:r>
            <a:r>
              <a:rPr lang="en-US" altLang="en-US" sz="1700" i="1" dirty="0"/>
              <a:t>tot_creds</a:t>
            </a:r>
            <a:r>
              <a:rPr lang="en-US" altLang="en-US" sz="1700" dirty="0"/>
              <a:t> to null for students who have not taken any course</a:t>
            </a:r>
          </a:p>
          <a:p>
            <a:r>
              <a:rPr lang="en-US" altLang="en-US" sz="1700" dirty="0"/>
              <a:t>Instead of </a:t>
            </a:r>
            <a:r>
              <a:rPr lang="en-US" altLang="en-US" sz="1700" b="1" dirty="0"/>
              <a:t>sum</a:t>
            </a:r>
            <a:r>
              <a:rPr lang="en-US" altLang="en-US" sz="1700" dirty="0"/>
              <a:t>(</a:t>
            </a:r>
            <a:r>
              <a:rPr lang="en-US" altLang="en-US" sz="1700" i="1" dirty="0"/>
              <a:t>credits</a:t>
            </a:r>
            <a:r>
              <a:rPr lang="en-US" altLang="en-US" sz="1700" dirty="0"/>
              <a:t>), use:</a:t>
            </a:r>
          </a:p>
          <a:p>
            <a:pPr>
              <a:buFont typeface="Monotype Sorts" charset="2"/>
              <a:buNone/>
            </a:pPr>
            <a:r>
              <a:rPr lang="en-US" altLang="en-US" sz="1700" b="1" dirty="0"/>
              <a:t>                  case </a:t>
            </a:r>
            <a:br>
              <a:rPr lang="en-US" altLang="en-US" sz="1700" b="1" dirty="0"/>
            </a:br>
            <a:r>
              <a:rPr lang="en-US" altLang="en-US" sz="1700" b="1" dirty="0"/>
              <a:t>                 when sum</a:t>
            </a:r>
            <a:r>
              <a:rPr lang="en-US" altLang="en-US" sz="1700" dirty="0"/>
              <a:t>(</a:t>
            </a:r>
            <a:r>
              <a:rPr lang="en-US" altLang="en-US" sz="1700" i="1" dirty="0"/>
              <a:t>credits</a:t>
            </a:r>
            <a:r>
              <a:rPr lang="en-US" altLang="en-US" sz="1700" dirty="0"/>
              <a:t>) </a:t>
            </a:r>
            <a:r>
              <a:rPr lang="en-US" altLang="en-US" sz="1700" b="1" dirty="0"/>
              <a:t>is not null then sum</a:t>
            </a:r>
            <a:r>
              <a:rPr lang="en-US" altLang="en-US" sz="1700" dirty="0"/>
              <a:t>(</a:t>
            </a:r>
            <a:r>
              <a:rPr lang="en-US" altLang="en-US" sz="1700" i="1" dirty="0"/>
              <a:t>credits</a:t>
            </a:r>
            <a:r>
              <a:rPr lang="en-US" altLang="en-US" sz="1700" dirty="0"/>
              <a:t>)</a:t>
            </a:r>
            <a:br>
              <a:rPr lang="en-US" altLang="en-US" sz="1700" dirty="0"/>
            </a:br>
            <a:r>
              <a:rPr lang="en-US" altLang="en-US" sz="1700" dirty="0"/>
              <a:t>                 </a:t>
            </a:r>
            <a:r>
              <a:rPr lang="en-US" altLang="en-US" sz="1700" b="1" dirty="0"/>
              <a:t>else </a:t>
            </a:r>
            <a:r>
              <a:rPr lang="en-US" altLang="en-US" sz="1700" dirty="0"/>
              <a:t>0</a:t>
            </a:r>
            <a:br>
              <a:rPr lang="en-US" altLang="en-US" sz="1700" dirty="0"/>
            </a:br>
            <a:r>
              <a:rPr lang="en-US" altLang="en-US" sz="1700" dirty="0"/>
              <a:t>             </a:t>
            </a:r>
            <a:r>
              <a:rPr lang="en-US" altLang="en-US" sz="1700" b="1" dirty="0"/>
              <a:t>end</a:t>
            </a:r>
            <a:endParaRPr lang="en-US" altLang="en-US" sz="1700" dirty="0"/>
          </a:p>
          <a:p>
            <a:pPr>
              <a:buFont typeface="Monotype Sorts" charset="2"/>
              <a:buNone/>
            </a:pP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/>
              <a:t>End of Chapter 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2_db-5-grey">
  <a:themeElements>
    <a:clrScheme name="">
      <a:dk1>
        <a:srgbClr val="000000"/>
      </a:dk1>
      <a:lt1>
        <a:srgbClr val="CCECFF"/>
      </a:lt1>
      <a:dk2>
        <a:srgbClr val="CC3300"/>
      </a:dk2>
      <a:lt2>
        <a:srgbClr val="666699"/>
      </a:lt2>
      <a:accent1>
        <a:srgbClr val="FFFFFF"/>
      </a:accent1>
      <a:accent2>
        <a:srgbClr val="CCCC00"/>
      </a:accent2>
      <a:accent3>
        <a:srgbClr val="E2F4FF"/>
      </a:accent3>
      <a:accent4>
        <a:srgbClr val="000000"/>
      </a:accent4>
      <a:accent5>
        <a:srgbClr val="FFFFFF"/>
      </a:accent5>
      <a:accent6>
        <a:srgbClr val="B9B900"/>
      </a:accent6>
      <a:hlink>
        <a:srgbClr val="FF9900"/>
      </a:hlink>
      <a:folHlink>
        <a:srgbClr val="FF9933"/>
      </a:folHlink>
    </a:clrScheme>
    <a:fontScheme name="2_db-5-grey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Helvetica" charset="0"/>
          </a:defRPr>
        </a:defPPr>
      </a:lstStyle>
    </a:lnDef>
  </a:objectDefaults>
  <a:extraClrSchemeLst>
    <a:extraClrScheme>
      <a:clrScheme name="2_db-5-grey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b-5-grey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DB6</Template>
  <TotalTime>92681</TotalTime>
  <Words>2763</Words>
  <Application>Microsoft Office PowerPoint</Application>
  <PresentationFormat>On-screen Show (4:3)</PresentationFormat>
  <Paragraphs>589</Paragraphs>
  <Slides>62</Slides>
  <Notes>61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  <vt:variant>
        <vt:lpstr>Custom Shows</vt:lpstr>
      </vt:variant>
      <vt:variant>
        <vt:i4>1</vt:i4>
      </vt:variant>
    </vt:vector>
  </HeadingPairs>
  <TitlesOfParts>
    <vt:vector size="72" baseType="lpstr">
      <vt:lpstr>Arial</vt:lpstr>
      <vt:lpstr>Century Gothic</vt:lpstr>
      <vt:lpstr>Helvetica</vt:lpstr>
      <vt:lpstr>Monotype Sorts</vt:lpstr>
      <vt:lpstr>Symbol</vt:lpstr>
      <vt:lpstr>Times New Roman</vt:lpstr>
      <vt:lpstr>Webdings</vt:lpstr>
      <vt:lpstr>Wingdings</vt:lpstr>
      <vt:lpstr>2_db-5-grey</vt:lpstr>
      <vt:lpstr>Chapter 3: Introduction to SQL</vt:lpstr>
      <vt:lpstr>Outline</vt:lpstr>
      <vt:lpstr>History</vt:lpstr>
      <vt:lpstr>SQL Parts</vt:lpstr>
      <vt:lpstr>Data Definition Language</vt:lpstr>
      <vt:lpstr>Domain Types in SQL</vt:lpstr>
      <vt:lpstr>Create Table Construct</vt:lpstr>
      <vt:lpstr>Integrity Constraints in Create Table</vt:lpstr>
      <vt:lpstr>And a Few More Relation Definitions</vt:lpstr>
      <vt:lpstr>And more still</vt:lpstr>
      <vt:lpstr>Updates to tables</vt:lpstr>
      <vt:lpstr>Basic Query Structure </vt:lpstr>
      <vt:lpstr>The select Clause</vt:lpstr>
      <vt:lpstr>The select Clause (Cont.)</vt:lpstr>
      <vt:lpstr>The select Clause (Cont.)</vt:lpstr>
      <vt:lpstr>The select Clause (Cont.)</vt:lpstr>
      <vt:lpstr>The where Clause</vt:lpstr>
      <vt:lpstr>The from Clause</vt:lpstr>
      <vt:lpstr>Examples</vt:lpstr>
      <vt:lpstr>The Rename Operation</vt:lpstr>
      <vt:lpstr>Self Join Example</vt:lpstr>
      <vt:lpstr>String Operations</vt:lpstr>
      <vt:lpstr>String Operations (Cont.)</vt:lpstr>
      <vt:lpstr>Ordering the Display of Tuples</vt:lpstr>
      <vt:lpstr>Where Clause Predicates</vt:lpstr>
      <vt:lpstr>Set Operations</vt:lpstr>
      <vt:lpstr>Set Operations (Cont.)</vt:lpstr>
      <vt:lpstr>Null Values</vt:lpstr>
      <vt:lpstr>Null Values (Cont.)</vt:lpstr>
      <vt:lpstr>Aggregate Functions</vt:lpstr>
      <vt:lpstr>Aggregate Functions Examples</vt:lpstr>
      <vt:lpstr>Aggregate Functions – Group By</vt:lpstr>
      <vt:lpstr>Aggregation (Cont.)</vt:lpstr>
      <vt:lpstr>Aggregate Functions – Having Clause</vt:lpstr>
      <vt:lpstr>Nested Subqueries</vt:lpstr>
      <vt:lpstr>Set Membership</vt:lpstr>
      <vt:lpstr>Set Membership </vt:lpstr>
      <vt:lpstr>Set Membership (Cont.)</vt:lpstr>
      <vt:lpstr>Set Comparison</vt:lpstr>
      <vt:lpstr>Set Comparison – “some” Clause</vt:lpstr>
      <vt:lpstr>Definition of  “some” Clause</vt:lpstr>
      <vt:lpstr>Set Comparison – “all” Clause</vt:lpstr>
      <vt:lpstr>Definition of “all” Clause</vt:lpstr>
      <vt:lpstr>Test for Empty Relations</vt:lpstr>
      <vt:lpstr>Use of “exists” Clause</vt:lpstr>
      <vt:lpstr>Use of “not exists” Clause</vt:lpstr>
      <vt:lpstr>Test for Absence of Duplicate Tuples</vt:lpstr>
      <vt:lpstr>Subqueries in the From Clause</vt:lpstr>
      <vt:lpstr>Subqueries in the Form Clause</vt:lpstr>
      <vt:lpstr>With Clause</vt:lpstr>
      <vt:lpstr>Complex Queries using With Clause</vt:lpstr>
      <vt:lpstr>Scalar Subquery</vt:lpstr>
      <vt:lpstr>Modification of the Database</vt:lpstr>
      <vt:lpstr>Deletion</vt:lpstr>
      <vt:lpstr>Deletion (Cont.)</vt:lpstr>
      <vt:lpstr>Insertion</vt:lpstr>
      <vt:lpstr>Insertion (Cont.)</vt:lpstr>
      <vt:lpstr>Updates</vt:lpstr>
      <vt:lpstr>Updates (Cont.)</vt:lpstr>
      <vt:lpstr>Case Statement for Conditional Updates</vt:lpstr>
      <vt:lpstr>Updates with Scalar Subqueries</vt:lpstr>
      <vt:lpstr>End of Chapter 3</vt:lpstr>
      <vt:lpstr>Custom Show 1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7:  Relational Database Design</dc:title>
  <dc:creator>Marilyn Turnamian</dc:creator>
  <cp:lastModifiedBy>S Sudarshan</cp:lastModifiedBy>
  <cp:revision>474</cp:revision>
  <cp:lastPrinted>1999-06-28T19:27:31Z</cp:lastPrinted>
  <dcterms:created xsi:type="dcterms:W3CDTF">2009-12-21T15:40:22Z</dcterms:created>
  <dcterms:modified xsi:type="dcterms:W3CDTF">2019-09-10T07:53:19Z</dcterms:modified>
</cp:coreProperties>
</file>