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handoutMasterIdLst>
    <p:handoutMasterId r:id="rId33"/>
  </p:handoutMasterIdLst>
  <p:sldIdLst>
    <p:sldId id="335" r:id="rId2"/>
    <p:sldId id="336" r:id="rId3"/>
    <p:sldId id="337" r:id="rId4"/>
    <p:sldId id="367" r:id="rId5"/>
    <p:sldId id="338" r:id="rId6"/>
    <p:sldId id="364" r:id="rId7"/>
    <p:sldId id="340" r:id="rId8"/>
    <p:sldId id="341" r:id="rId9"/>
    <p:sldId id="342" r:id="rId10"/>
    <p:sldId id="343" r:id="rId11"/>
    <p:sldId id="344" r:id="rId12"/>
    <p:sldId id="345" r:id="rId13"/>
    <p:sldId id="368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</p:sldIdLst>
  <p:sldSz cx="9144000" cy="6858000" type="screen4x3"/>
  <p:notesSz cx="6997700" cy="9283700"/>
  <p:custShowLst>
    <p:custShow name="Custom Show 1" id="0">
      <p:sldLst>
        <p:sld r:id="rId2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S Sudarshan" initials="SS" lastIdx="1" clrIdx="1">
    <p:extLst>
      <p:ext uri="{19B8F6BF-5375-455C-9EA6-DF929625EA0E}">
        <p15:presenceInfo xmlns:p15="http://schemas.microsoft.com/office/powerpoint/2012/main" userId="b463bc06a992a7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2" autoAdjust="0"/>
    <p:restoredTop sz="96517" autoAdjust="0"/>
  </p:normalViewPr>
  <p:slideViewPr>
    <p:cSldViewPr snapToGrid="0">
      <p:cViewPr>
        <p:scale>
          <a:sx n="118" d="100"/>
          <a:sy n="118" d="100"/>
        </p:scale>
        <p:origin x="516" y="-18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5814F0E-33C5-4FFC-97A8-A1EDBAA0258F}" type="slidenum">
              <a:rPr lang="en-US" altLang="en-US" sz="1200"/>
              <a:pPr/>
              <a:t>2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24B64C8-56F4-412C-A096-460A1996127B}" type="slidenum">
              <a:rPr lang="en-US" altLang="en-US" sz="1200"/>
              <a:pPr/>
              <a:t>3</a:t>
            </a:fld>
            <a:endParaRPr lang="en-US" altLang="en-US" sz="1200" dirty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5814F0E-33C5-4FFC-97A8-A1EDBAA0258F}" type="slidenum">
              <a:rPr lang="en-US" altLang="en-US" sz="1200"/>
              <a:pPr/>
              <a:t>4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1492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48DD873-39B1-4B0F-9E11-CA0A5E740CE2}" type="slidenum">
              <a:rPr lang="en-US" altLang="en-US" sz="1200"/>
              <a:pPr/>
              <a:t>5</a:t>
            </a:fld>
            <a:endParaRPr lang="en-US" altLang="en-US" sz="1200" dirty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48DD873-39B1-4B0F-9E11-CA0A5E740CE2}" type="slidenum">
              <a:rPr lang="en-US" altLang="en-US" sz="1200"/>
              <a:pPr/>
              <a:t>6</a:t>
            </a:fld>
            <a:endParaRPr lang="en-US" altLang="en-US" sz="1200" dirty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A82168F-E865-405F-BB81-ED9E0172F23B}" type="slidenum">
              <a:rPr lang="en-US" altLang="en-US" sz="1200"/>
              <a:pPr/>
              <a:t>7</a:t>
            </a:fld>
            <a:endParaRPr lang="en-US" altLang="en-US" sz="1200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A82168F-E865-405F-BB81-ED9E0172F23B}" type="slidenum">
              <a:rPr lang="en-US" altLang="en-US" sz="1200"/>
              <a:pPr/>
              <a:t>8</a:t>
            </a:fld>
            <a:endParaRPr lang="en-US" altLang="en-US" sz="1200" dirty="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F209238-363D-4A4D-99AF-38838EDEB568}" type="slidenum">
              <a:rPr lang="en-US" altLang="en-US" sz="1200"/>
              <a:pPr/>
              <a:t>10</a:t>
            </a:fld>
            <a:endParaRPr lang="en-US" altLang="en-US" sz="1200" dirty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11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33648DA-533A-4CF4-BE6A-7CC0C8DD9180}" type="slidenum">
              <a:rPr lang="en-US" altLang="en-US" sz="1300">
                <a:latin typeface="Times New Roman" panose="02020603050405020304" pitchFamily="18" charset="0"/>
              </a:rPr>
              <a:pPr/>
              <a:t>12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33648DA-533A-4CF4-BE6A-7CC0C8DD9180}" type="slidenum">
              <a:rPr lang="en-US" altLang="en-US" sz="1300">
                <a:latin typeface="Times New Roman" panose="02020603050405020304" pitchFamily="18" charset="0"/>
              </a:rPr>
              <a:pPr/>
              <a:t>13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212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D4AE86D-105E-4E6D-B77F-4AC8A2CFF942}" type="slidenum">
              <a:rPr lang="en-US" altLang="en-US" sz="1300">
                <a:latin typeface="Times New Roman" panose="02020603050405020304" pitchFamily="18" charset="0"/>
              </a:rPr>
              <a:pPr/>
              <a:t>14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D4AE86D-105E-4E6D-B77F-4AC8A2CFF942}" type="slidenum">
              <a:rPr lang="en-US" altLang="en-US" sz="1300">
                <a:latin typeface="Times New Roman" panose="02020603050405020304" pitchFamily="18" charset="0"/>
              </a:rPr>
              <a:pPr/>
              <a:t>15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16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04B7984-B6AD-4D3E-800B-506D1974D9BE}" type="slidenum">
              <a:rPr lang="en-US" altLang="en-US" sz="1300">
                <a:latin typeface="Times New Roman" panose="02020603050405020304" pitchFamily="18" charset="0"/>
              </a:rPr>
              <a:pPr/>
              <a:t>17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04B7984-B6AD-4D3E-800B-506D1974D9BE}" type="slidenum">
              <a:rPr lang="en-US" altLang="en-US" sz="1300">
                <a:latin typeface="Times New Roman" panose="02020603050405020304" pitchFamily="18" charset="0"/>
              </a:rPr>
              <a:pPr/>
              <a:t>18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6900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19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20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E6BB600-5F46-4F6C-928D-3BCCB73D5636}" type="slidenum">
              <a:rPr lang="en-US" altLang="en-US" sz="1300">
                <a:latin typeface="Times New Roman" panose="02020603050405020304" pitchFamily="18" charset="0"/>
              </a:rPr>
              <a:pPr/>
              <a:t>22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E6BB600-5F46-4F6C-928D-3BCCB73D5636}" type="slidenum">
              <a:rPr lang="en-US" altLang="en-US" sz="1300">
                <a:latin typeface="Times New Roman" panose="02020603050405020304" pitchFamily="18" charset="0"/>
              </a:rPr>
              <a:pPr/>
              <a:t>23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51035C-5808-407C-8457-78863416B201}" type="slidenum">
              <a:rPr lang="en-US" altLang="en-US" sz="1300">
                <a:latin typeface="Times New Roman" panose="02020603050405020304" pitchFamily="18" charset="0"/>
              </a:rPr>
              <a:pPr/>
              <a:t>24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34B2C1-B6FF-4E08-B576-E580E4C742E5}" type="slidenum">
              <a:rPr lang="en-US" altLang="en-US" sz="1300">
                <a:latin typeface="Times New Roman" panose="02020603050405020304" pitchFamily="18" charset="0"/>
              </a:rPr>
              <a:pPr/>
              <a:t>25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26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27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28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873" indent="-285721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2883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036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189" indent="-228577" defTabSz="930179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343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496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8649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5802" indent="-228577" defTabSz="9301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B64798-7BD6-4B88-81ED-0C1AFAB11F92}" type="slidenum">
              <a:rPr lang="en-US" altLang="en-US" sz="1300">
                <a:latin typeface="Times New Roman" panose="02020603050405020304" pitchFamily="18" charset="0"/>
              </a:rPr>
              <a:pPr/>
              <a:t>29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50" y="1093788"/>
            <a:ext cx="7707313" cy="4903787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37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F2EBE-FF5F-4F9D-A3C2-A59A92D78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CAF-32BF-49A6-93F1-59C9E4B7C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70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6D4A7F0-1138-4608-80AA-D0A6F5D411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52D5F-D37B-4E9D-98AD-511A1ABBD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DFCFB3-6710-4DD2-8404-7E55A930F3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1CCC-CC48-429B-87C9-7123B48E5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04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31453-8F56-47C4-89BA-3EDF3CD092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92F0-DB25-4E6B-A10D-A7937AC7A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E8099E-18A5-481A-9697-216087BE06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55C8E-F740-4D28-8DA3-D7B8E0F6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4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E2C57D-1205-411A-BA90-DF60A810F6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BE5B0-1186-4DAB-9E97-511F15F5C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8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EB6957-06EE-46F8-A450-3DB417A1F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DB2E-7BC4-4C22-ACAE-0B8B3F0C5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950AD-734E-45C7-8042-5795FFAD67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E31B-1343-4510-8DCD-65E7B654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7A2CD-B5B0-4CF6-8038-339B0E99E3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574B0-C055-4E38-82A9-667A1DF1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64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12478-D9B7-4D0D-ADE5-62D5EFAA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73084" y="1093788"/>
            <a:ext cx="7702579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D2EB5033-CF44-472B-B77D-FAA18581E6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00206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0CFC8B2-2C6C-4CA4-9AFC-14298F0DD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512005" name="Text Box 5">
            <a:extLst>
              <a:ext uri="{FF2B5EF4-FFF2-40B4-BE49-F238E27FC236}">
                <a16:creationId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4" y="6613525"/>
            <a:ext cx="4475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2.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512006" name="Rectangle 6">
            <a:extLst>
              <a:ext uri="{FF2B5EF4-FFF2-40B4-BE49-F238E27FC236}">
                <a16:creationId xmlns:a16="http://schemas.microsoft.com/office/drawing/2014/main" id="{BFAC4B4C-D3C2-4A14-871E-CC7D45F07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5472E9A1-C06F-4393-872E-7F8100F91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362D880-06BD-4D02-876C-3226AC8E6F10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2147483646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2147483646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2147483646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2147483646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8" descr="Cover-6Ed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95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2: Intro to Relational Model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Outline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4900"/>
            <a:ext cx="7496760" cy="2772156"/>
          </a:xfrm>
        </p:spPr>
        <p:txBody>
          <a:bodyPr lIns="90488" tIns="44450" rIns="90488" bIns="44450"/>
          <a:lstStyle/>
          <a:p>
            <a:r>
              <a:rPr lang="en-US" altLang="en-US" sz="1700" dirty="0"/>
              <a:t>Structure of Relational Databases</a:t>
            </a:r>
          </a:p>
          <a:p>
            <a:r>
              <a:rPr lang="en-US" altLang="en-US" sz="1700" dirty="0"/>
              <a:t>Database Schema</a:t>
            </a:r>
          </a:p>
          <a:p>
            <a:r>
              <a:rPr lang="en-US" altLang="en-US" sz="1700" dirty="0"/>
              <a:t>Keys</a:t>
            </a:r>
          </a:p>
          <a:p>
            <a:r>
              <a:rPr lang="en-US" altLang="en-US" sz="1700" dirty="0"/>
              <a:t>Schema Diagrams</a:t>
            </a:r>
          </a:p>
          <a:p>
            <a:r>
              <a:rPr lang="en-US" altLang="en-US" sz="1700" dirty="0"/>
              <a:t>Relational Query Languages</a:t>
            </a:r>
          </a:p>
          <a:p>
            <a:r>
              <a:rPr lang="en-US" altLang="en-US" sz="1700" dirty="0"/>
              <a:t>The Relational Algebra</a:t>
            </a:r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a </a:t>
            </a:r>
            <a:r>
              <a:rPr lang="en-US" altLang="en-US" sz="28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Instructor</a:t>
            </a: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Relation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7040563" y="1333500"/>
            <a:ext cx="145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attributes</a:t>
            </a:r>
          </a:p>
          <a:p>
            <a:pPr algn="ctr"/>
            <a:r>
              <a:rPr lang="en-US" altLang="en-US" sz="1800"/>
              <a:t>(or columns)</a:t>
            </a:r>
            <a:endParaRPr lang="en-US" altLang="en-US"/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 flipH="1">
            <a:off x="3238499" y="1565275"/>
            <a:ext cx="3927475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25" name="Line 6"/>
          <p:cNvSpPr>
            <a:spLocks noChangeShapeType="1"/>
          </p:cNvSpPr>
          <p:nvPr/>
        </p:nvSpPr>
        <p:spPr bwMode="auto">
          <a:xfrm flipH="1">
            <a:off x="4608513" y="1546225"/>
            <a:ext cx="2557461" cy="369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26" name="Line 7"/>
          <p:cNvSpPr>
            <a:spLocks noChangeShapeType="1"/>
          </p:cNvSpPr>
          <p:nvPr/>
        </p:nvSpPr>
        <p:spPr bwMode="auto">
          <a:xfrm flipH="1">
            <a:off x="5819775" y="1565275"/>
            <a:ext cx="13208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6988175" y="2522538"/>
            <a:ext cx="1085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/>
              <a:t>tuples</a:t>
            </a:r>
          </a:p>
          <a:p>
            <a:pPr algn="ctr"/>
            <a:r>
              <a:rPr lang="en-US" altLang="en-US" sz="1800"/>
              <a:t>(or rows)</a:t>
            </a:r>
            <a:endParaRPr lang="en-US" altLang="en-US"/>
          </a:p>
        </p:txBody>
      </p:sp>
      <p:sp>
        <p:nvSpPr>
          <p:cNvPr id="5128" name="Line 9"/>
          <p:cNvSpPr>
            <a:spLocks noChangeShapeType="1"/>
          </p:cNvSpPr>
          <p:nvPr/>
        </p:nvSpPr>
        <p:spPr bwMode="auto">
          <a:xfrm flipH="1" flipV="1">
            <a:off x="6742113" y="2487613"/>
            <a:ext cx="369887" cy="22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29" name="Line 10"/>
          <p:cNvSpPr>
            <a:spLocks noChangeShapeType="1"/>
          </p:cNvSpPr>
          <p:nvPr/>
        </p:nvSpPr>
        <p:spPr bwMode="auto">
          <a:xfrm flipH="1">
            <a:off x="6729413" y="2706688"/>
            <a:ext cx="369887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30" name="Line 11"/>
          <p:cNvSpPr>
            <a:spLocks noChangeShapeType="1"/>
          </p:cNvSpPr>
          <p:nvPr/>
        </p:nvSpPr>
        <p:spPr bwMode="auto">
          <a:xfrm flipH="1">
            <a:off x="6718300" y="2717800"/>
            <a:ext cx="392113" cy="312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5131" name="Line 12"/>
          <p:cNvSpPr>
            <a:spLocks noChangeShapeType="1"/>
          </p:cNvSpPr>
          <p:nvPr/>
        </p:nvSpPr>
        <p:spPr bwMode="auto">
          <a:xfrm flipH="1">
            <a:off x="6729413" y="2727325"/>
            <a:ext cx="381000" cy="55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0151978-E921-4884-8DCD-8A5563064E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13197"/>
          <a:stretch/>
        </p:blipFill>
        <p:spPr>
          <a:xfrm>
            <a:off x="1680369" y="1756896"/>
            <a:ext cx="5154612" cy="442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dirty="0"/>
              <a:t>Relation Schema and Instance</a:t>
            </a:r>
            <a:endParaRPr lang="en-US" altLang="en-US" dirty="0"/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4900"/>
            <a:ext cx="6790690" cy="3515868"/>
          </a:xfrm>
        </p:spPr>
        <p:txBody>
          <a:bodyPr lIns="90488" tIns="44450" rIns="90488" bIns="44450"/>
          <a:lstStyle/>
          <a:p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1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, …, 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i="1" baseline="-25000" dirty="0">
                <a:ea typeface="ＭＳ Ｐゴシック" panose="020B0600070205080204" pitchFamily="34" charset="-128"/>
              </a:rPr>
              <a:t>n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are </a:t>
            </a:r>
            <a:r>
              <a:rPr lang="en-US" altLang="en-US" i="1" dirty="0">
                <a:ea typeface="ＭＳ Ｐゴシック" panose="020B0600070205080204" pitchFamily="34" charset="-128"/>
              </a:rPr>
              <a:t>attributes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i="1" dirty="0">
                <a:ea typeface="ＭＳ Ｐゴシック" panose="020B0600070205080204" pitchFamily="34" charset="-128"/>
              </a:rPr>
              <a:t>R</a:t>
            </a:r>
            <a:r>
              <a:rPr lang="en-US" altLang="en-US" dirty="0">
                <a:ea typeface="ＭＳ Ｐゴシック" panose="020B0600070205080204" pitchFamily="34" charset="-128"/>
              </a:rPr>
              <a:t> = (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1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, …, </a:t>
            </a:r>
            <a:r>
              <a:rPr lang="en-US" altLang="en-US" i="1" dirty="0">
                <a:ea typeface="ＭＳ Ｐゴシック" panose="020B0600070205080204" pitchFamily="34" charset="-128"/>
              </a:rPr>
              <a:t>A</a:t>
            </a:r>
            <a:r>
              <a:rPr lang="en-US" altLang="en-US" i="1" baseline="-25000" dirty="0">
                <a:ea typeface="ＭＳ Ｐゴシック" panose="020B0600070205080204" pitchFamily="34" charset="-128"/>
              </a:rPr>
              <a:t>n</a:t>
            </a:r>
            <a:r>
              <a:rPr lang="en-US" altLang="en-US" dirty="0">
                <a:ea typeface="ＭＳ Ｐゴシック" panose="020B0600070205080204" pitchFamily="34" charset="-128"/>
              </a:rPr>
              <a:t> ) is a </a:t>
            </a:r>
            <a:r>
              <a:rPr lang="en-US" altLang="en-US" i="1" dirty="0">
                <a:ea typeface="ＭＳ Ｐゴシック" panose="020B0600070205080204" pitchFamily="34" charset="-128"/>
              </a:rPr>
              <a:t>relation schema</a:t>
            </a:r>
          </a:p>
          <a:p>
            <a:pPr>
              <a:lnSpc>
                <a:spcPct val="120000"/>
              </a:lnSpc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Example:</a:t>
            </a:r>
          </a:p>
          <a:p>
            <a:pPr>
              <a:lnSpc>
                <a:spcPct val="120000"/>
              </a:lnSpc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</a:t>
            </a:r>
            <a:r>
              <a:rPr lang="en-US" altLang="en-US" i="1" dirty="0">
                <a:ea typeface="ＭＳ Ｐゴシック" panose="020B0600070205080204" pitchFamily="34" charset="-128"/>
              </a:rPr>
              <a:t>     instructor </a:t>
            </a:r>
            <a:r>
              <a:rPr lang="en-US" altLang="en-US" dirty="0">
                <a:ea typeface="ＭＳ Ｐゴシック" panose="020B0600070205080204" pitchFamily="34" charset="-128"/>
              </a:rPr>
              <a:t> = (</a:t>
            </a:r>
            <a:r>
              <a:rPr lang="en-US" altLang="en-US" i="1" dirty="0">
                <a:ea typeface="ＭＳ Ｐゴシック" panose="020B0600070205080204" pitchFamily="34" charset="-128"/>
              </a:rPr>
              <a:t>ID,  name, dept_name, salary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A relation instance </a:t>
            </a:r>
            <a:r>
              <a:rPr lang="en-US" altLang="en-US" i="1" dirty="0"/>
              <a:t>r</a:t>
            </a:r>
            <a:r>
              <a:rPr lang="en-US" altLang="en-US" dirty="0"/>
              <a:t> defined over schema </a:t>
            </a:r>
            <a:r>
              <a:rPr lang="en-US" altLang="en-US" i="1" dirty="0"/>
              <a:t>R</a:t>
            </a:r>
            <a:r>
              <a:rPr lang="en-US" altLang="en-US" dirty="0"/>
              <a:t> is denoted  by </a:t>
            </a:r>
            <a:r>
              <a:rPr lang="en-US" altLang="en-US" i="1" dirty="0"/>
              <a:t>r </a:t>
            </a:r>
            <a:r>
              <a:rPr lang="en-US" altLang="en-US" dirty="0"/>
              <a:t>(</a:t>
            </a:r>
            <a:r>
              <a:rPr lang="en-US" altLang="en-US" i="1" dirty="0"/>
              <a:t>R</a:t>
            </a:r>
            <a:r>
              <a:rPr lang="en-US" altLang="en-US" dirty="0"/>
              <a:t>).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The current values a relation are specified by a table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An element </a:t>
            </a:r>
            <a:r>
              <a:rPr lang="en-US" altLang="en-US" b="1" i="1" dirty="0">
                <a:solidFill>
                  <a:srgbClr val="000099"/>
                </a:solidFill>
              </a:rPr>
              <a:t>t</a:t>
            </a:r>
            <a:r>
              <a:rPr lang="en-US" altLang="en-US" b="1" dirty="0">
                <a:solidFill>
                  <a:srgbClr val="000099"/>
                </a:solidFill>
              </a:rPr>
              <a:t> </a:t>
            </a:r>
            <a:r>
              <a:rPr lang="en-US" altLang="en-US" dirty="0"/>
              <a:t>of</a:t>
            </a:r>
            <a:r>
              <a:rPr lang="en-US" altLang="en-US" b="1" dirty="0">
                <a:solidFill>
                  <a:schemeClr val="bg2"/>
                </a:solidFill>
              </a:rPr>
              <a:t> </a:t>
            </a:r>
            <a:r>
              <a:rPr lang="en-US" altLang="en-US" dirty="0"/>
              <a:t>relation</a:t>
            </a:r>
            <a:r>
              <a:rPr lang="en-US" altLang="en-US" b="1" dirty="0">
                <a:solidFill>
                  <a:schemeClr val="bg2"/>
                </a:solidFill>
              </a:rPr>
              <a:t> </a:t>
            </a:r>
            <a:r>
              <a:rPr lang="en-US" altLang="en-US" b="1" i="1" dirty="0">
                <a:solidFill>
                  <a:srgbClr val="000099"/>
                </a:solidFill>
              </a:rPr>
              <a:t>r</a:t>
            </a:r>
            <a:r>
              <a:rPr lang="en-US" altLang="en-US" dirty="0"/>
              <a:t> is called a  </a:t>
            </a:r>
            <a:r>
              <a:rPr lang="en-US" altLang="en-US" i="1" dirty="0"/>
              <a:t>tuple</a:t>
            </a:r>
            <a:r>
              <a:rPr lang="en-US" altLang="en-US" dirty="0"/>
              <a:t> and is represented by a </a:t>
            </a:r>
            <a:r>
              <a:rPr lang="en-US" altLang="en-US" i="1" dirty="0"/>
              <a:t>row </a:t>
            </a:r>
            <a:r>
              <a:rPr lang="en-US" altLang="en-US" dirty="0"/>
              <a:t>in a table</a:t>
            </a:r>
          </a:p>
          <a:p>
            <a:pPr>
              <a:lnSpc>
                <a:spcPct val="120000"/>
              </a:lnSpc>
            </a:pPr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73649219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Attributes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219200"/>
            <a:ext cx="7656558" cy="4230624"/>
          </a:xfrm>
        </p:spPr>
        <p:txBody>
          <a:bodyPr/>
          <a:lstStyle/>
          <a:p>
            <a:r>
              <a:rPr lang="en-US" altLang="en-US" sz="1700" dirty="0"/>
              <a:t>The set of allowed values for each attribute is called the </a:t>
            </a:r>
            <a:r>
              <a:rPr lang="en-US" altLang="en-US" sz="1700" b="1" dirty="0">
                <a:solidFill>
                  <a:srgbClr val="002060"/>
                </a:solidFill>
              </a:rPr>
              <a:t>domain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of the attribute</a:t>
            </a:r>
          </a:p>
          <a:p>
            <a:r>
              <a:rPr lang="en-US" altLang="en-US" sz="1700" dirty="0"/>
              <a:t>Attribute values are (normally) required to be </a:t>
            </a:r>
            <a:r>
              <a:rPr lang="en-US" altLang="en-US" sz="1700" b="1" dirty="0">
                <a:solidFill>
                  <a:srgbClr val="002060"/>
                </a:solidFill>
              </a:rPr>
              <a:t>atomic</a:t>
            </a:r>
            <a:r>
              <a:rPr lang="en-US" altLang="en-US" sz="1700" dirty="0"/>
              <a:t>; that is, indivisible</a:t>
            </a:r>
          </a:p>
          <a:p>
            <a:r>
              <a:rPr lang="en-US" altLang="en-US" sz="1700" dirty="0"/>
              <a:t>The special value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b="1" i="1" dirty="0">
                <a:solidFill>
                  <a:srgbClr val="000000"/>
                </a:solidFill>
              </a:rPr>
              <a:t>null</a:t>
            </a:r>
            <a:r>
              <a:rPr lang="en-US" altLang="en-US" sz="1700" dirty="0"/>
              <a:t>  is a member of every domain. Indicated that the value is “unknown”</a:t>
            </a:r>
          </a:p>
          <a:p>
            <a:r>
              <a:rPr lang="en-US" altLang="en-US" sz="1700" dirty="0"/>
              <a:t>The null value causes complications in the definition of many operations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Relations are Unordered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219200"/>
            <a:ext cx="7621047" cy="1048512"/>
          </a:xfrm>
        </p:spPr>
        <p:txBody>
          <a:bodyPr/>
          <a:lstStyle/>
          <a:p>
            <a:r>
              <a:rPr lang="en-US" altLang="en-US" sz="1700" dirty="0"/>
              <a:t>Order of tuples is irrelevant (tuples may be stored in an arbitrary order)</a:t>
            </a:r>
          </a:p>
          <a:p>
            <a:r>
              <a:rPr lang="en-US" altLang="en-US" sz="1700" dirty="0"/>
              <a:t>Example: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 relation with unordered tuples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22967B4-430E-442F-B611-B9DC46ED7A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b="12197"/>
          <a:stretch/>
        </p:blipFill>
        <p:spPr>
          <a:xfrm>
            <a:off x="1948917" y="2188304"/>
            <a:ext cx="4702738" cy="37135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Database Schema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2297"/>
            <a:ext cx="7594414" cy="2055431"/>
          </a:xfrm>
        </p:spPr>
        <p:txBody>
          <a:bodyPr/>
          <a:lstStyle/>
          <a:p>
            <a:r>
              <a:rPr lang="en-US" altLang="en-US" sz="1700" dirty="0">
                <a:sym typeface="Symbol" panose="05050102010706020507" pitchFamily="18" charset="2"/>
              </a:rPr>
              <a:t>Database schema -- is the logical structure of the database.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Database instance -- is a snapshot of the data in the database at a given instant in time.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Example: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schema:   i</a:t>
            </a:r>
            <a:r>
              <a:rPr lang="en-US" altLang="en-US" sz="1700" i="1" dirty="0">
                <a:sym typeface="Symbol" panose="05050102010706020507" pitchFamily="18" charset="2"/>
              </a:rPr>
              <a:t>nstructor</a:t>
            </a:r>
            <a:r>
              <a:rPr lang="en-US" altLang="en-US" sz="1700" dirty="0">
                <a:sym typeface="Symbol" panose="05050102010706020507" pitchFamily="18" charset="2"/>
              </a:rPr>
              <a:t> (</a:t>
            </a:r>
            <a:r>
              <a:rPr lang="en-US" altLang="en-US" sz="1700" i="1" dirty="0">
                <a:sym typeface="Symbol" panose="05050102010706020507" pitchFamily="18" charset="2"/>
              </a:rPr>
              <a:t>ID, name, dept_name, salary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Instance: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D43850F-C798-4B0C-AB3F-7891AC784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b="12197"/>
          <a:stretch/>
        </p:blipFill>
        <p:spPr>
          <a:xfrm>
            <a:off x="2589387" y="2909279"/>
            <a:ext cx="4483051" cy="35401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Keys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8865"/>
            <a:ext cx="7647680" cy="4896167"/>
          </a:xfrm>
        </p:spPr>
        <p:txBody>
          <a:bodyPr/>
          <a:lstStyle/>
          <a:p>
            <a:r>
              <a:rPr lang="en-US" altLang="en-US" sz="1700" dirty="0"/>
              <a:t>Let K </a:t>
            </a:r>
            <a:r>
              <a:rPr lang="en-US" altLang="en-US" sz="1700" dirty="0">
                <a:sym typeface="Symbol" panose="05050102010706020507" pitchFamily="18" charset="2"/>
              </a:rPr>
              <a:t> R</a:t>
            </a:r>
          </a:p>
          <a:p>
            <a:r>
              <a:rPr lang="en-US" altLang="en-US" sz="1700" i="1" dirty="0">
                <a:sym typeface="Symbol" panose="05050102010706020507" pitchFamily="18" charset="2"/>
              </a:rPr>
              <a:t>K </a:t>
            </a:r>
            <a:r>
              <a:rPr lang="en-US" altLang="en-US" sz="1700" dirty="0">
                <a:sym typeface="Symbol" panose="05050102010706020507" pitchFamily="18" charset="2"/>
              </a:rPr>
              <a:t>is a </a:t>
            </a:r>
            <a:r>
              <a:rPr lang="en-US" altLang="en-US" sz="1700" b="1" dirty="0" err="1">
                <a:solidFill>
                  <a:srgbClr val="002060"/>
                </a:solidFill>
                <a:sym typeface="Symbol" panose="05050102010706020507" pitchFamily="18" charset="2"/>
              </a:rPr>
              <a:t>superkey</a:t>
            </a:r>
            <a:r>
              <a:rPr lang="en-US" altLang="en-US" sz="1700" b="1" dirty="0">
                <a:solidFill>
                  <a:schemeClr val="tx2"/>
                </a:solidFill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of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if values for </a:t>
            </a:r>
            <a:r>
              <a:rPr lang="en-US" altLang="en-US" sz="1700" i="1" dirty="0">
                <a:sym typeface="Symbol" panose="05050102010706020507" pitchFamily="18" charset="2"/>
              </a:rPr>
              <a:t>K</a:t>
            </a:r>
            <a:r>
              <a:rPr lang="en-US" altLang="en-US" sz="1700" dirty="0">
                <a:sym typeface="Symbol" panose="05050102010706020507" pitchFamily="18" charset="2"/>
              </a:rPr>
              <a:t> are sufficient to identify a unique tuple of each possible relation </a:t>
            </a:r>
            <a:r>
              <a:rPr lang="en-US" altLang="en-US" sz="1700" i="1" dirty="0">
                <a:sym typeface="Symbol" panose="05050102010706020507" pitchFamily="18" charset="2"/>
              </a:rPr>
              <a:t>r(R)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</a:p>
          <a:p>
            <a:pPr lvl="1">
              <a:lnSpc>
                <a:spcPct val="130000"/>
              </a:lnSpc>
            </a:pPr>
            <a:r>
              <a:rPr lang="en-US" altLang="en-US" sz="1700" dirty="0">
                <a:sym typeface="Symbol" panose="05050102010706020507" pitchFamily="18" charset="2"/>
              </a:rPr>
              <a:t>Example:  {</a:t>
            </a:r>
            <a:r>
              <a:rPr lang="en-US" altLang="en-US" sz="1700" i="1" dirty="0">
                <a:sym typeface="Symbol" panose="05050102010706020507" pitchFamily="18" charset="2"/>
              </a:rPr>
              <a:t>ID</a:t>
            </a:r>
            <a:r>
              <a:rPr lang="en-US" altLang="en-US" sz="1700" dirty="0">
                <a:sym typeface="Symbol" panose="05050102010706020507" pitchFamily="18" charset="2"/>
              </a:rPr>
              <a:t>} and {</a:t>
            </a:r>
            <a:r>
              <a:rPr lang="en-US" altLang="en-US" sz="1700" dirty="0" err="1">
                <a:sym typeface="Symbol" panose="05050102010706020507" pitchFamily="18" charset="2"/>
              </a:rPr>
              <a:t>ID,name</a:t>
            </a:r>
            <a:r>
              <a:rPr lang="en-US" altLang="en-US" sz="1700" dirty="0">
                <a:sym typeface="Symbol" panose="05050102010706020507" pitchFamily="18" charset="2"/>
              </a:rPr>
              <a:t>} are both </a:t>
            </a:r>
            <a:r>
              <a:rPr lang="en-US" altLang="en-US" sz="1700" dirty="0" err="1">
                <a:sym typeface="Symbol" panose="05050102010706020507" pitchFamily="18" charset="2"/>
              </a:rPr>
              <a:t>superkeys</a:t>
            </a:r>
            <a:r>
              <a:rPr lang="en-US" altLang="en-US" sz="1700" dirty="0">
                <a:sym typeface="Symbol" panose="05050102010706020507" pitchFamily="18" charset="2"/>
              </a:rPr>
              <a:t> of </a:t>
            </a:r>
            <a:r>
              <a:rPr lang="en-US" altLang="en-US" sz="1700" i="1" dirty="0">
                <a:sym typeface="Symbol" panose="05050102010706020507" pitchFamily="18" charset="2"/>
              </a:rPr>
              <a:t>instructor.</a:t>
            </a:r>
            <a:endParaRPr lang="en-US" altLang="en-US" sz="1700" dirty="0">
              <a:sym typeface="Symbol" panose="05050102010706020507" pitchFamily="18" charset="2"/>
            </a:endParaRPr>
          </a:p>
          <a:p>
            <a:pPr>
              <a:lnSpc>
                <a:spcPct val="120000"/>
              </a:lnSpc>
            </a:pPr>
            <a:r>
              <a:rPr lang="en-US" altLang="en-US" sz="1700" dirty="0" err="1">
                <a:sym typeface="Symbol" panose="05050102010706020507" pitchFamily="18" charset="2"/>
              </a:rPr>
              <a:t>Superkey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K</a:t>
            </a:r>
            <a:r>
              <a:rPr lang="en-US" altLang="en-US" sz="1700" dirty="0">
                <a:sym typeface="Symbol" panose="05050102010706020507" pitchFamily="18" charset="2"/>
              </a:rPr>
              <a:t> is a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candidate key</a:t>
            </a:r>
            <a:r>
              <a:rPr lang="en-US" altLang="en-US" sz="1700" dirty="0">
                <a:sym typeface="Symbol" panose="05050102010706020507" pitchFamily="18" charset="2"/>
              </a:rPr>
              <a:t> if </a:t>
            </a:r>
            <a:r>
              <a:rPr lang="en-US" altLang="en-US" sz="1700" i="1" dirty="0">
                <a:sym typeface="Symbol" panose="05050102010706020507" pitchFamily="18" charset="2"/>
              </a:rPr>
              <a:t>K</a:t>
            </a:r>
            <a:r>
              <a:rPr lang="en-US" altLang="en-US" sz="1700" dirty="0">
                <a:sym typeface="Symbol" panose="05050102010706020507" pitchFamily="18" charset="2"/>
              </a:rPr>
              <a:t> is minimal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Example:  {</a:t>
            </a:r>
            <a:r>
              <a:rPr lang="en-US" altLang="en-US" sz="1700" i="1" dirty="0">
                <a:sym typeface="Symbol" panose="05050102010706020507" pitchFamily="18" charset="2"/>
              </a:rPr>
              <a:t>ID</a:t>
            </a:r>
            <a:r>
              <a:rPr lang="en-US" altLang="en-US" sz="1700" dirty="0">
                <a:sym typeface="Symbol" panose="05050102010706020507" pitchFamily="18" charset="2"/>
              </a:rPr>
              <a:t>} is a candidate key for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endParaRPr lang="en-US" altLang="en-US" sz="1700" dirty="0">
              <a:sym typeface="Symbol" panose="05050102010706020507" pitchFamily="18" charset="2"/>
            </a:endParaRPr>
          </a:p>
          <a:p>
            <a:pPr>
              <a:lnSpc>
                <a:spcPct val="120000"/>
              </a:lnSpc>
            </a:pPr>
            <a:r>
              <a:rPr lang="en-US" altLang="en-US" sz="1700" dirty="0">
                <a:sym typeface="Symbol" panose="05050102010706020507" pitchFamily="18" charset="2"/>
              </a:rPr>
              <a:t>One of the candidate keys is selected to be the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primary key</a:t>
            </a:r>
            <a:r>
              <a:rPr lang="en-US" altLang="en-US" sz="1700" dirty="0">
                <a:sym typeface="Symbol" panose="05050102010706020507" pitchFamily="18" charset="2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en-US" altLang="en-US" dirty="0">
                <a:sym typeface="Symbol" panose="05050102010706020507" pitchFamily="18" charset="2"/>
              </a:rPr>
              <a:t>W</a:t>
            </a:r>
            <a:r>
              <a:rPr lang="en-US" altLang="en-US" sz="1700" dirty="0">
                <a:sym typeface="Symbol" panose="05050102010706020507" pitchFamily="18" charset="2"/>
              </a:rPr>
              <a:t>hich one?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Foreign key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constraint: Value in one relation must appear in another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Referencing</a:t>
            </a:r>
            <a:r>
              <a:rPr lang="en-US" altLang="en-US" sz="1700" dirty="0"/>
              <a:t> relation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Referenced</a:t>
            </a:r>
            <a:r>
              <a:rPr lang="en-US" altLang="en-US" sz="1700" dirty="0"/>
              <a:t> relation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Example: </a:t>
            </a:r>
            <a:r>
              <a:rPr lang="en-US" altLang="en-US" sz="1700" i="1" dirty="0">
                <a:sym typeface="Symbol" panose="05050102010706020507" pitchFamily="18" charset="2"/>
              </a:rPr>
              <a:t>dept_name</a:t>
            </a:r>
            <a:r>
              <a:rPr lang="en-US" altLang="en-US" sz="1700" dirty="0">
                <a:sym typeface="Symbol" panose="05050102010706020507" pitchFamily="18" charset="2"/>
              </a:rPr>
              <a:t> in i</a:t>
            </a:r>
            <a:r>
              <a:rPr lang="en-US" altLang="en-US" sz="1700" i="1" dirty="0">
                <a:sym typeface="Symbol" panose="05050102010706020507" pitchFamily="18" charset="2"/>
              </a:rPr>
              <a:t>nstructor</a:t>
            </a:r>
            <a:r>
              <a:rPr lang="en-US" altLang="en-US" sz="1700" dirty="0">
                <a:sym typeface="Symbol" panose="05050102010706020507" pitchFamily="18" charset="2"/>
              </a:rPr>
              <a:t>  is a foreign key from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r>
              <a:rPr lang="en-US" altLang="en-US" sz="1700" dirty="0">
                <a:sym typeface="Symbol" panose="05050102010706020507" pitchFamily="18" charset="2"/>
              </a:rPr>
              <a:t> referencing </a:t>
            </a:r>
            <a:r>
              <a:rPr lang="en-US" altLang="en-US" sz="1700" i="1" dirty="0">
                <a:sym typeface="Symbol" panose="05050102010706020507" pitchFamily="18" charset="2"/>
              </a:rPr>
              <a:t>department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Schema Diagram for University Database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6B8FF63-5393-4696-8B56-06CDA84E9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6002" y="1383738"/>
            <a:ext cx="8131996" cy="487195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Relational Query Languages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49" y="1084263"/>
            <a:ext cx="7692069" cy="3555047"/>
          </a:xfrm>
        </p:spPr>
        <p:txBody>
          <a:bodyPr/>
          <a:lstStyle/>
          <a:p>
            <a:r>
              <a:rPr lang="en-US" altLang="en-US" sz="1700" dirty="0"/>
              <a:t>Procedural versus non-procedural, or declarative</a:t>
            </a:r>
          </a:p>
          <a:p>
            <a:r>
              <a:rPr lang="en-US" altLang="en-US" sz="1700" dirty="0"/>
              <a:t>“Pure” languages:</a:t>
            </a:r>
          </a:p>
          <a:p>
            <a:pPr lvl="1"/>
            <a:r>
              <a:rPr lang="en-US" altLang="en-US" sz="1700" dirty="0"/>
              <a:t>Relational algebra</a:t>
            </a:r>
          </a:p>
          <a:p>
            <a:pPr lvl="1"/>
            <a:r>
              <a:rPr lang="en-US" altLang="en-US" sz="1700" dirty="0"/>
              <a:t>Tuple relational calculus</a:t>
            </a:r>
          </a:p>
          <a:p>
            <a:pPr lvl="1"/>
            <a:r>
              <a:rPr lang="en-US" altLang="en-US" sz="1700" dirty="0"/>
              <a:t>Domain relational calculus</a:t>
            </a:r>
          </a:p>
          <a:p>
            <a:r>
              <a:rPr lang="en-US" altLang="en-US" sz="1700" dirty="0"/>
              <a:t>The above 3 pure languages are equivalent in computing power</a:t>
            </a:r>
          </a:p>
          <a:p>
            <a:r>
              <a:rPr lang="en-US" altLang="en-US" sz="1700" dirty="0"/>
              <a:t>We will concentrate in this chapter on relational algebra</a:t>
            </a:r>
          </a:p>
          <a:p>
            <a:pPr lvl="1"/>
            <a:r>
              <a:rPr lang="en-US" altLang="en-US" sz="1700" dirty="0"/>
              <a:t>Not </a:t>
            </a:r>
            <a:r>
              <a:rPr lang="en-US" altLang="en-US" dirty="0"/>
              <a:t>T</a:t>
            </a:r>
            <a:r>
              <a:rPr lang="en-US" altLang="en-US" sz="1700" dirty="0"/>
              <a:t>uring-machine equivalent</a:t>
            </a:r>
          </a:p>
          <a:p>
            <a:pPr lvl="1"/>
            <a:r>
              <a:rPr lang="en-US" altLang="en-US" sz="1700" dirty="0"/>
              <a:t>Consists of 6 basic operations</a:t>
            </a:r>
          </a:p>
          <a:p>
            <a:pPr lvl="1"/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Relational Algebra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7913"/>
            <a:ext cx="7558903" cy="4876800"/>
          </a:xfrm>
        </p:spPr>
        <p:txBody>
          <a:bodyPr/>
          <a:lstStyle/>
          <a:p>
            <a:r>
              <a:rPr lang="en-US" altLang="en-US" sz="1700" dirty="0"/>
              <a:t>A  procedural language consisting  of a set of operations that take one or two relations as input and produce a new relation as their result. </a:t>
            </a:r>
          </a:p>
          <a:p>
            <a:r>
              <a:rPr lang="en-US" altLang="en-US" sz="1700" dirty="0"/>
              <a:t>Six basic operators</a:t>
            </a:r>
          </a:p>
          <a:p>
            <a:pPr lvl="1"/>
            <a:r>
              <a:rPr lang="en-US" altLang="en-US" sz="1700" dirty="0"/>
              <a:t>select: </a:t>
            </a:r>
            <a:r>
              <a:rPr kumimoji="0" lang="en-US" altLang="en-US" sz="1700" dirty="0">
                <a:sym typeface="Symbol" panose="05050102010706020507" pitchFamily="18" charset="2"/>
              </a:rPr>
              <a:t></a:t>
            </a:r>
            <a:endParaRPr lang="en-US" altLang="en-US" sz="1700" dirty="0"/>
          </a:p>
          <a:p>
            <a:pPr lvl="1"/>
            <a:r>
              <a:rPr lang="en-US" altLang="en-US" sz="1700" dirty="0"/>
              <a:t>project: </a:t>
            </a:r>
            <a:r>
              <a:rPr lang="en-US" altLang="en-US" sz="1700" dirty="0">
                <a:sym typeface="Symbol" panose="05050102010706020507" pitchFamily="18" charset="2"/>
              </a:rPr>
              <a:t></a:t>
            </a:r>
            <a:endParaRPr lang="en-US" altLang="en-US" sz="1700" dirty="0"/>
          </a:p>
          <a:p>
            <a:pPr lvl="1"/>
            <a:r>
              <a:rPr lang="en-US" altLang="en-US" sz="1700" dirty="0"/>
              <a:t>union: </a:t>
            </a:r>
            <a:r>
              <a:rPr lang="en-US" altLang="en-US" sz="1700" dirty="0">
                <a:sym typeface="Symbol" panose="05050102010706020507" pitchFamily="18" charset="2"/>
              </a:rPr>
              <a:t></a:t>
            </a:r>
            <a:endParaRPr lang="en-US" altLang="en-US" sz="1700" dirty="0"/>
          </a:p>
          <a:p>
            <a:pPr lvl="1"/>
            <a:r>
              <a:rPr lang="en-US" altLang="en-US" sz="1700" dirty="0"/>
              <a:t>set difference: </a:t>
            </a:r>
            <a:r>
              <a:rPr lang="en-US" altLang="en-US" sz="1700" i="1" dirty="0"/>
              <a:t>–</a:t>
            </a:r>
            <a:r>
              <a:rPr lang="en-US" altLang="en-US" sz="1700" dirty="0"/>
              <a:t> </a:t>
            </a:r>
          </a:p>
          <a:p>
            <a:pPr lvl="1"/>
            <a:r>
              <a:rPr lang="en-US" altLang="en-US" sz="1700" dirty="0"/>
              <a:t>Cartesian product: x</a:t>
            </a:r>
          </a:p>
          <a:p>
            <a:pPr lvl="1"/>
            <a:r>
              <a:rPr lang="en-US" altLang="en-US" sz="1700" dirty="0"/>
              <a:t>rename: </a:t>
            </a:r>
            <a:r>
              <a:rPr lang="en-US" altLang="en-US" sz="1700" i="1" dirty="0">
                <a:sym typeface="Symbol" panose="05050102010706020507" pitchFamily="18" charset="2"/>
              </a:rPr>
              <a:t></a:t>
            </a:r>
          </a:p>
          <a:p>
            <a:pPr lvl="1"/>
            <a:endParaRPr lang="en-US" altLang="en-US" sz="2000" i="1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Select Operation</a:t>
            </a:r>
          </a:p>
        </p:txBody>
      </p:sp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3574"/>
            <a:ext cx="7612170" cy="33503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/>
              <a:t>The  </a:t>
            </a:r>
            <a:r>
              <a:rPr lang="en-US" altLang="en-US" sz="1700" b="1" dirty="0"/>
              <a:t>selec</a:t>
            </a:r>
            <a:r>
              <a:rPr lang="en-US" altLang="en-US" sz="1700" dirty="0"/>
              <a:t>t operation selects tuples that satisfy a given predicate.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/>
              <a:t>Notation: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p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p</a:t>
            </a:r>
            <a:r>
              <a:rPr lang="en-US" altLang="en-US" sz="1700" dirty="0">
                <a:sym typeface="Symbol" panose="05050102010706020507" pitchFamily="18" charset="2"/>
              </a:rPr>
              <a:t> is called the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selection predicate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Example: select those tuples of the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r>
              <a:rPr lang="en-US" altLang="en-US" sz="1700" dirty="0">
                <a:sym typeface="Symbol" panose="05050102010706020507" pitchFamily="18" charset="2"/>
              </a:rPr>
              <a:t>  relation where the instructor is in the “Physics” department.</a:t>
            </a:r>
          </a:p>
          <a:p>
            <a:pPr lvl="1"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Query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	</a:t>
            </a:r>
            <a:r>
              <a:rPr lang="en-US" altLang="en-US" sz="1900" i="1" dirty="0">
                <a:sym typeface="Symbol" panose="05050102010706020507" pitchFamily="18" charset="2"/>
              </a:rPr>
              <a:t></a:t>
            </a:r>
            <a:r>
              <a:rPr lang="en-US" altLang="en-US" sz="1900" dirty="0">
                <a:sym typeface="Symbol" panose="05050102010706020507" pitchFamily="18" charset="2"/>
              </a:rPr>
              <a:t> </a:t>
            </a:r>
            <a:r>
              <a:rPr lang="en-US" altLang="en-US" sz="1900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sz="1900" i="1" baseline="-25000" dirty="0">
                <a:sym typeface="Symbol" panose="05050102010706020507" pitchFamily="18" charset="2"/>
              </a:rPr>
              <a:t>“</a:t>
            </a:r>
            <a:r>
              <a:rPr lang="en-US" altLang="ja-JP" sz="1900" i="1" baseline="-25000" dirty="0">
                <a:sym typeface="Symbol" panose="05050102010706020507" pitchFamily="18" charset="2"/>
              </a:rPr>
              <a:t>Physics”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</a:p>
          <a:p>
            <a:pPr lvl="1"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Result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0EA259D-031F-4208-A7F2-A15AE51650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1858"/>
          <a:stretch/>
        </p:blipFill>
        <p:spPr>
          <a:xfrm>
            <a:off x="1735698" y="4125699"/>
            <a:ext cx="4932139" cy="12231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Select Operation (Cont.)</a:t>
            </a:r>
          </a:p>
        </p:txBody>
      </p:sp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8873"/>
            <a:ext cx="7656559" cy="481082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We allow comparisons using </a:t>
            </a:r>
          </a:p>
          <a:p>
            <a:pPr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              =, , &gt;, . &lt;. </a:t>
            </a:r>
          </a:p>
          <a:p>
            <a:pPr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in the selection predicate. 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We can combine several predicates into a larger predicate by using the connectives:</a:t>
            </a:r>
          </a:p>
          <a:p>
            <a:pPr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             (</a:t>
            </a:r>
            <a:r>
              <a:rPr lang="en-US" altLang="en-US" sz="1700" b="1" dirty="0">
                <a:sym typeface="Symbol" panose="05050102010706020507" pitchFamily="18" charset="2"/>
              </a:rPr>
              <a:t>and</a:t>
            </a:r>
            <a:r>
              <a:rPr lang="en-US" altLang="en-US" sz="1700" dirty="0">
                <a:sym typeface="Symbol" panose="05050102010706020507" pitchFamily="18" charset="2"/>
              </a:rPr>
              <a:t>),  (</a:t>
            </a:r>
            <a:r>
              <a:rPr lang="en-US" altLang="en-US" sz="1700" b="1" dirty="0">
                <a:sym typeface="Symbol" panose="05050102010706020507" pitchFamily="18" charset="2"/>
              </a:rPr>
              <a:t>or</a:t>
            </a:r>
            <a:r>
              <a:rPr lang="en-US" altLang="en-US" sz="1700" dirty="0">
                <a:sym typeface="Symbol" panose="05050102010706020507" pitchFamily="18" charset="2"/>
              </a:rPr>
              <a:t>),  (</a:t>
            </a:r>
            <a:r>
              <a:rPr lang="en-US" altLang="en-US" sz="1700" b="1" dirty="0">
                <a:sym typeface="Symbol" panose="05050102010706020507" pitchFamily="18" charset="2"/>
              </a:rPr>
              <a:t>not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Example: Find the instructors in Physics with a salary greater $90,000, we write:</a:t>
            </a:r>
          </a:p>
          <a:p>
            <a:pPr marL="0" indent="0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 </a:t>
            </a:r>
            <a:r>
              <a:rPr lang="en-US" altLang="en-US" dirty="0">
                <a:sym typeface="Symbol" panose="05050102010706020507" pitchFamily="18" charset="2"/>
              </a:rPr>
              <a:t></a:t>
            </a:r>
            <a:r>
              <a:rPr lang="ja-JP" altLang="en-US" i="1" baseline="-25000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salary 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&gt;</a:t>
            </a:r>
            <a:r>
              <a:rPr lang="en-US" altLang="ja-JP" sz="1700" i="1" dirty="0">
                <a:sym typeface="Symbol" panose="05050102010706020507" pitchFamily="18" charset="2"/>
              </a:rPr>
              <a:t> 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90,000</a:t>
            </a:r>
            <a:r>
              <a:rPr lang="en-US" altLang="ja-JP" sz="1700" i="1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 marL="0" indent="0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ja-JP" sz="800" i="1" dirty="0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select predicate may  include comparisons between two attributes. </a:t>
            </a:r>
          </a:p>
          <a:p>
            <a:pPr lvl="1"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Example, find all departments whose name is the same as their building name:</a:t>
            </a:r>
          </a:p>
          <a:p>
            <a:pPr lvl="1"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900" i="1" dirty="0">
                <a:sym typeface="Symbol" panose="05050102010706020507" pitchFamily="18" charset="2"/>
              </a:rPr>
              <a:t></a:t>
            </a:r>
            <a:r>
              <a:rPr lang="en-US" altLang="en-US" sz="1900" dirty="0">
                <a:sym typeface="Symbol" panose="05050102010706020507" pitchFamily="18" charset="2"/>
              </a:rPr>
              <a:t> </a:t>
            </a:r>
            <a:r>
              <a:rPr lang="en-US" altLang="en-US" sz="1900" i="1" baseline="-25000" dirty="0">
                <a:sym typeface="Symbol" panose="05050102010706020507" pitchFamily="18" charset="2"/>
              </a:rPr>
              <a:t>dept_name=</a:t>
            </a:r>
            <a:r>
              <a:rPr lang="en-US" altLang="ja-JP" sz="1900" i="1" baseline="-25000" dirty="0">
                <a:sym typeface="Symbol" panose="05050102010706020507" pitchFamily="18" charset="2"/>
              </a:rPr>
              <a:t>building</a:t>
            </a:r>
            <a:r>
              <a:rPr lang="en-US" altLang="ja-JP" sz="1900" i="1" dirty="0">
                <a:sym typeface="Symbol" panose="05050102010706020507" pitchFamily="18" charset="2"/>
              </a:rPr>
              <a:t> </a:t>
            </a:r>
            <a:r>
              <a:rPr lang="ja-JP" altLang="en-US" sz="1900" i="1" baseline="-25000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department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  <a:endParaRPr lang="en-US" altLang="en-US" sz="17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50831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Project Operation</a:t>
            </a:r>
          </a:p>
        </p:txBody>
      </p:sp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7913"/>
            <a:ext cx="7683192" cy="4876800"/>
          </a:xfrm>
        </p:spPr>
        <p:txBody>
          <a:bodyPr/>
          <a:lstStyle/>
          <a:p>
            <a:pPr>
              <a:lnSpc>
                <a:spcPct val="120000"/>
              </a:lnSpc>
              <a:tabLst>
                <a:tab pos="3257550" algn="ctr"/>
              </a:tabLst>
            </a:pPr>
            <a:r>
              <a:rPr lang="en-US" altLang="en-US" sz="1700" dirty="0"/>
              <a:t>A unary operation that returns its argument relation, with certain attributes left out.  </a:t>
            </a:r>
          </a:p>
          <a:p>
            <a:pPr>
              <a:lnSpc>
                <a:spcPct val="120000"/>
              </a:lnSpc>
              <a:tabLst>
                <a:tab pos="3257550" algn="ctr"/>
              </a:tabLst>
            </a:pPr>
            <a:r>
              <a:rPr lang="en-US" altLang="en-US" sz="1700" dirty="0"/>
              <a:t>Notation:</a:t>
            </a:r>
          </a:p>
          <a:p>
            <a:pPr>
              <a:lnSpc>
                <a:spcPct val="120000"/>
              </a:lnSpc>
              <a:buNone/>
              <a:tabLst>
                <a:tab pos="3257550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                   </a:t>
            </a:r>
            <a:r>
              <a:rPr lang="en-US" altLang="en-US" i="1" baseline="-25000" dirty="0">
                <a:sym typeface="Symbol" panose="05050102010706020507" pitchFamily="18" charset="2"/>
              </a:rPr>
              <a:t>A</a:t>
            </a:r>
            <a:r>
              <a:rPr lang="en-US" altLang="en-US" i="1" baseline="-50000" dirty="0">
                <a:sym typeface="Symbol" panose="05050102010706020507" pitchFamily="18" charset="2"/>
              </a:rPr>
              <a:t>1</a:t>
            </a:r>
            <a:r>
              <a:rPr lang="en-US" altLang="en-US" i="1" baseline="-25000" dirty="0">
                <a:sym typeface="Symbol" panose="05050102010706020507" pitchFamily="18" charset="2"/>
              </a:rPr>
              <a:t>,A</a:t>
            </a:r>
            <a:r>
              <a:rPr lang="en-US" altLang="en-US" i="1" baseline="-50000" dirty="0">
                <a:sym typeface="Symbol" panose="05050102010706020507" pitchFamily="18" charset="2"/>
              </a:rPr>
              <a:t>2</a:t>
            </a:r>
            <a:r>
              <a:rPr lang="en-US" altLang="en-US" i="1" baseline="-25000" dirty="0">
                <a:sym typeface="Symbol" panose="05050102010706020507" pitchFamily="18" charset="2"/>
              </a:rPr>
              <a:t>,A</a:t>
            </a:r>
            <a:r>
              <a:rPr lang="en-US" altLang="en-US" i="1" baseline="-50000" dirty="0">
                <a:sym typeface="Symbol" panose="05050102010706020507" pitchFamily="18" charset="2"/>
              </a:rPr>
              <a:t>3</a:t>
            </a:r>
            <a:r>
              <a:rPr lang="en-US" altLang="en-US" i="1" baseline="-25000" dirty="0">
                <a:sym typeface="Symbol" panose="05050102010706020507" pitchFamily="18" charset="2"/>
              </a:rPr>
              <a:t> ….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A</a:t>
            </a:r>
            <a:r>
              <a:rPr lang="en-US" altLang="en-US" i="1" baseline="-50000" dirty="0" err="1">
                <a:sym typeface="Symbol" panose="05050102010706020507" pitchFamily="18" charset="2"/>
              </a:rPr>
              <a:t>k</a:t>
            </a:r>
            <a:r>
              <a:rPr lang="en-US" altLang="en-US" i="1" baseline="-25000" dirty="0">
                <a:sym typeface="Symbol" panose="05050102010706020507" pitchFamily="18" charset="2"/>
              </a:rPr>
              <a:t> </a:t>
            </a:r>
            <a:r>
              <a:rPr lang="en-US" altLang="en-US" baseline="-25000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  <a:r>
              <a:rPr lang="en-US" altLang="en-US" sz="1700" dirty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pPr>
              <a:lnSpc>
                <a:spcPct val="120000"/>
              </a:lnSpc>
              <a:buFont typeface="Monotype Sorts" charset="2"/>
              <a:buNone/>
              <a:tabLst>
                <a:tab pos="3257550" algn="ctr"/>
              </a:tabLst>
            </a:pPr>
            <a:r>
              <a:rPr lang="en-US" altLang="en-US" sz="1700" dirty="0"/>
              <a:t>	where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1</a:t>
            </a:r>
            <a:r>
              <a:rPr lang="en-US" altLang="en-US" sz="1700" i="1" dirty="0"/>
              <a:t>, A</a:t>
            </a:r>
            <a:r>
              <a:rPr lang="en-US" altLang="en-US" sz="1700" i="1" baseline="-25000" dirty="0"/>
              <a:t>2</a:t>
            </a:r>
            <a:r>
              <a:rPr lang="en-US" altLang="en-US" sz="1700" dirty="0"/>
              <a:t>,  …, </a:t>
            </a:r>
            <a:r>
              <a:rPr lang="en-US" altLang="en-US" i="1" dirty="0" err="1"/>
              <a:t>A</a:t>
            </a:r>
            <a:r>
              <a:rPr lang="en-US" altLang="en-US" i="1" baseline="-25000" dirty="0" err="1"/>
              <a:t>k</a:t>
            </a:r>
            <a:r>
              <a:rPr lang="en-US" altLang="en-US" sz="1700" dirty="0"/>
              <a:t>  are attribute names and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a relation name.</a:t>
            </a:r>
          </a:p>
          <a:p>
            <a:pPr>
              <a:tabLst>
                <a:tab pos="3257550" algn="ctr"/>
              </a:tabLst>
            </a:pPr>
            <a:r>
              <a:rPr lang="en-US" altLang="en-US" sz="1700" dirty="0"/>
              <a:t>The result is defined as the relation of </a:t>
            </a:r>
            <a:r>
              <a:rPr lang="en-US" altLang="en-US" sz="1700" i="1" dirty="0"/>
              <a:t>k</a:t>
            </a:r>
            <a:r>
              <a:rPr lang="en-US" altLang="en-US" sz="1700" dirty="0"/>
              <a:t> columns obtained by erasing the columns that are not listed</a:t>
            </a:r>
          </a:p>
          <a:p>
            <a:pPr>
              <a:tabLst>
                <a:tab pos="3257550" algn="ctr"/>
              </a:tabLst>
            </a:pPr>
            <a:r>
              <a:rPr lang="en-US" altLang="en-US" sz="1700" dirty="0"/>
              <a:t>Duplicate rows removed from result, since relations are sets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Project Operation Example</a:t>
            </a:r>
          </a:p>
        </p:txBody>
      </p:sp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7913"/>
            <a:ext cx="7912353" cy="1567751"/>
          </a:xfrm>
        </p:spPr>
        <p:txBody>
          <a:bodyPr/>
          <a:lstStyle/>
          <a:p>
            <a:pPr>
              <a:tabLst>
                <a:tab pos="3257550" algn="ctr"/>
              </a:tabLst>
            </a:pPr>
            <a:r>
              <a:rPr lang="en-US" altLang="en-US" sz="1700" dirty="0"/>
              <a:t>Example: eliminate the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 attribute of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3257550" algn="ctr"/>
              </a:tabLst>
            </a:pPr>
            <a:r>
              <a:rPr lang="en-US" altLang="en-US" sz="1700" dirty="0"/>
              <a:t>Query</a:t>
            </a:r>
            <a:r>
              <a:rPr lang="en-US" altLang="en-US" sz="1700" i="1" dirty="0"/>
              <a:t>:</a:t>
            </a:r>
            <a:br>
              <a:rPr lang="en-US" altLang="en-US" sz="1700" dirty="0"/>
            </a:br>
            <a:r>
              <a:rPr lang="en-US" altLang="en-US" sz="800" dirty="0"/>
              <a:t> </a:t>
            </a:r>
            <a:br>
              <a:rPr lang="en-US" altLang="en-US" sz="1700" dirty="0"/>
            </a:br>
            <a:r>
              <a:rPr lang="en-US" altLang="en-US" sz="1700" dirty="0"/>
              <a:t>         	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/>
              <a:t>ID, name, salary</a:t>
            </a:r>
            <a:r>
              <a:rPr lang="en-US" altLang="en-US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) </a:t>
            </a:r>
          </a:p>
          <a:p>
            <a:pPr>
              <a:tabLst>
                <a:tab pos="3257550" algn="ctr"/>
              </a:tabLst>
            </a:pPr>
            <a:r>
              <a:rPr lang="en-US" altLang="en-US" sz="1700" dirty="0"/>
              <a:t>Result:</a:t>
            </a:r>
            <a:br>
              <a:rPr lang="en-US" altLang="en-US" sz="1700" dirty="0"/>
            </a:br>
            <a:endParaRPr lang="en-US" altLang="en-US" sz="17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8A827ED-B175-4A55-B05F-235A354E77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9823"/>
          <a:stretch/>
        </p:blipFill>
        <p:spPr>
          <a:xfrm>
            <a:off x="2386431" y="2422578"/>
            <a:ext cx="4216669" cy="37498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Composition of Relational Operations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242035"/>
            <a:ext cx="7558786" cy="3720109"/>
          </a:xfrm>
        </p:spPr>
        <p:txBody>
          <a:bodyPr/>
          <a:lstStyle/>
          <a:p>
            <a:r>
              <a:rPr lang="en-US" altLang="en-US" sz="1700" dirty="0"/>
              <a:t>The result of a relational-algebra operation is relation  and therefore of relational-algebra operations can be composed together into a </a:t>
            </a:r>
            <a:r>
              <a:rPr lang="en-US" altLang="en-US" sz="1700" b="1" dirty="0"/>
              <a:t>relational-algebra expression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Consider  the query -- Find the names of all instructors in the Physics department.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pPr>
              <a:buNone/>
            </a:pPr>
            <a:r>
              <a:rPr lang="en-US" altLang="en-US" sz="1700" dirty="0">
                <a:sym typeface="Symbol" panose="05050102010706020507" pitchFamily="18" charset="2"/>
              </a:rPr>
              <a:t>            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>
                <a:sym typeface="Symbol" panose="05050102010706020507" pitchFamily="18" charset="2"/>
              </a:rPr>
              <a:t>name</a:t>
            </a:r>
            <a:r>
              <a:rPr lang="en-US" altLang="en-US" dirty="0"/>
              <a:t>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</a:t>
            </a:r>
            <a:r>
              <a:rPr lang="en-US" altLang="ja-JP" i="1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Instead of giving the name of a relation as the argument of the projection operation, we give an expression that evaluates to a relation.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Cartesian-Product Operation</a:t>
            </a:r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65721"/>
            <a:ext cx="7709825" cy="4876800"/>
          </a:xfrm>
        </p:spPr>
        <p:txBody>
          <a:bodyPr/>
          <a:lstStyle/>
          <a:p>
            <a:pPr>
              <a:tabLst>
                <a:tab pos="3149600" algn="ctr"/>
              </a:tabLst>
            </a:pPr>
            <a:r>
              <a:rPr lang="en-US" altLang="en-US" sz="1700" dirty="0"/>
              <a:t>The Cartesian-product operation (denoted by X)  allows us to combine information from any two relations.  </a:t>
            </a:r>
          </a:p>
          <a:p>
            <a:pPr>
              <a:tabLst>
                <a:tab pos="3149600" algn="ctr"/>
              </a:tabLst>
            </a:pPr>
            <a:r>
              <a:rPr lang="en-US" altLang="en-US" sz="1700" dirty="0"/>
              <a:t>Example: the Cartesian product of the relations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t</a:t>
            </a:r>
            <a:r>
              <a:rPr lang="en-US" altLang="en-US" sz="1700" i="1" dirty="0"/>
              <a:t>eaches</a:t>
            </a:r>
            <a:r>
              <a:rPr lang="en-US" altLang="en-US" sz="1700" dirty="0"/>
              <a:t> is written  as:</a:t>
            </a:r>
          </a:p>
          <a:p>
            <a:pPr>
              <a:buNone/>
              <a:tabLst>
                <a:tab pos="3149600" algn="ctr"/>
              </a:tabLst>
            </a:pPr>
            <a:r>
              <a:rPr lang="en-US" altLang="en-US" sz="1700" i="1" dirty="0"/>
              <a:t>                instructor</a:t>
            </a:r>
            <a:r>
              <a:rPr lang="en-US" altLang="en-US" sz="1700" dirty="0"/>
              <a:t>  X  </a:t>
            </a:r>
            <a:r>
              <a:rPr lang="en-US" altLang="en-US" sz="1700" i="1" dirty="0"/>
              <a:t>teaches</a:t>
            </a:r>
          </a:p>
          <a:p>
            <a:pPr>
              <a:tabLst>
                <a:tab pos="3149600" algn="ctr"/>
              </a:tabLst>
            </a:pPr>
            <a:r>
              <a:rPr lang="en-US" altLang="en-US" sz="1700" dirty="0"/>
              <a:t>We construct a tuple of the result out of each possible pair of tuples: one from the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relation and one from the </a:t>
            </a:r>
            <a:r>
              <a:rPr lang="en-US" altLang="en-US" sz="1700" i="1" dirty="0"/>
              <a:t>teaches</a:t>
            </a:r>
            <a:r>
              <a:rPr lang="en-US" altLang="en-US" sz="1700" dirty="0"/>
              <a:t> relation (see next slide)</a:t>
            </a:r>
          </a:p>
          <a:p>
            <a:pPr>
              <a:tabLst>
                <a:tab pos="3149600" algn="ctr"/>
              </a:tabLst>
            </a:pPr>
            <a:r>
              <a:rPr lang="en-US" altLang="en-US" sz="1700" dirty="0"/>
              <a:t>Since the instructor</a:t>
            </a:r>
            <a:r>
              <a:rPr lang="en-US" altLang="en-US" sz="1700" i="1" dirty="0"/>
              <a:t> ID </a:t>
            </a:r>
            <a:r>
              <a:rPr lang="en-US" altLang="en-US" sz="1700" dirty="0"/>
              <a:t>appears in both relations we distinguish between these attribute by attaching to the attribute the name of the relation from which the attribute originally came.</a:t>
            </a:r>
          </a:p>
          <a:p>
            <a:pPr lvl="1">
              <a:tabLst>
                <a:tab pos="3149600" algn="ctr"/>
              </a:tabLst>
            </a:pPr>
            <a:r>
              <a:rPr lang="en-US" altLang="en-US" sz="1700" i="1" dirty="0"/>
              <a:t>instructor.ID</a:t>
            </a:r>
          </a:p>
          <a:p>
            <a:pPr lvl="1">
              <a:tabLst>
                <a:tab pos="3149600" algn="ctr"/>
              </a:tabLst>
            </a:pPr>
            <a:r>
              <a:rPr lang="en-US" altLang="en-US" sz="1700" i="1" dirty="0"/>
              <a:t>teaches.ID</a:t>
            </a:r>
          </a:p>
          <a:p>
            <a:pPr lvl="1">
              <a:tabLst>
                <a:tab pos="3149600" algn="ctr"/>
              </a:tabLst>
            </a:pPr>
            <a:endParaRPr lang="en-US" altLang="en-US" dirty="0"/>
          </a:p>
          <a:p>
            <a:pPr>
              <a:buNone/>
              <a:tabLst>
                <a:tab pos="3149600" algn="ctr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The</a:t>
            </a:r>
            <a:r>
              <a:rPr lang="en-US" altLang="en-US" sz="2800" i="1" dirty="0"/>
              <a:t>  instructor</a:t>
            </a:r>
            <a:r>
              <a:rPr lang="en-US" altLang="en-US" sz="2800" dirty="0"/>
              <a:t>  </a:t>
            </a:r>
            <a:r>
              <a:rPr lang="en-US" altLang="en-US" sz="2400" dirty="0"/>
              <a:t>X</a:t>
            </a:r>
            <a:r>
              <a:rPr lang="en-US" altLang="en-US" sz="2800" dirty="0"/>
              <a:t>  </a:t>
            </a:r>
            <a:r>
              <a:rPr lang="en-US" altLang="en-US" sz="2800" i="1" dirty="0"/>
              <a:t>teaches  table</a:t>
            </a:r>
            <a:endParaRPr lang="en-US" altLang="en-US" sz="28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25A146-DF78-4629-A7BE-AFD775427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2" b="6551"/>
          <a:stretch/>
        </p:blipFill>
        <p:spPr>
          <a:xfrm>
            <a:off x="1669591" y="727075"/>
            <a:ext cx="5459492" cy="596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3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Join Operation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26681"/>
            <a:ext cx="7631938" cy="4664519"/>
          </a:xfrm>
        </p:spPr>
        <p:txBody>
          <a:bodyPr/>
          <a:lstStyle/>
          <a:p>
            <a:pPr>
              <a:tabLst>
                <a:tab pos="3149600" algn="ctr"/>
              </a:tabLst>
            </a:pPr>
            <a:r>
              <a:rPr lang="en-US" altLang="en-US" sz="1700" dirty="0"/>
              <a:t>The Cartesian-Product </a:t>
            </a:r>
          </a:p>
          <a:p>
            <a:pPr>
              <a:buNone/>
              <a:tabLst>
                <a:tab pos="3149600" algn="ctr"/>
              </a:tabLst>
            </a:pPr>
            <a:r>
              <a:rPr lang="en-US" altLang="en-US" sz="1700" i="1" dirty="0"/>
              <a:t>                    instructor</a:t>
            </a:r>
            <a:r>
              <a:rPr lang="en-US" altLang="en-US" sz="1700" dirty="0"/>
              <a:t>  X  </a:t>
            </a:r>
            <a:r>
              <a:rPr lang="en-US" altLang="en-US" sz="1700" i="1" dirty="0"/>
              <a:t>teaches</a:t>
            </a:r>
            <a:endParaRPr lang="en-US" altLang="en-US" sz="1700" dirty="0"/>
          </a:p>
          <a:p>
            <a:pPr>
              <a:buNone/>
              <a:tabLst>
                <a:tab pos="3149600" algn="ctr"/>
              </a:tabLst>
            </a:pPr>
            <a:r>
              <a:rPr lang="en-US" altLang="en-US" sz="1700" dirty="0"/>
              <a:t>      associates every  tuple of  instructor with every tuple of teaches.</a:t>
            </a:r>
          </a:p>
          <a:p>
            <a:pPr lvl="1"/>
            <a:r>
              <a:rPr lang="en-US" altLang="en-US" sz="1700" dirty="0"/>
              <a:t>Most of the resulting rows have information about instructors who did NOT teach a particular course. </a:t>
            </a:r>
          </a:p>
          <a:p>
            <a:r>
              <a:rPr lang="en-US" altLang="en-US" sz="1700" dirty="0"/>
              <a:t>To get only those tuples of  “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 X  </a:t>
            </a:r>
            <a:r>
              <a:rPr lang="en-US" altLang="en-US" sz="1700" i="1" dirty="0"/>
              <a:t>teaches</a:t>
            </a:r>
            <a:r>
              <a:rPr lang="en-US" altLang="en-US" sz="1700" dirty="0"/>
              <a:t> “ that pertain to instructors and the courses that they taught, we write:</a:t>
            </a:r>
          </a:p>
          <a:p>
            <a:pPr>
              <a:buNone/>
            </a:pPr>
            <a:r>
              <a:rPr lang="en-US" altLang="en-US" sz="1700" dirty="0">
                <a:solidFill>
                  <a:schemeClr val="bg1">
                    <a:lumMod val="50000"/>
                  </a:schemeClr>
                </a:solidFill>
                <a:sym typeface="Symbol" panose="05050102010706020507" pitchFamily="18" charset="2"/>
              </a:rPr>
              <a:t>  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instructor.id =  teaches.id</a:t>
            </a:r>
            <a:r>
              <a:rPr lang="en-US" altLang="ja-JP" i="1" baseline="-25000" dirty="0">
                <a:sym typeface="Symbol" panose="05050102010706020507" pitchFamily="18" charset="2"/>
              </a:rPr>
              <a:t> </a:t>
            </a:r>
            <a:r>
              <a:rPr lang="en-US" altLang="ja-JP" i="1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  </a:t>
            </a:r>
            <a:r>
              <a:rPr lang="en-US" altLang="ja-JP" sz="1700" dirty="0">
                <a:sym typeface="Symbol" panose="05050102010706020507" pitchFamily="18" charset="2"/>
              </a:rPr>
              <a:t>x</a:t>
            </a:r>
            <a:r>
              <a:rPr lang="en-US" altLang="ja-JP" sz="1700" i="1" dirty="0">
                <a:sym typeface="Symbol" panose="05050102010706020507" pitchFamily="18" charset="2"/>
              </a:rPr>
              <a:t> teaches 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pPr lvl="1"/>
            <a:r>
              <a:rPr lang="en-US" altLang="ja-JP" sz="1700" dirty="0">
                <a:sym typeface="Symbol" panose="05050102010706020507" pitchFamily="18" charset="2"/>
              </a:rPr>
              <a:t>We get only those tuples of “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 X  </a:t>
            </a:r>
            <a:r>
              <a:rPr lang="en-US" altLang="en-US" sz="1700" i="1" dirty="0"/>
              <a:t>teaches” </a:t>
            </a:r>
            <a:r>
              <a:rPr lang="en-US" altLang="ja-JP" sz="1700" dirty="0">
                <a:sym typeface="Symbol" panose="05050102010706020507" pitchFamily="18" charset="2"/>
              </a:rPr>
              <a:t>that pertain to instructors and the courses that they taught.</a:t>
            </a:r>
          </a:p>
          <a:p>
            <a:r>
              <a:rPr lang="en-US" altLang="ja-JP" sz="1700" dirty="0">
                <a:sym typeface="Symbol" panose="05050102010706020507" pitchFamily="18" charset="2"/>
              </a:rPr>
              <a:t>The result of this expression, shown in the next slide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Join Operation (Cont.)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77913"/>
            <a:ext cx="7436866" cy="848423"/>
          </a:xfrm>
        </p:spPr>
        <p:txBody>
          <a:bodyPr/>
          <a:lstStyle/>
          <a:p>
            <a:r>
              <a:rPr lang="en-US" altLang="en-US" sz="1700" dirty="0"/>
              <a:t>The</a:t>
            </a:r>
            <a:r>
              <a:rPr lang="en-US" altLang="en-US" sz="1700" dirty="0">
                <a:sym typeface="Symbol" panose="05050102010706020507" pitchFamily="18" charset="2"/>
              </a:rPr>
              <a:t>  table corresponding to:</a:t>
            </a:r>
          </a:p>
          <a:p>
            <a:pPr>
              <a:buNone/>
            </a:pPr>
            <a:r>
              <a:rPr lang="en-US" altLang="en-US" sz="1700" i="1" dirty="0">
                <a:solidFill>
                  <a:schemeClr val="bg1">
                    <a:lumMod val="50000"/>
                  </a:schemeClr>
                </a:solidFill>
                <a:sym typeface="Symbol" panose="05050102010706020507" pitchFamily="18" charset="2"/>
              </a:rPr>
              <a:t>  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instructor.id =  teaches.id</a:t>
            </a:r>
            <a:r>
              <a:rPr lang="en-US" altLang="ja-JP" i="1" baseline="-25000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  </a:t>
            </a:r>
            <a:r>
              <a:rPr lang="en-US" altLang="ja-JP" sz="1700" dirty="0">
                <a:sym typeface="Symbol" panose="05050102010706020507" pitchFamily="18" charset="2"/>
              </a:rPr>
              <a:t>x</a:t>
            </a:r>
            <a:r>
              <a:rPr lang="en-US" altLang="ja-JP" sz="1700" i="1" dirty="0">
                <a:sym typeface="Symbol" panose="05050102010706020507" pitchFamily="18" charset="2"/>
              </a:rPr>
              <a:t> teaches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  <a:r>
              <a:rPr lang="en-US" altLang="en-US" sz="1700" dirty="0"/>
              <a:t> </a:t>
            </a:r>
          </a:p>
          <a:p>
            <a:pPr>
              <a:buNone/>
            </a:pPr>
            <a:endParaRPr lang="en-US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514E8B-ADB7-4B47-B765-99E7784E86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" b="12878"/>
          <a:stretch/>
        </p:blipFill>
        <p:spPr>
          <a:xfrm>
            <a:off x="938783" y="1926336"/>
            <a:ext cx="7416310" cy="413459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Join Operation (Cont.)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68350" y="1138873"/>
                <a:ext cx="7644131" cy="4823015"/>
              </a:xfrm>
            </p:spPr>
            <p:txBody>
              <a:bodyPr/>
              <a:lstStyle/>
              <a:p>
                <a:pPr>
                  <a:tabLst>
                    <a:tab pos="3149600" algn="ctr"/>
                  </a:tabLst>
                </a:pPr>
                <a:r>
                  <a:rPr lang="en-US" altLang="en-US" sz="1700" dirty="0"/>
                  <a:t>The </a:t>
                </a:r>
                <a:r>
                  <a:rPr lang="en-US" altLang="en-US" sz="1700" b="1" dirty="0"/>
                  <a:t>join </a:t>
                </a:r>
                <a:r>
                  <a:rPr lang="en-US" altLang="en-US" sz="1700" dirty="0"/>
                  <a:t>operation allows us to combine  a select operation and a  </a:t>
                </a:r>
                <a:r>
                  <a:rPr lang="en-US" altLang="en-US" sz="1700" b="1" dirty="0"/>
                  <a:t> </a:t>
                </a:r>
                <a:r>
                  <a:rPr lang="en-US" altLang="en-US" sz="1700" dirty="0"/>
                  <a:t>Cartesian-Product  operation into a single operation.</a:t>
                </a:r>
              </a:p>
              <a:p>
                <a:pPr>
                  <a:tabLst>
                    <a:tab pos="3149600" algn="ctr"/>
                  </a:tabLst>
                </a:pPr>
                <a:r>
                  <a:rPr lang="en-US" altLang="en-US" sz="1700" dirty="0"/>
                  <a:t>Consider relations </a:t>
                </a:r>
                <a:r>
                  <a:rPr lang="en-US" altLang="en-US" sz="1700" i="1" dirty="0"/>
                  <a:t>r </a:t>
                </a:r>
                <a:r>
                  <a:rPr lang="en-US" altLang="en-US" sz="1700" dirty="0"/>
                  <a:t>(</a:t>
                </a:r>
                <a:r>
                  <a:rPr lang="en-US" altLang="en-US" sz="1700" i="1" dirty="0"/>
                  <a:t>R</a:t>
                </a:r>
                <a:r>
                  <a:rPr lang="en-US" altLang="en-US" sz="1700" dirty="0"/>
                  <a:t>) and </a:t>
                </a:r>
                <a:r>
                  <a:rPr lang="en-US" altLang="en-US" sz="1700" i="1" dirty="0"/>
                  <a:t>s </a:t>
                </a:r>
                <a:r>
                  <a:rPr lang="en-US" altLang="en-US" sz="1700" dirty="0"/>
                  <a:t>(</a:t>
                </a:r>
                <a:r>
                  <a:rPr lang="en-US" altLang="en-US" sz="1700" i="1" dirty="0"/>
                  <a:t>S</a:t>
                </a:r>
                <a:r>
                  <a:rPr lang="en-US" altLang="en-US" sz="1700" dirty="0"/>
                  <a:t>)</a:t>
                </a:r>
              </a:p>
              <a:p>
                <a:r>
                  <a:rPr lang="en-US" altLang="en-US" sz="1700" dirty="0"/>
                  <a:t>Let  “theta” be a predicate on attributes in the schema R “union” S. The join operation  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altLang="en-US" sz="1700" dirty="0"/>
                  <a:t> s is defined as follows:</a:t>
                </a:r>
              </a:p>
              <a:p>
                <a:pPr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</a:t>
                </a:r>
                <a:r>
                  <a:rPr lang="en-US" altLang="en-US" sz="1700" dirty="0"/>
                  <a:t>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ja-JP" dirty="0">
                  <a:sym typeface="Symbol" panose="05050102010706020507" pitchFamily="18" charset="2"/>
                </a:endParaRPr>
              </a:p>
              <a:p>
                <a:pPr>
                  <a:buNone/>
                </a:pPr>
                <a:r>
                  <a:rPr lang="en-US" altLang="ja-JP" sz="800" dirty="0">
                    <a:sym typeface="Symbol" panose="05050102010706020507" pitchFamily="18" charset="2"/>
                  </a:rPr>
                  <a:t> </a:t>
                </a:r>
              </a:p>
              <a:p>
                <a:r>
                  <a:rPr lang="en-US" altLang="ja-JP" sz="1700" dirty="0">
                    <a:sym typeface="Symbol" panose="05050102010706020507" pitchFamily="18" charset="2"/>
                  </a:rPr>
                  <a:t>Thus</a:t>
                </a:r>
              </a:p>
              <a:p>
                <a:pPr marL="0" indent="0"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           </a:t>
                </a:r>
                <a:r>
                  <a:rPr lang="en-US" altLang="en-US" i="1" dirty="0">
                    <a:sym typeface="Symbol" panose="05050102010706020507" pitchFamily="18" charset="2"/>
                  </a:rPr>
                  <a:t></a:t>
                </a:r>
                <a:r>
                  <a:rPr lang="en-US" altLang="en-US" dirty="0">
                    <a:sym typeface="Symbol" panose="05050102010706020507" pitchFamily="18" charset="2"/>
                  </a:rPr>
                  <a:t> </a:t>
                </a:r>
                <a:r>
                  <a:rPr lang="en-US" altLang="en-US" i="1" baseline="-25000" dirty="0">
                    <a:sym typeface="Symbol" panose="05050102010706020507" pitchFamily="18" charset="2"/>
                  </a:rPr>
                  <a:t>instructor.id =  teaches.id</a:t>
                </a:r>
                <a:r>
                  <a:rPr lang="en-US" altLang="ja-JP" i="1" baseline="-25000" dirty="0">
                    <a:sym typeface="Symbol" panose="05050102010706020507" pitchFamily="18" charset="2"/>
                  </a:rPr>
                  <a:t>  </a:t>
                </a:r>
                <a:r>
                  <a:rPr lang="en-US" altLang="ja-JP" sz="1700" dirty="0">
                    <a:sym typeface="Symbol" panose="05050102010706020507" pitchFamily="18" charset="2"/>
                  </a:rPr>
                  <a:t>(</a:t>
                </a:r>
                <a:r>
                  <a:rPr lang="en-US" altLang="ja-JP" sz="1700" i="1" dirty="0">
                    <a:sym typeface="Symbol" panose="05050102010706020507" pitchFamily="18" charset="2"/>
                  </a:rPr>
                  <a:t>instructor  </a:t>
                </a:r>
                <a:r>
                  <a:rPr lang="en-US" altLang="ja-JP" sz="1700" dirty="0">
                    <a:sym typeface="Symbol" panose="05050102010706020507" pitchFamily="18" charset="2"/>
                  </a:rPr>
                  <a:t>x</a:t>
                </a:r>
                <a:r>
                  <a:rPr lang="en-US" altLang="ja-JP" sz="1700" i="1" dirty="0">
                    <a:sym typeface="Symbol" panose="05050102010706020507" pitchFamily="18" charset="2"/>
                  </a:rPr>
                  <a:t> teaches </a:t>
                </a:r>
                <a:r>
                  <a:rPr lang="en-US" altLang="ja-JP" sz="1700" dirty="0">
                    <a:sym typeface="Symbol" panose="05050102010706020507" pitchFamily="18" charset="2"/>
                  </a:rPr>
                  <a:t>))</a:t>
                </a:r>
              </a:p>
              <a:p>
                <a:pPr marL="0" indent="0">
                  <a:buNone/>
                </a:pPr>
                <a:r>
                  <a:rPr lang="en-US" altLang="ja-JP" sz="800" dirty="0">
                    <a:sym typeface="Symbol" panose="05050102010706020507" pitchFamily="18" charset="2"/>
                  </a:rPr>
                  <a:t> </a:t>
                </a:r>
              </a:p>
              <a:p>
                <a:r>
                  <a:rPr lang="en-US" altLang="ja-JP" sz="1700" dirty="0">
                    <a:sym typeface="Symbol" panose="05050102010706020507" pitchFamily="18" charset="2"/>
                  </a:rPr>
                  <a:t>Can equivalently be written as </a:t>
                </a:r>
              </a:p>
              <a:p>
                <a:pPr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          instructor</a:t>
                </a:r>
                <a:r>
                  <a:rPr lang="en-US" altLang="en-US" sz="17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i="1" baseline="-25000" dirty="0"/>
                  <a:t>Instructor.id = teaches.id</a:t>
                </a:r>
                <a:r>
                  <a:rPr lang="en-US" baseline="-25000" dirty="0"/>
                  <a:t> </a:t>
                </a:r>
                <a:r>
                  <a:rPr lang="en-US" sz="1700" i="1" dirty="0"/>
                  <a:t>teaches</a:t>
                </a:r>
                <a:r>
                  <a:rPr lang="en-US" sz="1700" dirty="0"/>
                  <a:t>.</a:t>
                </a:r>
              </a:p>
              <a:p>
                <a:pPr>
                  <a:buNone/>
                </a:pPr>
                <a:endParaRPr lang="en-US" altLang="ja-JP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717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68350" y="1138873"/>
                <a:ext cx="7644131" cy="4823015"/>
              </a:xfrm>
              <a:blipFill>
                <a:blip r:embed="rId3"/>
                <a:stretch>
                  <a:fillRect l="-558" t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Union Operation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14489"/>
            <a:ext cx="7683191" cy="4688903"/>
          </a:xfrm>
        </p:spPr>
        <p:txBody>
          <a:bodyPr/>
          <a:lstStyle/>
          <a:p>
            <a:pPr>
              <a:tabLst>
                <a:tab pos="2965450" algn="ctr"/>
              </a:tabLst>
            </a:pPr>
            <a:r>
              <a:rPr lang="en-US" altLang="en-US" sz="1700" dirty="0"/>
              <a:t>The union operation </a:t>
            </a:r>
            <a:r>
              <a:rPr lang="en-US" altLang="en-US" sz="1700" dirty="0">
                <a:sym typeface="Symbol" panose="05050102010706020507" pitchFamily="18" charset="2"/>
              </a:rPr>
              <a:t>allows us to combine two relations </a:t>
            </a:r>
            <a:endParaRPr lang="en-US" altLang="en-US" sz="1700" dirty="0"/>
          </a:p>
          <a:p>
            <a:pPr>
              <a:tabLst>
                <a:tab pos="2965450" algn="ctr"/>
              </a:tabLst>
            </a:pPr>
            <a:r>
              <a:rPr lang="en-US" altLang="en-US" sz="1700" dirty="0"/>
              <a:t>Notation:  </a:t>
            </a:r>
            <a:r>
              <a:rPr lang="en-US" altLang="en-US" sz="1700" i="1" dirty="0"/>
              <a:t>r 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 </a:t>
            </a:r>
            <a:r>
              <a:rPr lang="en-US" altLang="en-US" sz="1700" i="1" dirty="0">
                <a:sym typeface="Symbol" panose="05050102010706020507" pitchFamily="18" charset="2"/>
              </a:rPr>
              <a:t>s</a:t>
            </a:r>
            <a:endParaRPr lang="en-US" altLang="en-US" sz="1700" dirty="0">
              <a:sym typeface="Symbol" panose="05050102010706020507" pitchFamily="18" charset="2"/>
            </a:endParaRPr>
          </a:p>
          <a:p>
            <a:pPr>
              <a:tabLst>
                <a:tab pos="2965450" algn="ctr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For </a:t>
            </a:r>
            <a:r>
              <a:rPr lang="en-US" altLang="en-US" sz="1700" i="1" dirty="0"/>
              <a:t>r</a:t>
            </a:r>
            <a:r>
              <a:rPr lang="en-US" altLang="en-US" sz="1700" dirty="0"/>
              <a:t>  </a:t>
            </a:r>
            <a:r>
              <a:rPr lang="en-US" altLang="en-US" sz="1700" dirty="0">
                <a:sym typeface="Symbol" panose="05050102010706020507" pitchFamily="18" charset="2"/>
              </a:rPr>
              <a:t> </a:t>
            </a:r>
            <a:r>
              <a:rPr lang="en-US" altLang="en-US" sz="1700" i="1" dirty="0">
                <a:sym typeface="Symbol" panose="05050102010706020507" pitchFamily="18" charset="2"/>
              </a:rPr>
              <a:t>s</a:t>
            </a:r>
            <a:r>
              <a:rPr lang="en-US" altLang="en-US" sz="1700" dirty="0">
                <a:sym typeface="Symbol" panose="05050102010706020507" pitchFamily="18" charset="2"/>
              </a:rPr>
              <a:t> to be valid.</a:t>
            </a:r>
          </a:p>
          <a:p>
            <a:pPr>
              <a:buFont typeface="Monotype Sorts" charset="2"/>
              <a:buNone/>
              <a:tabLst>
                <a:tab pos="2965450" algn="ctr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	</a:t>
            </a:r>
            <a:r>
              <a:rPr lang="en-US" altLang="en-US" sz="1700" dirty="0">
                <a:sym typeface="Symbol" panose="05050102010706020507" pitchFamily="18" charset="2"/>
              </a:rPr>
              <a:t>1.   </a:t>
            </a:r>
            <a:r>
              <a:rPr lang="en-US" altLang="en-US" sz="1700" i="1" dirty="0">
                <a:sym typeface="Symbol" panose="05050102010706020507" pitchFamily="18" charset="2"/>
              </a:rPr>
              <a:t>r,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s</a:t>
            </a:r>
            <a:r>
              <a:rPr lang="en-US" altLang="en-US" sz="1700" dirty="0">
                <a:sym typeface="Symbol" panose="05050102010706020507" pitchFamily="18" charset="2"/>
              </a:rPr>
              <a:t> must have the </a:t>
            </a:r>
            <a:r>
              <a:rPr lang="en-US" altLang="en-US" sz="1700" i="1" dirty="0">
                <a:sym typeface="Symbol" panose="05050102010706020507" pitchFamily="18" charset="2"/>
              </a:rPr>
              <a:t>same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arity</a:t>
            </a:r>
            <a:r>
              <a:rPr lang="en-US" altLang="en-US" sz="1700" dirty="0">
                <a:sym typeface="Symbol" panose="05050102010706020507" pitchFamily="18" charset="2"/>
              </a:rPr>
              <a:t> (same number of attributes)</a:t>
            </a:r>
          </a:p>
          <a:p>
            <a:pPr>
              <a:spcBef>
                <a:spcPts val="0"/>
              </a:spcBef>
              <a:buNone/>
              <a:tabLst>
                <a:tab pos="2965450" algn="ctr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	2.   The attribute domains must be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compatible</a:t>
            </a:r>
            <a:r>
              <a:rPr lang="en-US" altLang="en-US" sz="1700" dirty="0">
                <a:sym typeface="Symbol" panose="05050102010706020507" pitchFamily="18" charset="2"/>
              </a:rPr>
              <a:t> (example: 2</a:t>
            </a:r>
            <a:r>
              <a:rPr lang="en-US" altLang="en-US" sz="1700" baseline="30000" dirty="0">
                <a:sym typeface="Symbol" panose="05050102010706020507" pitchFamily="18" charset="2"/>
              </a:rPr>
              <a:t>nd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</a:p>
          <a:p>
            <a:pPr lvl="1">
              <a:spcBef>
                <a:spcPts val="0"/>
              </a:spcBef>
              <a:buNone/>
              <a:tabLst>
                <a:tab pos="2965450" algn="ctr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     </a:t>
            </a:r>
            <a:r>
              <a:rPr lang="en-US" altLang="en-US" dirty="0">
                <a:sym typeface="Symbol" panose="05050102010706020507" pitchFamily="18" charset="2"/>
              </a:rPr>
              <a:t>column of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deals with the same type of values as does the </a:t>
            </a:r>
          </a:p>
          <a:p>
            <a:pPr lvl="1">
              <a:spcBef>
                <a:spcPts val="0"/>
              </a:spcBef>
              <a:buNone/>
              <a:tabLst>
                <a:tab pos="2965450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     2</a:t>
            </a:r>
            <a:r>
              <a:rPr lang="en-US" altLang="en-US" baseline="30000" dirty="0">
                <a:sym typeface="Symbol" panose="05050102010706020507" pitchFamily="18" charset="2"/>
              </a:rPr>
              <a:t>nd </a:t>
            </a:r>
            <a:r>
              <a:rPr lang="en-US" altLang="en-US" dirty="0">
                <a:sym typeface="Symbol" panose="05050102010706020507" pitchFamily="18" charset="2"/>
              </a:rPr>
              <a:t>column of </a:t>
            </a:r>
            <a:r>
              <a:rPr lang="en-US" altLang="en-US" i="1" dirty="0">
                <a:sym typeface="Symbol" panose="05050102010706020507" pitchFamily="18" charset="2"/>
              </a:rPr>
              <a:t>s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</a:p>
          <a:p>
            <a:pPr>
              <a:lnSpc>
                <a:spcPct val="140000"/>
              </a:lnSpc>
              <a:tabLst>
                <a:tab pos="2965450" algn="ctr"/>
              </a:tabLst>
            </a:pPr>
            <a:r>
              <a:rPr lang="en-US" altLang="en-US" sz="1700" dirty="0"/>
              <a:t>Example: to find all courses taught in the Fall 2017 semester, or in the Spring 2018 semester, or in both</a:t>
            </a:r>
            <a:br>
              <a:rPr lang="en-US" altLang="en-US" sz="1700" dirty="0"/>
            </a:br>
            <a:r>
              <a:rPr lang="en-US" altLang="en-US" dirty="0"/>
              <a:t>  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 err="1"/>
              <a:t>course_id</a:t>
            </a:r>
            <a:r>
              <a:rPr lang="en-US" altLang="en-US" dirty="0"/>
              <a:t> 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Fall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year=2017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    </a:t>
            </a:r>
            <a:br>
              <a:rPr lang="en-US" altLang="ja-JP" sz="1700" dirty="0">
                <a:sym typeface="Symbol" panose="05050102010706020507" pitchFamily="18" charset="2"/>
              </a:rPr>
            </a:br>
            <a:r>
              <a:rPr lang="en-US" altLang="ja-JP" sz="1700" dirty="0">
                <a:sym typeface="Symbol" panose="05050102010706020507" pitchFamily="18" charset="2"/>
              </a:rPr>
              <a:t>   </a:t>
            </a:r>
            <a:r>
              <a:rPr lang="en-US" altLang="ja-JP" dirty="0">
                <a:sym typeface="Symbol" panose="05050102010706020507" pitchFamily="18" charset="2"/>
              </a:rPr>
              <a:t></a:t>
            </a:r>
            <a:r>
              <a:rPr lang="en-US" altLang="ja-JP" i="1" baseline="-25000" dirty="0" err="1"/>
              <a:t>course_id</a:t>
            </a:r>
            <a:r>
              <a:rPr lang="en-US" altLang="ja-JP" dirty="0"/>
              <a:t> (</a:t>
            </a:r>
            <a:r>
              <a:rPr lang="en-US" altLang="ja-JP" i="1" dirty="0">
                <a:sym typeface="Symbol" panose="05050102010706020507" pitchFamily="18" charset="2"/>
              </a:rPr>
              <a:t></a:t>
            </a:r>
            <a:r>
              <a:rPr lang="en-US" altLang="ja-JP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Spring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year=2018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lnSpc>
                <a:spcPct val="140000"/>
              </a:lnSpc>
              <a:tabLst>
                <a:tab pos="2965450" algn="ctr"/>
              </a:tabLst>
            </a:pPr>
            <a:endParaRPr lang="en-US" altLang="en-US" sz="1700" dirty="0"/>
          </a:p>
          <a:p>
            <a:pPr>
              <a:lnSpc>
                <a:spcPct val="140000"/>
              </a:lnSpc>
              <a:buFont typeface="Monotype Sorts" charset="2"/>
              <a:buNone/>
              <a:tabLst>
                <a:tab pos="2965450" algn="ctr"/>
              </a:tabLst>
            </a:pPr>
            <a:endParaRPr lang="en-US" altLang="en-US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Union Operation (Cont.)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41338"/>
            <a:ext cx="7680706" cy="1372678"/>
          </a:xfrm>
        </p:spPr>
        <p:txBody>
          <a:bodyPr/>
          <a:lstStyle/>
          <a:p>
            <a:pPr>
              <a:lnSpc>
                <a:spcPct val="140000"/>
              </a:lnSpc>
              <a:tabLst>
                <a:tab pos="2965450" algn="ctr"/>
              </a:tabLst>
            </a:pPr>
            <a:r>
              <a:rPr lang="en-US" altLang="en-US" sz="1700" dirty="0"/>
              <a:t>Result of: </a:t>
            </a:r>
            <a:br>
              <a:rPr lang="en-US" altLang="en-US" sz="1700" dirty="0"/>
            </a:br>
            <a:r>
              <a:rPr lang="en-US" altLang="en-US" sz="1700" dirty="0"/>
              <a:t>  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 err="1"/>
              <a:t>course_id</a:t>
            </a:r>
            <a:r>
              <a:rPr lang="en-US" altLang="en-US" dirty="0"/>
              <a:t> 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Fall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year=2017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    </a:t>
            </a:r>
            <a:br>
              <a:rPr lang="en-US" altLang="ja-JP" sz="1700" dirty="0">
                <a:sym typeface="Symbol" panose="05050102010706020507" pitchFamily="18" charset="2"/>
              </a:rPr>
            </a:br>
            <a:r>
              <a:rPr lang="en-US" altLang="ja-JP" dirty="0">
                <a:sym typeface="Symbol" panose="05050102010706020507" pitchFamily="18" charset="2"/>
              </a:rPr>
              <a:t>   </a:t>
            </a:r>
            <a:r>
              <a:rPr lang="en-US" altLang="ja-JP" i="1" baseline="-25000" dirty="0" err="1"/>
              <a:t>course_id</a:t>
            </a:r>
            <a:r>
              <a:rPr lang="en-US" altLang="ja-JP" dirty="0"/>
              <a:t> (</a:t>
            </a:r>
            <a:r>
              <a:rPr lang="en-US" altLang="ja-JP" i="1" dirty="0">
                <a:sym typeface="Symbol" panose="05050102010706020507" pitchFamily="18" charset="2"/>
              </a:rPr>
              <a:t></a:t>
            </a:r>
            <a:r>
              <a:rPr lang="en-US" altLang="ja-JP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Spring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year=2018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lnSpc>
                <a:spcPct val="140000"/>
              </a:lnSpc>
              <a:tabLst>
                <a:tab pos="2965450" algn="ctr"/>
              </a:tabLst>
            </a:pPr>
            <a:endParaRPr lang="en-US" altLang="en-US" dirty="0"/>
          </a:p>
          <a:p>
            <a:pPr>
              <a:lnSpc>
                <a:spcPct val="140000"/>
              </a:lnSpc>
              <a:buFont typeface="Monotype Sorts" charset="2"/>
              <a:buNone/>
              <a:tabLst>
                <a:tab pos="2965450" algn="ctr"/>
              </a:tabLst>
            </a:pPr>
            <a:endParaRPr lang="en-US" altLang="en-US" i="1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046BBCE-73BA-4F9A-A63C-4CE16E87A8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7449" r="37780" b="13863"/>
          <a:stretch/>
        </p:blipFill>
        <p:spPr>
          <a:xfrm>
            <a:off x="3481551" y="2414016"/>
            <a:ext cx="1818732" cy="287477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Set-Intersection Operation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7913"/>
            <a:ext cx="7612169" cy="3932999"/>
          </a:xfrm>
        </p:spPr>
        <p:txBody>
          <a:bodyPr/>
          <a:lstStyle/>
          <a:p>
            <a:r>
              <a:rPr lang="en-US" altLang="en-US" sz="1700" dirty="0"/>
              <a:t>The  set-intersection  operation </a:t>
            </a:r>
            <a:r>
              <a:rPr lang="en-US" altLang="en-US" sz="1700" dirty="0">
                <a:sym typeface="Symbol" panose="05050102010706020507" pitchFamily="18" charset="2"/>
              </a:rPr>
              <a:t> allows us to find tuples that are in both the input relations.</a:t>
            </a:r>
            <a:endParaRPr lang="en-US" altLang="en-US" sz="1700" dirty="0"/>
          </a:p>
          <a:p>
            <a:r>
              <a:rPr lang="en-US" altLang="en-US" sz="1700" dirty="0"/>
              <a:t>Notation: </a:t>
            </a:r>
            <a:r>
              <a:rPr lang="en-US" altLang="en-US" sz="1700" i="1" dirty="0"/>
              <a:t>r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/>
              <a:t>s</a:t>
            </a:r>
            <a:endParaRPr lang="en-US" altLang="en-US" sz="1700" dirty="0"/>
          </a:p>
          <a:p>
            <a:r>
              <a:rPr lang="en-US" altLang="en-US" sz="1700" dirty="0"/>
              <a:t>Assume: </a:t>
            </a:r>
          </a:p>
          <a:p>
            <a:pPr lvl="1"/>
            <a:r>
              <a:rPr lang="en-US" altLang="en-US" sz="1700" i="1" dirty="0"/>
              <a:t>r</a:t>
            </a:r>
            <a:r>
              <a:rPr lang="en-US" altLang="en-US" sz="1700" dirty="0"/>
              <a:t>, </a:t>
            </a:r>
            <a:r>
              <a:rPr lang="en-US" altLang="en-US" sz="1700" i="1" dirty="0"/>
              <a:t>s</a:t>
            </a:r>
            <a:r>
              <a:rPr lang="en-US" altLang="en-US" sz="1700" dirty="0"/>
              <a:t> have the </a:t>
            </a:r>
            <a:r>
              <a:rPr lang="en-US" altLang="en-US" sz="1700" i="1" dirty="0"/>
              <a:t>same </a:t>
            </a:r>
            <a:r>
              <a:rPr lang="en-US" altLang="en-US" sz="1700" i="1" dirty="0" err="1"/>
              <a:t>arity</a:t>
            </a:r>
            <a:r>
              <a:rPr lang="en-US" altLang="en-US" sz="1700" dirty="0"/>
              <a:t> </a:t>
            </a:r>
          </a:p>
          <a:p>
            <a:pPr lvl="1"/>
            <a:r>
              <a:rPr lang="en-US" altLang="en-US" sz="1700" dirty="0"/>
              <a:t>attributes of </a:t>
            </a:r>
            <a:r>
              <a:rPr lang="en-US" altLang="en-US" sz="1700" i="1" dirty="0"/>
              <a:t>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s</a:t>
            </a:r>
            <a:r>
              <a:rPr lang="en-US" altLang="en-US" sz="1700" dirty="0"/>
              <a:t> are compatible</a:t>
            </a:r>
          </a:p>
          <a:p>
            <a:r>
              <a:rPr lang="en-US" altLang="en-US" sz="1700" dirty="0"/>
              <a:t>Example: Find the set of all courses taught in both the Fall 2017 and the Spring 2018 semesters.</a:t>
            </a:r>
          </a:p>
          <a:p>
            <a:pPr>
              <a:buNone/>
            </a:pPr>
            <a:r>
              <a:rPr lang="en-US" altLang="en-US" sz="1700" dirty="0">
                <a:sym typeface="Symbol" panose="05050102010706020507" pitchFamily="18" charset="2"/>
              </a:rPr>
              <a:t>           </a:t>
            </a:r>
            <a:r>
              <a:rPr lang="en-US" altLang="en-US" dirty="0">
                <a:sym typeface="Symbol" panose="05050102010706020507" pitchFamily="18" charset="2"/>
              </a:rPr>
              <a:t></a:t>
            </a:r>
            <a:r>
              <a:rPr lang="en-US" altLang="en-US" i="1" baseline="-25000" dirty="0" err="1"/>
              <a:t>course_id</a:t>
            </a:r>
            <a:r>
              <a:rPr lang="en-US" altLang="en-US" dirty="0"/>
              <a:t> 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Fall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year=2017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br>
              <a:rPr lang="en-US" altLang="ja-JP" sz="1700" dirty="0">
                <a:sym typeface="Symbol" panose="05050102010706020507" pitchFamily="18" charset="2"/>
              </a:rPr>
            </a:br>
            <a:r>
              <a:rPr lang="en-US" altLang="ja-JP" sz="1700" dirty="0">
                <a:sym typeface="Symbol" panose="05050102010706020507" pitchFamily="18" charset="2"/>
              </a:rPr>
              <a:t>     </a:t>
            </a:r>
            <a:r>
              <a:rPr lang="en-US" altLang="ja-JP" dirty="0">
                <a:sym typeface="Symbol" panose="05050102010706020507" pitchFamily="18" charset="2"/>
              </a:rPr>
              <a:t></a:t>
            </a:r>
            <a:r>
              <a:rPr lang="en-US" altLang="ja-JP" i="1" baseline="-25000" dirty="0" err="1"/>
              <a:t>course_id</a:t>
            </a:r>
            <a:r>
              <a:rPr lang="en-US" altLang="ja-JP" dirty="0"/>
              <a:t> (</a:t>
            </a:r>
            <a:r>
              <a:rPr lang="en-US" altLang="ja-JP" i="1" dirty="0">
                <a:sym typeface="Symbol" panose="05050102010706020507" pitchFamily="18" charset="2"/>
              </a:rPr>
              <a:t></a:t>
            </a:r>
            <a:r>
              <a:rPr lang="en-US" altLang="ja-JP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Spring</a:t>
            </a:r>
            <a:r>
              <a:rPr lang="ja-JP" altLang="en-US" i="1" baseline="-25000" dirty="0">
                <a:sym typeface="Symbol" panose="05050102010706020507" pitchFamily="18" charset="2"/>
              </a:rPr>
              <a:t>”</a:t>
            </a:r>
            <a:r>
              <a:rPr lang="en-US" altLang="ja-JP" i="1" baseline="-25000" dirty="0">
                <a:sym typeface="Symbol" panose="05050102010706020507" pitchFamily="18" charset="2"/>
              </a:rPr>
              <a:t>  </a:t>
            </a:r>
            <a:r>
              <a:rPr lang="el-GR" altLang="ja-JP" i="1" baseline="-25000" dirty="0">
                <a:sym typeface="Symbol" panose="05050102010706020507" pitchFamily="18" charset="2"/>
              </a:rPr>
              <a:t>Λ</a:t>
            </a:r>
            <a:r>
              <a:rPr lang="en-US" altLang="ja-JP" i="1" baseline="-25000" dirty="0">
                <a:sym typeface="Symbol" panose="05050102010706020507" pitchFamily="18" charset="2"/>
              </a:rPr>
              <a:t> year=2018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buNone/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Result</a:t>
            </a:r>
            <a:endParaRPr lang="en-US" altLang="en-US" sz="1700" dirty="0"/>
          </a:p>
          <a:p>
            <a:pPr>
              <a:buNone/>
            </a:pPr>
            <a:endParaRPr lang="en-US" alt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FD242B5-7E15-4908-A992-5D9C0D3A8F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817" r="40862" b="33302"/>
          <a:stretch/>
        </p:blipFill>
        <p:spPr>
          <a:xfrm>
            <a:off x="3584772" y="4723514"/>
            <a:ext cx="1373862" cy="82431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11125"/>
            <a:ext cx="8077200" cy="609600"/>
          </a:xfrm>
        </p:spPr>
        <p:txBody>
          <a:bodyPr/>
          <a:lstStyle/>
          <a:p>
            <a:r>
              <a:rPr lang="en-US" altLang="en-US" sz="2800" dirty="0"/>
              <a:t>Set Difference Operation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77913"/>
            <a:ext cx="7754212" cy="3737927"/>
          </a:xfrm>
        </p:spPr>
        <p:txBody>
          <a:bodyPr/>
          <a:lstStyle/>
          <a:p>
            <a:pPr>
              <a:spcBef>
                <a:spcPct val="60000"/>
              </a:spcBef>
            </a:pPr>
            <a:r>
              <a:rPr lang="en-US" altLang="en-US" sz="1700" dirty="0"/>
              <a:t>The set-difference operation allows us to find tuples that are in one relation but are not in another. </a:t>
            </a:r>
          </a:p>
          <a:p>
            <a:pPr>
              <a:spcBef>
                <a:spcPct val="60000"/>
              </a:spcBef>
            </a:pPr>
            <a:r>
              <a:rPr lang="en-US" altLang="en-US" sz="1700" dirty="0"/>
              <a:t>Notation </a:t>
            </a:r>
            <a:r>
              <a:rPr lang="en-US" altLang="en-US" sz="1700" i="1" dirty="0"/>
              <a:t>r – s</a:t>
            </a:r>
          </a:p>
          <a:p>
            <a:r>
              <a:rPr lang="en-US" altLang="en-US" sz="1700" dirty="0"/>
              <a:t>Set differences must be taken between </a:t>
            </a:r>
            <a:r>
              <a:rPr lang="en-US" altLang="en-US" sz="1700" b="1" dirty="0">
                <a:solidFill>
                  <a:srgbClr val="002060"/>
                </a:solidFill>
              </a:rPr>
              <a:t>compatible</a:t>
            </a:r>
            <a:r>
              <a:rPr lang="en-US" altLang="en-US" sz="1700" dirty="0"/>
              <a:t> relations.</a:t>
            </a:r>
          </a:p>
          <a:p>
            <a:pPr lvl="1"/>
            <a:r>
              <a:rPr lang="en-US" altLang="en-US" sz="1700" i="1" dirty="0"/>
              <a:t>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s</a:t>
            </a:r>
            <a:r>
              <a:rPr lang="en-US" altLang="en-US" sz="1700" dirty="0"/>
              <a:t> must have the </a:t>
            </a:r>
            <a:r>
              <a:rPr lang="en-US" altLang="en-US" sz="1700" dirty="0">
                <a:solidFill>
                  <a:srgbClr val="002060"/>
                </a:solidFill>
              </a:rPr>
              <a:t>same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arity</a:t>
            </a:r>
            <a:endParaRPr lang="en-US" altLang="en-US" sz="1700" dirty="0"/>
          </a:p>
          <a:p>
            <a:pPr lvl="1"/>
            <a:r>
              <a:rPr lang="en-US" altLang="en-US" sz="1700" dirty="0"/>
              <a:t>attribute domains of </a:t>
            </a:r>
            <a:r>
              <a:rPr lang="en-US" altLang="en-US" sz="1700" i="1" dirty="0"/>
              <a:t>r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s </a:t>
            </a:r>
            <a:r>
              <a:rPr lang="en-US" altLang="en-US" sz="1700" dirty="0"/>
              <a:t>must be compatible</a:t>
            </a:r>
          </a:p>
          <a:p>
            <a:pPr>
              <a:lnSpc>
                <a:spcPct val="140000"/>
              </a:lnSpc>
            </a:pPr>
            <a:r>
              <a:rPr lang="en-US" altLang="en-US" sz="1700" dirty="0"/>
              <a:t>Example: to find all courses taught in the Fall 2017 semester, but not in the Spring 2018 semester</a:t>
            </a:r>
            <a:br>
              <a:rPr lang="en-US" altLang="en-US" sz="1700" dirty="0"/>
            </a:br>
            <a:r>
              <a:rPr lang="en-US" altLang="en-US" sz="1700" dirty="0"/>
              <a:t>   </a:t>
            </a:r>
            <a:r>
              <a:rPr lang="en-US" altLang="en-US" sz="1700" dirty="0">
                <a:sym typeface="Symbol" panose="05050102010706020507" pitchFamily="18" charset="2"/>
              </a:rPr>
              <a:t></a:t>
            </a:r>
            <a:r>
              <a:rPr lang="en-US" altLang="en-US" sz="1700" i="1" baseline="-25000" dirty="0" err="1"/>
              <a:t>course_id</a:t>
            </a:r>
            <a:r>
              <a:rPr lang="en-US" altLang="en-US" sz="1700" dirty="0"/>
              <a:t> (</a:t>
            </a:r>
            <a:r>
              <a:rPr lang="en-US" altLang="en-US" sz="1700" i="1" dirty="0">
                <a:sym typeface="Symbol" panose="05050102010706020507" pitchFamily="18" charset="2"/>
              </a:rPr>
              <a:t>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  <a:r>
              <a:rPr lang="en-US" altLang="en-US" sz="1700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sz="1700" i="1" baseline="-25000" dirty="0">
                <a:sym typeface="Symbol" panose="05050102010706020507" pitchFamily="18" charset="2"/>
              </a:rPr>
              <a:t>“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Fall</a:t>
            </a:r>
            <a:r>
              <a:rPr lang="ja-JP" altLang="en-US" sz="1700" i="1" baseline="-25000" dirty="0">
                <a:sym typeface="Symbol" panose="05050102010706020507" pitchFamily="18" charset="2"/>
              </a:rPr>
              <a:t>”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  </a:t>
            </a:r>
            <a:r>
              <a:rPr lang="el-GR" altLang="ja-JP" sz="1700" i="1" baseline="-25000" dirty="0">
                <a:sym typeface="Symbol" panose="05050102010706020507" pitchFamily="18" charset="2"/>
              </a:rPr>
              <a:t>Λ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 year=2017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  −  </a:t>
            </a:r>
            <a:br>
              <a:rPr lang="en-US" altLang="ja-JP" sz="1700" dirty="0">
                <a:sym typeface="Symbol" panose="05050102010706020507" pitchFamily="18" charset="2"/>
              </a:rPr>
            </a:br>
            <a:r>
              <a:rPr lang="en-US" altLang="ja-JP" sz="1700" dirty="0">
                <a:sym typeface="Symbol" panose="05050102010706020507" pitchFamily="18" charset="2"/>
              </a:rPr>
              <a:t>   </a:t>
            </a:r>
            <a:r>
              <a:rPr lang="en-US" altLang="ja-JP" sz="1700" i="1" baseline="-25000" dirty="0" err="1"/>
              <a:t>course_id</a:t>
            </a:r>
            <a:r>
              <a:rPr lang="en-US" altLang="ja-JP" sz="1700" dirty="0"/>
              <a:t> (</a:t>
            </a:r>
            <a:r>
              <a:rPr lang="en-US" altLang="ja-JP" sz="1700" i="1" dirty="0">
                <a:sym typeface="Symbol" panose="05050102010706020507" pitchFamily="18" charset="2"/>
              </a:rPr>
              <a:t></a:t>
            </a:r>
            <a:r>
              <a:rPr lang="en-US" altLang="ja-JP" sz="1700" dirty="0">
                <a:sym typeface="Symbol" panose="05050102010706020507" pitchFamily="18" charset="2"/>
              </a:rPr>
              <a:t> 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semester=</a:t>
            </a:r>
            <a:r>
              <a:rPr lang="ja-JP" altLang="en-US" sz="1700" i="1" baseline="-25000" dirty="0">
                <a:sym typeface="Symbol" panose="05050102010706020507" pitchFamily="18" charset="2"/>
              </a:rPr>
              <a:t>“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Spring</a:t>
            </a:r>
            <a:r>
              <a:rPr lang="ja-JP" altLang="en-US" sz="1700" i="1" baseline="-25000" dirty="0">
                <a:sym typeface="Symbol" panose="05050102010706020507" pitchFamily="18" charset="2"/>
              </a:rPr>
              <a:t>”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  </a:t>
            </a:r>
            <a:r>
              <a:rPr lang="el-GR" altLang="ja-JP" sz="1700" i="1" baseline="-25000" dirty="0">
                <a:sym typeface="Symbol" panose="05050102010706020507" pitchFamily="18" charset="2"/>
              </a:rPr>
              <a:t>Λ</a:t>
            </a:r>
            <a:r>
              <a:rPr lang="en-US" altLang="ja-JP" sz="1700" i="1" baseline="-25000" dirty="0">
                <a:sym typeface="Symbol" panose="05050102010706020507" pitchFamily="18" charset="2"/>
              </a:rPr>
              <a:t> year=2018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section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endParaRPr lang="en-US" altLang="en-US" sz="1600" dirty="0">
              <a:sym typeface="Symbol" panose="05050102010706020507" pitchFamily="18" charset="2"/>
            </a:endParaRPr>
          </a:p>
          <a:p>
            <a:pPr>
              <a:buFont typeface="Monotype Sorts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>
              <a:buFont typeface="Monotype Sorts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>
              <a:buFont typeface="Monotype Sorts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B4CEA55-B6FE-4CA5-8F34-E2CFAC349C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709" r="41294" b="41353"/>
          <a:stretch/>
        </p:blipFill>
        <p:spPr>
          <a:xfrm>
            <a:off x="3971064" y="4882073"/>
            <a:ext cx="1201872" cy="9833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The Assignment  Operation 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1563"/>
            <a:ext cx="7656322" cy="4835207"/>
          </a:xfrm>
        </p:spPr>
        <p:txBody>
          <a:bodyPr/>
          <a:lstStyle/>
          <a:p>
            <a:r>
              <a:rPr lang="en-US" altLang="en-US" sz="1700" dirty="0"/>
              <a:t>It is convenient at times to write a relational-algebra expression by assigning parts of it to temporary relation variables.  </a:t>
            </a:r>
          </a:p>
          <a:p>
            <a:r>
              <a:rPr lang="en-US" altLang="en-US" sz="1700" dirty="0"/>
              <a:t>The assignment  operation is  denoted by </a:t>
            </a:r>
            <a:r>
              <a:rPr lang="en-US" altLang="en-US" sz="1700" dirty="0">
                <a:sym typeface="Symbol" panose="05050102010706020507" pitchFamily="18" charset="2"/>
              </a:rPr>
              <a:t></a:t>
            </a:r>
            <a:r>
              <a:rPr lang="en-US" altLang="en-US" sz="1700" dirty="0">
                <a:sym typeface="Wingdings" pitchFamily="2" charset="2"/>
              </a:rPr>
              <a:t> and </a:t>
            </a:r>
            <a:r>
              <a:rPr lang="en-US" altLang="en-US" sz="1700" dirty="0"/>
              <a:t>works like assignment in a programming language.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/>
              <a:t>Example: Find all </a:t>
            </a:r>
            <a:r>
              <a:rPr lang="en-US" altLang="en-US" sz="1700" dirty="0">
                <a:sym typeface="Symbol" panose="05050102010706020507" pitchFamily="18" charset="2"/>
              </a:rPr>
              <a:t>instructor in the “Physics” and Music department.</a:t>
            </a:r>
            <a:br>
              <a:rPr lang="en-US" altLang="en-US" sz="1700" dirty="0">
                <a:sym typeface="Symbol" panose="05050102010706020507" pitchFamily="18" charset="2"/>
              </a:rPr>
            </a:b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</a:t>
            </a:r>
            <a:r>
              <a:rPr lang="en-US" altLang="en-US" sz="1700" i="1" dirty="0">
                <a:sym typeface="Symbol" panose="05050102010706020507" pitchFamily="18" charset="2"/>
              </a:rPr>
              <a:t>Physics</a:t>
            </a:r>
            <a:r>
              <a:rPr lang="en-US" altLang="en-US" sz="1700" dirty="0">
                <a:sym typeface="Symbol" panose="05050102010706020507" pitchFamily="18" charset="2"/>
              </a:rPr>
              <a:t> </a:t>
            </a:r>
            <a:r>
              <a:rPr lang="en-US" altLang="en-US" sz="1700" b="1" dirty="0">
                <a:sym typeface="Wingdings" pitchFamily="2" charset="2"/>
              </a:rPr>
              <a:t> </a:t>
            </a:r>
            <a:r>
              <a:rPr lang="en-US" altLang="en-US" sz="1800" i="1" dirty="0">
                <a:sym typeface="Symbol" panose="05050102010706020507" pitchFamily="18" charset="2"/>
              </a:rPr>
              <a:t></a:t>
            </a:r>
            <a:r>
              <a:rPr lang="en-US" altLang="en-US" sz="1800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</a:t>
            </a:r>
            <a:r>
              <a:rPr lang="en-US" altLang="en-US" sz="1700" i="1" dirty="0">
                <a:sym typeface="Symbol" panose="05050102010706020507" pitchFamily="18" charset="2"/>
              </a:rPr>
              <a:t>Music</a:t>
            </a:r>
            <a:r>
              <a:rPr lang="en-US" altLang="en-US" sz="1700" dirty="0">
                <a:sym typeface="Symbol" panose="05050102010706020507" pitchFamily="18" charset="2"/>
              </a:rPr>
              <a:t> </a:t>
            </a:r>
            <a:r>
              <a:rPr lang="en-US" altLang="en-US" sz="1700" b="1" dirty="0">
                <a:sym typeface="Wingdings" pitchFamily="2" charset="2"/>
              </a:rPr>
              <a:t> </a:t>
            </a:r>
            <a:r>
              <a:rPr lang="en-US" altLang="en-US" sz="1900" i="1" dirty="0">
                <a:sym typeface="Symbol" panose="05050102010706020507" pitchFamily="18" charset="2"/>
              </a:rPr>
              <a:t></a:t>
            </a:r>
            <a:r>
              <a:rPr lang="en-US" altLang="en-US" sz="1900" dirty="0">
                <a:sym typeface="Symbol" panose="05050102010706020507" pitchFamily="18" charset="2"/>
              </a:rPr>
              <a:t> </a:t>
            </a:r>
            <a:r>
              <a:rPr lang="en-US" altLang="en-US" sz="1900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sz="1900" i="1" baseline="-25000" dirty="0">
                <a:sym typeface="Symbol" panose="05050102010706020507" pitchFamily="18" charset="2"/>
              </a:rPr>
              <a:t>“</a:t>
            </a:r>
            <a:r>
              <a:rPr lang="en-US" altLang="ja-JP" sz="1900" i="1" baseline="-25000" dirty="0">
                <a:sym typeface="Symbol" panose="05050102010706020507" pitchFamily="18" charset="2"/>
              </a:rPr>
              <a:t>Music”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       </a:t>
            </a:r>
            <a:r>
              <a:rPr lang="en-US" altLang="en-US" sz="1700" i="1" dirty="0">
                <a:sym typeface="Symbol" panose="05050102010706020507" pitchFamily="18" charset="2"/>
              </a:rPr>
              <a:t>Physics</a:t>
            </a:r>
            <a:r>
              <a:rPr lang="en-US" altLang="en-US" sz="1700" dirty="0">
                <a:sym typeface="Symbol" panose="05050102010706020507" pitchFamily="18" charset="2"/>
              </a:rPr>
              <a:t> 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 </a:t>
            </a:r>
            <a:r>
              <a:rPr lang="en-US" altLang="en-US" sz="1700" i="1" dirty="0">
                <a:sym typeface="Symbol" panose="05050102010706020507" pitchFamily="18" charset="2"/>
              </a:rPr>
              <a:t>Music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</a:p>
          <a:p>
            <a:pPr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With the assignment operation, a query can be written as a sequential program consisting of a series of assignments followed by an expression whose value is displayed as the result of the query. </a:t>
            </a:r>
          </a:p>
          <a:p>
            <a:pPr lvl="1">
              <a:lnSpc>
                <a:spcPct val="90000"/>
              </a:lnSpc>
              <a:buNone/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The Rename Operation 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7913"/>
            <a:ext cx="7683191" cy="3201479"/>
          </a:xfrm>
        </p:spPr>
        <p:txBody>
          <a:bodyPr/>
          <a:lstStyle/>
          <a:p>
            <a:r>
              <a:rPr lang="en-US" altLang="en-US" sz="1700" dirty="0"/>
              <a:t>The results of relational-algebra expressions do not have a name that we can use to refer to them.  The  rename operator,  </a:t>
            </a:r>
            <a:r>
              <a:rPr lang="en-US" altLang="en-US" sz="1700" i="1" dirty="0">
                <a:sym typeface="Symbol" panose="05050102010706020507" pitchFamily="18" charset="2"/>
              </a:rPr>
              <a:t> ,</a:t>
            </a:r>
            <a:r>
              <a:rPr lang="en-US" altLang="en-US" sz="1700" dirty="0">
                <a:sym typeface="Symbol" panose="05050102010706020507" pitchFamily="18" charset="2"/>
              </a:rPr>
              <a:t>  is provided 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for that purpose</a:t>
            </a:r>
          </a:p>
          <a:p>
            <a:r>
              <a:rPr lang="en-US" altLang="en-US" sz="1700" dirty="0"/>
              <a:t>The expression:</a:t>
            </a:r>
          </a:p>
          <a:p>
            <a:pPr>
              <a:buNone/>
            </a:pPr>
            <a:r>
              <a:rPr lang="en-US" altLang="en-US" sz="1700" dirty="0"/>
              <a:t>                  </a:t>
            </a:r>
            <a:r>
              <a:rPr lang="en-US" altLang="en-US" i="1" dirty="0">
                <a:sym typeface="Symbol" panose="05050102010706020507" pitchFamily="18" charset="2"/>
              </a:rPr>
              <a:t></a:t>
            </a:r>
            <a:r>
              <a:rPr lang="en-US" altLang="en-US" i="1" baseline="-25000" dirty="0">
                <a:sym typeface="Symbol" panose="05050102010706020507" pitchFamily="18" charset="2"/>
              </a:rPr>
              <a:t>x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</a:p>
          <a:p>
            <a:pPr>
              <a:buNone/>
            </a:pPr>
            <a:r>
              <a:rPr lang="en-US" altLang="en-US" sz="1700" dirty="0">
                <a:sym typeface="Symbol" panose="05050102010706020507" pitchFamily="18" charset="2"/>
              </a:rPr>
              <a:t>      returns the result of expression 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dirty="0">
                <a:sym typeface="Symbol" panose="05050102010706020507" pitchFamily="18" charset="2"/>
              </a:rPr>
              <a:t> under the name </a:t>
            </a:r>
            <a:r>
              <a:rPr lang="en-US" altLang="en-US" sz="1700" i="1" dirty="0">
                <a:sym typeface="Symbol" panose="05050102010706020507" pitchFamily="18" charset="2"/>
              </a:rPr>
              <a:t>x</a:t>
            </a:r>
            <a:endParaRPr lang="en-US" altLang="en-US" sz="1700" i="1" dirty="0"/>
          </a:p>
          <a:p>
            <a:r>
              <a:rPr lang="en-US" altLang="en-US" sz="1700" dirty="0"/>
              <a:t>Another form of the rename operation:</a:t>
            </a:r>
          </a:p>
          <a:p>
            <a:pPr>
              <a:buNone/>
            </a:pPr>
            <a:r>
              <a:rPr lang="en-US" altLang="en-US" sz="1700" dirty="0"/>
              <a:t>                 </a:t>
            </a:r>
            <a:r>
              <a:rPr lang="en-US" altLang="en-US" i="1" dirty="0">
                <a:sym typeface="Symbol" panose="05050102010706020507" pitchFamily="18" charset="2"/>
              </a:rPr>
              <a:t></a:t>
            </a:r>
            <a:r>
              <a:rPr lang="en-US" altLang="en-US" i="1" baseline="-25000" dirty="0">
                <a:sym typeface="Symbol" panose="05050102010706020507" pitchFamily="18" charset="2"/>
              </a:rPr>
              <a:t>x(A1,A2, .. An)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E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  <a:endParaRPr lang="en-US" altLang="en-US" sz="1700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Equivalent Queries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6740"/>
            <a:ext cx="7683192" cy="4664519"/>
          </a:xfrm>
        </p:spPr>
        <p:txBody>
          <a:bodyPr/>
          <a:lstStyle/>
          <a:p>
            <a:r>
              <a:rPr lang="en-US" altLang="en-US" sz="1700" dirty="0"/>
              <a:t>There is more than one way to write a query in relational algebra. </a:t>
            </a:r>
          </a:p>
          <a:p>
            <a:r>
              <a:rPr lang="en-US" altLang="en-US" sz="1700" dirty="0"/>
              <a:t>Example:  Find information about courses taught by instructors in the Physics department with salary greater than 90,000</a:t>
            </a:r>
          </a:p>
          <a:p>
            <a:r>
              <a:rPr lang="en-US" altLang="en-US" sz="1700" dirty="0"/>
              <a:t>Query 1</a:t>
            </a:r>
          </a:p>
          <a:p>
            <a:pPr>
              <a:buNone/>
            </a:pPr>
            <a:r>
              <a:rPr lang="en-US" altLang="en-US" sz="1700" i="1" dirty="0">
                <a:sym typeface="Symbol" panose="05050102010706020507" pitchFamily="18" charset="2"/>
              </a:rPr>
              <a:t> 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 </a:t>
            </a:r>
            <a:r>
              <a:rPr lang="en-US" altLang="en-US" dirty="0">
                <a:sym typeface="Symbol" panose="05050102010706020507" pitchFamily="18" charset="2"/>
              </a:rPr>
              <a:t></a:t>
            </a:r>
            <a:r>
              <a:rPr lang="ja-JP" altLang="en-US" i="1" baseline="-25000" dirty="0">
                <a:sym typeface="Symbol" panose="05050102010706020507" pitchFamily="18" charset="2"/>
              </a:rPr>
              <a:t> </a:t>
            </a:r>
            <a:r>
              <a:rPr lang="en-US" altLang="ja-JP" i="1" baseline="-25000" dirty="0">
                <a:sym typeface="Symbol" panose="05050102010706020507" pitchFamily="18" charset="2"/>
              </a:rPr>
              <a:t>salary &gt; </a:t>
            </a:r>
            <a:r>
              <a:rPr lang="en-US" altLang="ja-JP" baseline="-25000" dirty="0">
                <a:sym typeface="Symbol" panose="05050102010706020507" pitchFamily="18" charset="2"/>
              </a:rPr>
              <a:t>90,000</a:t>
            </a:r>
            <a:r>
              <a:rPr lang="en-US" altLang="ja-JP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Query 2</a:t>
            </a:r>
            <a:endParaRPr lang="en-US" altLang="en-US" sz="1700" dirty="0"/>
          </a:p>
          <a:p>
            <a:pPr>
              <a:buNone/>
            </a:pPr>
            <a:r>
              <a:rPr lang="en-US" altLang="en-US" sz="1700" i="1" dirty="0">
                <a:sym typeface="Symbol" panose="05050102010706020507" pitchFamily="18" charset="2"/>
              </a:rPr>
              <a:t>          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dept_name=</a:t>
            </a:r>
            <a:r>
              <a:rPr lang="ja-JP" altLang="en-US" i="1" baseline="-25000" dirty="0">
                <a:sym typeface="Symbol" panose="05050102010706020507" pitchFamily="18" charset="2"/>
              </a:rPr>
              <a:t>“</a:t>
            </a:r>
            <a:r>
              <a:rPr lang="en-US" altLang="ja-JP" i="1" baseline="-25000" dirty="0">
                <a:sym typeface="Symbol" panose="05050102010706020507" pitchFamily="18" charset="2"/>
              </a:rPr>
              <a:t>Physics</a:t>
            </a:r>
            <a:r>
              <a:rPr lang="ja-JP" altLang="en-US" i="1" baseline="-25000" dirty="0">
                <a:sym typeface="Symbol" panose="05050102010706020507" pitchFamily="18" charset="2"/>
              </a:rPr>
              <a:t>” </a:t>
            </a:r>
            <a:r>
              <a:rPr lang="en-US" altLang="ja-JP" dirty="0">
                <a:sym typeface="Symbol" panose="05050102010706020507" pitchFamily="18" charset="2"/>
              </a:rPr>
              <a:t>(</a:t>
            </a:r>
            <a:r>
              <a:rPr lang="en-US" altLang="en-US" i="1" dirty="0">
                <a:sym typeface="Symbol" panose="05050102010706020507" pitchFamily="18" charset="2"/>
              </a:rPr>
              <a:t>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baseline="-25000" dirty="0">
                <a:sym typeface="Symbol" panose="05050102010706020507" pitchFamily="18" charset="2"/>
              </a:rPr>
              <a:t>s</a:t>
            </a:r>
            <a:r>
              <a:rPr lang="en-US" altLang="ja-JP" i="1" baseline="-25000" dirty="0">
                <a:sym typeface="Symbol" panose="05050102010706020507" pitchFamily="18" charset="2"/>
              </a:rPr>
              <a:t>alary &gt; 90.000</a:t>
            </a:r>
            <a:r>
              <a:rPr lang="en-US" altLang="ja-JP" i="1" dirty="0">
                <a:sym typeface="Symbol" panose="05050102010706020507" pitchFamily="18" charset="2"/>
              </a:rPr>
              <a:t> </a:t>
            </a:r>
            <a:r>
              <a:rPr lang="en-US" altLang="ja-JP" sz="1700" dirty="0">
                <a:sym typeface="Symbol" panose="05050102010706020507" pitchFamily="18" charset="2"/>
              </a:rPr>
              <a:t>(</a:t>
            </a:r>
            <a:r>
              <a:rPr lang="en-US" altLang="ja-JP" sz="1700" i="1" dirty="0">
                <a:sym typeface="Symbol" panose="05050102010706020507" pitchFamily="18" charset="2"/>
              </a:rPr>
              <a:t>instructor</a:t>
            </a:r>
            <a:r>
              <a:rPr lang="en-US" altLang="ja-JP" sz="1700" dirty="0">
                <a:sym typeface="Symbol" panose="05050102010706020507" pitchFamily="18" charset="2"/>
              </a:rPr>
              <a:t>))</a:t>
            </a:r>
          </a:p>
          <a:p>
            <a:pPr>
              <a:buNone/>
            </a:pPr>
            <a:r>
              <a:rPr lang="en-US" altLang="ja-JP" sz="800" dirty="0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two queries are not identical; they are, however, equivalent -- they give the same result on any database.</a:t>
            </a: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tabLst>
                <a:tab pos="1658938" algn="l"/>
                <a:tab pos="3149600" algn="ctr"/>
                <a:tab pos="3425825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Equivalent Queries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68349" y="1138873"/>
                <a:ext cx="7638803" cy="4506023"/>
              </a:xfrm>
            </p:spPr>
            <p:txBody>
              <a:bodyPr/>
              <a:lstStyle/>
              <a:p>
                <a:r>
                  <a:rPr lang="en-US" altLang="en-US" sz="1700" dirty="0"/>
                  <a:t>There is more than one way to write a query in relational algebra. </a:t>
                </a:r>
              </a:p>
              <a:p>
                <a:r>
                  <a:rPr lang="en-US" altLang="en-US" sz="1700" dirty="0"/>
                  <a:t>Example:  Find information about courses taught by instructors in the Physics department</a:t>
                </a:r>
              </a:p>
              <a:p>
                <a:r>
                  <a:rPr lang="en-US" altLang="en-US" sz="1700" dirty="0"/>
                  <a:t>Query 1</a:t>
                </a:r>
              </a:p>
              <a:p>
                <a:pPr marL="0" indent="0"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</a:t>
                </a:r>
                <a:r>
                  <a:rPr lang="en-US" altLang="en-US" i="1" dirty="0">
                    <a:sym typeface="Symbol" panose="05050102010706020507" pitchFamily="18" charset="2"/>
                  </a:rPr>
                  <a:t></a:t>
                </a:r>
                <a:r>
                  <a:rPr lang="en-US" altLang="en-US" i="1" baseline="-25000" dirty="0" err="1">
                    <a:sym typeface="Symbol" panose="05050102010706020507" pitchFamily="18" charset="2"/>
                  </a:rPr>
                  <a:t>dept_name</a:t>
                </a:r>
                <a:r>
                  <a:rPr lang="en-US" altLang="en-US" i="1" baseline="-25000" dirty="0">
                    <a:sym typeface="Symbol" panose="05050102010706020507" pitchFamily="18" charset="2"/>
                  </a:rPr>
                  <a:t>=</a:t>
                </a:r>
                <a:r>
                  <a:rPr lang="ja-JP" altLang="en-US" i="1" baseline="-25000" dirty="0">
                    <a:sym typeface="Symbol" panose="05050102010706020507" pitchFamily="18" charset="2"/>
                  </a:rPr>
                  <a:t>“</a:t>
                </a:r>
                <a:r>
                  <a:rPr lang="en-US" altLang="ja-JP" i="1" baseline="-25000" dirty="0">
                    <a:sym typeface="Symbol" panose="05050102010706020507" pitchFamily="18" charset="2"/>
                  </a:rPr>
                  <a:t>Physics</a:t>
                </a:r>
                <a:r>
                  <a:rPr lang="ja-JP" altLang="en-US" i="1" baseline="-25000" dirty="0">
                    <a:sym typeface="Symbol" panose="05050102010706020507" pitchFamily="18" charset="2"/>
                  </a:rPr>
                  <a:t>” </a:t>
                </a:r>
                <a:r>
                  <a:rPr lang="en-US" altLang="ja-JP" sz="1700" i="1" dirty="0">
                    <a:sym typeface="Symbol" panose="05050102010706020507" pitchFamily="18" charset="2"/>
                  </a:rPr>
                  <a:t>(i</a:t>
                </a:r>
                <a:r>
                  <a:rPr lang="en-US" altLang="en-US" sz="1700" i="1" dirty="0">
                    <a:sym typeface="Symbol" panose="05050102010706020507" pitchFamily="18" charset="2"/>
                  </a:rPr>
                  <a:t>nstructor</a:t>
                </a:r>
                <a:r>
                  <a:rPr lang="en-US" altLang="en-US" sz="17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i="1" baseline="-25000" dirty="0"/>
                  <a:t>instructor.ID = teaches.ID</a:t>
                </a:r>
                <a:r>
                  <a:rPr lang="en-US" baseline="-25000" dirty="0"/>
                  <a:t> </a:t>
                </a:r>
                <a:r>
                  <a:rPr lang="en-US" sz="1700" i="1" dirty="0"/>
                  <a:t>teaches)</a:t>
                </a:r>
                <a:endParaRPr lang="en-US" altLang="en-US" sz="1700" dirty="0"/>
              </a:p>
              <a:p>
                <a:pPr>
                  <a:buNone/>
                </a:pPr>
                <a:r>
                  <a:rPr lang="en-US" altLang="ja-JP" sz="800" dirty="0">
                    <a:sym typeface="Symbol" panose="05050102010706020507" pitchFamily="18" charset="2"/>
                  </a:rPr>
                  <a:t> </a:t>
                </a:r>
              </a:p>
              <a:p>
                <a:r>
                  <a:rPr lang="en-US" altLang="en-US" sz="1700" dirty="0">
                    <a:sym typeface="Symbol" panose="05050102010706020507" pitchFamily="18" charset="2"/>
                  </a:rPr>
                  <a:t>Query 2</a:t>
                </a:r>
                <a:endParaRPr lang="en-US" altLang="en-US" sz="1700" dirty="0"/>
              </a:p>
              <a:p>
                <a:pPr>
                  <a:buNone/>
                </a:pPr>
                <a:r>
                  <a:rPr lang="en-US" altLang="en-US" sz="1700" i="1" dirty="0">
                    <a:sym typeface="Symbol" panose="05050102010706020507" pitchFamily="18" charset="2"/>
                  </a:rPr>
                  <a:t>       (</a:t>
                </a:r>
                <a:r>
                  <a:rPr lang="en-US" altLang="en-US" i="1" dirty="0">
                    <a:sym typeface="Symbol" panose="05050102010706020507" pitchFamily="18" charset="2"/>
                  </a:rPr>
                  <a:t></a:t>
                </a:r>
                <a:r>
                  <a:rPr lang="en-US" altLang="en-US" i="1" baseline="-25000" dirty="0" err="1">
                    <a:sym typeface="Symbol" panose="05050102010706020507" pitchFamily="18" charset="2"/>
                  </a:rPr>
                  <a:t>dept_name</a:t>
                </a:r>
                <a:r>
                  <a:rPr lang="en-US" altLang="en-US" i="1" baseline="-25000" dirty="0">
                    <a:sym typeface="Symbol" panose="05050102010706020507" pitchFamily="18" charset="2"/>
                  </a:rPr>
                  <a:t>=</a:t>
                </a:r>
                <a:r>
                  <a:rPr lang="ja-JP" altLang="en-US" i="1" baseline="-25000" dirty="0">
                    <a:sym typeface="Symbol" panose="05050102010706020507" pitchFamily="18" charset="2"/>
                  </a:rPr>
                  <a:t>“</a:t>
                </a:r>
                <a:r>
                  <a:rPr lang="en-US" altLang="ja-JP" i="1" baseline="-25000" dirty="0">
                    <a:sym typeface="Symbol" panose="05050102010706020507" pitchFamily="18" charset="2"/>
                  </a:rPr>
                  <a:t>Physics</a:t>
                </a:r>
                <a:r>
                  <a:rPr lang="ja-JP" altLang="en-US" i="1" baseline="-25000" dirty="0">
                    <a:sym typeface="Symbol" panose="05050102010706020507" pitchFamily="18" charset="2"/>
                  </a:rPr>
                  <a:t>” </a:t>
                </a:r>
                <a:r>
                  <a:rPr lang="en-US" altLang="ja-JP" sz="1700" i="1" dirty="0">
                    <a:sym typeface="Symbol" panose="05050102010706020507" pitchFamily="18" charset="2"/>
                  </a:rPr>
                  <a:t>(i</a:t>
                </a:r>
                <a:r>
                  <a:rPr lang="en-US" altLang="en-US" sz="1700" i="1" dirty="0">
                    <a:sym typeface="Symbol" panose="05050102010706020507" pitchFamily="18" charset="2"/>
                  </a:rPr>
                  <a:t>nstructor))</a:t>
                </a:r>
                <a:r>
                  <a:rPr lang="en-US" altLang="en-US" sz="17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⋈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i="1" baseline="-25000" dirty="0"/>
                  <a:t>instructor.ID = teaches.ID</a:t>
                </a:r>
                <a:r>
                  <a:rPr lang="en-US" baseline="-25000" dirty="0"/>
                  <a:t> </a:t>
                </a:r>
                <a:r>
                  <a:rPr lang="en-US" sz="1700" i="1" dirty="0"/>
                  <a:t>teaches</a:t>
                </a:r>
              </a:p>
              <a:p>
                <a:pPr>
                  <a:buNone/>
                </a:pPr>
                <a:r>
                  <a:rPr lang="en-US" altLang="ja-JP" sz="800" dirty="0">
                    <a:sym typeface="Symbol" panose="05050102010706020507" pitchFamily="18" charset="2"/>
                  </a:rPr>
                  <a:t> </a:t>
                </a:r>
              </a:p>
              <a:p>
                <a:pPr>
                  <a:lnSpc>
                    <a:spcPct val="90000"/>
                  </a:lnSpc>
                  <a:tabLst>
                    <a:tab pos="1658938" algn="l"/>
                    <a:tab pos="3149600" algn="ctr"/>
                    <a:tab pos="3425825" algn="l"/>
                  </a:tabLst>
                </a:pPr>
                <a:r>
                  <a:rPr lang="en-US" altLang="en-US" sz="1700" dirty="0">
                    <a:sym typeface="Symbol" panose="05050102010706020507" pitchFamily="18" charset="2"/>
                  </a:rPr>
                  <a:t>The two queries are not identical; they are, however, equivalent -- they give the same result on any database.</a:t>
                </a:r>
              </a:p>
              <a:p>
                <a:pPr>
                  <a:lnSpc>
                    <a:spcPct val="90000"/>
                  </a:lnSpc>
                  <a:tabLst>
                    <a:tab pos="1658938" algn="l"/>
                    <a:tab pos="3149600" algn="ctr"/>
                    <a:tab pos="3425825" algn="l"/>
                  </a:tabLst>
                </a:pPr>
                <a:endParaRPr lang="en-US" altLang="en-US" dirty="0">
                  <a:sym typeface="Symbol" panose="05050102010706020507" pitchFamily="18" charset="2"/>
                </a:endParaRPr>
              </a:p>
              <a:p>
                <a:pPr>
                  <a:lnSpc>
                    <a:spcPct val="90000"/>
                  </a:lnSpc>
                  <a:tabLst>
                    <a:tab pos="1658938" algn="l"/>
                    <a:tab pos="3149600" algn="ctr"/>
                    <a:tab pos="3425825" algn="l"/>
                  </a:tabLst>
                </a:pPr>
                <a:endParaRPr lang="en-US" altLang="en-US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717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68349" y="1138873"/>
                <a:ext cx="7638803" cy="4506023"/>
              </a:xfrm>
              <a:blipFill>
                <a:blip r:embed="rId3"/>
                <a:stretch>
                  <a:fillRect l="-559" t="-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End of Chapter 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93891</TotalTime>
  <Words>1504</Words>
  <Application>Microsoft Office PowerPoint</Application>
  <PresentationFormat>On-screen Show (4:3)</PresentationFormat>
  <Paragraphs>234</Paragraphs>
  <Slides>30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  <vt:variant>
        <vt:lpstr>Custom Shows</vt:lpstr>
      </vt:variant>
      <vt:variant>
        <vt:i4>1</vt:i4>
      </vt:variant>
    </vt:vector>
  </HeadingPairs>
  <TitlesOfParts>
    <vt:vector size="39" baseType="lpstr">
      <vt:lpstr>Arial</vt:lpstr>
      <vt:lpstr>Cambria Math</vt:lpstr>
      <vt:lpstr>Helvetica</vt:lpstr>
      <vt:lpstr>Monotype Sorts</vt:lpstr>
      <vt:lpstr>Times New Roman</vt:lpstr>
      <vt:lpstr>Webdings</vt:lpstr>
      <vt:lpstr>Wingdings</vt:lpstr>
      <vt:lpstr>2_db-5-grey</vt:lpstr>
      <vt:lpstr>Chapter 2: Intro to Relational Model</vt:lpstr>
      <vt:lpstr>Outline</vt:lpstr>
      <vt:lpstr>Example of a Instructor  Relation</vt:lpstr>
      <vt:lpstr>Relation Schema and Instance</vt:lpstr>
      <vt:lpstr>Attributes</vt:lpstr>
      <vt:lpstr>Relations are Unordered</vt:lpstr>
      <vt:lpstr>Database Schema</vt:lpstr>
      <vt:lpstr>Keys</vt:lpstr>
      <vt:lpstr>Schema Diagram for University Database</vt:lpstr>
      <vt:lpstr>Relational Query Languages</vt:lpstr>
      <vt:lpstr>Relational Algebra</vt:lpstr>
      <vt:lpstr>Select Operation</vt:lpstr>
      <vt:lpstr>Select Operation (Cont.)</vt:lpstr>
      <vt:lpstr>Project Operation</vt:lpstr>
      <vt:lpstr>Project Operation Example</vt:lpstr>
      <vt:lpstr>Composition of Relational Operations</vt:lpstr>
      <vt:lpstr>Cartesian-Product Operation</vt:lpstr>
      <vt:lpstr>The  instructor  X  teaches  table</vt:lpstr>
      <vt:lpstr>Join Operation</vt:lpstr>
      <vt:lpstr>Join Operation (Cont.)</vt:lpstr>
      <vt:lpstr>Join Operation (Cont.)</vt:lpstr>
      <vt:lpstr>Union Operation</vt:lpstr>
      <vt:lpstr>Union Operation (Cont.)</vt:lpstr>
      <vt:lpstr>Set-Intersection Operation</vt:lpstr>
      <vt:lpstr>Set Difference Operation</vt:lpstr>
      <vt:lpstr>The Assignment  Operation </vt:lpstr>
      <vt:lpstr>The Rename Operation </vt:lpstr>
      <vt:lpstr>Equivalent Queries</vt:lpstr>
      <vt:lpstr>Equivalent Queries</vt:lpstr>
      <vt:lpstr>End of Chapter 2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S Sudarshan</cp:lastModifiedBy>
  <cp:revision>481</cp:revision>
  <cp:lastPrinted>1999-06-28T19:27:31Z</cp:lastPrinted>
  <dcterms:created xsi:type="dcterms:W3CDTF">2009-12-21T15:40:22Z</dcterms:created>
  <dcterms:modified xsi:type="dcterms:W3CDTF">2019-09-09T05:12:01Z</dcterms:modified>
</cp:coreProperties>
</file>