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01" r:id="rId1"/>
  </p:sldMasterIdLst>
  <p:notesMasterIdLst>
    <p:notesMasterId r:id="rId42"/>
  </p:notesMasterIdLst>
  <p:handoutMasterIdLst>
    <p:handoutMasterId r:id="rId43"/>
  </p:handoutMasterIdLst>
  <p:sldIdLst>
    <p:sldId id="320" r:id="rId2"/>
    <p:sldId id="256" r:id="rId3"/>
    <p:sldId id="257" r:id="rId4"/>
    <p:sldId id="259" r:id="rId5"/>
    <p:sldId id="345" r:id="rId6"/>
    <p:sldId id="260" r:id="rId7"/>
    <p:sldId id="258" r:id="rId8"/>
    <p:sldId id="261" r:id="rId9"/>
    <p:sldId id="262" r:id="rId10"/>
    <p:sldId id="265" r:id="rId11"/>
    <p:sldId id="266" r:id="rId12"/>
    <p:sldId id="267" r:id="rId13"/>
    <p:sldId id="376" r:id="rId14"/>
    <p:sldId id="268" r:id="rId15"/>
    <p:sldId id="269" r:id="rId16"/>
    <p:sldId id="270" r:id="rId17"/>
    <p:sldId id="373" r:id="rId18"/>
    <p:sldId id="271" r:id="rId19"/>
    <p:sldId id="272" r:id="rId20"/>
    <p:sldId id="273" r:id="rId21"/>
    <p:sldId id="325" r:id="rId22"/>
    <p:sldId id="274" r:id="rId23"/>
    <p:sldId id="275" r:id="rId24"/>
    <p:sldId id="276" r:id="rId25"/>
    <p:sldId id="326" r:id="rId26"/>
    <p:sldId id="329" r:id="rId27"/>
    <p:sldId id="330" r:id="rId28"/>
    <p:sldId id="277" r:id="rId29"/>
    <p:sldId id="278" r:id="rId30"/>
    <p:sldId id="279" r:id="rId31"/>
    <p:sldId id="332" r:id="rId32"/>
    <p:sldId id="375" r:id="rId33"/>
    <p:sldId id="334" r:id="rId34"/>
    <p:sldId id="341" r:id="rId35"/>
    <p:sldId id="377" r:id="rId36"/>
    <p:sldId id="282" r:id="rId37"/>
    <p:sldId id="281" r:id="rId38"/>
    <p:sldId id="378" r:id="rId39"/>
    <p:sldId id="379" r:id="rId40"/>
    <p:sldId id="380" r:id="rId41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924" y="66"/>
      </p:cViewPr>
      <p:guideLst>
        <p:guide orient="horz" pos="69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32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8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8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8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fld id="{29E57153-A580-4B5E-9B53-6B87B5A1FB9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ctr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ctr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Times New Roman" panose="02020603050405020304" pitchFamily="18" charset="0"/>
              </a:defRPr>
            </a:lvl1pPr>
          </a:lstStyle>
          <a:p>
            <a:fld id="{5B7CC90F-195F-4DEF-A4DA-F5B0A181CF9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79FD97-3E05-4AF7-9FA7-5D40E8EC0B1C}" type="slidenum">
              <a:rPr lang="en-US" altLang="en-US" sz="1300">
                <a:latin typeface="Times New Roman" panose="02020603050405020304" pitchFamily="18" charset="0"/>
              </a:rPr>
              <a:pPr/>
              <a:t>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017DEB3-15EC-4046-B6FC-7059E5DE6572}" type="slidenum">
              <a:rPr lang="en-US" altLang="en-US" sz="1300">
                <a:latin typeface="Times New Roman" panose="02020603050405020304" pitchFamily="18" charset="0"/>
              </a:rPr>
              <a:pPr/>
              <a:t>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A90F1DB-8581-4412-BE09-331FFC345D8A}" type="slidenum">
              <a:rPr lang="en-US" altLang="en-US" sz="1300">
                <a:latin typeface="Times New Roman" panose="02020603050405020304" pitchFamily="18" charset="0"/>
              </a:rPr>
              <a:pPr/>
              <a:t>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357C7EE-1394-4754-ABAC-F51DB6C77C16}" type="slidenum">
              <a:rPr lang="en-US" altLang="en-US" sz="1300">
                <a:latin typeface="Times New Roman" panose="02020603050405020304" pitchFamily="18" charset="0"/>
              </a:rPr>
              <a:pPr/>
              <a:t>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C96B228-294A-4543-9668-830A4BA10FD0}" type="slidenum">
              <a:rPr lang="en-US" altLang="en-US" sz="1300">
                <a:latin typeface="Times New Roman" panose="02020603050405020304" pitchFamily="18" charset="0"/>
              </a:rPr>
              <a:pPr/>
              <a:t>5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B368A3B-2500-44E1-A876-1D192EB39441}" type="slidenum">
              <a:rPr lang="en-US" altLang="en-US" sz="1300">
                <a:latin typeface="Times New Roman" panose="02020603050405020304" pitchFamily="18" charset="0"/>
              </a:rPr>
              <a:pPr/>
              <a:t>6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C7B586B-FBE3-4075-88E9-19535EAEDE53}" type="slidenum">
              <a:rPr lang="en-US" altLang="en-US" sz="1300">
                <a:latin typeface="Times New Roman" panose="02020603050405020304" pitchFamily="18" charset="0"/>
              </a:rPr>
              <a:pPr/>
              <a:t>7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09CAF58-8E40-42E6-AEEE-83BAC72A0401}" type="slidenum">
              <a:rPr lang="en-US" altLang="en-US" sz="1300">
                <a:latin typeface="Times New Roman" panose="02020603050405020304" pitchFamily="18" charset="0"/>
              </a:rPr>
              <a:pPr/>
              <a:t>8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6D1BF8E-E101-475A-9CDD-3A67C3D2CCFD}" type="slidenum">
              <a:rPr lang="en-US" altLang="en-US" sz="1300">
                <a:latin typeface="Times New Roman" panose="02020603050405020304" pitchFamily="18" charset="0"/>
              </a:rPr>
              <a:pPr/>
              <a:t>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5C1AAF5-6AEA-4D14-8684-0B8539C0EA31}" type="slidenum">
              <a:rPr lang="en-US" altLang="en-US" sz="1300">
                <a:latin typeface="Times New Roman" panose="02020603050405020304" pitchFamily="18" charset="0"/>
              </a:rPr>
              <a:pPr/>
              <a:t>10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181E236-F3CF-4317-8D23-91C03DF91DAA}" type="slidenum">
              <a:rPr lang="en-US" altLang="en-US" sz="1300">
                <a:latin typeface="Times New Roman" panose="02020603050405020304" pitchFamily="18" charset="0"/>
              </a:rPr>
              <a:pPr/>
              <a:t>11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5FD32BD-82F1-48BD-AD09-96AD51164653}" type="slidenum">
              <a:rPr lang="en-US" altLang="en-US" sz="1300">
                <a:latin typeface="Times New Roman" panose="02020603050405020304" pitchFamily="18" charset="0"/>
              </a:rPr>
              <a:pPr/>
              <a:t>12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5A69C5-4E79-40C5-A40D-3DE0D1BB057D}" type="slidenum">
              <a:rPr lang="en-US" altLang="en-US" sz="1300">
                <a:latin typeface="Times New Roman" panose="02020603050405020304" pitchFamily="18" charset="0"/>
              </a:rPr>
              <a:pPr/>
              <a:t>13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966EED2-8886-4DAB-8F39-47600D19EAAD}" type="slidenum">
              <a:rPr lang="en-US" altLang="en-US" sz="1300">
                <a:latin typeface="Times New Roman" panose="02020603050405020304" pitchFamily="18" charset="0"/>
              </a:rPr>
              <a:pPr/>
              <a:t>14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C0A219B-7ED1-4E4A-95DF-430BAF20189A}" type="slidenum">
              <a:rPr lang="en-US" altLang="en-US" sz="1300">
                <a:latin typeface="Times New Roman" panose="02020603050405020304" pitchFamily="18" charset="0"/>
              </a:rPr>
              <a:pPr/>
              <a:t>15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181FFE9-0679-4531-AB67-8E0EAB444F99}" type="slidenum">
              <a:rPr lang="en-US" altLang="en-US" sz="1300">
                <a:latin typeface="Times New Roman" panose="02020603050405020304" pitchFamily="18" charset="0"/>
              </a:rPr>
              <a:pPr/>
              <a:t>16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E9D46A0-8FB9-4F36-8A68-841EE000AD2B}" type="slidenum">
              <a:rPr lang="en-US" altLang="en-US" sz="1300">
                <a:latin typeface="Times New Roman" panose="02020603050405020304" pitchFamily="18" charset="0"/>
              </a:rPr>
              <a:pPr/>
              <a:t>17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DA3BC2A-3044-458B-B1BD-DEB1040FB7FC}" type="slidenum">
              <a:rPr lang="en-US" altLang="en-US" sz="1300">
                <a:latin typeface="Times New Roman" panose="02020603050405020304" pitchFamily="18" charset="0"/>
              </a:rPr>
              <a:pPr/>
              <a:t>18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70FF04-BD4D-47CF-853F-6CFC89ED42D1}" type="slidenum">
              <a:rPr lang="en-US" altLang="en-US" sz="1300">
                <a:latin typeface="Times New Roman" panose="02020603050405020304" pitchFamily="18" charset="0"/>
              </a:rPr>
              <a:pPr/>
              <a:t>19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C98D951-B8BF-4FE7-8FF8-B9812C3DBA9F}" type="slidenum">
              <a:rPr lang="en-US" altLang="en-US" sz="1300">
                <a:latin typeface="Times New Roman" panose="02020603050405020304" pitchFamily="18" charset="0"/>
              </a:rPr>
              <a:pPr/>
              <a:t>20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AB2A54-CE49-40F1-BE38-E3DCEF43F856}" type="slidenum">
              <a:rPr lang="en-US" altLang="en-US" sz="1300">
                <a:latin typeface="Times New Roman" panose="02020603050405020304" pitchFamily="18" charset="0"/>
              </a:rPr>
              <a:pPr/>
              <a:t>21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3120282-FA19-4407-98A6-B549395434D4}" type="slidenum">
              <a:rPr lang="en-US" altLang="en-US" sz="1300">
                <a:latin typeface="Times New Roman" panose="02020603050405020304" pitchFamily="18" charset="0"/>
              </a:rPr>
              <a:pPr/>
              <a:t>22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B704F0-BAEA-48FC-A020-011B0A01BDD0}" type="slidenum">
              <a:rPr lang="en-US" altLang="en-US" sz="1300">
                <a:latin typeface="Times New Roman" panose="02020603050405020304" pitchFamily="18" charset="0"/>
              </a:rPr>
              <a:pPr/>
              <a:t>23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56BDD98-9085-4F65-9BDF-1B839A8B4DC6}" type="slidenum">
              <a:rPr lang="en-US" altLang="en-US" sz="1300">
                <a:latin typeface="Times New Roman" panose="02020603050405020304" pitchFamily="18" charset="0"/>
              </a:rPr>
              <a:pPr/>
              <a:t>24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9AF8D3E-D4BC-4C85-BC46-168123D4B1D3}" type="slidenum">
              <a:rPr lang="en-US" altLang="en-US" sz="1300">
                <a:latin typeface="Times New Roman" panose="02020603050405020304" pitchFamily="18" charset="0"/>
              </a:rPr>
              <a:pPr/>
              <a:t>25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589F052-F191-428D-AF67-B65E8960DD5C}" type="slidenum">
              <a:rPr lang="en-US" altLang="en-US" sz="1300">
                <a:latin typeface="Times New Roman" panose="02020603050405020304" pitchFamily="18" charset="0"/>
              </a:rPr>
              <a:pPr/>
              <a:t>26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DD8D6FB-95B3-4852-BB48-80936A26FC18}" type="slidenum">
              <a:rPr lang="en-US" altLang="en-US" sz="1300">
                <a:latin typeface="Times New Roman" panose="02020603050405020304" pitchFamily="18" charset="0"/>
              </a:rPr>
              <a:pPr/>
              <a:t>27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78FB941-5722-4BA5-84DF-FC78527A2BB7}" type="slidenum">
              <a:rPr lang="en-US" altLang="en-US" sz="1300">
                <a:latin typeface="Times New Roman" panose="02020603050405020304" pitchFamily="18" charset="0"/>
              </a:rPr>
              <a:pPr/>
              <a:t>28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937B947-B885-486A-9E0E-5DB5F2D174C2}" type="slidenum">
              <a:rPr lang="en-US" altLang="en-US" sz="1300">
                <a:latin typeface="Times New Roman" panose="02020603050405020304" pitchFamily="18" charset="0"/>
              </a:rPr>
              <a:pPr/>
              <a:t>29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8F6C2F6-402D-422C-BB49-ADCD5F850701}" type="slidenum">
              <a:rPr lang="en-US" altLang="en-US" sz="1300">
                <a:latin typeface="Times New Roman" panose="02020603050405020304" pitchFamily="18" charset="0"/>
              </a:rPr>
              <a:pPr/>
              <a:t>30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6C7905A-2CC2-4593-BC50-F4A9103CA5F9}" type="slidenum">
              <a:rPr lang="en-US" altLang="en-US" sz="1300">
                <a:latin typeface="Times New Roman" panose="02020603050405020304" pitchFamily="18" charset="0"/>
              </a:rPr>
              <a:pPr/>
              <a:t>31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B47C592-32BF-47BB-9678-D5FB42722EAA}" type="slidenum">
              <a:rPr lang="en-US" altLang="en-US" sz="1300">
                <a:latin typeface="Times New Roman" panose="02020603050405020304" pitchFamily="18" charset="0"/>
              </a:rPr>
              <a:pPr/>
              <a:t>32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955DDF8-1267-474D-9F61-95CB06392C59}" type="slidenum">
              <a:rPr lang="en-US" altLang="en-US" sz="1300">
                <a:latin typeface="Times New Roman" panose="02020603050405020304" pitchFamily="18" charset="0"/>
              </a:rPr>
              <a:pPr/>
              <a:t>33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3F68DF0-6905-4D9D-ACCA-81F50CE25A46}" type="slidenum">
              <a:rPr lang="en-US" altLang="en-US" sz="1300">
                <a:latin typeface="Times New Roman" panose="02020603050405020304" pitchFamily="18" charset="0"/>
              </a:rPr>
              <a:pPr/>
              <a:t>34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14055-A8AE-4C05-AC7A-46A0B6A29489}" type="slidenum">
              <a:rPr lang="en-US" altLang="en-US" sz="1300">
                <a:latin typeface="Times New Roman" panose="02020603050405020304" pitchFamily="18" charset="0"/>
              </a:rPr>
              <a:pPr/>
              <a:t>35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D4DD0DF-53A0-4666-9689-6AAB81C4795A}" type="slidenum">
              <a:rPr lang="en-US" altLang="en-US" sz="1300">
                <a:latin typeface="Times New Roman" panose="02020603050405020304" pitchFamily="18" charset="0"/>
              </a:rPr>
              <a:pPr/>
              <a:t>36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BBB09A6-5E06-46D1-A99F-E344CBBF67B7}" type="slidenum">
              <a:rPr lang="en-US" altLang="en-US" sz="1300">
                <a:latin typeface="Times New Roman" panose="02020603050405020304" pitchFamily="18" charset="0"/>
              </a:rPr>
              <a:pPr/>
              <a:t>37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6AB433D2-BE84-467A-82DB-DBFCF9F93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4874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5B7FE48-B4A0-4404-A94E-2D4837BDADF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 smtClean="0">
                <a:solidFill>
                  <a:srgbClr val="578963"/>
                </a:solidFill>
              </a:defRPr>
            </a:lvl1pPr>
          </a:lstStyle>
          <a:p>
            <a:fld id="{B11C6810-CB31-4E30-9B86-57880A05BB4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12336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Cover-6Ed">
            <a:extLst>
              <a:ext uri="{FF2B5EF4-FFF2-40B4-BE49-F238E27FC236}">
                <a16:creationId xmlns:a16="http://schemas.microsoft.com/office/drawing/2014/main" id="{77026798-0827-482F-848C-054321BDF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" y="0"/>
            <a:ext cx="1331912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29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424" y="1102497"/>
            <a:ext cx="8408126" cy="5367972"/>
          </a:xfrm>
        </p:spPr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SzPct val="100000"/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SzPct val="100000"/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2D457B-4574-44A7-82F5-364A95AA25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6778487" y="6388691"/>
            <a:ext cx="1905000" cy="457200"/>
          </a:xfrm>
          <a:ln/>
        </p:spPr>
        <p:txBody>
          <a:bodyPr/>
          <a:lstStyle>
            <a:lvl1pPr>
              <a:defRPr/>
            </a:lvl1pPr>
          </a:lstStyle>
          <a:p>
            <a:fld id="{4AAA266F-A005-4455-9502-E3724A964F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9995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4747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4863" y="4073662"/>
            <a:ext cx="7772400" cy="1500187"/>
          </a:xfrm>
        </p:spPr>
        <p:txBody>
          <a:bodyPr anchor="b"/>
          <a:lstStyle>
            <a:lvl1pPr marL="342900" indent="-342900">
              <a:buFont typeface="Wingdings" panose="05000000000000000000" pitchFamily="2" charset="2"/>
              <a:buChar char="§"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33A2CD-6A4B-4240-88F1-B4D7FEB50A7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E6A8F2-4A8B-4A99-BE4D-D3A869CE758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3414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C4FAFEB-DA24-40E3-81A3-2C7117781D6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C6810-CB31-4E30-9B86-57880A05BB4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86E211-15D2-459B-B331-A82FFB150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24" y="1102497"/>
            <a:ext cx="3985352" cy="5367972"/>
          </a:xfrm>
        </p:spPr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SzPct val="100000"/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SzPct val="100000"/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287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2096E68-496F-4499-93E9-D10C62B93D1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1659C-1AF3-4FAF-8545-8F03FEBA5E0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400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8A17BCC-393D-48FB-8CCD-31D1E0C6FA4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5CEF85-9243-4C03-980F-FEC8A6A7A10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279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54EDB4F-7D4C-4F34-9AD3-169F9858A5E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8A1303-5D2D-4597-85C3-1555E5FE4DD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8326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A8DFBA5-2441-4C97-8340-430BD863557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1EFD54-8803-427D-A9AB-631036F81CD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52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8B4ACE8-FA36-4C9A-B2D0-93D5FB40D30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068018-0522-4E2C-B8D9-E5451E9A4DA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3103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77CD6D-A5E2-4543-81E0-D97745649CE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A9BFC-BC4C-47B6-8B8E-F3902B6E8A4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8782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6250" y="117475"/>
            <a:ext cx="2019300" cy="5880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117475"/>
            <a:ext cx="5905500" cy="58801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D4BD1A-4145-49C3-8D7D-1F956B76030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C98E8D-185A-414A-A518-5C49E7B629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080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0" y="117475"/>
            <a:ext cx="80772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4388" y="1093788"/>
            <a:ext cx="3754437" cy="49037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1093788"/>
            <a:ext cx="3754438" cy="49037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7C2D5D2-FFA8-4B97-9D6C-DF120847B51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1C6810-CB31-4E30-9B86-57880A05BB4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9656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6E2D77BB-A1E3-4E40-9A08-249BCF8B8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613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2D242F4-2B18-4F93-AF83-C0B3D393143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 smtClean="0">
                <a:solidFill>
                  <a:srgbClr val="578963"/>
                </a:solidFill>
              </a:defRPr>
            </a:lvl1pPr>
          </a:lstStyle>
          <a:p>
            <a:fld id="{B11C6810-CB31-4E30-9B86-57880A05BB4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" y="0"/>
            <a:ext cx="1331912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745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0B05D94-0FBF-40E0-A0E2-9EC3FEAB3C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4388" y="1093788"/>
            <a:ext cx="7661275" cy="490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86403" name="Rectangle 3">
            <a:extLst>
              <a:ext uri="{FF2B5EF4-FFF2-40B4-BE49-F238E27FC236}">
                <a16:creationId xmlns:a16="http://schemas.microsoft.com/office/drawing/2014/main" id="{A6119F77-21C9-4FBD-95D1-4884EA2BEF6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chemeClr val="bg2"/>
                </a:solidFill>
                <a:latin typeface="Times New Roman" panose="02020603050405020304" pitchFamily="18" charset="0"/>
              </a:defRPr>
            </a:lvl1pPr>
          </a:lstStyle>
          <a:p>
            <a:fld id="{B11C6810-CB31-4E30-9B86-57880A05BB4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DB0C920A-6775-4600-AD1D-310553D67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6613525"/>
            <a:ext cx="2381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©Silberschatz, Korth and Sudarshan</a:t>
            </a:r>
          </a:p>
        </p:txBody>
      </p:sp>
      <p:sp>
        <p:nvSpPr>
          <p:cNvPr id="486405" name="Text Box 5">
            <a:extLst>
              <a:ext uri="{FF2B5EF4-FFF2-40B4-BE49-F238E27FC236}">
                <a16:creationId xmlns:a16="http://schemas.microsoft.com/office/drawing/2014/main" id="{7FED4366-B3D8-4635-90AF-59F6E59B9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717" y="6613525"/>
            <a:ext cx="5180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17.</a:t>
            </a:r>
            <a:fld id="{370CC2A8-7410-4F9E-B2CB-FCF9B3031B7B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sp>
        <p:nvSpPr>
          <p:cNvPr id="486406" name="Rectangle 6">
            <a:extLst>
              <a:ext uri="{FF2B5EF4-FFF2-40B4-BE49-F238E27FC236}">
                <a16:creationId xmlns:a16="http://schemas.microsoft.com/office/drawing/2014/main" id="{0CE0643F-4358-4AEC-B259-E86C95F0ED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8350" y="117475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00361987-037F-4498-968A-B3CB9D3A9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2571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2060"/>
                </a:solidFill>
              </a:rPr>
              <a:t>Database System Concepts - 7</a:t>
            </a:r>
            <a:r>
              <a:rPr lang="en-US" sz="1000" b="1" baseline="30000" dirty="0">
                <a:solidFill>
                  <a:srgbClr val="002060"/>
                </a:solidFill>
              </a:rPr>
              <a:t>th</a:t>
            </a:r>
            <a:r>
              <a:rPr lang="en-US" sz="1000" b="1" dirty="0">
                <a:solidFill>
                  <a:srgbClr val="002060"/>
                </a:solidFill>
              </a:rPr>
              <a:t> Edition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0669EEB5-E1E1-4615-B40A-87AE23727066}"/>
              </a:ext>
            </a:extLst>
          </p:cNvPr>
          <p:cNvSpPr>
            <a:spLocks/>
          </p:cNvSpPr>
          <p:nvPr/>
        </p:nvSpPr>
        <p:spPr bwMode="auto">
          <a:xfrm>
            <a:off x="8916988" y="5445125"/>
            <a:ext cx="227012" cy="47625"/>
          </a:xfrm>
          <a:custGeom>
            <a:avLst/>
            <a:gdLst>
              <a:gd name="T0" fmla="*/ 0 w 285"/>
              <a:gd name="T1" fmla="*/ 35963902 h 61"/>
              <a:gd name="T2" fmla="*/ 1268878 w 285"/>
              <a:gd name="T3" fmla="*/ 29258145 h 61"/>
              <a:gd name="T4" fmla="*/ 5710347 w 285"/>
              <a:gd name="T5" fmla="*/ 20724682 h 61"/>
              <a:gd name="T6" fmla="*/ 10785858 w 285"/>
              <a:gd name="T7" fmla="*/ 15238439 h 61"/>
              <a:gd name="T8" fmla="*/ 19033961 w 285"/>
              <a:gd name="T9" fmla="*/ 10362732 h 61"/>
              <a:gd name="T10" fmla="*/ 28550941 w 285"/>
              <a:gd name="T11" fmla="*/ 6095219 h 61"/>
              <a:gd name="T12" fmla="*/ 36164206 w 285"/>
              <a:gd name="T13" fmla="*/ 3656975 h 61"/>
              <a:gd name="T14" fmla="*/ 44412309 w 285"/>
              <a:gd name="T15" fmla="*/ 1218732 h 61"/>
              <a:gd name="T16" fmla="*/ 53929289 w 285"/>
              <a:gd name="T17" fmla="*/ 0 h 61"/>
              <a:gd name="T18" fmla="*/ 63446270 w 285"/>
              <a:gd name="T19" fmla="*/ 0 h 61"/>
              <a:gd name="T20" fmla="*/ 74866965 w 285"/>
              <a:gd name="T21" fmla="*/ 0 h 61"/>
              <a:gd name="T22" fmla="*/ 86921700 w 285"/>
              <a:gd name="T23" fmla="*/ 0 h 61"/>
              <a:gd name="T24" fmla="*/ 97707558 w 285"/>
              <a:gd name="T25" fmla="*/ 1218732 h 61"/>
              <a:gd name="T26" fmla="*/ 109762293 w 285"/>
              <a:gd name="T27" fmla="*/ 3656975 h 61"/>
              <a:gd name="T28" fmla="*/ 121817029 w 285"/>
              <a:gd name="T29" fmla="*/ 4876488 h 61"/>
              <a:gd name="T30" fmla="*/ 132602887 w 285"/>
              <a:gd name="T31" fmla="*/ 7314732 h 61"/>
              <a:gd name="T32" fmla="*/ 142119867 w 285"/>
              <a:gd name="T33" fmla="*/ 9143219 h 61"/>
              <a:gd name="T34" fmla="*/ 151636847 w 285"/>
              <a:gd name="T35" fmla="*/ 11581463 h 61"/>
              <a:gd name="T36" fmla="*/ 161153827 w 285"/>
              <a:gd name="T37" fmla="*/ 14019707 h 61"/>
              <a:gd name="T38" fmla="*/ 168767890 w 285"/>
              <a:gd name="T39" fmla="*/ 15238439 h 61"/>
              <a:gd name="T40" fmla="*/ 173209359 w 285"/>
              <a:gd name="T41" fmla="*/ 16457951 h 61"/>
              <a:gd name="T42" fmla="*/ 179553747 w 285"/>
              <a:gd name="T43" fmla="*/ 18896195 h 61"/>
              <a:gd name="T44" fmla="*/ 177015992 w 285"/>
              <a:gd name="T45" fmla="*/ 26819902 h 61"/>
              <a:gd name="T46" fmla="*/ 173209359 w 285"/>
              <a:gd name="T47" fmla="*/ 25601170 h 61"/>
              <a:gd name="T48" fmla="*/ 164961257 w 285"/>
              <a:gd name="T49" fmla="*/ 24382439 h 61"/>
              <a:gd name="T50" fmla="*/ 152906521 w 285"/>
              <a:gd name="T51" fmla="*/ 21944195 h 61"/>
              <a:gd name="T52" fmla="*/ 145927296 w 285"/>
              <a:gd name="T53" fmla="*/ 20724682 h 61"/>
              <a:gd name="T54" fmla="*/ 138313234 w 285"/>
              <a:gd name="T55" fmla="*/ 19505951 h 61"/>
              <a:gd name="T56" fmla="*/ 131334009 w 285"/>
              <a:gd name="T57" fmla="*/ 18896195 h 61"/>
              <a:gd name="T58" fmla="*/ 124355581 w 285"/>
              <a:gd name="T59" fmla="*/ 17676682 h 61"/>
              <a:gd name="T60" fmla="*/ 115472641 w 285"/>
              <a:gd name="T61" fmla="*/ 16457951 h 61"/>
              <a:gd name="T62" fmla="*/ 109762293 w 285"/>
              <a:gd name="T63" fmla="*/ 15238439 h 61"/>
              <a:gd name="T64" fmla="*/ 103417905 w 285"/>
              <a:gd name="T65" fmla="*/ 14019707 h 61"/>
              <a:gd name="T66" fmla="*/ 97707558 w 285"/>
              <a:gd name="T67" fmla="*/ 12800195 h 61"/>
              <a:gd name="T68" fmla="*/ 90094292 w 285"/>
              <a:gd name="T69" fmla="*/ 11581463 h 61"/>
              <a:gd name="T70" fmla="*/ 69791454 w 285"/>
              <a:gd name="T71" fmla="*/ 9143219 h 61"/>
              <a:gd name="T72" fmla="*/ 52660412 w 285"/>
              <a:gd name="T73" fmla="*/ 12800195 h 61"/>
              <a:gd name="T74" fmla="*/ 37433084 w 285"/>
              <a:gd name="T75" fmla="*/ 17676682 h 61"/>
              <a:gd name="T76" fmla="*/ 33626451 w 285"/>
              <a:gd name="T77" fmla="*/ 18896195 h 61"/>
              <a:gd name="T78" fmla="*/ 27282063 w 285"/>
              <a:gd name="T79" fmla="*/ 20724682 h 61"/>
              <a:gd name="T80" fmla="*/ 20302838 w 285"/>
              <a:gd name="T81" fmla="*/ 23162926 h 61"/>
              <a:gd name="T82" fmla="*/ 14592491 w 285"/>
              <a:gd name="T83" fmla="*/ 26819902 h 61"/>
              <a:gd name="T84" fmla="*/ 4441470 w 285"/>
              <a:gd name="T85" fmla="*/ 33525658 h 61"/>
              <a:gd name="T86" fmla="*/ 1268878 w 285"/>
              <a:gd name="T87" fmla="*/ 37182633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5" h="61">
                <a:moveTo>
                  <a:pt x="2" y="61"/>
                </a:moveTo>
                <a:lnTo>
                  <a:pt x="0" y="59"/>
                </a:lnTo>
                <a:lnTo>
                  <a:pt x="0" y="55"/>
                </a:lnTo>
                <a:lnTo>
                  <a:pt x="2" y="48"/>
                </a:lnTo>
                <a:lnTo>
                  <a:pt x="5" y="40"/>
                </a:lnTo>
                <a:lnTo>
                  <a:pt x="9" y="34"/>
                </a:lnTo>
                <a:lnTo>
                  <a:pt x="13" y="31"/>
                </a:lnTo>
                <a:lnTo>
                  <a:pt x="17" y="25"/>
                </a:lnTo>
                <a:lnTo>
                  <a:pt x="24" y="21"/>
                </a:lnTo>
                <a:lnTo>
                  <a:pt x="30" y="17"/>
                </a:lnTo>
                <a:lnTo>
                  <a:pt x="40" y="13"/>
                </a:lnTo>
                <a:lnTo>
                  <a:pt x="45" y="10"/>
                </a:lnTo>
                <a:lnTo>
                  <a:pt x="51" y="8"/>
                </a:lnTo>
                <a:lnTo>
                  <a:pt x="57" y="6"/>
                </a:lnTo>
                <a:lnTo>
                  <a:pt x="64" y="6"/>
                </a:lnTo>
                <a:lnTo>
                  <a:pt x="70" y="2"/>
                </a:lnTo>
                <a:lnTo>
                  <a:pt x="78" y="2"/>
                </a:lnTo>
                <a:lnTo>
                  <a:pt x="85" y="0"/>
                </a:lnTo>
                <a:lnTo>
                  <a:pt x="93" y="0"/>
                </a:lnTo>
                <a:lnTo>
                  <a:pt x="100" y="0"/>
                </a:lnTo>
                <a:lnTo>
                  <a:pt x="110" y="0"/>
                </a:lnTo>
                <a:lnTo>
                  <a:pt x="118" y="0"/>
                </a:lnTo>
                <a:lnTo>
                  <a:pt x="129" y="0"/>
                </a:lnTo>
                <a:lnTo>
                  <a:pt x="137" y="0"/>
                </a:lnTo>
                <a:lnTo>
                  <a:pt x="146" y="2"/>
                </a:lnTo>
                <a:lnTo>
                  <a:pt x="154" y="2"/>
                </a:lnTo>
                <a:lnTo>
                  <a:pt x="163" y="4"/>
                </a:lnTo>
                <a:lnTo>
                  <a:pt x="173" y="6"/>
                </a:lnTo>
                <a:lnTo>
                  <a:pt x="182" y="8"/>
                </a:lnTo>
                <a:lnTo>
                  <a:pt x="192" y="8"/>
                </a:lnTo>
                <a:lnTo>
                  <a:pt x="201" y="12"/>
                </a:lnTo>
                <a:lnTo>
                  <a:pt x="209" y="12"/>
                </a:lnTo>
                <a:lnTo>
                  <a:pt x="216" y="13"/>
                </a:lnTo>
                <a:lnTo>
                  <a:pt x="224" y="15"/>
                </a:lnTo>
                <a:lnTo>
                  <a:pt x="234" y="17"/>
                </a:lnTo>
                <a:lnTo>
                  <a:pt x="239" y="19"/>
                </a:lnTo>
                <a:lnTo>
                  <a:pt x="247" y="21"/>
                </a:lnTo>
                <a:lnTo>
                  <a:pt x="254" y="23"/>
                </a:lnTo>
                <a:lnTo>
                  <a:pt x="260" y="25"/>
                </a:lnTo>
                <a:lnTo>
                  <a:pt x="266" y="25"/>
                </a:lnTo>
                <a:lnTo>
                  <a:pt x="270" y="27"/>
                </a:lnTo>
                <a:lnTo>
                  <a:pt x="273" y="27"/>
                </a:lnTo>
                <a:lnTo>
                  <a:pt x="279" y="29"/>
                </a:lnTo>
                <a:lnTo>
                  <a:pt x="283" y="31"/>
                </a:lnTo>
                <a:lnTo>
                  <a:pt x="285" y="32"/>
                </a:lnTo>
                <a:lnTo>
                  <a:pt x="279" y="44"/>
                </a:lnTo>
                <a:lnTo>
                  <a:pt x="277" y="44"/>
                </a:lnTo>
                <a:lnTo>
                  <a:pt x="273" y="42"/>
                </a:lnTo>
                <a:lnTo>
                  <a:pt x="268" y="42"/>
                </a:lnTo>
                <a:lnTo>
                  <a:pt x="260" y="40"/>
                </a:lnTo>
                <a:lnTo>
                  <a:pt x="251" y="38"/>
                </a:lnTo>
                <a:lnTo>
                  <a:pt x="241" y="36"/>
                </a:lnTo>
                <a:lnTo>
                  <a:pt x="235" y="34"/>
                </a:lnTo>
                <a:lnTo>
                  <a:pt x="230" y="34"/>
                </a:lnTo>
                <a:lnTo>
                  <a:pt x="224" y="32"/>
                </a:lnTo>
                <a:lnTo>
                  <a:pt x="218" y="32"/>
                </a:lnTo>
                <a:lnTo>
                  <a:pt x="213" y="31"/>
                </a:lnTo>
                <a:lnTo>
                  <a:pt x="207" y="31"/>
                </a:lnTo>
                <a:lnTo>
                  <a:pt x="201" y="29"/>
                </a:lnTo>
                <a:lnTo>
                  <a:pt x="196" y="29"/>
                </a:lnTo>
                <a:lnTo>
                  <a:pt x="190" y="27"/>
                </a:lnTo>
                <a:lnTo>
                  <a:pt x="182" y="27"/>
                </a:lnTo>
                <a:lnTo>
                  <a:pt x="178" y="25"/>
                </a:lnTo>
                <a:lnTo>
                  <a:pt x="173" y="25"/>
                </a:lnTo>
                <a:lnTo>
                  <a:pt x="167" y="23"/>
                </a:lnTo>
                <a:lnTo>
                  <a:pt x="163" y="23"/>
                </a:lnTo>
                <a:lnTo>
                  <a:pt x="158" y="21"/>
                </a:lnTo>
                <a:lnTo>
                  <a:pt x="154" y="21"/>
                </a:lnTo>
                <a:lnTo>
                  <a:pt x="148" y="19"/>
                </a:lnTo>
                <a:lnTo>
                  <a:pt x="142" y="19"/>
                </a:lnTo>
                <a:lnTo>
                  <a:pt x="144" y="48"/>
                </a:lnTo>
                <a:lnTo>
                  <a:pt x="110" y="15"/>
                </a:lnTo>
                <a:lnTo>
                  <a:pt x="118" y="48"/>
                </a:lnTo>
                <a:lnTo>
                  <a:pt x="83" y="21"/>
                </a:lnTo>
                <a:lnTo>
                  <a:pt x="91" y="48"/>
                </a:lnTo>
                <a:lnTo>
                  <a:pt x="59" y="29"/>
                </a:lnTo>
                <a:lnTo>
                  <a:pt x="57" y="29"/>
                </a:lnTo>
                <a:lnTo>
                  <a:pt x="53" y="31"/>
                </a:lnTo>
                <a:lnTo>
                  <a:pt x="49" y="31"/>
                </a:lnTo>
                <a:lnTo>
                  <a:pt x="43" y="34"/>
                </a:lnTo>
                <a:lnTo>
                  <a:pt x="38" y="36"/>
                </a:lnTo>
                <a:lnTo>
                  <a:pt x="32" y="38"/>
                </a:lnTo>
                <a:lnTo>
                  <a:pt x="26" y="42"/>
                </a:lnTo>
                <a:lnTo>
                  <a:pt x="23" y="44"/>
                </a:lnTo>
                <a:lnTo>
                  <a:pt x="15" y="50"/>
                </a:lnTo>
                <a:lnTo>
                  <a:pt x="7" y="55"/>
                </a:lnTo>
                <a:lnTo>
                  <a:pt x="4" y="59"/>
                </a:lnTo>
                <a:lnTo>
                  <a:pt x="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1" name="Picture 10" descr="Cover-6Ed">
            <a:extLst>
              <a:ext uri="{FF2B5EF4-FFF2-40B4-BE49-F238E27FC236}">
                <a16:creationId xmlns:a16="http://schemas.microsoft.com/office/drawing/2014/main" id="{8415B884-A6BF-4E61-8F45-53870045B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63976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Cover-6Ed">
            <a:extLst>
              <a:ext uri="{FF2B5EF4-FFF2-40B4-BE49-F238E27FC236}">
                <a16:creationId xmlns:a16="http://schemas.microsoft.com/office/drawing/2014/main" id="{A69B54C0-8EB7-4834-9342-A9C86C117E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63976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473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rgbClr val="00206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charset="0"/>
          <a:cs typeface="MS PGothic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charset="0"/>
          <a:cs typeface="MS PGothic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charset="0"/>
          <a:cs typeface="MS PGothic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charset="0"/>
          <a:cs typeface="MS PGothic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charset="0"/>
          <a:cs typeface="MS PGothic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9pPr>
    </p:titleStyle>
    <p:bodyStyle>
      <a:lvl1pPr marL="342900" indent="-342900" algn="l" rtl="0" eaLnBrk="1" fontAlgn="base" hangingPunct="1">
        <a:spcBef>
          <a:spcPct val="35000"/>
        </a:spcBef>
        <a:spcAft>
          <a:spcPct val="0"/>
        </a:spcAft>
        <a:buClr>
          <a:srgbClr val="002060"/>
        </a:buClr>
        <a:buSzPct val="100000"/>
        <a:buFont typeface="Monotype Sorts" pitchFamily="-65" charset="2"/>
        <a:buChar char="n"/>
        <a:defRPr kumimoji="1" sz="17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1" fontAlgn="base" hangingPunct="1">
        <a:spcBef>
          <a:spcPct val="35000"/>
        </a:spcBef>
        <a:spcAft>
          <a:spcPct val="0"/>
        </a:spcAft>
        <a:buClr>
          <a:srgbClr val="FF9933"/>
        </a:buClr>
        <a:buSzPct val="90000"/>
        <a:buFont typeface="Monotype Sorts" pitchFamily="-65" charset="2"/>
        <a:buChar char="l"/>
        <a:defRPr kumimoji="1" sz="17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085850" indent="-228600" algn="l" rtl="0" eaLnBrk="1" fontAlgn="base" hangingPunct="1">
        <a:spcBef>
          <a:spcPct val="35000"/>
        </a:spcBef>
        <a:spcAft>
          <a:spcPct val="0"/>
        </a:spcAft>
        <a:buClr>
          <a:srgbClr val="33CC33"/>
        </a:buClr>
        <a:buSzPct val="85000"/>
        <a:buFont typeface="Webdings" panose="05030102010509060703" pitchFamily="18" charset="2"/>
        <a:buChar char="4"/>
        <a:defRPr kumimoji="1" sz="17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428750" indent="-228600" algn="l" rtl="0" eaLnBrk="1" fontAlgn="base" hangingPunct="1">
        <a:spcBef>
          <a:spcPct val="35000"/>
        </a:spcBef>
        <a:spcAft>
          <a:spcPct val="0"/>
        </a:spcAft>
        <a:buClr>
          <a:schemeClr val="hlink"/>
        </a:buClr>
        <a:buFont typeface="Times New Roman" panose="02020603050405020304" pitchFamily="18" charset="0"/>
        <a:buChar char="–"/>
        <a:defRPr kumimoji="1" sz="17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1771650" indent="-228600" algn="l" rtl="0" eaLnBrk="1" fontAlgn="base" hangingPunct="1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 sz="17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228850" indent="-228600" algn="l" rtl="0" eaLnBrk="1" fontAlgn="base" hangingPunct="1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1" fontAlgn="base" hangingPunct="1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1" fontAlgn="base" hangingPunct="1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1" fontAlgn="base" hangingPunct="1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Module 17: Transactions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Outline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56948" y="1102497"/>
            <a:ext cx="7732450" cy="5367972"/>
          </a:xfrm>
        </p:spPr>
        <p:txBody>
          <a:bodyPr/>
          <a:lstStyle/>
          <a:p>
            <a:r>
              <a:rPr lang="en-US" altLang="en-US" dirty="0"/>
              <a:t>Transaction Concept</a:t>
            </a:r>
          </a:p>
          <a:p>
            <a:r>
              <a:rPr lang="en-US" altLang="en-US" dirty="0"/>
              <a:t>Transaction State</a:t>
            </a:r>
          </a:p>
          <a:p>
            <a:r>
              <a:rPr lang="en-US" altLang="en-US" dirty="0"/>
              <a:t>Concurrent Executions</a:t>
            </a:r>
          </a:p>
          <a:p>
            <a:r>
              <a:rPr lang="en-US" altLang="en-US" dirty="0"/>
              <a:t>Serializability</a:t>
            </a:r>
          </a:p>
          <a:p>
            <a:r>
              <a:rPr lang="en-US" altLang="en-US" dirty="0"/>
              <a:t>Recoverability</a:t>
            </a:r>
          </a:p>
          <a:p>
            <a:r>
              <a:rPr lang="en-US" altLang="en-US" dirty="0"/>
              <a:t>Implementation of Isolation</a:t>
            </a:r>
          </a:p>
          <a:p>
            <a:r>
              <a:rPr lang="en-US" altLang="en-US" dirty="0"/>
              <a:t>Transaction Definition in SQL</a:t>
            </a:r>
          </a:p>
          <a:p>
            <a:r>
              <a:rPr lang="en-US" altLang="en-US" dirty="0"/>
              <a:t>Testing for Serializability.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Transaction Concept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01336" y="1102497"/>
            <a:ext cx="7794594" cy="5367972"/>
          </a:xfrm>
        </p:spPr>
        <p:txBody>
          <a:bodyPr/>
          <a:lstStyle/>
          <a:p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0099"/>
                </a:solidFill>
              </a:rPr>
              <a:t>transaction</a:t>
            </a:r>
            <a:r>
              <a:rPr lang="en-US" altLang="en-US" i="1" dirty="0"/>
              <a:t> </a:t>
            </a:r>
            <a:r>
              <a:rPr lang="en-US" altLang="en-US" dirty="0"/>
              <a:t>is a </a:t>
            </a:r>
            <a:r>
              <a:rPr lang="en-US" altLang="en-US" i="1" dirty="0"/>
              <a:t>unit </a:t>
            </a:r>
            <a:r>
              <a:rPr lang="en-US" altLang="en-US" dirty="0"/>
              <a:t>of program execution that accesses and  possibly updates various data items.</a:t>
            </a:r>
          </a:p>
          <a:p>
            <a:r>
              <a:rPr lang="en-US" altLang="en-US" dirty="0"/>
              <a:t>E.g</a:t>
            </a:r>
            <a:r>
              <a:rPr lang="en-US" altLang="en-US" dirty="0" smtClean="0"/>
              <a:t>., </a:t>
            </a:r>
            <a:r>
              <a:rPr lang="en-US" altLang="en-US" dirty="0"/>
              <a:t>transaction to transfer $50 from account A to account B:</a:t>
            </a:r>
          </a:p>
          <a:p>
            <a:pPr lvl="1">
              <a:buFont typeface="Monotype Sorts" charset="2"/>
              <a:buNone/>
            </a:pPr>
            <a:r>
              <a:rPr lang="en-US" altLang="en-US" sz="1600" dirty="0"/>
              <a:t>1.	</a:t>
            </a:r>
            <a:r>
              <a:rPr lang="en-US" altLang="en-US" sz="1600" b="1" dirty="0"/>
              <a:t>read</a:t>
            </a:r>
            <a:r>
              <a:rPr lang="en-US" altLang="en-US" sz="1600" dirty="0"/>
              <a:t>(</a:t>
            </a:r>
            <a:r>
              <a:rPr lang="en-US" altLang="en-US" sz="1600" i="1" dirty="0"/>
              <a:t>A</a:t>
            </a:r>
            <a:r>
              <a:rPr lang="en-US" altLang="en-US" sz="1600" dirty="0"/>
              <a:t>)</a:t>
            </a:r>
          </a:p>
          <a:p>
            <a:pPr lvl="1">
              <a:buFont typeface="Monotype Sorts" charset="2"/>
              <a:buNone/>
            </a:pPr>
            <a:r>
              <a:rPr lang="en-US" altLang="en-US" sz="1600" dirty="0"/>
              <a:t>2.	</a:t>
            </a:r>
            <a:r>
              <a:rPr lang="en-US" altLang="en-US" sz="1600" i="1" dirty="0"/>
              <a:t>A</a:t>
            </a:r>
            <a:r>
              <a:rPr lang="en-US" altLang="en-US" sz="1600" dirty="0"/>
              <a:t> := </a:t>
            </a:r>
            <a:r>
              <a:rPr lang="en-US" altLang="en-US" sz="1600" i="1" dirty="0"/>
              <a:t>A – </a:t>
            </a:r>
            <a:r>
              <a:rPr lang="en-US" altLang="en-US" sz="1600" dirty="0"/>
              <a:t>50</a:t>
            </a:r>
          </a:p>
          <a:p>
            <a:pPr lvl="1">
              <a:buFont typeface="Monotype Sorts" charset="2"/>
              <a:buNone/>
            </a:pPr>
            <a:r>
              <a:rPr lang="en-US" altLang="en-US" sz="1600" dirty="0"/>
              <a:t>3.	</a:t>
            </a:r>
            <a:r>
              <a:rPr lang="en-US" altLang="en-US" sz="1600" b="1" dirty="0"/>
              <a:t>write</a:t>
            </a:r>
            <a:r>
              <a:rPr lang="en-US" altLang="en-US" sz="1600" dirty="0"/>
              <a:t>(</a:t>
            </a:r>
            <a:r>
              <a:rPr lang="en-US" altLang="en-US" sz="1600" i="1" dirty="0"/>
              <a:t>A</a:t>
            </a:r>
            <a:r>
              <a:rPr lang="en-US" altLang="en-US" sz="1600" dirty="0"/>
              <a:t>)</a:t>
            </a:r>
          </a:p>
          <a:p>
            <a:pPr lvl="1">
              <a:buFont typeface="Monotype Sorts" charset="2"/>
              <a:buNone/>
            </a:pPr>
            <a:r>
              <a:rPr lang="en-US" altLang="en-US" sz="1600" dirty="0"/>
              <a:t>4.	</a:t>
            </a:r>
            <a:r>
              <a:rPr lang="en-US" altLang="en-US" sz="1600" b="1" dirty="0"/>
              <a:t>read</a:t>
            </a:r>
            <a:r>
              <a:rPr lang="en-US" altLang="en-US" sz="1600" dirty="0"/>
              <a:t>(</a:t>
            </a:r>
            <a:r>
              <a:rPr lang="en-US" altLang="en-US" sz="1600" i="1" dirty="0"/>
              <a:t>B</a:t>
            </a:r>
            <a:r>
              <a:rPr lang="en-US" altLang="en-US" sz="1600" dirty="0"/>
              <a:t>)</a:t>
            </a:r>
          </a:p>
          <a:p>
            <a:pPr lvl="1">
              <a:buFont typeface="Monotype Sorts" charset="2"/>
              <a:buNone/>
            </a:pPr>
            <a:r>
              <a:rPr lang="en-US" altLang="en-US" sz="1600" dirty="0"/>
              <a:t>5.	</a:t>
            </a:r>
            <a:r>
              <a:rPr lang="en-US" altLang="en-US" sz="1600" i="1" dirty="0"/>
              <a:t>B</a:t>
            </a:r>
            <a:r>
              <a:rPr lang="en-US" altLang="en-US" sz="1600" dirty="0"/>
              <a:t> := </a:t>
            </a:r>
            <a:r>
              <a:rPr lang="en-US" altLang="en-US" sz="1600" i="1" dirty="0"/>
              <a:t>B + </a:t>
            </a:r>
            <a:r>
              <a:rPr lang="en-US" altLang="en-US" sz="1600" dirty="0"/>
              <a:t>50</a:t>
            </a:r>
          </a:p>
          <a:p>
            <a:pPr lvl="1">
              <a:buFont typeface="Monotype Sorts" charset="2"/>
              <a:buNone/>
            </a:pPr>
            <a:r>
              <a:rPr lang="en-US" altLang="en-US" sz="1600" dirty="0"/>
              <a:t>6.	</a:t>
            </a:r>
            <a:r>
              <a:rPr lang="en-US" altLang="en-US" sz="1600" b="1" dirty="0"/>
              <a:t>write</a:t>
            </a:r>
            <a:r>
              <a:rPr lang="en-US" altLang="en-US" sz="1600" dirty="0"/>
              <a:t>(</a:t>
            </a:r>
            <a:r>
              <a:rPr lang="en-US" altLang="en-US" sz="1600" i="1" dirty="0"/>
              <a:t>B)</a:t>
            </a:r>
            <a:endParaRPr lang="en-US" altLang="en-US" dirty="0"/>
          </a:p>
          <a:p>
            <a:r>
              <a:rPr lang="en-US" altLang="en-US" dirty="0"/>
              <a:t>Two main issues to deal with:</a:t>
            </a:r>
          </a:p>
          <a:p>
            <a:pPr lvl="1"/>
            <a:r>
              <a:rPr lang="en-US" altLang="en-US" dirty="0"/>
              <a:t>Failures of various kinds, such as hardware failures and system crashes</a:t>
            </a:r>
          </a:p>
          <a:p>
            <a:pPr lvl="1"/>
            <a:r>
              <a:rPr lang="en-US" altLang="en-US" dirty="0"/>
              <a:t>Concurrent execution of multiple transactions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Fund Transfer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639192" y="1102497"/>
            <a:ext cx="7838983" cy="5367972"/>
          </a:xfrm>
        </p:spPr>
        <p:txBody>
          <a:bodyPr/>
          <a:lstStyle/>
          <a:p>
            <a:r>
              <a:rPr lang="en-US" altLang="en-US" sz="1600" dirty="0"/>
              <a:t>Transaction to transfer $50 from account A to account B:</a:t>
            </a:r>
          </a:p>
          <a:p>
            <a:pPr lvl="1">
              <a:buFont typeface="Monotype Sorts" charset="2"/>
              <a:buNone/>
            </a:pPr>
            <a:r>
              <a:rPr lang="en-US" altLang="en-US" sz="1400" dirty="0"/>
              <a:t>1.	</a:t>
            </a:r>
            <a:r>
              <a:rPr lang="en-US" altLang="en-US" sz="1400" b="1" dirty="0"/>
              <a:t>read</a:t>
            </a:r>
            <a:r>
              <a:rPr lang="en-US" altLang="en-US" sz="1400" dirty="0"/>
              <a:t>(</a:t>
            </a:r>
            <a:r>
              <a:rPr lang="en-US" altLang="en-US" sz="1400" i="1" dirty="0"/>
              <a:t>A</a:t>
            </a:r>
            <a:r>
              <a:rPr lang="en-US" altLang="en-US" sz="1400" dirty="0"/>
              <a:t>)</a:t>
            </a:r>
          </a:p>
          <a:p>
            <a:pPr lvl="1">
              <a:buFont typeface="Monotype Sorts" charset="2"/>
              <a:buNone/>
            </a:pPr>
            <a:r>
              <a:rPr lang="en-US" altLang="en-US" sz="1400" dirty="0"/>
              <a:t>2.	</a:t>
            </a:r>
            <a:r>
              <a:rPr lang="en-US" altLang="en-US" sz="1400" i="1" dirty="0"/>
              <a:t>A</a:t>
            </a:r>
            <a:r>
              <a:rPr lang="en-US" altLang="en-US" sz="1400" dirty="0"/>
              <a:t> := </a:t>
            </a:r>
            <a:r>
              <a:rPr lang="en-US" altLang="en-US" sz="1400" i="1" dirty="0"/>
              <a:t>A – </a:t>
            </a:r>
            <a:r>
              <a:rPr lang="en-US" altLang="en-US" sz="1400" dirty="0"/>
              <a:t>50</a:t>
            </a:r>
          </a:p>
          <a:p>
            <a:pPr lvl="1">
              <a:buFont typeface="Monotype Sorts" charset="2"/>
              <a:buNone/>
            </a:pPr>
            <a:r>
              <a:rPr lang="en-US" altLang="en-US" sz="1400" dirty="0"/>
              <a:t>3.	</a:t>
            </a:r>
            <a:r>
              <a:rPr lang="en-US" altLang="en-US" sz="1400" b="1" dirty="0"/>
              <a:t>write</a:t>
            </a:r>
            <a:r>
              <a:rPr lang="en-US" altLang="en-US" sz="1400" dirty="0"/>
              <a:t>(</a:t>
            </a:r>
            <a:r>
              <a:rPr lang="en-US" altLang="en-US" sz="1400" i="1" dirty="0"/>
              <a:t>A</a:t>
            </a:r>
            <a:r>
              <a:rPr lang="en-US" altLang="en-US" sz="1400" dirty="0"/>
              <a:t>)</a:t>
            </a:r>
          </a:p>
          <a:p>
            <a:pPr lvl="1">
              <a:buFont typeface="Monotype Sorts" charset="2"/>
              <a:buNone/>
            </a:pPr>
            <a:r>
              <a:rPr lang="en-US" altLang="en-US" sz="1400" dirty="0"/>
              <a:t>4.	</a:t>
            </a:r>
            <a:r>
              <a:rPr lang="en-US" altLang="en-US" sz="1400" b="1" dirty="0"/>
              <a:t>read</a:t>
            </a:r>
            <a:r>
              <a:rPr lang="en-US" altLang="en-US" sz="1400" dirty="0"/>
              <a:t>(</a:t>
            </a:r>
            <a:r>
              <a:rPr lang="en-US" altLang="en-US" sz="1400" i="1" dirty="0"/>
              <a:t>B</a:t>
            </a:r>
            <a:r>
              <a:rPr lang="en-US" altLang="en-US" sz="1400" dirty="0"/>
              <a:t>)</a:t>
            </a:r>
          </a:p>
          <a:p>
            <a:pPr lvl="1">
              <a:buFont typeface="Monotype Sorts" charset="2"/>
              <a:buNone/>
            </a:pPr>
            <a:r>
              <a:rPr lang="en-US" altLang="en-US" sz="1400" dirty="0"/>
              <a:t>5.	</a:t>
            </a:r>
            <a:r>
              <a:rPr lang="en-US" altLang="en-US" sz="1400" i="1" dirty="0"/>
              <a:t>B</a:t>
            </a:r>
            <a:r>
              <a:rPr lang="en-US" altLang="en-US" sz="1400" dirty="0"/>
              <a:t> := </a:t>
            </a:r>
            <a:r>
              <a:rPr lang="en-US" altLang="en-US" sz="1400" i="1" dirty="0"/>
              <a:t>B + </a:t>
            </a:r>
            <a:r>
              <a:rPr lang="en-US" altLang="en-US" sz="1400" dirty="0"/>
              <a:t>50</a:t>
            </a:r>
          </a:p>
          <a:p>
            <a:pPr lvl="1">
              <a:buFont typeface="Monotype Sorts" charset="2"/>
              <a:buNone/>
            </a:pPr>
            <a:r>
              <a:rPr lang="en-US" altLang="en-US" sz="1400" dirty="0"/>
              <a:t>6.	</a:t>
            </a:r>
            <a:r>
              <a:rPr lang="en-US" altLang="en-US" sz="1400" b="1" dirty="0"/>
              <a:t>write</a:t>
            </a:r>
            <a:r>
              <a:rPr lang="en-US" altLang="en-US" sz="1400" dirty="0"/>
              <a:t>(</a:t>
            </a:r>
            <a:r>
              <a:rPr lang="en-US" altLang="en-US" sz="1400" i="1" dirty="0"/>
              <a:t>B)</a:t>
            </a:r>
          </a:p>
          <a:p>
            <a:r>
              <a:rPr lang="en-US" altLang="en-US" sz="1600" b="1" dirty="0">
                <a:solidFill>
                  <a:srgbClr val="000099"/>
                </a:solidFill>
              </a:rPr>
              <a:t>Atomicity requirement</a:t>
            </a:r>
            <a:r>
              <a:rPr lang="en-US" altLang="en-US" sz="1600" dirty="0"/>
              <a:t> </a:t>
            </a:r>
          </a:p>
          <a:p>
            <a:pPr lvl="1"/>
            <a:r>
              <a:rPr lang="en-US" altLang="en-US" sz="1600" dirty="0"/>
              <a:t>If the transaction fails after step 3 and before step 6, money will be </a:t>
            </a:r>
            <a:r>
              <a:rPr lang="ja-JP" altLang="en-US" sz="1600" dirty="0"/>
              <a:t>“</a:t>
            </a:r>
            <a:r>
              <a:rPr lang="en-US" altLang="ja-JP" sz="1600" dirty="0"/>
              <a:t>lost</a:t>
            </a:r>
            <a:r>
              <a:rPr lang="ja-JP" altLang="en-US" sz="1600" dirty="0"/>
              <a:t>”</a:t>
            </a:r>
            <a:r>
              <a:rPr lang="en-US" altLang="ja-JP" sz="1600" dirty="0"/>
              <a:t> leading to an inconsistent database state</a:t>
            </a:r>
          </a:p>
          <a:p>
            <a:pPr lvl="2"/>
            <a:r>
              <a:rPr lang="en-US" altLang="en-US" sz="1600" dirty="0"/>
              <a:t>Failure could be due to software or hardware</a:t>
            </a:r>
          </a:p>
          <a:p>
            <a:pPr lvl="1"/>
            <a:r>
              <a:rPr lang="en-US" altLang="en-US" sz="1600" dirty="0"/>
              <a:t>The system should ensure that updates of a partially executed transaction are not reflected in the database</a:t>
            </a:r>
          </a:p>
          <a:p>
            <a:r>
              <a:rPr lang="en-US" altLang="en-US" sz="1600" b="1" dirty="0">
                <a:solidFill>
                  <a:srgbClr val="000099"/>
                </a:solidFill>
              </a:rPr>
              <a:t>Durability requirement</a:t>
            </a:r>
            <a:r>
              <a:rPr lang="en-US" altLang="en-US" sz="1600" dirty="0"/>
              <a:t> — once the user has been notified that the transaction has completed (i.e., the transfer of the $50 has taken place), the updates to the database by the transaction must persist even if there are software or hardware failures.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Fund Transfer (Cont.)</a:t>
            </a:r>
          </a:p>
        </p:txBody>
      </p:sp>
      <p:sp>
        <p:nvSpPr>
          <p:cNvPr id="528387" name="Rectangle 3"/>
          <p:cNvSpPr>
            <a:spLocks noGrp="1" noChangeArrowheads="1"/>
          </p:cNvSpPr>
          <p:nvPr>
            <p:ph idx="1"/>
          </p:nvPr>
        </p:nvSpPr>
        <p:spPr>
          <a:xfrm>
            <a:off x="701336" y="1102497"/>
            <a:ext cx="7679184" cy="5367972"/>
          </a:xfrm>
        </p:spPr>
        <p:txBody>
          <a:bodyPr/>
          <a:lstStyle/>
          <a:p>
            <a:r>
              <a:rPr lang="en-US" altLang="en-US" sz="1600" b="1" dirty="0">
                <a:solidFill>
                  <a:srgbClr val="000099"/>
                </a:solidFill>
              </a:rPr>
              <a:t>Consistency requirement</a:t>
            </a:r>
            <a:r>
              <a:rPr lang="en-US" altLang="en-US" sz="1600" dirty="0"/>
              <a:t> in above example:</a:t>
            </a:r>
          </a:p>
          <a:p>
            <a:pPr lvl="1"/>
            <a:r>
              <a:rPr lang="en-US" altLang="en-US" sz="1600" dirty="0"/>
              <a:t> The sum of A and B is unchanged by the execution of the transaction</a:t>
            </a:r>
          </a:p>
          <a:p>
            <a:r>
              <a:rPr lang="en-US" altLang="en-US" sz="1600" dirty="0"/>
              <a:t>In general, consistency requirements include </a:t>
            </a:r>
          </a:p>
          <a:p>
            <a:pPr lvl="1"/>
            <a:r>
              <a:rPr lang="en-US" altLang="en-US" sz="1600" dirty="0"/>
              <a:t>Explicitly specified integrity constraints such as primary keys and foreign keys</a:t>
            </a:r>
          </a:p>
          <a:p>
            <a:pPr lvl="1"/>
            <a:r>
              <a:rPr lang="en-US" altLang="en-US" sz="1600" dirty="0"/>
              <a:t>Implicit integrity constraints</a:t>
            </a:r>
          </a:p>
          <a:p>
            <a:pPr lvl="2"/>
            <a:r>
              <a:rPr lang="en-US" altLang="en-US" sz="1600" dirty="0"/>
              <a:t>e.g., sum of balances of all accounts, minus sum of loan amounts must equal value of cash-in-hand</a:t>
            </a:r>
          </a:p>
          <a:p>
            <a:pPr lvl="1"/>
            <a:r>
              <a:rPr lang="en-US" altLang="en-US" sz="1600" dirty="0"/>
              <a:t>A transaction must see a consistent database.</a:t>
            </a:r>
          </a:p>
          <a:p>
            <a:pPr lvl="1"/>
            <a:r>
              <a:rPr lang="en-US" altLang="en-US" sz="1600" dirty="0"/>
              <a:t>During transaction execution the database may be temporarily inconsistent.</a:t>
            </a:r>
          </a:p>
          <a:p>
            <a:pPr lvl="1"/>
            <a:r>
              <a:rPr lang="en-US" altLang="en-US" sz="1600" dirty="0"/>
              <a:t>When the transaction completes successfully the database must be consistent</a:t>
            </a:r>
          </a:p>
          <a:p>
            <a:pPr lvl="2"/>
            <a:r>
              <a:rPr lang="en-US" altLang="en-US" sz="1600" dirty="0"/>
              <a:t>Erroneous transaction logic can lead to inconsistency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endParaRPr lang="en-US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Fund Transfer (Cont.)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92458" y="1102497"/>
            <a:ext cx="7812350" cy="5367972"/>
          </a:xfrm>
        </p:spPr>
        <p:txBody>
          <a:bodyPr/>
          <a:lstStyle/>
          <a:p>
            <a:r>
              <a:rPr lang="en-US" altLang="en-US" b="1" dirty="0">
                <a:solidFill>
                  <a:srgbClr val="000099"/>
                </a:solidFill>
              </a:rPr>
              <a:t>Isolation requirement</a:t>
            </a:r>
            <a:r>
              <a:rPr lang="en-US" altLang="en-US" dirty="0"/>
              <a:t> — if between steps 3 and 6, another transaction T2 is allowed to access the partially updated database, it will see an inconsistent database (the sum  </a:t>
            </a:r>
            <a:r>
              <a:rPr lang="en-US" altLang="en-US" i="1" dirty="0"/>
              <a:t>A + B</a:t>
            </a:r>
            <a:r>
              <a:rPr lang="en-US" altLang="en-US" dirty="0"/>
              <a:t> will be less than it should be</a:t>
            </a:r>
            <a:r>
              <a:rPr lang="en-US" altLang="en-US" dirty="0" smtClean="0"/>
              <a:t>).</a:t>
            </a:r>
          </a:p>
          <a:p>
            <a:pPr marL="0" indent="0">
              <a:buNone/>
            </a:pP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        </a:t>
            </a:r>
            <a:r>
              <a:rPr lang="en-US" altLang="en-US" dirty="0" smtClean="0"/>
              <a:t>      </a:t>
            </a:r>
            <a:r>
              <a:rPr lang="en-US" altLang="en-US" b="1" dirty="0"/>
              <a:t>T1                                        T2</a:t>
            </a:r>
          </a:p>
          <a:p>
            <a:pPr lvl="1">
              <a:lnSpc>
                <a:spcPct val="90000"/>
              </a:lnSpc>
              <a:buFont typeface="Monotype Sorts" charset="2"/>
              <a:buNone/>
            </a:pPr>
            <a:r>
              <a:rPr lang="en-US" altLang="en-US" sz="1600" dirty="0"/>
              <a:t>1.	</a:t>
            </a:r>
            <a:r>
              <a:rPr lang="en-US" altLang="en-US" sz="1600" b="1" dirty="0"/>
              <a:t>read</a:t>
            </a:r>
            <a:r>
              <a:rPr lang="en-US" altLang="en-US" sz="1600" dirty="0"/>
              <a:t>(</a:t>
            </a:r>
            <a:r>
              <a:rPr lang="en-US" altLang="en-US" sz="1600" i="1" dirty="0"/>
              <a:t>A</a:t>
            </a:r>
            <a:r>
              <a:rPr lang="en-US" altLang="en-US" sz="1600" dirty="0"/>
              <a:t>)</a:t>
            </a:r>
          </a:p>
          <a:p>
            <a:pPr lvl="1">
              <a:lnSpc>
                <a:spcPct val="90000"/>
              </a:lnSpc>
              <a:buFont typeface="Monotype Sorts" charset="2"/>
              <a:buNone/>
            </a:pPr>
            <a:r>
              <a:rPr lang="en-US" altLang="en-US" sz="1600" dirty="0"/>
              <a:t>2.	</a:t>
            </a:r>
            <a:r>
              <a:rPr lang="en-US" altLang="en-US" sz="1600" i="1" dirty="0"/>
              <a:t>A</a:t>
            </a:r>
            <a:r>
              <a:rPr lang="en-US" altLang="en-US" sz="1600" dirty="0"/>
              <a:t> := </a:t>
            </a:r>
            <a:r>
              <a:rPr lang="en-US" altLang="en-US" sz="1600" i="1" dirty="0"/>
              <a:t>A – </a:t>
            </a:r>
            <a:r>
              <a:rPr lang="en-US" altLang="en-US" sz="1600" dirty="0"/>
              <a:t>50</a:t>
            </a:r>
          </a:p>
          <a:p>
            <a:pPr lvl="1">
              <a:lnSpc>
                <a:spcPct val="90000"/>
              </a:lnSpc>
              <a:buFont typeface="Monotype Sorts" charset="2"/>
              <a:buNone/>
            </a:pPr>
            <a:r>
              <a:rPr lang="en-US" altLang="en-US" sz="1600" dirty="0"/>
              <a:t>3.	</a:t>
            </a:r>
            <a:r>
              <a:rPr lang="en-US" altLang="en-US" sz="1600" b="1" dirty="0"/>
              <a:t>write</a:t>
            </a:r>
            <a:r>
              <a:rPr lang="en-US" altLang="en-US" sz="1600" dirty="0"/>
              <a:t>(</a:t>
            </a:r>
            <a:r>
              <a:rPr lang="en-US" altLang="en-US" sz="1600" i="1" dirty="0"/>
              <a:t>A</a:t>
            </a:r>
            <a:r>
              <a:rPr lang="en-US" altLang="en-US" sz="1600" dirty="0"/>
              <a:t>)</a:t>
            </a:r>
            <a:br>
              <a:rPr lang="en-US" altLang="en-US" sz="1600" dirty="0"/>
            </a:br>
            <a:r>
              <a:rPr lang="en-US" altLang="en-US" sz="1600" dirty="0"/>
              <a:t>                                      read(A), read(B), print(A+B)</a:t>
            </a:r>
          </a:p>
          <a:p>
            <a:pPr lvl="1">
              <a:lnSpc>
                <a:spcPct val="90000"/>
              </a:lnSpc>
              <a:buFont typeface="Monotype Sorts" charset="2"/>
              <a:buNone/>
            </a:pPr>
            <a:r>
              <a:rPr lang="en-US" altLang="en-US" sz="1600" dirty="0"/>
              <a:t>4.	</a:t>
            </a:r>
            <a:r>
              <a:rPr lang="en-US" altLang="en-US" sz="1600" b="1" dirty="0"/>
              <a:t>read</a:t>
            </a:r>
            <a:r>
              <a:rPr lang="en-US" altLang="en-US" sz="1600" dirty="0"/>
              <a:t>(</a:t>
            </a:r>
            <a:r>
              <a:rPr lang="en-US" altLang="en-US" sz="1600" i="1" dirty="0"/>
              <a:t>B</a:t>
            </a:r>
            <a:r>
              <a:rPr lang="en-US" altLang="en-US" sz="1600" dirty="0"/>
              <a:t>)</a:t>
            </a:r>
          </a:p>
          <a:p>
            <a:pPr lvl="1">
              <a:lnSpc>
                <a:spcPct val="90000"/>
              </a:lnSpc>
              <a:buFont typeface="Monotype Sorts" charset="2"/>
              <a:buNone/>
            </a:pPr>
            <a:r>
              <a:rPr lang="en-US" altLang="en-US" sz="1600" dirty="0"/>
              <a:t>5.	</a:t>
            </a:r>
            <a:r>
              <a:rPr lang="en-US" altLang="en-US" sz="1600" i="1" dirty="0"/>
              <a:t>B</a:t>
            </a:r>
            <a:r>
              <a:rPr lang="en-US" altLang="en-US" sz="1600" dirty="0"/>
              <a:t> := </a:t>
            </a:r>
            <a:r>
              <a:rPr lang="en-US" altLang="en-US" sz="1600" i="1" dirty="0"/>
              <a:t>B + </a:t>
            </a:r>
            <a:r>
              <a:rPr lang="en-US" altLang="en-US" sz="1600" dirty="0"/>
              <a:t>50</a:t>
            </a:r>
          </a:p>
          <a:p>
            <a:pPr lvl="1">
              <a:lnSpc>
                <a:spcPct val="90000"/>
              </a:lnSpc>
              <a:buFont typeface="Monotype Sorts" charset="2"/>
              <a:buNone/>
            </a:pPr>
            <a:r>
              <a:rPr lang="en-US" altLang="en-US" sz="1600" dirty="0"/>
              <a:t>6.	</a:t>
            </a:r>
            <a:r>
              <a:rPr lang="en-US" altLang="en-US" sz="1600" b="1" dirty="0"/>
              <a:t>write</a:t>
            </a:r>
            <a:r>
              <a:rPr lang="en-US" altLang="en-US" sz="1600" dirty="0"/>
              <a:t>(</a:t>
            </a:r>
            <a:r>
              <a:rPr lang="en-US" altLang="en-US" sz="1600" i="1" dirty="0"/>
              <a:t>B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Isolation can be ensured trivially by running transactions </a:t>
            </a:r>
            <a:r>
              <a:rPr lang="en-US" altLang="en-US" b="1" dirty="0">
                <a:solidFill>
                  <a:srgbClr val="000099"/>
                </a:solidFill>
              </a:rPr>
              <a:t>serially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 That is, one after the other.   </a:t>
            </a:r>
          </a:p>
          <a:p>
            <a:r>
              <a:rPr lang="en-US" altLang="en-US" dirty="0"/>
              <a:t>However, executing multiple transactions concurrently has significant benefits, as we will see later</a:t>
            </a:r>
            <a:r>
              <a:rPr lang="en-US" altLang="en-US" dirty="0" smtClean="0"/>
              <a:t>. </a:t>
            </a:r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ACID Properties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701336" y="1901295"/>
            <a:ext cx="7856738" cy="4569174"/>
          </a:xfrm>
        </p:spPr>
        <p:txBody>
          <a:bodyPr/>
          <a:lstStyle/>
          <a:p>
            <a:r>
              <a:rPr lang="en-US" altLang="en-US" b="1" dirty="0">
                <a:solidFill>
                  <a:srgbClr val="000099"/>
                </a:solidFill>
              </a:rPr>
              <a:t>Atomicity</a:t>
            </a:r>
            <a:r>
              <a:rPr lang="en-US" altLang="en-US" b="1" dirty="0"/>
              <a:t>. </a:t>
            </a:r>
            <a:r>
              <a:rPr lang="en-US" altLang="en-US" dirty="0"/>
              <a:t> Either all operations of the transaction are properly reflected in the database or none are.</a:t>
            </a:r>
          </a:p>
          <a:p>
            <a:r>
              <a:rPr lang="en-US" altLang="en-US" b="1" dirty="0">
                <a:solidFill>
                  <a:srgbClr val="000099"/>
                </a:solidFill>
              </a:rPr>
              <a:t>Consistency</a:t>
            </a:r>
            <a:r>
              <a:rPr lang="en-US" altLang="en-US" b="1" dirty="0"/>
              <a:t>.</a:t>
            </a:r>
            <a:r>
              <a:rPr lang="en-US" altLang="en-US" dirty="0"/>
              <a:t>  Execution of a transaction in isolation preserves the consistency of the database.</a:t>
            </a:r>
          </a:p>
          <a:p>
            <a:r>
              <a:rPr lang="en-US" altLang="en-US" b="1" dirty="0">
                <a:solidFill>
                  <a:srgbClr val="000099"/>
                </a:solidFill>
              </a:rPr>
              <a:t>Isolation</a:t>
            </a:r>
            <a:r>
              <a:rPr lang="en-US" altLang="en-US" b="1" dirty="0"/>
              <a:t>.</a:t>
            </a:r>
            <a:r>
              <a:rPr lang="en-US" altLang="en-US" dirty="0"/>
              <a:t>  Although multiple transactions may execute concurrently, each transaction must be unaware of other concurrently executing transactions.  Intermediate transaction results must be hidden from other concurrently executed transactions.  </a:t>
            </a:r>
          </a:p>
          <a:p>
            <a:pPr lvl="1"/>
            <a:r>
              <a:rPr lang="en-US" altLang="en-US" dirty="0"/>
              <a:t>That is, for every pair of transactions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and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j</a:t>
            </a:r>
            <a:r>
              <a:rPr lang="en-US" altLang="en-US" i="1" dirty="0"/>
              <a:t>, </a:t>
            </a:r>
            <a:r>
              <a:rPr lang="en-US" altLang="en-US" dirty="0"/>
              <a:t>it appears to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that either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j</a:t>
            </a:r>
            <a:r>
              <a:rPr lang="en-US" altLang="en-US" i="1" dirty="0"/>
              <a:t>, </a:t>
            </a:r>
            <a:r>
              <a:rPr lang="en-US" altLang="en-US" dirty="0"/>
              <a:t>finished execution before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i</a:t>
            </a:r>
            <a:r>
              <a:rPr lang="en-US" altLang="en-US" dirty="0"/>
              <a:t> started, or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j</a:t>
            </a:r>
            <a:r>
              <a:rPr lang="en-US" altLang="en-US" dirty="0"/>
              <a:t> started execution after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i</a:t>
            </a:r>
            <a:r>
              <a:rPr lang="en-US" altLang="en-US" dirty="0"/>
              <a:t> finished.</a:t>
            </a:r>
          </a:p>
          <a:p>
            <a:r>
              <a:rPr lang="en-US" altLang="en-US" b="1" dirty="0">
                <a:solidFill>
                  <a:srgbClr val="000099"/>
                </a:solidFill>
              </a:rPr>
              <a:t>Durability</a:t>
            </a:r>
            <a:r>
              <a:rPr lang="en-US" altLang="en-US" b="1" dirty="0"/>
              <a:t>.  </a:t>
            </a:r>
            <a:r>
              <a:rPr lang="en-US" altLang="en-US" dirty="0"/>
              <a:t>After a transaction completes successfully, the changes it has made to the database persist, even if there are system failures. </a:t>
            </a:r>
            <a:endParaRPr lang="en-US" altLang="en-US" i="1" dirty="0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01336" y="1024131"/>
            <a:ext cx="7670307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700" dirty="0"/>
              <a:t>A  </a:t>
            </a:r>
            <a:r>
              <a:rPr kumimoji="1" lang="en-US" altLang="en-US" sz="1700" b="1" dirty="0">
                <a:solidFill>
                  <a:srgbClr val="000099"/>
                </a:solidFill>
              </a:rPr>
              <a:t>transaction</a:t>
            </a:r>
            <a:r>
              <a:rPr lang="en-US" altLang="en-US" sz="1700" dirty="0"/>
              <a:t>  is a unit of program execution that accesses and possibly updates various data </a:t>
            </a:r>
            <a:r>
              <a:rPr lang="en-US" altLang="en-US" sz="1700" dirty="0" smtClean="0"/>
              <a:t>items. To </a:t>
            </a:r>
            <a:r>
              <a:rPr lang="en-US" altLang="en-US" sz="1700" dirty="0"/>
              <a:t>preserve the integrity of data the database system must ensure: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Transaction State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74703" y="1102497"/>
            <a:ext cx="7723574" cy="5367972"/>
          </a:xfrm>
        </p:spPr>
        <p:txBody>
          <a:bodyPr/>
          <a:lstStyle/>
          <a:p>
            <a:r>
              <a:rPr lang="en-US" altLang="en-US" b="1" dirty="0">
                <a:solidFill>
                  <a:srgbClr val="000099"/>
                </a:solidFill>
              </a:rPr>
              <a:t>Active</a:t>
            </a:r>
            <a:r>
              <a:rPr lang="en-US" altLang="en-US" b="1" dirty="0">
                <a:solidFill>
                  <a:schemeClr val="tx2"/>
                </a:solidFill>
              </a:rPr>
              <a:t> </a:t>
            </a:r>
            <a:r>
              <a:rPr lang="en-US" altLang="en-US" dirty="0"/>
              <a:t>–</a:t>
            </a:r>
            <a:r>
              <a:rPr lang="en-US" altLang="en-US" b="1" dirty="0">
                <a:solidFill>
                  <a:schemeClr val="tx2"/>
                </a:solidFill>
              </a:rPr>
              <a:t> </a:t>
            </a:r>
            <a:r>
              <a:rPr lang="en-US" altLang="en-US" dirty="0"/>
              <a:t>the initial state; the transaction stays in this state while it is executing</a:t>
            </a:r>
          </a:p>
          <a:p>
            <a:r>
              <a:rPr lang="en-US" altLang="en-US" b="1" dirty="0">
                <a:solidFill>
                  <a:srgbClr val="000099"/>
                </a:solidFill>
              </a:rPr>
              <a:t>Partially committed</a:t>
            </a:r>
            <a:r>
              <a:rPr lang="en-US" altLang="en-US" b="1" dirty="0">
                <a:solidFill>
                  <a:schemeClr val="tx2"/>
                </a:solidFill>
              </a:rPr>
              <a:t> </a:t>
            </a:r>
            <a:r>
              <a:rPr lang="en-US" altLang="en-US" dirty="0"/>
              <a:t>–</a:t>
            </a:r>
            <a:r>
              <a:rPr lang="en-US" altLang="en-US" b="1" dirty="0">
                <a:solidFill>
                  <a:schemeClr val="tx2"/>
                </a:solidFill>
              </a:rPr>
              <a:t> </a:t>
            </a:r>
            <a:r>
              <a:rPr lang="en-US" altLang="en-US" dirty="0"/>
              <a:t>after the final statement has been executed.</a:t>
            </a:r>
          </a:p>
          <a:p>
            <a:r>
              <a:rPr lang="en-US" altLang="en-US" b="1" dirty="0">
                <a:solidFill>
                  <a:srgbClr val="000099"/>
                </a:solidFill>
              </a:rPr>
              <a:t>Failed</a:t>
            </a:r>
            <a:r>
              <a:rPr lang="en-US" altLang="en-US" b="1" dirty="0">
                <a:solidFill>
                  <a:schemeClr val="tx2"/>
                </a:solidFill>
              </a:rPr>
              <a:t> </a:t>
            </a:r>
            <a:r>
              <a:rPr lang="en-US" altLang="en-US" sz="1600" b="1" dirty="0"/>
              <a:t>-- </a:t>
            </a:r>
            <a:r>
              <a:rPr lang="en-US" altLang="en-US" dirty="0"/>
              <a:t>after the discovery that normal execution can no longer proceed.</a:t>
            </a:r>
          </a:p>
          <a:p>
            <a:r>
              <a:rPr lang="en-US" altLang="en-US" b="1" dirty="0">
                <a:solidFill>
                  <a:srgbClr val="000099"/>
                </a:solidFill>
              </a:rPr>
              <a:t>Aborted</a:t>
            </a:r>
            <a:r>
              <a:rPr lang="en-US" altLang="en-US" b="1" dirty="0">
                <a:solidFill>
                  <a:schemeClr val="tx2"/>
                </a:solidFill>
              </a:rPr>
              <a:t> </a:t>
            </a:r>
            <a:r>
              <a:rPr lang="en-US" altLang="en-US" dirty="0"/>
              <a:t>– after the transaction has been rolled back and the database restored to its state prior to the start of the transaction.  Two options after it has been aborted:</a:t>
            </a:r>
          </a:p>
          <a:p>
            <a:pPr lvl="1"/>
            <a:r>
              <a:rPr lang="en-US" altLang="en-US" dirty="0"/>
              <a:t>R</a:t>
            </a:r>
            <a:r>
              <a:rPr lang="en-US" altLang="en-US" dirty="0" smtClean="0"/>
              <a:t>estart </a:t>
            </a:r>
            <a:r>
              <a:rPr lang="en-US" altLang="en-US" dirty="0"/>
              <a:t>the transaction</a:t>
            </a:r>
          </a:p>
          <a:p>
            <a:pPr lvl="2"/>
            <a:r>
              <a:rPr lang="en-US" altLang="en-US" dirty="0"/>
              <a:t> </a:t>
            </a:r>
            <a:r>
              <a:rPr lang="en-US" altLang="en-US" dirty="0" smtClean="0"/>
              <a:t>Can </a:t>
            </a:r>
            <a:r>
              <a:rPr lang="en-US" altLang="en-US" dirty="0"/>
              <a:t>be done only if no internal logical error</a:t>
            </a:r>
          </a:p>
          <a:p>
            <a:pPr lvl="1"/>
            <a:r>
              <a:rPr lang="en-US" altLang="en-US" dirty="0"/>
              <a:t>K</a:t>
            </a:r>
            <a:r>
              <a:rPr lang="en-US" altLang="en-US" dirty="0" smtClean="0"/>
              <a:t>ill </a:t>
            </a:r>
            <a:r>
              <a:rPr lang="en-US" altLang="en-US" dirty="0"/>
              <a:t>the transaction</a:t>
            </a:r>
          </a:p>
          <a:p>
            <a:r>
              <a:rPr lang="en-US" altLang="en-US" b="1" dirty="0">
                <a:solidFill>
                  <a:srgbClr val="000099"/>
                </a:solidFill>
              </a:rPr>
              <a:t>Committed</a:t>
            </a:r>
            <a:r>
              <a:rPr lang="en-US" altLang="en-US" b="1" dirty="0">
                <a:solidFill>
                  <a:schemeClr val="tx2"/>
                </a:solidFill>
              </a:rPr>
              <a:t> </a:t>
            </a:r>
            <a:r>
              <a:rPr lang="en-US" altLang="en-US" dirty="0"/>
              <a:t>– after successful completion.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Transaction State (Cont.)</a:t>
            </a:r>
          </a:p>
        </p:txBody>
      </p:sp>
      <p:pic>
        <p:nvPicPr>
          <p:cNvPr id="1229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1503363"/>
            <a:ext cx="4619625" cy="317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Concurrent Executions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74703" y="1102497"/>
            <a:ext cx="7714696" cy="5367972"/>
          </a:xfrm>
        </p:spPr>
        <p:txBody>
          <a:bodyPr/>
          <a:lstStyle/>
          <a:p>
            <a:r>
              <a:rPr lang="en-US" altLang="en-US" dirty="0"/>
              <a:t>Multiple transactions are allowed to run concurrently in the system.  Advantages are:</a:t>
            </a:r>
          </a:p>
          <a:p>
            <a:pPr lvl="1"/>
            <a:r>
              <a:rPr lang="en-US" altLang="en-US" b="1" dirty="0"/>
              <a:t>Increased processor and disk utilization</a:t>
            </a:r>
            <a:r>
              <a:rPr lang="en-US" altLang="en-US" dirty="0"/>
              <a:t>, leading to better transaction </a:t>
            </a:r>
            <a:r>
              <a:rPr lang="en-US" altLang="en-US" i="1" dirty="0"/>
              <a:t>throughput</a:t>
            </a:r>
          </a:p>
          <a:p>
            <a:pPr lvl="2"/>
            <a:r>
              <a:rPr lang="en-US" altLang="en-US" dirty="0"/>
              <a:t>E</a:t>
            </a:r>
            <a:r>
              <a:rPr lang="en-US" altLang="en-US" dirty="0" smtClean="0"/>
              <a:t>.g</a:t>
            </a:r>
            <a:r>
              <a:rPr lang="en-US" altLang="en-US" dirty="0"/>
              <a:t>., one transaction can be using the CPU while another is reading from or writing to the disk</a:t>
            </a:r>
          </a:p>
          <a:p>
            <a:pPr lvl="1"/>
            <a:r>
              <a:rPr lang="en-US" altLang="en-US" b="1" dirty="0"/>
              <a:t>Reduced average response time</a:t>
            </a:r>
            <a:r>
              <a:rPr lang="en-US" altLang="en-US" dirty="0"/>
              <a:t> for transactions: short transactions need not wait behind long ones.</a:t>
            </a:r>
          </a:p>
          <a:p>
            <a:r>
              <a:rPr lang="en-US" altLang="en-US" b="1" dirty="0">
                <a:solidFill>
                  <a:srgbClr val="000099"/>
                </a:solidFill>
              </a:rPr>
              <a:t>Concurrency control schemes</a:t>
            </a:r>
            <a:r>
              <a:rPr lang="en-US" altLang="en-US" i="1" dirty="0"/>
              <a:t> </a:t>
            </a:r>
            <a:r>
              <a:rPr lang="en-US" altLang="en-US" dirty="0"/>
              <a:t>– mechanisms  to achieve isolation</a:t>
            </a:r>
          </a:p>
          <a:p>
            <a:pPr lvl="1"/>
            <a:r>
              <a:rPr lang="en-US" altLang="en-US" dirty="0"/>
              <a:t>That is, to control the interaction among the concurrent transactions in order to prevent them from destroying the consistency of the database</a:t>
            </a:r>
          </a:p>
          <a:p>
            <a:pPr lvl="2"/>
            <a:r>
              <a:rPr lang="en-US" altLang="en-US" dirty="0"/>
              <a:t>Will study in Chapter 15, after studying notion of correctness of concurrent executions.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Schedules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65824" y="1102497"/>
            <a:ext cx="7803473" cy="5367972"/>
          </a:xfrm>
        </p:spPr>
        <p:txBody>
          <a:bodyPr/>
          <a:lstStyle/>
          <a:p>
            <a:r>
              <a:rPr lang="en-US" altLang="en-US" b="1" dirty="0">
                <a:solidFill>
                  <a:srgbClr val="000099"/>
                </a:solidFill>
              </a:rPr>
              <a:t>Schedule</a:t>
            </a:r>
            <a:r>
              <a:rPr lang="en-US" altLang="en-US" b="1" dirty="0">
                <a:solidFill>
                  <a:schemeClr val="tx2"/>
                </a:solidFill>
              </a:rPr>
              <a:t> </a:t>
            </a:r>
            <a:r>
              <a:rPr lang="en-US" altLang="en-US" dirty="0"/>
              <a:t>– a sequences of instructions that specify the chronological order in which instructions of concurrent transactions are executed</a:t>
            </a:r>
          </a:p>
          <a:p>
            <a:pPr lvl="1"/>
            <a:r>
              <a:rPr lang="en-US" altLang="en-US" dirty="0"/>
              <a:t>A schedule for a set of transactions must consist of all instructions of those transactions</a:t>
            </a:r>
          </a:p>
          <a:p>
            <a:pPr lvl="1"/>
            <a:r>
              <a:rPr lang="en-US" altLang="en-US" dirty="0"/>
              <a:t>Must preserve the order in which the instructions appear in each individual transaction.</a:t>
            </a:r>
          </a:p>
          <a:p>
            <a:r>
              <a:rPr lang="en-US" altLang="en-US" dirty="0"/>
              <a:t>A transaction that successfully completes its execution will have a commit instructions as the last statement </a:t>
            </a:r>
          </a:p>
          <a:p>
            <a:pPr lvl="1"/>
            <a:r>
              <a:rPr lang="en-US" altLang="en-US" dirty="0"/>
              <a:t>By default transaction assumed to execute commit instruction as its last step</a:t>
            </a:r>
          </a:p>
          <a:p>
            <a:r>
              <a:rPr lang="en-US" altLang="en-US" dirty="0"/>
              <a:t>A transaction that fails to successfully complete its execution will have an abort instruction as the last statement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Schedule 1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48070" y="1102497"/>
            <a:ext cx="7563775" cy="5367972"/>
          </a:xfrm>
        </p:spPr>
        <p:txBody>
          <a:bodyPr/>
          <a:lstStyle/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r>
              <a:rPr lang="en-US" altLang="en-US" dirty="0"/>
              <a:t>Let </a:t>
            </a:r>
            <a:r>
              <a:rPr lang="en-US" altLang="en-US" i="1" dirty="0"/>
              <a:t>T</a:t>
            </a:r>
            <a:r>
              <a:rPr lang="en-US" altLang="en-US" baseline="-25000" dirty="0"/>
              <a:t>1</a:t>
            </a:r>
            <a:r>
              <a:rPr lang="en-US" altLang="en-US" dirty="0"/>
              <a:t> transfer $50 from </a:t>
            </a:r>
            <a:r>
              <a:rPr lang="en-US" altLang="en-US" i="1" dirty="0"/>
              <a:t>A </a:t>
            </a:r>
            <a:r>
              <a:rPr lang="en-US" altLang="en-US" dirty="0"/>
              <a:t>to </a:t>
            </a:r>
            <a:r>
              <a:rPr lang="en-US" altLang="en-US" i="1" dirty="0"/>
              <a:t>B</a:t>
            </a:r>
            <a:r>
              <a:rPr lang="en-US" altLang="en-US" dirty="0"/>
              <a:t>, and </a:t>
            </a:r>
            <a:r>
              <a:rPr lang="en-US" altLang="en-US" i="1" dirty="0"/>
              <a:t>T</a:t>
            </a:r>
            <a:r>
              <a:rPr lang="en-US" altLang="en-US" baseline="-25000" dirty="0"/>
              <a:t>2</a:t>
            </a:r>
            <a:r>
              <a:rPr lang="en-US" altLang="en-US" dirty="0"/>
              <a:t> transfer 10% of the balance from </a:t>
            </a:r>
            <a:r>
              <a:rPr lang="en-US" altLang="en-US" i="1" dirty="0"/>
              <a:t>A </a:t>
            </a:r>
            <a:r>
              <a:rPr lang="en-US" altLang="en-US" dirty="0"/>
              <a:t>to </a:t>
            </a:r>
            <a:r>
              <a:rPr lang="en-US" altLang="en-US" i="1" dirty="0"/>
              <a:t>B.</a:t>
            </a:r>
            <a:r>
              <a:rPr lang="en-US" altLang="en-US" dirty="0"/>
              <a:t>  </a:t>
            </a:r>
          </a:p>
          <a:p>
            <a:pPr>
              <a:lnSpc>
                <a:spcPct val="80000"/>
              </a:lnSpc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r>
              <a:rPr lang="en-US" altLang="en-US" dirty="0"/>
              <a:t>A </a:t>
            </a:r>
            <a:r>
              <a:rPr lang="en-US" altLang="en-US" dirty="0">
                <a:solidFill>
                  <a:srgbClr val="000099"/>
                </a:solidFill>
              </a:rPr>
              <a:t>serial </a:t>
            </a:r>
            <a:r>
              <a:rPr lang="en-US" altLang="en-US" dirty="0"/>
              <a:t>schedule in which </a:t>
            </a:r>
            <a:r>
              <a:rPr lang="en-US" altLang="en-US" i="1" dirty="0"/>
              <a:t>T</a:t>
            </a:r>
            <a:r>
              <a:rPr lang="en-US" altLang="en-US" baseline="-25000" dirty="0"/>
              <a:t>1</a:t>
            </a:r>
            <a:r>
              <a:rPr lang="en-US" altLang="en-US" dirty="0"/>
              <a:t> is followed by </a:t>
            </a:r>
            <a:r>
              <a:rPr lang="en-US" altLang="en-US" i="1" dirty="0"/>
              <a:t>T</a:t>
            </a:r>
            <a:r>
              <a:rPr lang="en-US" altLang="en-US" baseline="-25000" dirty="0"/>
              <a:t>2</a:t>
            </a:r>
            <a:r>
              <a:rPr lang="en-US" altLang="en-US" dirty="0"/>
              <a:t> :</a:t>
            </a:r>
          </a:p>
          <a:p>
            <a:pPr>
              <a:lnSpc>
                <a:spcPct val="80000"/>
              </a:lnSpc>
              <a:buFont typeface="Monotype Sorts" charset="2"/>
              <a:buNone/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r>
              <a:rPr lang="en-US" altLang="en-US" sz="1400" dirty="0"/>
              <a:t>		</a:t>
            </a:r>
          </a:p>
        </p:txBody>
      </p:sp>
      <p:pic>
        <p:nvPicPr>
          <p:cNvPr id="15364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078" y="2324500"/>
            <a:ext cx="3016250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Schedule 2</a:t>
            </a:r>
          </a:p>
        </p:txBody>
      </p:sp>
      <p:sp>
        <p:nvSpPr>
          <p:cNvPr id="16387" name="Rectangle 4"/>
          <p:cNvSpPr>
            <a:spLocks noGrp="1" noChangeArrowheads="1"/>
          </p:cNvSpPr>
          <p:nvPr>
            <p:ph idx="1"/>
          </p:nvPr>
        </p:nvSpPr>
        <p:spPr>
          <a:xfrm>
            <a:off x="692458" y="1102497"/>
            <a:ext cx="8153092" cy="5367972"/>
          </a:xfrm>
          <a:noFill/>
        </p:spPr>
        <p:txBody>
          <a:bodyPr/>
          <a:lstStyle/>
          <a:p>
            <a:pPr>
              <a:lnSpc>
                <a:spcPct val="90000"/>
              </a:lnSpc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r>
              <a:rPr lang="en-US" altLang="en-US" dirty="0"/>
              <a:t>A serial schedule where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2</a:t>
            </a:r>
            <a:r>
              <a:rPr lang="en-US" altLang="en-US" dirty="0"/>
              <a:t> is followed by </a:t>
            </a:r>
            <a:r>
              <a:rPr lang="en-US" altLang="en-US" i="1" dirty="0"/>
              <a:t>T</a:t>
            </a:r>
            <a:r>
              <a:rPr lang="en-US" altLang="en-US" baseline="-25000" dirty="0"/>
              <a:t>1</a:t>
            </a:r>
          </a:p>
          <a:p>
            <a:pPr>
              <a:lnSpc>
                <a:spcPct val="90000"/>
              </a:lnSpc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endParaRPr lang="en-US" altLang="en-US" dirty="0"/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r>
              <a:rPr lang="en-US" altLang="en-US" dirty="0"/>
              <a:t>		</a:t>
            </a:r>
            <a:endParaRPr lang="en-US" altLang="en-US" i="1" dirty="0"/>
          </a:p>
        </p:txBody>
      </p:sp>
      <p:pic>
        <p:nvPicPr>
          <p:cNvPr id="1638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0" y="1738313"/>
            <a:ext cx="2898775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Schedule 3</a:t>
            </a:r>
          </a:p>
        </p:txBody>
      </p:sp>
      <p:sp>
        <p:nvSpPr>
          <p:cNvPr id="17411" name="Rectangle 4"/>
          <p:cNvSpPr>
            <a:spLocks noGrp="1" noChangeArrowheads="1"/>
          </p:cNvSpPr>
          <p:nvPr>
            <p:ph idx="1"/>
          </p:nvPr>
        </p:nvSpPr>
        <p:spPr>
          <a:xfrm>
            <a:off x="701336" y="1102497"/>
            <a:ext cx="7847860" cy="5367972"/>
          </a:xfrm>
          <a:noFill/>
        </p:spPr>
        <p:txBody>
          <a:bodyPr/>
          <a:lstStyle/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r>
              <a:rPr lang="en-US" altLang="en-US" dirty="0"/>
              <a:t>Let </a:t>
            </a:r>
            <a:r>
              <a:rPr lang="en-US" altLang="en-US" i="1" dirty="0"/>
              <a:t>T</a:t>
            </a:r>
            <a:r>
              <a:rPr lang="en-US" altLang="en-US" baseline="-25000" dirty="0"/>
              <a:t>1</a:t>
            </a:r>
            <a:r>
              <a:rPr lang="en-US" altLang="en-US" dirty="0"/>
              <a:t> and </a:t>
            </a:r>
            <a:r>
              <a:rPr lang="en-US" altLang="en-US" i="1" dirty="0"/>
              <a:t>T</a:t>
            </a:r>
            <a:r>
              <a:rPr lang="en-US" altLang="en-US" baseline="-25000" dirty="0"/>
              <a:t>2</a:t>
            </a:r>
            <a:r>
              <a:rPr lang="en-US" altLang="en-US" dirty="0"/>
              <a:t> be the transactions defined previously</a:t>
            </a:r>
            <a:r>
              <a:rPr lang="en-US" altLang="en-US" i="1" dirty="0"/>
              <a:t>.</a:t>
            </a:r>
            <a:r>
              <a:rPr lang="en-US" altLang="en-US" dirty="0"/>
              <a:t>  The following schedule is not a serial schedule, but it is </a:t>
            </a:r>
            <a:r>
              <a:rPr lang="en-US" altLang="en-US" i="1" dirty="0">
                <a:solidFill>
                  <a:srgbClr val="000099"/>
                </a:solidFill>
              </a:rPr>
              <a:t>equivalent</a:t>
            </a:r>
            <a:r>
              <a:rPr lang="en-US" altLang="en-US" dirty="0">
                <a:solidFill>
                  <a:srgbClr val="000099"/>
                </a:solidFill>
              </a:rPr>
              <a:t> </a:t>
            </a:r>
            <a:r>
              <a:rPr lang="en-US" altLang="en-US" dirty="0"/>
              <a:t>to Schedule </a:t>
            </a:r>
            <a:r>
              <a:rPr lang="en-US" altLang="en-US" dirty="0" smtClean="0"/>
              <a:t>1</a:t>
            </a:r>
          </a:p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endParaRPr lang="en-US" altLang="en-US" dirty="0"/>
          </a:p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endParaRPr lang="en-US" altLang="en-US" dirty="0" smtClean="0"/>
          </a:p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endParaRPr lang="en-US" altLang="en-US" dirty="0"/>
          </a:p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endParaRPr lang="en-US" altLang="en-US" dirty="0" smtClean="0"/>
          </a:p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endParaRPr lang="en-US" altLang="en-US" dirty="0"/>
          </a:p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endParaRPr lang="en-US" altLang="en-US" dirty="0" smtClean="0"/>
          </a:p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endParaRPr lang="en-US" altLang="en-US" dirty="0"/>
          </a:p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endParaRPr lang="en-US" altLang="en-US" dirty="0" smtClean="0"/>
          </a:p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endParaRPr lang="en-US" altLang="en-US" dirty="0"/>
          </a:p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endParaRPr lang="en-US" altLang="en-US" dirty="0" smtClean="0"/>
          </a:p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endParaRPr lang="en-US" altLang="en-US" dirty="0" smtClean="0"/>
          </a:p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r>
              <a:rPr lang="en-US" altLang="en-US" sz="1600" dirty="0" smtClean="0">
                <a:latin typeface="Arial" panose="020B0604020202020204" pitchFamily="34" charset="0"/>
              </a:rPr>
              <a:t>In </a:t>
            </a:r>
            <a:r>
              <a:rPr lang="en-US" altLang="en-US" sz="1600" dirty="0">
                <a:latin typeface="Arial" panose="020B0604020202020204" pitchFamily="34" charset="0"/>
              </a:rPr>
              <a:t>Schedules 1, 2 and 3, the sum A + B is preserved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r>
              <a:rPr lang="en-US" altLang="en-US" dirty="0"/>
              <a:t>		</a:t>
            </a:r>
            <a:endParaRPr lang="en-US" altLang="en-US" i="1" dirty="0"/>
          </a:p>
        </p:txBody>
      </p:sp>
      <p:pic>
        <p:nvPicPr>
          <p:cNvPr id="1741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13" y="1905000"/>
            <a:ext cx="2779712" cy="347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Schedule 4</a:t>
            </a:r>
          </a:p>
        </p:txBody>
      </p:sp>
      <p:sp>
        <p:nvSpPr>
          <p:cNvPr id="18435" name="Rectangle 4"/>
          <p:cNvSpPr>
            <a:spLocks noGrp="1" noChangeArrowheads="1"/>
          </p:cNvSpPr>
          <p:nvPr>
            <p:ph idx="1"/>
          </p:nvPr>
        </p:nvSpPr>
        <p:spPr>
          <a:xfrm>
            <a:off x="683580" y="1102497"/>
            <a:ext cx="8161969" cy="5367972"/>
          </a:xfrm>
          <a:noFill/>
        </p:spPr>
        <p:txBody>
          <a:bodyPr/>
          <a:lstStyle/>
          <a:p>
            <a:pPr>
              <a:tabLst>
                <a:tab pos="1947863" algn="l"/>
                <a:tab pos="2684463" algn="l"/>
                <a:tab pos="3594100" algn="l"/>
                <a:tab pos="4286250" algn="l"/>
              </a:tabLst>
            </a:pPr>
            <a:r>
              <a:rPr lang="en-US" altLang="en-US" dirty="0"/>
              <a:t>The following concurrent schedule does not preserve the value of (</a:t>
            </a:r>
            <a:r>
              <a:rPr lang="en-US" altLang="en-US" i="1" dirty="0"/>
              <a:t>A </a:t>
            </a:r>
            <a:r>
              <a:rPr lang="en-US" altLang="en-US" dirty="0"/>
              <a:t>+ </a:t>
            </a:r>
            <a:r>
              <a:rPr lang="en-US" altLang="en-US" i="1" dirty="0"/>
              <a:t>B</a:t>
            </a:r>
            <a:r>
              <a:rPr lang="en-US" altLang="en-US" dirty="0"/>
              <a:t> </a:t>
            </a:r>
            <a:r>
              <a:rPr lang="en-US" altLang="en-US" i="1" dirty="0"/>
              <a:t>)</a:t>
            </a:r>
            <a:r>
              <a:rPr lang="en-US" altLang="en-US" dirty="0"/>
              <a:t>.			</a:t>
            </a:r>
            <a:endParaRPr lang="en-US" altLang="en-US" i="1" dirty="0"/>
          </a:p>
        </p:txBody>
      </p:sp>
      <p:pic>
        <p:nvPicPr>
          <p:cNvPr id="1843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1630359"/>
            <a:ext cx="2713038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Serializability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83580" y="1102497"/>
            <a:ext cx="8046083" cy="5367972"/>
          </a:xfrm>
        </p:spPr>
        <p:txBody>
          <a:bodyPr/>
          <a:lstStyle/>
          <a:p>
            <a:r>
              <a:rPr lang="en-US" altLang="en-US" b="1" dirty="0"/>
              <a:t>Basic Assumption</a:t>
            </a:r>
            <a:r>
              <a:rPr lang="en-US" altLang="en-US" dirty="0"/>
              <a:t> – Each transaction preserves database consistency.</a:t>
            </a:r>
          </a:p>
          <a:p>
            <a:r>
              <a:rPr lang="en-US" altLang="en-US" dirty="0"/>
              <a:t>Thus, serial execution of a set of transactions preserves database consistency.</a:t>
            </a:r>
          </a:p>
          <a:p>
            <a:r>
              <a:rPr lang="en-US" altLang="en-US" dirty="0"/>
              <a:t>A (possibly concurrent) schedule is serializable if it is equivalent to a serial schedule.  Different forms of schedule equivalence give rise to the notions of:</a:t>
            </a:r>
          </a:p>
          <a:p>
            <a:pPr lvl="1">
              <a:buFont typeface="Monotype Sorts" charset="2"/>
              <a:buNone/>
            </a:pPr>
            <a:r>
              <a:rPr lang="en-US" altLang="en-US" dirty="0"/>
              <a:t>1.	</a:t>
            </a:r>
            <a:r>
              <a:rPr lang="en-US" altLang="en-US" b="1" dirty="0">
                <a:solidFill>
                  <a:srgbClr val="000099"/>
                </a:solidFill>
              </a:rPr>
              <a:t>C</a:t>
            </a:r>
            <a:r>
              <a:rPr lang="en-US" altLang="en-US" b="1" dirty="0" smtClean="0">
                <a:solidFill>
                  <a:srgbClr val="000099"/>
                </a:solidFill>
              </a:rPr>
              <a:t>onflict </a:t>
            </a:r>
            <a:r>
              <a:rPr lang="en-US" altLang="en-US" b="1" dirty="0">
                <a:solidFill>
                  <a:srgbClr val="000099"/>
                </a:solidFill>
              </a:rPr>
              <a:t>serializability</a:t>
            </a:r>
          </a:p>
          <a:p>
            <a:pPr lvl="1">
              <a:buFont typeface="Monotype Sorts" charset="2"/>
              <a:buNone/>
            </a:pPr>
            <a:r>
              <a:rPr lang="en-US" altLang="en-US" dirty="0"/>
              <a:t>2.	</a:t>
            </a:r>
            <a:r>
              <a:rPr lang="en-US" altLang="en-US" b="1" dirty="0">
                <a:solidFill>
                  <a:srgbClr val="000099"/>
                </a:solidFill>
              </a:rPr>
              <a:t>V</a:t>
            </a:r>
            <a:r>
              <a:rPr lang="en-US" altLang="en-US" b="1" dirty="0" smtClean="0">
                <a:solidFill>
                  <a:srgbClr val="000099"/>
                </a:solidFill>
              </a:rPr>
              <a:t>iew </a:t>
            </a:r>
            <a:r>
              <a:rPr lang="en-US" altLang="en-US" b="1" dirty="0">
                <a:solidFill>
                  <a:srgbClr val="000099"/>
                </a:solidFill>
              </a:rPr>
              <a:t>serializability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i="1">
                <a:effectLst>
                  <a:outerShdw blurRad="38100" dist="38100" dir="2700000" algn="tl">
                    <a:srgbClr val="C0C0C0"/>
                  </a:outerShdw>
                </a:effectLst>
              </a:rPr>
              <a:t>Simplified view of transactions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74703" y="1102497"/>
            <a:ext cx="7874494" cy="5367972"/>
          </a:xfrm>
        </p:spPr>
        <p:txBody>
          <a:bodyPr/>
          <a:lstStyle/>
          <a:p>
            <a:r>
              <a:rPr lang="en-US" altLang="en-US" dirty="0"/>
              <a:t>We ignore operations other than </a:t>
            </a:r>
            <a:r>
              <a:rPr lang="en-US" altLang="en-US" b="1" dirty="0"/>
              <a:t>read</a:t>
            </a:r>
            <a:r>
              <a:rPr lang="en-US" altLang="en-US" dirty="0"/>
              <a:t> and </a:t>
            </a:r>
            <a:r>
              <a:rPr lang="en-US" altLang="en-US" b="1" dirty="0"/>
              <a:t>write</a:t>
            </a:r>
            <a:r>
              <a:rPr lang="en-US" altLang="en-US" dirty="0"/>
              <a:t> instructions</a:t>
            </a:r>
          </a:p>
          <a:p>
            <a:r>
              <a:rPr lang="en-US" altLang="en-US" dirty="0"/>
              <a:t>We assume that transactions may perform arbitrary computations on data in local buffers in between reads and writes.  </a:t>
            </a:r>
          </a:p>
          <a:p>
            <a:r>
              <a:rPr lang="en-US" altLang="en-US" dirty="0"/>
              <a:t>Our simplified schedules consist of only </a:t>
            </a:r>
            <a:r>
              <a:rPr lang="en-US" altLang="en-US" b="1" dirty="0"/>
              <a:t>read</a:t>
            </a:r>
            <a:r>
              <a:rPr lang="en-US" altLang="en-US" dirty="0"/>
              <a:t> and </a:t>
            </a:r>
            <a:r>
              <a:rPr lang="en-US" altLang="en-US" b="1" dirty="0"/>
              <a:t>write </a:t>
            </a:r>
            <a:r>
              <a:rPr lang="en-US" altLang="en-US" dirty="0"/>
              <a:t>instructions.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Conflicting Instructions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92458" y="1102497"/>
            <a:ext cx="7750206" cy="5367972"/>
          </a:xfrm>
        </p:spPr>
        <p:txBody>
          <a:bodyPr/>
          <a:lstStyle/>
          <a:p>
            <a:r>
              <a:rPr lang="en-US" altLang="en-US" dirty="0"/>
              <a:t>Instructions </a:t>
            </a:r>
            <a:r>
              <a:rPr lang="en-US" altLang="en-US" i="1" dirty="0"/>
              <a:t>l</a:t>
            </a:r>
            <a:r>
              <a:rPr lang="en-US" altLang="en-US" i="1" baseline="-25000" dirty="0"/>
              <a:t>i</a:t>
            </a:r>
            <a:r>
              <a:rPr lang="en-US" altLang="en-US" dirty="0"/>
              <a:t> and </a:t>
            </a:r>
            <a:r>
              <a:rPr lang="en-US" altLang="en-US" i="1" dirty="0" err="1"/>
              <a:t>l</a:t>
            </a:r>
            <a:r>
              <a:rPr lang="en-US" altLang="en-US" i="1" baseline="-25000" dirty="0" err="1"/>
              <a:t>j</a:t>
            </a:r>
            <a:r>
              <a:rPr lang="en-US" altLang="en-US" dirty="0"/>
              <a:t> of transactions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i</a:t>
            </a:r>
            <a:r>
              <a:rPr lang="en-US" altLang="en-US" dirty="0"/>
              <a:t> and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j</a:t>
            </a:r>
            <a:r>
              <a:rPr lang="en-US" altLang="en-US" dirty="0"/>
              <a:t> respectively, </a:t>
            </a:r>
            <a:r>
              <a:rPr lang="en-US" altLang="en-US" b="1" dirty="0">
                <a:solidFill>
                  <a:srgbClr val="000099"/>
                </a:solidFill>
              </a:rPr>
              <a:t>conflict</a:t>
            </a:r>
            <a:r>
              <a:rPr lang="en-US" altLang="en-US" dirty="0"/>
              <a:t> if and only if there exists some item </a:t>
            </a:r>
            <a:r>
              <a:rPr lang="en-US" altLang="en-US" i="1" dirty="0"/>
              <a:t>Q</a:t>
            </a:r>
            <a:r>
              <a:rPr lang="en-US" altLang="en-US" dirty="0"/>
              <a:t> accessed by both </a:t>
            </a:r>
            <a:r>
              <a:rPr lang="en-US" altLang="en-US" i="1" dirty="0"/>
              <a:t>l</a:t>
            </a:r>
            <a:r>
              <a:rPr lang="en-US" altLang="en-US" i="1" baseline="-25000" dirty="0"/>
              <a:t>i</a:t>
            </a:r>
            <a:r>
              <a:rPr lang="en-US" altLang="en-US" dirty="0"/>
              <a:t> and </a:t>
            </a:r>
            <a:r>
              <a:rPr lang="en-US" altLang="en-US" i="1" dirty="0" err="1"/>
              <a:t>l</a:t>
            </a:r>
            <a:r>
              <a:rPr lang="en-US" altLang="en-US" i="1" baseline="-25000" dirty="0" err="1"/>
              <a:t>j</a:t>
            </a:r>
            <a:r>
              <a:rPr lang="en-US" altLang="en-US" dirty="0"/>
              <a:t>, and at least one of these instructions wrote </a:t>
            </a:r>
            <a:r>
              <a:rPr lang="en-US" altLang="en-US" i="1" dirty="0"/>
              <a:t>Q.</a:t>
            </a:r>
            <a:endParaRPr lang="en-US" altLang="en-US" dirty="0"/>
          </a:p>
          <a:p>
            <a:pPr>
              <a:buFont typeface="Monotype Sorts" charset="2"/>
              <a:buNone/>
            </a:pPr>
            <a:r>
              <a:rPr lang="en-US" altLang="en-US" dirty="0"/>
              <a:t>	   1.   </a:t>
            </a:r>
            <a:r>
              <a:rPr lang="en-US" altLang="en-US" i="1" dirty="0"/>
              <a:t>l</a:t>
            </a:r>
            <a:r>
              <a:rPr lang="en-US" altLang="en-US" i="1" baseline="-25000" dirty="0"/>
              <a:t>i</a:t>
            </a:r>
            <a:r>
              <a:rPr lang="en-US" altLang="en-US" dirty="0"/>
              <a:t> = </a:t>
            </a:r>
            <a:r>
              <a:rPr lang="en-US" altLang="en-US" b="1" dirty="0"/>
              <a:t>read</a:t>
            </a:r>
            <a:r>
              <a:rPr lang="en-US" altLang="en-US" dirty="0"/>
              <a:t>(</a:t>
            </a:r>
            <a:r>
              <a:rPr lang="en-US" altLang="en-US" i="1" dirty="0"/>
              <a:t>Q), </a:t>
            </a:r>
            <a:r>
              <a:rPr lang="en-US" altLang="en-US" i="1" dirty="0" err="1"/>
              <a:t>l</a:t>
            </a:r>
            <a:r>
              <a:rPr lang="en-US" altLang="en-US" i="1" baseline="-25000" dirty="0" err="1"/>
              <a:t>j</a:t>
            </a:r>
            <a:r>
              <a:rPr lang="en-US" altLang="en-US" i="1" dirty="0"/>
              <a:t> = </a:t>
            </a:r>
            <a:r>
              <a:rPr lang="en-US" altLang="en-US" b="1" dirty="0"/>
              <a:t>read</a:t>
            </a:r>
            <a:r>
              <a:rPr lang="en-US" altLang="en-US" dirty="0"/>
              <a:t>(</a:t>
            </a:r>
            <a:r>
              <a:rPr lang="en-US" altLang="en-US" i="1" dirty="0"/>
              <a:t>Q</a:t>
            </a:r>
            <a:r>
              <a:rPr lang="en-US" altLang="en-US" dirty="0"/>
              <a:t>).   </a:t>
            </a:r>
            <a:r>
              <a:rPr lang="en-US" altLang="en-US" i="1" dirty="0"/>
              <a:t>l</a:t>
            </a:r>
            <a:r>
              <a:rPr lang="en-US" altLang="en-US" i="1" baseline="-25000" dirty="0"/>
              <a:t>i</a:t>
            </a:r>
            <a:r>
              <a:rPr lang="en-US" altLang="en-US" dirty="0"/>
              <a:t> and </a:t>
            </a:r>
            <a:r>
              <a:rPr lang="en-US" altLang="en-US" i="1" dirty="0" err="1"/>
              <a:t>l</a:t>
            </a:r>
            <a:r>
              <a:rPr lang="en-US" altLang="en-US" i="1" baseline="-25000" dirty="0" err="1"/>
              <a:t>j</a:t>
            </a:r>
            <a:r>
              <a:rPr lang="en-US" altLang="en-US" i="1" dirty="0"/>
              <a:t> </a:t>
            </a:r>
            <a:r>
              <a:rPr lang="en-US" altLang="en-US" dirty="0"/>
              <a:t>don</a:t>
            </a:r>
            <a:r>
              <a:rPr lang="ja-JP" altLang="en-US" dirty="0"/>
              <a:t>’</a:t>
            </a:r>
            <a:r>
              <a:rPr lang="en-US" altLang="ja-JP" dirty="0"/>
              <a:t>t conflict.</a:t>
            </a:r>
            <a:br>
              <a:rPr lang="en-US" altLang="ja-JP" dirty="0"/>
            </a:br>
            <a:r>
              <a:rPr lang="en-US" altLang="ja-JP" dirty="0"/>
              <a:t>   2.   </a:t>
            </a:r>
            <a:r>
              <a:rPr lang="en-US" altLang="ja-JP" i="1" dirty="0"/>
              <a:t>l</a:t>
            </a:r>
            <a:r>
              <a:rPr lang="en-US" altLang="ja-JP" i="1" baseline="-25000" dirty="0"/>
              <a:t>i</a:t>
            </a:r>
            <a:r>
              <a:rPr lang="en-US" altLang="ja-JP" dirty="0"/>
              <a:t> = </a:t>
            </a:r>
            <a:r>
              <a:rPr lang="en-US" altLang="ja-JP" b="1" dirty="0"/>
              <a:t>read</a:t>
            </a:r>
            <a:r>
              <a:rPr lang="en-US" altLang="ja-JP" dirty="0"/>
              <a:t>(</a:t>
            </a:r>
            <a:r>
              <a:rPr lang="en-US" altLang="ja-JP" i="1" dirty="0"/>
              <a:t>Q),  </a:t>
            </a:r>
            <a:r>
              <a:rPr lang="en-US" altLang="ja-JP" i="1" dirty="0" err="1"/>
              <a:t>l</a:t>
            </a:r>
            <a:r>
              <a:rPr lang="en-US" altLang="ja-JP" i="1" baseline="-25000" dirty="0" err="1"/>
              <a:t>j</a:t>
            </a:r>
            <a:r>
              <a:rPr lang="en-US" altLang="ja-JP" i="1" dirty="0"/>
              <a:t> = </a:t>
            </a:r>
            <a:r>
              <a:rPr lang="en-US" altLang="ja-JP" b="1" dirty="0"/>
              <a:t>write</a:t>
            </a:r>
            <a:r>
              <a:rPr lang="en-US" altLang="ja-JP" dirty="0"/>
              <a:t>(</a:t>
            </a:r>
            <a:r>
              <a:rPr lang="en-US" altLang="ja-JP" i="1" dirty="0"/>
              <a:t>Q</a:t>
            </a:r>
            <a:r>
              <a:rPr lang="en-US" altLang="ja-JP" dirty="0"/>
              <a:t>).  They conflict.</a:t>
            </a:r>
            <a:br>
              <a:rPr lang="en-US" altLang="ja-JP" dirty="0"/>
            </a:br>
            <a:r>
              <a:rPr lang="en-US" altLang="ja-JP" dirty="0"/>
              <a:t>   3.   </a:t>
            </a:r>
            <a:r>
              <a:rPr lang="en-US" altLang="ja-JP" i="1" dirty="0"/>
              <a:t>l</a:t>
            </a:r>
            <a:r>
              <a:rPr lang="en-US" altLang="ja-JP" i="1" baseline="-25000" dirty="0"/>
              <a:t>i</a:t>
            </a:r>
            <a:r>
              <a:rPr lang="en-US" altLang="ja-JP" dirty="0"/>
              <a:t> = </a:t>
            </a:r>
            <a:r>
              <a:rPr lang="en-US" altLang="ja-JP" b="1" dirty="0"/>
              <a:t>write</a:t>
            </a:r>
            <a:r>
              <a:rPr lang="en-US" altLang="ja-JP" dirty="0"/>
              <a:t>(</a:t>
            </a:r>
            <a:r>
              <a:rPr lang="en-US" altLang="ja-JP" i="1" dirty="0"/>
              <a:t>Q), </a:t>
            </a:r>
            <a:r>
              <a:rPr lang="en-US" altLang="ja-JP" i="1" dirty="0" err="1"/>
              <a:t>l</a:t>
            </a:r>
            <a:r>
              <a:rPr lang="en-US" altLang="ja-JP" i="1" baseline="-25000" dirty="0" err="1"/>
              <a:t>j</a:t>
            </a:r>
            <a:r>
              <a:rPr lang="en-US" altLang="ja-JP" i="1" dirty="0"/>
              <a:t> = </a:t>
            </a:r>
            <a:r>
              <a:rPr lang="en-US" altLang="ja-JP" b="1" dirty="0"/>
              <a:t>read</a:t>
            </a:r>
            <a:r>
              <a:rPr lang="en-US" altLang="ja-JP" dirty="0"/>
              <a:t>(</a:t>
            </a:r>
            <a:r>
              <a:rPr lang="en-US" altLang="ja-JP" i="1" dirty="0"/>
              <a:t>Q</a:t>
            </a:r>
            <a:r>
              <a:rPr lang="en-US" altLang="ja-JP" dirty="0"/>
              <a:t>).   They conflict</a:t>
            </a:r>
            <a:br>
              <a:rPr lang="en-US" altLang="ja-JP" dirty="0"/>
            </a:br>
            <a:r>
              <a:rPr lang="en-US" altLang="ja-JP" dirty="0"/>
              <a:t>   4.   </a:t>
            </a:r>
            <a:r>
              <a:rPr lang="en-US" altLang="ja-JP" i="1" dirty="0"/>
              <a:t>l</a:t>
            </a:r>
            <a:r>
              <a:rPr lang="en-US" altLang="ja-JP" i="1" baseline="-25000" dirty="0"/>
              <a:t>i</a:t>
            </a:r>
            <a:r>
              <a:rPr lang="en-US" altLang="ja-JP" dirty="0"/>
              <a:t> = </a:t>
            </a:r>
            <a:r>
              <a:rPr lang="en-US" altLang="ja-JP" b="1" dirty="0"/>
              <a:t>write</a:t>
            </a:r>
            <a:r>
              <a:rPr lang="en-US" altLang="ja-JP" dirty="0"/>
              <a:t>(</a:t>
            </a:r>
            <a:r>
              <a:rPr lang="en-US" altLang="ja-JP" i="1" dirty="0"/>
              <a:t>Q), </a:t>
            </a:r>
            <a:r>
              <a:rPr lang="en-US" altLang="ja-JP" i="1" dirty="0" err="1"/>
              <a:t>l</a:t>
            </a:r>
            <a:r>
              <a:rPr lang="en-US" altLang="ja-JP" i="1" baseline="-25000" dirty="0" err="1"/>
              <a:t>j</a:t>
            </a:r>
            <a:r>
              <a:rPr lang="en-US" altLang="ja-JP" i="1" dirty="0"/>
              <a:t> = </a:t>
            </a:r>
            <a:r>
              <a:rPr lang="en-US" altLang="ja-JP" b="1" dirty="0"/>
              <a:t>write</a:t>
            </a:r>
            <a:r>
              <a:rPr lang="en-US" altLang="ja-JP" dirty="0"/>
              <a:t>(</a:t>
            </a:r>
            <a:r>
              <a:rPr lang="en-US" altLang="ja-JP" i="1" dirty="0"/>
              <a:t>Q</a:t>
            </a:r>
            <a:r>
              <a:rPr lang="en-US" altLang="ja-JP" dirty="0"/>
              <a:t>).  They conflict</a:t>
            </a:r>
          </a:p>
          <a:p>
            <a:r>
              <a:rPr lang="en-US" altLang="en-US" dirty="0"/>
              <a:t>Intuitively, a conflict between </a:t>
            </a:r>
            <a:r>
              <a:rPr lang="en-US" altLang="en-US" i="1" dirty="0"/>
              <a:t>l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and </a:t>
            </a:r>
            <a:r>
              <a:rPr lang="en-US" altLang="en-US" i="1" dirty="0" err="1"/>
              <a:t>l</a:t>
            </a:r>
            <a:r>
              <a:rPr lang="en-US" altLang="en-US" i="1" baseline="-25000" dirty="0" err="1"/>
              <a:t>j</a:t>
            </a:r>
            <a:r>
              <a:rPr lang="en-US" altLang="en-US" dirty="0"/>
              <a:t> forces a (logical) temporal order between them.  </a:t>
            </a:r>
          </a:p>
          <a:p>
            <a:r>
              <a:rPr lang="en-US" altLang="en-US" dirty="0" smtClean="0"/>
              <a:t>If </a:t>
            </a:r>
            <a:r>
              <a:rPr lang="en-US" altLang="en-US" i="1" dirty="0"/>
              <a:t>l</a:t>
            </a:r>
            <a:r>
              <a:rPr lang="en-US" altLang="en-US" i="1" baseline="-25000" dirty="0"/>
              <a:t>i</a:t>
            </a:r>
            <a:r>
              <a:rPr lang="en-US" altLang="en-US" dirty="0"/>
              <a:t> and </a:t>
            </a:r>
            <a:r>
              <a:rPr lang="en-US" altLang="en-US" i="1" dirty="0" err="1"/>
              <a:t>l</a:t>
            </a:r>
            <a:r>
              <a:rPr lang="en-US" altLang="en-US" i="1" baseline="-25000" dirty="0" err="1"/>
              <a:t>j</a:t>
            </a:r>
            <a:r>
              <a:rPr lang="en-US" altLang="en-US" dirty="0"/>
              <a:t> are consecutive in a schedule and they do not conflict, their results would remain the same even if they had been interchanged in the schedule.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Conflict Serializability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3581" y="1102497"/>
            <a:ext cx="7750206" cy="5367972"/>
          </a:xfrm>
        </p:spPr>
        <p:txBody>
          <a:bodyPr/>
          <a:lstStyle/>
          <a:p>
            <a:pPr>
              <a:tabLst>
                <a:tab pos="2222500" algn="l"/>
                <a:tab pos="2568575" algn="l"/>
                <a:tab pos="3319463" algn="l"/>
                <a:tab pos="3594100" algn="l"/>
              </a:tabLst>
            </a:pPr>
            <a:r>
              <a:rPr lang="en-US" altLang="en-US" dirty="0"/>
              <a:t>If a schedule </a:t>
            </a:r>
            <a:r>
              <a:rPr lang="en-US" altLang="en-US" i="1" dirty="0"/>
              <a:t>S</a:t>
            </a:r>
            <a:r>
              <a:rPr lang="en-US" altLang="en-US" dirty="0"/>
              <a:t> can be transformed into a schedule </a:t>
            </a:r>
            <a:r>
              <a:rPr lang="en-US" altLang="en-US" i="1" dirty="0"/>
              <a:t>S’ </a:t>
            </a:r>
            <a:r>
              <a:rPr lang="en-US" altLang="en-US" dirty="0"/>
              <a:t>by a series of swaps of non-conflicting instructions, we say that </a:t>
            </a:r>
            <a:r>
              <a:rPr lang="en-US" altLang="en-US" i="1" dirty="0"/>
              <a:t>S</a:t>
            </a:r>
            <a:r>
              <a:rPr lang="en-US" altLang="en-US" dirty="0"/>
              <a:t> and </a:t>
            </a:r>
            <a:r>
              <a:rPr lang="en-US" altLang="en-US" i="1" dirty="0"/>
              <a:t>S’ </a:t>
            </a:r>
            <a:r>
              <a:rPr lang="en-US" altLang="en-US" dirty="0"/>
              <a:t>are </a:t>
            </a:r>
            <a:r>
              <a:rPr lang="en-US" altLang="en-US" b="1" dirty="0">
                <a:solidFill>
                  <a:srgbClr val="000099"/>
                </a:solidFill>
              </a:rPr>
              <a:t>conflict equivalent</a:t>
            </a:r>
            <a:r>
              <a:rPr lang="en-US" altLang="en-US" i="1" dirty="0"/>
              <a:t>.</a:t>
            </a:r>
            <a:endParaRPr lang="en-US" altLang="en-US" dirty="0"/>
          </a:p>
          <a:p>
            <a:pPr>
              <a:tabLst>
                <a:tab pos="2222500" algn="l"/>
                <a:tab pos="2568575" algn="l"/>
                <a:tab pos="3319463" algn="l"/>
                <a:tab pos="3594100" algn="l"/>
              </a:tabLst>
            </a:pPr>
            <a:r>
              <a:rPr lang="en-US" altLang="en-US" dirty="0"/>
              <a:t>We say that a schedule </a:t>
            </a:r>
            <a:r>
              <a:rPr lang="en-US" altLang="en-US" i="1" dirty="0"/>
              <a:t>S</a:t>
            </a:r>
            <a:r>
              <a:rPr lang="en-US" altLang="en-US" dirty="0"/>
              <a:t> is </a:t>
            </a:r>
            <a:r>
              <a:rPr lang="en-US" altLang="en-US" b="1" dirty="0">
                <a:solidFill>
                  <a:srgbClr val="000099"/>
                </a:solidFill>
              </a:rPr>
              <a:t>conflict serializable</a:t>
            </a:r>
            <a:r>
              <a:rPr lang="en-US" altLang="en-US" dirty="0"/>
              <a:t> if it is conflict equivalent to a serial schedule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Conflict Serializability (Cont.)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3580" y="1102497"/>
            <a:ext cx="8161969" cy="5367972"/>
          </a:xfrm>
        </p:spPr>
        <p:txBody>
          <a:bodyPr/>
          <a:lstStyle/>
          <a:p>
            <a:pPr>
              <a:tabLst>
                <a:tab pos="2063750" algn="l"/>
                <a:tab pos="2511425" algn="l"/>
                <a:tab pos="3262313" algn="l"/>
                <a:tab pos="3881438" algn="l"/>
              </a:tabLst>
            </a:pPr>
            <a:r>
              <a:rPr lang="en-US" altLang="en-US" dirty="0"/>
              <a:t>Schedule 3 can be transformed into Schedule 6, a serial schedule where </a:t>
            </a:r>
            <a:r>
              <a:rPr lang="en-US" altLang="en-US" i="1" dirty="0"/>
              <a:t>T</a:t>
            </a:r>
            <a:r>
              <a:rPr lang="en-US" altLang="en-US" baseline="-25000" dirty="0"/>
              <a:t>2</a:t>
            </a:r>
            <a:r>
              <a:rPr lang="en-US" altLang="en-US" dirty="0"/>
              <a:t> follows </a:t>
            </a:r>
            <a:r>
              <a:rPr lang="en-US" altLang="en-US" i="1" dirty="0"/>
              <a:t>T</a:t>
            </a:r>
            <a:r>
              <a:rPr lang="en-US" altLang="en-US" baseline="-25000" dirty="0"/>
              <a:t>1</a:t>
            </a:r>
            <a:r>
              <a:rPr lang="en-US" altLang="en-US" dirty="0"/>
              <a:t>, by series of swaps of non-conflicting instructions.  Therefore Schedule 3 is conflict serializable.</a:t>
            </a:r>
          </a:p>
        </p:txBody>
      </p:sp>
      <p:sp>
        <p:nvSpPr>
          <p:cNvPr id="23556" name="Text Box 11"/>
          <p:cNvSpPr txBox="1">
            <a:spLocks noChangeArrowheads="1"/>
          </p:cNvSpPr>
          <p:nvPr/>
        </p:nvSpPr>
        <p:spPr bwMode="auto">
          <a:xfrm>
            <a:off x="2209808" y="4922827"/>
            <a:ext cx="1279517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700" dirty="0"/>
              <a:t>Schedule 3</a:t>
            </a:r>
          </a:p>
        </p:txBody>
      </p:sp>
      <p:sp>
        <p:nvSpPr>
          <p:cNvPr id="23557" name="Text Box 12"/>
          <p:cNvSpPr txBox="1">
            <a:spLocks noChangeArrowheads="1"/>
          </p:cNvSpPr>
          <p:nvPr/>
        </p:nvSpPr>
        <p:spPr bwMode="auto">
          <a:xfrm>
            <a:off x="6105533" y="4926006"/>
            <a:ext cx="1279517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700" dirty="0"/>
              <a:t>Schedule 6</a:t>
            </a:r>
          </a:p>
        </p:txBody>
      </p:sp>
      <p:pic>
        <p:nvPicPr>
          <p:cNvPr id="23558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2217729"/>
            <a:ext cx="3040063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200" y="2200272"/>
            <a:ext cx="3111500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Conflict Serializability (Cont.)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701336" y="1102497"/>
            <a:ext cx="7688062" cy="5367972"/>
          </a:xfrm>
        </p:spPr>
        <p:txBody>
          <a:bodyPr/>
          <a:lstStyle/>
          <a:p>
            <a:pPr>
              <a:tabLst>
                <a:tab pos="2222500" algn="l"/>
                <a:tab pos="2568575" algn="l"/>
                <a:tab pos="3319463" algn="l"/>
                <a:tab pos="3594100" algn="l"/>
              </a:tabLst>
            </a:pPr>
            <a:r>
              <a:rPr lang="en-US" altLang="en-US" dirty="0"/>
              <a:t>Example of a schedule that is not conflict serializable: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pPr>
              <a:tabLst>
                <a:tab pos="2222500" algn="l"/>
                <a:tab pos="2568575" algn="l"/>
                <a:tab pos="3319463" algn="l"/>
                <a:tab pos="3594100" algn="l"/>
              </a:tabLst>
            </a:pPr>
            <a:r>
              <a:rPr lang="en-US" altLang="en-US" dirty="0"/>
              <a:t>We are unable to swap instructions in the above schedule to obtain either the serial schedule &lt; </a:t>
            </a:r>
            <a:r>
              <a:rPr lang="en-US" altLang="en-US" i="1" dirty="0"/>
              <a:t>T</a:t>
            </a:r>
            <a:r>
              <a:rPr lang="en-US" altLang="en-US" baseline="-25000" dirty="0"/>
              <a:t>3</a:t>
            </a:r>
            <a:r>
              <a:rPr lang="en-US" altLang="en-US" dirty="0"/>
              <a:t>, </a:t>
            </a:r>
            <a:r>
              <a:rPr lang="en-US" altLang="en-US" i="1" dirty="0"/>
              <a:t>T</a:t>
            </a:r>
            <a:r>
              <a:rPr lang="en-US" altLang="en-US" baseline="-25000" dirty="0"/>
              <a:t>4</a:t>
            </a:r>
            <a:r>
              <a:rPr lang="en-US" altLang="en-US" dirty="0"/>
              <a:t> &gt;, or the serial schedule &lt; </a:t>
            </a:r>
            <a:r>
              <a:rPr lang="en-US" altLang="en-US" i="1" dirty="0"/>
              <a:t>T</a:t>
            </a:r>
            <a:r>
              <a:rPr lang="en-US" altLang="en-US" baseline="-25000" dirty="0"/>
              <a:t>4</a:t>
            </a:r>
            <a:r>
              <a:rPr lang="en-US" altLang="en-US" dirty="0"/>
              <a:t>, </a:t>
            </a:r>
            <a:r>
              <a:rPr lang="en-US" altLang="en-US" i="1" dirty="0"/>
              <a:t>T</a:t>
            </a:r>
            <a:r>
              <a:rPr lang="en-US" altLang="en-US" baseline="-25000" dirty="0"/>
              <a:t>3</a:t>
            </a:r>
            <a:r>
              <a:rPr lang="en-US" altLang="en-US" dirty="0"/>
              <a:t> &gt;.</a:t>
            </a:r>
          </a:p>
        </p:txBody>
      </p:sp>
      <p:pic>
        <p:nvPicPr>
          <p:cNvPr id="245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0" y="1557335"/>
            <a:ext cx="2840037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View Serializability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92458" y="1102497"/>
            <a:ext cx="7937192" cy="5367972"/>
          </a:xfrm>
        </p:spPr>
        <p:txBody>
          <a:bodyPr/>
          <a:lstStyle/>
          <a:p>
            <a:pPr>
              <a:defRPr/>
            </a:pPr>
            <a:r>
              <a:rPr lang="en-US" dirty="0"/>
              <a:t>Let </a:t>
            </a:r>
            <a:r>
              <a:rPr lang="en-US" i="1" dirty="0"/>
              <a:t>S</a:t>
            </a:r>
            <a:r>
              <a:rPr lang="en-US" dirty="0"/>
              <a:t> and </a:t>
            </a:r>
            <a:r>
              <a:rPr lang="en-US" i="1" dirty="0"/>
              <a:t>S’</a:t>
            </a:r>
            <a:r>
              <a:rPr lang="en-IN" dirty="0"/>
              <a:t> </a:t>
            </a:r>
            <a:r>
              <a:rPr lang="en-US" dirty="0"/>
              <a:t>be two schedules with the same set of transactions.  </a:t>
            </a:r>
            <a:r>
              <a:rPr lang="en-US" i="1" dirty="0"/>
              <a:t>S</a:t>
            </a:r>
            <a:r>
              <a:rPr lang="en-US" dirty="0"/>
              <a:t> and </a:t>
            </a:r>
            <a:r>
              <a:rPr lang="en-US" i="1" dirty="0"/>
              <a:t>S’ </a:t>
            </a:r>
            <a:r>
              <a:rPr lang="en-US" dirty="0"/>
              <a:t>are </a:t>
            </a:r>
            <a:r>
              <a:rPr lang="en-US" b="1" dirty="0">
                <a:solidFill>
                  <a:srgbClr val="000099"/>
                </a:solidFill>
              </a:rPr>
              <a:t>view equivalent</a:t>
            </a:r>
            <a:r>
              <a:rPr lang="en-US" i="1" dirty="0"/>
              <a:t> </a:t>
            </a:r>
            <a:r>
              <a:rPr lang="en-US" dirty="0"/>
              <a:t>if the following three conditions are met, for each data item </a:t>
            </a:r>
            <a:r>
              <a:rPr lang="en-US" i="1" dirty="0"/>
              <a:t>Q,</a:t>
            </a:r>
            <a:r>
              <a:rPr lang="en-US" dirty="0"/>
              <a:t> 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en-US" dirty="0">
                <a:solidFill>
                  <a:srgbClr val="FF9900"/>
                </a:solidFill>
              </a:rPr>
              <a:t>1.   </a:t>
            </a:r>
            <a:r>
              <a:rPr lang="en-US" dirty="0"/>
              <a:t>If in schedule S, transaction </a:t>
            </a:r>
            <a:r>
              <a:rPr lang="en-US" i="1" dirty="0"/>
              <a:t>T</a:t>
            </a:r>
            <a:r>
              <a:rPr lang="en-US" i="1" baseline="-25000" dirty="0"/>
              <a:t>i</a:t>
            </a:r>
            <a:r>
              <a:rPr lang="en-US" i="1" dirty="0"/>
              <a:t> </a:t>
            </a:r>
            <a:r>
              <a:rPr lang="en-US" dirty="0"/>
              <a:t>reads the initial value of </a:t>
            </a:r>
            <a:r>
              <a:rPr lang="en-US" i="1" dirty="0"/>
              <a:t>Q</a:t>
            </a:r>
            <a:r>
              <a:rPr lang="en-US" dirty="0"/>
              <a:t>, then in 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en-US" dirty="0"/>
              <a:t>      schedule </a:t>
            </a:r>
            <a:r>
              <a:rPr lang="en-US" i="1" dirty="0"/>
              <a:t>S</a:t>
            </a:r>
            <a:r>
              <a:rPr lang="en-IN" i="1" dirty="0"/>
              <a:t>’</a:t>
            </a:r>
            <a:r>
              <a:rPr lang="en-US" altLang="ja-JP" dirty="0"/>
              <a:t> also transaction </a:t>
            </a:r>
            <a:r>
              <a:rPr lang="en-US" altLang="ja-JP" i="1" dirty="0"/>
              <a:t>T</a:t>
            </a:r>
            <a:r>
              <a:rPr lang="en-US" altLang="ja-JP" i="1" baseline="-25000" dirty="0"/>
              <a:t>i</a:t>
            </a:r>
            <a:r>
              <a:rPr lang="en-US" altLang="ja-JP" i="1" dirty="0"/>
              <a:t> </a:t>
            </a:r>
            <a:r>
              <a:rPr lang="en-US" altLang="ja-JP" dirty="0"/>
              <a:t> must read the initial value of </a:t>
            </a:r>
            <a:r>
              <a:rPr lang="en-US" altLang="ja-JP" i="1" dirty="0"/>
              <a:t>Q.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en-US" dirty="0">
                <a:solidFill>
                  <a:srgbClr val="FF9900"/>
                </a:solidFill>
              </a:rPr>
              <a:t>2.</a:t>
            </a:r>
            <a:r>
              <a:rPr lang="en-US" dirty="0"/>
              <a:t>   If in schedule S transaction </a:t>
            </a:r>
            <a:r>
              <a:rPr lang="en-US" i="1" dirty="0"/>
              <a:t>T</a:t>
            </a:r>
            <a:r>
              <a:rPr lang="en-US" i="1" baseline="-25000" dirty="0"/>
              <a:t>i</a:t>
            </a:r>
            <a:r>
              <a:rPr lang="en-US" i="1" dirty="0"/>
              <a:t> </a:t>
            </a:r>
            <a:r>
              <a:rPr lang="en-US" dirty="0"/>
              <a:t>executes </a:t>
            </a:r>
            <a:r>
              <a:rPr lang="en-US" b="1" dirty="0"/>
              <a:t>read</a:t>
            </a:r>
            <a:r>
              <a:rPr lang="en-US" dirty="0"/>
              <a:t>(</a:t>
            </a:r>
            <a:r>
              <a:rPr lang="en-US" i="1" dirty="0"/>
              <a:t>Q)</a:t>
            </a:r>
            <a:r>
              <a:rPr lang="en-US" dirty="0"/>
              <a:t>, and that value was 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en-US" dirty="0"/>
              <a:t>      produced by transaction </a:t>
            </a:r>
            <a:r>
              <a:rPr lang="en-US" i="1" dirty="0"/>
              <a:t>T</a:t>
            </a:r>
            <a:r>
              <a:rPr lang="en-US" i="1" baseline="-25000" dirty="0"/>
              <a:t>j</a:t>
            </a:r>
            <a:r>
              <a:rPr lang="en-US" dirty="0"/>
              <a:t> </a:t>
            </a:r>
            <a:r>
              <a:rPr lang="en-US" i="1" dirty="0"/>
              <a:t> </a:t>
            </a:r>
            <a:r>
              <a:rPr lang="en-US" dirty="0"/>
              <a:t>(if any), then in schedule </a:t>
            </a:r>
            <a:r>
              <a:rPr lang="en-US" i="1" dirty="0"/>
              <a:t>S</a:t>
            </a:r>
            <a:r>
              <a:rPr lang="en-IN" i="1" dirty="0"/>
              <a:t>’</a:t>
            </a:r>
            <a:r>
              <a:rPr lang="en-US" altLang="ja-JP" dirty="0"/>
              <a:t> also 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en-US" altLang="ja-JP" dirty="0"/>
              <a:t>      transaction </a:t>
            </a:r>
            <a:r>
              <a:rPr lang="en-US" altLang="ja-JP" i="1" dirty="0"/>
              <a:t>T</a:t>
            </a:r>
            <a:r>
              <a:rPr lang="en-US" altLang="ja-JP" i="1" baseline="-25000" dirty="0"/>
              <a:t>i</a:t>
            </a:r>
            <a:r>
              <a:rPr lang="en-US" altLang="ja-JP" dirty="0"/>
              <a:t> must read the value of </a:t>
            </a:r>
            <a:r>
              <a:rPr lang="en-US" altLang="ja-JP" i="1" dirty="0"/>
              <a:t>Q</a:t>
            </a:r>
            <a:r>
              <a:rPr lang="en-US" altLang="ja-JP" dirty="0"/>
              <a:t> that was produced by the 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en-US" altLang="ja-JP" dirty="0"/>
              <a:t>      same </a:t>
            </a:r>
            <a:r>
              <a:rPr lang="en-US" altLang="ja-JP" b="1" dirty="0"/>
              <a:t>write</a:t>
            </a:r>
            <a:r>
              <a:rPr lang="en-US" altLang="ja-JP" dirty="0"/>
              <a:t>(Q) operation of transaction </a:t>
            </a:r>
            <a:r>
              <a:rPr lang="en-US" altLang="ja-JP" i="1" dirty="0"/>
              <a:t>T</a:t>
            </a:r>
            <a:r>
              <a:rPr lang="en-US" altLang="ja-JP" i="1" baseline="-25000" dirty="0"/>
              <a:t>j</a:t>
            </a:r>
            <a:r>
              <a:rPr lang="en-US" altLang="ja-JP" dirty="0"/>
              <a:t> .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en-US" dirty="0">
                <a:solidFill>
                  <a:srgbClr val="FF9900"/>
                </a:solidFill>
              </a:rPr>
              <a:t>3.   </a:t>
            </a:r>
            <a:r>
              <a:rPr lang="en-US" dirty="0"/>
              <a:t>The transaction (if any) that performs the final </a:t>
            </a:r>
            <a:r>
              <a:rPr lang="en-US" b="1" dirty="0"/>
              <a:t>write</a:t>
            </a:r>
            <a:r>
              <a:rPr lang="en-US" dirty="0"/>
              <a:t>(</a:t>
            </a:r>
            <a:r>
              <a:rPr lang="en-US" i="1" dirty="0"/>
              <a:t>Q</a:t>
            </a:r>
            <a:r>
              <a:rPr lang="en-US" dirty="0"/>
              <a:t>) operation in 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en-US" dirty="0"/>
              <a:t>      schedule </a:t>
            </a:r>
            <a:r>
              <a:rPr lang="en-US" i="1" dirty="0"/>
              <a:t>S </a:t>
            </a:r>
            <a:r>
              <a:rPr lang="en-US" dirty="0"/>
              <a:t>must also perform the final</a:t>
            </a:r>
            <a:r>
              <a:rPr lang="en-US" i="1" dirty="0"/>
              <a:t> </a:t>
            </a:r>
            <a:r>
              <a:rPr lang="en-US" b="1" dirty="0"/>
              <a:t>write</a:t>
            </a:r>
            <a:r>
              <a:rPr lang="en-US" dirty="0"/>
              <a:t>(</a:t>
            </a:r>
            <a:r>
              <a:rPr lang="en-US" i="1" dirty="0"/>
              <a:t>Q</a:t>
            </a:r>
            <a:r>
              <a:rPr lang="en-US" dirty="0"/>
              <a:t>) operation in schedule </a:t>
            </a:r>
            <a:r>
              <a:rPr lang="en-US" i="1" dirty="0"/>
              <a:t>S</a:t>
            </a:r>
            <a:r>
              <a:rPr lang="en-IN" altLang="ja-JP" i="1" dirty="0"/>
              <a:t>’</a:t>
            </a:r>
            <a:r>
              <a:rPr lang="en-US" altLang="ja-JP" i="1" dirty="0"/>
              <a:t>.</a:t>
            </a:r>
          </a:p>
          <a:p>
            <a:pPr marL="400050">
              <a:defRPr/>
            </a:pPr>
            <a:r>
              <a:rPr lang="en-US" dirty="0"/>
              <a:t>As can be seen, view equivalence is also based purely on </a:t>
            </a:r>
            <a:r>
              <a:rPr lang="en-US" b="1" dirty="0"/>
              <a:t>reads </a:t>
            </a:r>
            <a:r>
              <a:rPr lang="en-US" dirty="0"/>
              <a:t>and </a:t>
            </a:r>
            <a:r>
              <a:rPr lang="en-US" b="1" dirty="0"/>
              <a:t>writes</a:t>
            </a:r>
            <a:r>
              <a:rPr lang="en-US" dirty="0"/>
              <a:t> alone.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View Serializability (Cont.)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683580" y="1102497"/>
            <a:ext cx="7634797" cy="5367972"/>
          </a:xfrm>
        </p:spPr>
        <p:txBody>
          <a:bodyPr/>
          <a:lstStyle/>
          <a:p>
            <a:pPr>
              <a:tabLst>
                <a:tab pos="1890713" algn="l"/>
                <a:tab pos="2338388" algn="l"/>
                <a:tab pos="2914650" algn="l"/>
                <a:tab pos="3203575" algn="l"/>
                <a:tab pos="3881438" algn="l"/>
                <a:tab pos="4286250" algn="l"/>
              </a:tabLst>
            </a:pPr>
            <a:r>
              <a:rPr lang="en-US" altLang="en-US"/>
              <a:t>A schedule </a:t>
            </a:r>
            <a:r>
              <a:rPr lang="en-US" altLang="en-US" i="1"/>
              <a:t>S</a:t>
            </a:r>
            <a:r>
              <a:rPr lang="en-US" altLang="en-US"/>
              <a:t> is </a:t>
            </a:r>
            <a:r>
              <a:rPr lang="en-US" altLang="en-US" b="1">
                <a:solidFill>
                  <a:srgbClr val="000099"/>
                </a:solidFill>
              </a:rPr>
              <a:t>view serializable</a:t>
            </a:r>
            <a:r>
              <a:rPr lang="en-US" altLang="en-US" i="1"/>
              <a:t> </a:t>
            </a:r>
            <a:r>
              <a:rPr lang="en-US" altLang="en-US"/>
              <a:t>if it is view equivalent to a serial schedule.</a:t>
            </a:r>
          </a:p>
          <a:p>
            <a:pPr>
              <a:tabLst>
                <a:tab pos="1890713" algn="l"/>
                <a:tab pos="2338388" algn="l"/>
                <a:tab pos="2914650" algn="l"/>
                <a:tab pos="3203575" algn="l"/>
                <a:tab pos="3881438" algn="l"/>
                <a:tab pos="4286250" algn="l"/>
              </a:tabLst>
            </a:pPr>
            <a:r>
              <a:rPr lang="en-US" altLang="en-US"/>
              <a:t>Every conflict serializable schedule is also view serializable.</a:t>
            </a:r>
          </a:p>
          <a:p>
            <a:pPr>
              <a:tabLst>
                <a:tab pos="1890713" algn="l"/>
                <a:tab pos="2338388" algn="l"/>
                <a:tab pos="2914650" algn="l"/>
                <a:tab pos="3203575" algn="l"/>
                <a:tab pos="3881438" algn="l"/>
                <a:tab pos="4286250" algn="l"/>
              </a:tabLst>
            </a:pPr>
            <a:r>
              <a:rPr lang="en-US" altLang="en-US"/>
              <a:t>Below is a schedule which is view-serializable but </a:t>
            </a:r>
            <a:r>
              <a:rPr lang="en-US" altLang="en-US" i="1"/>
              <a:t>not </a:t>
            </a:r>
            <a:r>
              <a:rPr lang="en-US" altLang="en-US"/>
              <a:t>conflict serializable.</a:t>
            </a:r>
            <a:br>
              <a:rPr lang="en-US" altLang="en-US"/>
            </a:br>
            <a:endParaRPr lang="en-US" altLang="en-US"/>
          </a:p>
          <a:p>
            <a:pPr>
              <a:buFont typeface="Monotype Sorts" charset="2"/>
              <a:buNone/>
              <a:tabLst>
                <a:tab pos="1890713" algn="l"/>
                <a:tab pos="2338388" algn="l"/>
                <a:tab pos="2914650" algn="l"/>
                <a:tab pos="3203575" algn="l"/>
                <a:tab pos="3881438" algn="l"/>
                <a:tab pos="4286250" algn="l"/>
              </a:tabLst>
            </a:pPr>
            <a:r>
              <a:rPr lang="en-US" altLang="en-US"/>
              <a:t>		</a:t>
            </a:r>
          </a:p>
          <a:p>
            <a:pPr>
              <a:buFont typeface="Monotype Sorts" charset="2"/>
              <a:buNone/>
              <a:tabLst>
                <a:tab pos="1890713" algn="l"/>
                <a:tab pos="2338388" algn="l"/>
                <a:tab pos="2914650" algn="l"/>
                <a:tab pos="3203575" algn="l"/>
                <a:tab pos="3881438" algn="l"/>
                <a:tab pos="4286250" algn="l"/>
              </a:tabLst>
            </a:pPr>
            <a:endParaRPr lang="en-US" altLang="en-US"/>
          </a:p>
          <a:p>
            <a:pPr>
              <a:tabLst>
                <a:tab pos="1890713" algn="l"/>
                <a:tab pos="2338388" algn="l"/>
                <a:tab pos="2914650" algn="l"/>
                <a:tab pos="3203575" algn="l"/>
                <a:tab pos="3881438" algn="l"/>
                <a:tab pos="4286250" algn="l"/>
              </a:tabLst>
            </a:pPr>
            <a:endParaRPr lang="en-US" altLang="en-US"/>
          </a:p>
          <a:p>
            <a:pPr>
              <a:buFont typeface="Monotype Sorts" charset="2"/>
              <a:buNone/>
              <a:tabLst>
                <a:tab pos="1890713" algn="l"/>
                <a:tab pos="2338388" algn="l"/>
                <a:tab pos="2914650" algn="l"/>
                <a:tab pos="3203575" algn="l"/>
                <a:tab pos="3881438" algn="l"/>
                <a:tab pos="4286250" algn="l"/>
              </a:tabLst>
            </a:pPr>
            <a:endParaRPr lang="en-US" altLang="en-US"/>
          </a:p>
          <a:p>
            <a:pPr>
              <a:tabLst>
                <a:tab pos="1890713" algn="l"/>
                <a:tab pos="2338388" algn="l"/>
                <a:tab pos="2914650" algn="l"/>
                <a:tab pos="3203575" algn="l"/>
                <a:tab pos="3881438" algn="l"/>
                <a:tab pos="4286250" algn="l"/>
              </a:tabLst>
            </a:pPr>
            <a:r>
              <a:rPr lang="en-US" altLang="en-US"/>
              <a:t>What serial schedule is above equivalent to?</a:t>
            </a:r>
          </a:p>
          <a:p>
            <a:pPr>
              <a:tabLst>
                <a:tab pos="1890713" algn="l"/>
                <a:tab pos="2338388" algn="l"/>
                <a:tab pos="2914650" algn="l"/>
                <a:tab pos="3203575" algn="l"/>
                <a:tab pos="3881438" algn="l"/>
                <a:tab pos="4286250" algn="l"/>
              </a:tabLst>
            </a:pPr>
            <a:r>
              <a:rPr lang="en-US" altLang="en-US"/>
              <a:t>Every view serializable schedule that is not conflict serializable has </a:t>
            </a:r>
            <a:r>
              <a:rPr lang="en-US" altLang="en-US" b="1">
                <a:solidFill>
                  <a:srgbClr val="000099"/>
                </a:solidFill>
              </a:rPr>
              <a:t>blind writes</a:t>
            </a:r>
            <a:r>
              <a:rPr lang="en-US" altLang="en-US" b="1"/>
              <a:t>.</a:t>
            </a:r>
          </a:p>
        </p:txBody>
      </p:sp>
      <p:pic>
        <p:nvPicPr>
          <p:cNvPr id="26628" name="Picture 4" descr="New PDF from Images Output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613" y="2590707"/>
            <a:ext cx="293687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Other Notions of Serializability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683581" y="1102497"/>
            <a:ext cx="7066626" cy="5367972"/>
          </a:xfrm>
        </p:spPr>
        <p:txBody>
          <a:bodyPr/>
          <a:lstStyle/>
          <a:p>
            <a:pPr>
              <a:tabLst>
                <a:tab pos="2120900" algn="l"/>
                <a:tab pos="2568575" algn="l"/>
                <a:tab pos="3600450" algn="l"/>
                <a:tab pos="3940175" algn="l"/>
              </a:tabLst>
            </a:pPr>
            <a:r>
              <a:rPr lang="en-US" altLang="en-US" dirty="0"/>
              <a:t>The schedule below produces same outcome as the serial schedule &lt; </a:t>
            </a:r>
            <a:r>
              <a:rPr lang="en-US" altLang="en-US" i="1" dirty="0"/>
              <a:t>T</a:t>
            </a:r>
            <a:r>
              <a:rPr lang="en-US" altLang="en-US" baseline="-25000" dirty="0"/>
              <a:t>1</a:t>
            </a:r>
            <a:r>
              <a:rPr lang="en-US" altLang="en-US" dirty="0"/>
              <a:t>,</a:t>
            </a:r>
            <a:r>
              <a:rPr lang="en-US" altLang="en-US" baseline="-25000" dirty="0"/>
              <a:t> </a:t>
            </a:r>
            <a:r>
              <a:rPr lang="en-US" altLang="en-US" i="1" dirty="0"/>
              <a:t>T</a:t>
            </a:r>
            <a:r>
              <a:rPr lang="en-US" altLang="en-US" baseline="-25000" dirty="0"/>
              <a:t>5</a:t>
            </a:r>
            <a:r>
              <a:rPr lang="en-US" altLang="en-US" dirty="0"/>
              <a:t> &gt;, yet is not conflict equivalent or view equivalent to it.</a:t>
            </a:r>
          </a:p>
          <a:p>
            <a:pPr>
              <a:buFont typeface="Monotype Sorts" charset="2"/>
              <a:buNone/>
              <a:tabLst>
                <a:tab pos="2120900" algn="l"/>
                <a:tab pos="2568575" algn="l"/>
                <a:tab pos="3600450" algn="l"/>
                <a:tab pos="3940175" algn="l"/>
              </a:tabLst>
            </a:pPr>
            <a:r>
              <a:rPr lang="en-US" altLang="en-US" dirty="0"/>
              <a:t>		</a:t>
            </a:r>
          </a:p>
          <a:p>
            <a:pPr>
              <a:tabLst>
                <a:tab pos="2120900" algn="l"/>
                <a:tab pos="2568575" algn="l"/>
                <a:tab pos="3600450" algn="l"/>
                <a:tab pos="3940175" algn="l"/>
              </a:tabLst>
            </a:pPr>
            <a:endParaRPr lang="en-US" altLang="en-US" dirty="0"/>
          </a:p>
          <a:p>
            <a:pPr>
              <a:tabLst>
                <a:tab pos="2120900" algn="l"/>
                <a:tab pos="2568575" algn="l"/>
                <a:tab pos="3600450" algn="l"/>
                <a:tab pos="3940175" algn="l"/>
              </a:tabLst>
            </a:pPr>
            <a:endParaRPr lang="en-US" altLang="en-US" dirty="0"/>
          </a:p>
          <a:p>
            <a:pPr>
              <a:tabLst>
                <a:tab pos="2120900" algn="l"/>
                <a:tab pos="2568575" algn="l"/>
                <a:tab pos="3600450" algn="l"/>
                <a:tab pos="3940175" algn="l"/>
              </a:tabLst>
            </a:pPr>
            <a:endParaRPr lang="en-US" altLang="en-US" dirty="0"/>
          </a:p>
          <a:p>
            <a:pPr>
              <a:tabLst>
                <a:tab pos="2120900" algn="l"/>
                <a:tab pos="2568575" algn="l"/>
                <a:tab pos="3600450" algn="l"/>
                <a:tab pos="3940175" algn="l"/>
              </a:tabLst>
            </a:pPr>
            <a:endParaRPr lang="en-US" altLang="en-US" dirty="0"/>
          </a:p>
          <a:p>
            <a:pPr>
              <a:tabLst>
                <a:tab pos="2120900" algn="l"/>
                <a:tab pos="2568575" algn="l"/>
                <a:tab pos="3600450" algn="l"/>
                <a:tab pos="3940175" algn="l"/>
              </a:tabLst>
            </a:pPr>
            <a:endParaRPr lang="en-US" altLang="en-US" dirty="0"/>
          </a:p>
          <a:p>
            <a:pPr>
              <a:buFont typeface="Monotype Sorts" charset="2"/>
              <a:buNone/>
              <a:tabLst>
                <a:tab pos="2120900" algn="l"/>
                <a:tab pos="2568575" algn="l"/>
                <a:tab pos="3600450" algn="l"/>
                <a:tab pos="3940175" algn="l"/>
              </a:tabLst>
            </a:pP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  <a:p>
            <a:pPr>
              <a:buFont typeface="Monotype Sorts" charset="2"/>
              <a:buNone/>
              <a:tabLst>
                <a:tab pos="2120900" algn="l"/>
                <a:tab pos="2568575" algn="l"/>
                <a:tab pos="3600450" algn="l"/>
                <a:tab pos="3940175" algn="l"/>
              </a:tabLst>
            </a:pPr>
            <a:endParaRPr lang="en-US" altLang="en-US" dirty="0"/>
          </a:p>
          <a:p>
            <a:pPr>
              <a:tabLst>
                <a:tab pos="2120900" algn="l"/>
                <a:tab pos="2568575" algn="l"/>
                <a:tab pos="3600450" algn="l"/>
                <a:tab pos="3940175" algn="l"/>
              </a:tabLst>
            </a:pPr>
            <a:r>
              <a:rPr lang="en-US" altLang="en-US" dirty="0"/>
              <a:t>Determining such equivalence requires analysis of operations other than read and write.</a:t>
            </a:r>
          </a:p>
          <a:p>
            <a:pPr>
              <a:tabLst>
                <a:tab pos="2120900" algn="l"/>
                <a:tab pos="2568575" algn="l"/>
                <a:tab pos="3600450" algn="l"/>
                <a:tab pos="3940175" algn="l"/>
              </a:tabLst>
            </a:pPr>
            <a:endParaRPr lang="en-US" altLang="en-US" dirty="0"/>
          </a:p>
          <a:p>
            <a:pPr>
              <a:tabLst>
                <a:tab pos="2120900" algn="l"/>
                <a:tab pos="2568575" algn="l"/>
                <a:tab pos="3600450" algn="l"/>
                <a:tab pos="3940175" algn="l"/>
              </a:tabLst>
            </a:pPr>
            <a:endParaRPr lang="en-US" altLang="en-US" dirty="0"/>
          </a:p>
        </p:txBody>
      </p:sp>
      <p:pic>
        <p:nvPicPr>
          <p:cNvPr id="2765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799" y="1966118"/>
            <a:ext cx="2844800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Testing for Serializability 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92458" y="1102497"/>
            <a:ext cx="7522855" cy="5367972"/>
          </a:xfrm>
        </p:spPr>
        <p:txBody>
          <a:bodyPr/>
          <a:lstStyle/>
          <a:p>
            <a:r>
              <a:rPr lang="en-US" altLang="en-US" dirty="0"/>
              <a:t>Consider some schedule of a set of transactions </a:t>
            </a:r>
            <a:r>
              <a:rPr lang="en-US" altLang="en-US" i="1" dirty="0"/>
              <a:t>T</a:t>
            </a:r>
            <a:r>
              <a:rPr lang="en-US" altLang="en-US" baseline="-25000" dirty="0"/>
              <a:t>1</a:t>
            </a:r>
            <a:r>
              <a:rPr lang="en-US" altLang="en-US" dirty="0"/>
              <a:t>, </a:t>
            </a:r>
            <a:r>
              <a:rPr lang="en-US" altLang="en-US" i="1" dirty="0"/>
              <a:t>T</a:t>
            </a:r>
            <a:r>
              <a:rPr lang="en-US" altLang="en-US" baseline="-25000" dirty="0"/>
              <a:t>2</a:t>
            </a:r>
            <a:r>
              <a:rPr lang="en-US" altLang="en-US" dirty="0"/>
              <a:t>, ...,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n</a:t>
            </a:r>
            <a:endParaRPr lang="en-US" altLang="en-US" dirty="0"/>
          </a:p>
          <a:p>
            <a:r>
              <a:rPr lang="en-US" altLang="en-US" b="1" dirty="0">
                <a:solidFill>
                  <a:srgbClr val="000099"/>
                </a:solidFill>
              </a:rPr>
              <a:t>Precedence graph</a:t>
            </a:r>
            <a:r>
              <a:rPr lang="en-US" altLang="en-US" i="1" dirty="0"/>
              <a:t> </a:t>
            </a:r>
            <a:r>
              <a:rPr lang="en-US" altLang="en-US" dirty="0"/>
              <a:t>— a direct graph where the vertices are the transactions (names).</a:t>
            </a:r>
          </a:p>
          <a:p>
            <a:r>
              <a:rPr lang="en-US" altLang="en-US" dirty="0"/>
              <a:t>We draw an arc from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to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j</a:t>
            </a:r>
            <a:r>
              <a:rPr lang="en-US" altLang="en-US" i="1" dirty="0"/>
              <a:t> </a:t>
            </a:r>
            <a:r>
              <a:rPr lang="en-US" altLang="en-US" dirty="0"/>
              <a:t>if the two transaction conflict, and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accessed the data item on which the conflict arose earlier.</a:t>
            </a:r>
          </a:p>
          <a:p>
            <a:r>
              <a:rPr lang="en-US" altLang="en-US" dirty="0"/>
              <a:t>We may label the arc by the item that was accessed.</a:t>
            </a:r>
          </a:p>
          <a:p>
            <a:r>
              <a:rPr lang="en-US" altLang="en-US" dirty="0"/>
              <a:t>Example</a:t>
            </a:r>
            <a:r>
              <a:rPr lang="en-US" altLang="en-US" b="1" dirty="0"/>
              <a:t> </a:t>
            </a:r>
            <a:r>
              <a:rPr lang="en-US" altLang="en-US" dirty="0" smtClean="0"/>
              <a:t>of a precedence graph</a:t>
            </a:r>
            <a:endParaRPr lang="en-US" altLang="en-US" dirty="0"/>
          </a:p>
        </p:txBody>
      </p:sp>
      <p:pic>
        <p:nvPicPr>
          <p:cNvPr id="28676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379" y="3471867"/>
            <a:ext cx="2174782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Test for Conflict Serializability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65825" y="1102497"/>
            <a:ext cx="4919966" cy="5367972"/>
          </a:xfrm>
        </p:spPr>
        <p:txBody>
          <a:bodyPr/>
          <a:lstStyle/>
          <a:p>
            <a:r>
              <a:rPr lang="en-US" altLang="en-US" dirty="0"/>
              <a:t>A schedule is conflict serializable if and only if its precedence graph is acyclic.</a:t>
            </a:r>
          </a:p>
          <a:p>
            <a:r>
              <a:rPr lang="en-US" altLang="en-US" dirty="0"/>
              <a:t>Cycle-detection algorithms exist which take order </a:t>
            </a:r>
            <a:r>
              <a:rPr lang="en-US" altLang="en-US" i="1" dirty="0"/>
              <a:t>n</a:t>
            </a:r>
            <a:r>
              <a:rPr lang="en-US" altLang="en-US" baseline="30000" dirty="0"/>
              <a:t>2</a:t>
            </a:r>
            <a:r>
              <a:rPr lang="en-US" altLang="en-US" dirty="0"/>
              <a:t> time, where </a:t>
            </a:r>
            <a:r>
              <a:rPr lang="en-US" altLang="en-US" i="1" dirty="0"/>
              <a:t>n </a:t>
            </a:r>
            <a:r>
              <a:rPr lang="en-US" altLang="en-US" dirty="0"/>
              <a:t>is the number of vertices in the graph.  </a:t>
            </a:r>
          </a:p>
          <a:p>
            <a:pPr lvl="1"/>
            <a:r>
              <a:rPr lang="en-US" altLang="en-US" dirty="0"/>
              <a:t>(Better algorithms take order </a:t>
            </a:r>
            <a:r>
              <a:rPr lang="en-US" altLang="en-US" i="1" dirty="0"/>
              <a:t>n</a:t>
            </a:r>
            <a:r>
              <a:rPr lang="en-US" altLang="en-US" dirty="0"/>
              <a:t> + </a:t>
            </a:r>
            <a:r>
              <a:rPr lang="en-US" altLang="en-US" i="1" dirty="0"/>
              <a:t>e</a:t>
            </a:r>
            <a:r>
              <a:rPr lang="en-US" altLang="en-US" dirty="0"/>
              <a:t> where </a:t>
            </a:r>
            <a:r>
              <a:rPr lang="en-US" altLang="en-US" i="1" dirty="0"/>
              <a:t>e</a:t>
            </a:r>
            <a:r>
              <a:rPr lang="en-US" altLang="en-US" dirty="0"/>
              <a:t> is the number of edges.)</a:t>
            </a:r>
          </a:p>
          <a:p>
            <a:r>
              <a:rPr lang="en-US" altLang="en-US" dirty="0"/>
              <a:t>If precedence graph is acyclic, the serializability order can be obtained by a </a:t>
            </a:r>
            <a:r>
              <a:rPr lang="en-US" altLang="en-US" i="1" dirty="0">
                <a:solidFill>
                  <a:srgbClr val="000099"/>
                </a:solidFill>
              </a:rPr>
              <a:t>topological sorting</a:t>
            </a:r>
            <a:r>
              <a:rPr lang="en-US" altLang="en-US" dirty="0"/>
              <a:t> of the graph. </a:t>
            </a:r>
          </a:p>
          <a:p>
            <a:pPr lvl="1"/>
            <a:r>
              <a:rPr lang="en-US" altLang="en-US" dirty="0"/>
              <a:t> This is a linear order consistent with the partial order of the graph.</a:t>
            </a:r>
          </a:p>
          <a:p>
            <a:pPr lvl="1"/>
            <a:r>
              <a:rPr lang="en-US" altLang="en-US" dirty="0"/>
              <a:t>For example, a serializability order for Schedule A would be</a:t>
            </a:r>
            <a:br>
              <a:rPr lang="en-US" altLang="en-US" dirty="0"/>
            </a:br>
            <a:r>
              <a:rPr lang="en-US" altLang="en-US" i="1" dirty="0"/>
              <a:t>T</a:t>
            </a:r>
            <a:r>
              <a:rPr lang="en-US" altLang="en-US" baseline="-25000" dirty="0"/>
              <a:t>5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charset="2"/>
              </a:rPr>
              <a:t> </a:t>
            </a:r>
            <a:r>
              <a:rPr lang="en-US" altLang="en-US" i="1" dirty="0"/>
              <a:t>T</a:t>
            </a:r>
            <a:r>
              <a:rPr lang="en-US" altLang="en-US" baseline="-25000" dirty="0"/>
              <a:t>1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charset="2"/>
              </a:rPr>
              <a:t> </a:t>
            </a:r>
            <a:r>
              <a:rPr lang="en-US" altLang="en-US" i="1" dirty="0"/>
              <a:t>T</a:t>
            </a:r>
            <a:r>
              <a:rPr lang="en-US" altLang="en-US" baseline="-25000" dirty="0"/>
              <a:t>3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charset="2"/>
              </a:rPr>
              <a:t> </a:t>
            </a:r>
            <a:r>
              <a:rPr lang="en-US" altLang="en-US" i="1" dirty="0"/>
              <a:t>T</a:t>
            </a:r>
            <a:r>
              <a:rPr lang="en-US" altLang="en-US" baseline="-25000" dirty="0"/>
              <a:t>2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charset="2"/>
              </a:rPr>
              <a:t> </a:t>
            </a:r>
            <a:r>
              <a:rPr lang="en-US" altLang="en-US" i="1" dirty="0"/>
              <a:t>T</a:t>
            </a:r>
            <a:r>
              <a:rPr lang="en-US" altLang="en-US" baseline="-25000" dirty="0"/>
              <a:t>4</a:t>
            </a:r>
            <a:endParaRPr lang="en-US" altLang="en-US" dirty="0"/>
          </a:p>
          <a:p>
            <a:pPr lvl="2"/>
            <a:r>
              <a:rPr lang="en-US" altLang="en-US" dirty="0">
                <a:sym typeface="Monotype Sorts" charset="2"/>
              </a:rPr>
              <a:t>Are there others?</a:t>
            </a:r>
          </a:p>
        </p:txBody>
      </p:sp>
      <p:pic>
        <p:nvPicPr>
          <p:cNvPr id="2970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3" y="1055688"/>
            <a:ext cx="2954337" cy="534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Test for View Serializability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701336" y="1102497"/>
            <a:ext cx="7581530" cy="5367972"/>
          </a:xfrm>
        </p:spPr>
        <p:txBody>
          <a:bodyPr/>
          <a:lstStyle/>
          <a:p>
            <a:r>
              <a:rPr lang="en-US" altLang="en-US" dirty="0"/>
              <a:t>The precedence graph test for conflict serializability cannot be used directly to test for view serializability.</a:t>
            </a:r>
          </a:p>
          <a:p>
            <a:pPr lvl="1"/>
            <a:r>
              <a:rPr lang="en-US" altLang="en-US" dirty="0"/>
              <a:t>Extension to test for view serializability has cost exponential in the size of the precedence graph.</a:t>
            </a:r>
          </a:p>
          <a:p>
            <a:r>
              <a:rPr lang="en-US" altLang="en-US" dirty="0"/>
              <a:t>The problem of checking if a schedule is view serializable falls in the class of </a:t>
            </a:r>
            <a:r>
              <a:rPr lang="en-US" altLang="en-US" i="1" dirty="0"/>
              <a:t>NP</a:t>
            </a:r>
            <a:r>
              <a:rPr lang="en-US" altLang="en-US" dirty="0"/>
              <a:t>-complete problems. </a:t>
            </a:r>
          </a:p>
          <a:p>
            <a:pPr lvl="1"/>
            <a:r>
              <a:rPr lang="en-US" altLang="en-US" dirty="0" smtClean="0"/>
              <a:t>Thus, </a:t>
            </a:r>
            <a:r>
              <a:rPr lang="en-US" altLang="en-US" dirty="0"/>
              <a:t>existence of an efficient algorithm is </a:t>
            </a:r>
            <a:r>
              <a:rPr lang="en-US" altLang="en-US" i="1" dirty="0"/>
              <a:t>extremely</a:t>
            </a:r>
            <a:r>
              <a:rPr lang="en-US" altLang="en-US" dirty="0"/>
              <a:t> unlikely.</a:t>
            </a:r>
          </a:p>
          <a:p>
            <a:r>
              <a:rPr lang="en-US" altLang="en-US" dirty="0"/>
              <a:t>However practical algorithms that just check some </a:t>
            </a:r>
            <a:r>
              <a:rPr lang="en-US" altLang="en-US" b="1" dirty="0"/>
              <a:t>sufficient</a:t>
            </a:r>
            <a:r>
              <a:rPr lang="en-US" altLang="en-US" i="1" dirty="0"/>
              <a:t> </a:t>
            </a:r>
            <a:r>
              <a:rPr lang="en-US" altLang="en-US" b="1" dirty="0"/>
              <a:t>conditions</a:t>
            </a:r>
            <a:r>
              <a:rPr lang="en-US" altLang="en-US" dirty="0"/>
              <a:t> for view serializability can still be used.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Recoverable Schedules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701336" y="1686901"/>
            <a:ext cx="7776839" cy="4783568"/>
          </a:xfrm>
        </p:spPr>
        <p:txBody>
          <a:bodyPr/>
          <a:lstStyle/>
          <a:p>
            <a:pPr>
              <a:tabLst>
                <a:tab pos="2395538" algn="l"/>
                <a:tab pos="2857500" algn="l"/>
                <a:tab pos="3549650" algn="l"/>
                <a:tab pos="3997325" algn="l"/>
              </a:tabLst>
            </a:pPr>
            <a:r>
              <a:rPr lang="en-US" altLang="en-US" b="1" dirty="0">
                <a:solidFill>
                  <a:srgbClr val="000099"/>
                </a:solidFill>
              </a:rPr>
              <a:t>Recoverable</a:t>
            </a:r>
            <a:r>
              <a:rPr lang="en-US" altLang="en-US" b="1" i="1" dirty="0">
                <a:solidFill>
                  <a:srgbClr val="000099"/>
                </a:solidFill>
              </a:rPr>
              <a:t> </a:t>
            </a:r>
            <a:r>
              <a:rPr lang="en-US" altLang="en-US" b="1" dirty="0">
                <a:solidFill>
                  <a:srgbClr val="000099"/>
                </a:solidFill>
              </a:rPr>
              <a:t>schedule</a:t>
            </a:r>
            <a:r>
              <a:rPr lang="en-US" altLang="en-US" dirty="0"/>
              <a:t> — if a transaction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j</a:t>
            </a:r>
            <a:r>
              <a:rPr lang="en-US" altLang="en-US" dirty="0"/>
              <a:t> reads a data item previously written by a transaction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i </a:t>
            </a:r>
            <a:r>
              <a:rPr lang="en-US" altLang="en-US" dirty="0"/>
              <a:t>, then the commit operation of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 appears before the commit operation of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j</a:t>
            </a:r>
            <a:r>
              <a:rPr lang="en-US" altLang="en-US" i="1" dirty="0"/>
              <a:t>.</a:t>
            </a:r>
            <a:endParaRPr lang="en-US" altLang="en-US" dirty="0"/>
          </a:p>
          <a:p>
            <a:pPr>
              <a:tabLst>
                <a:tab pos="2395538" algn="l"/>
                <a:tab pos="2857500" algn="l"/>
                <a:tab pos="3549650" algn="l"/>
                <a:tab pos="3997325" algn="l"/>
              </a:tabLst>
            </a:pPr>
            <a:r>
              <a:rPr lang="en-US" altLang="en-US" dirty="0"/>
              <a:t>The following schedule (Schedule 11) is not recoverable</a:t>
            </a:r>
            <a:br>
              <a:rPr lang="en-US" altLang="en-US" dirty="0"/>
            </a:br>
            <a:r>
              <a:rPr lang="en-US" altLang="en-US" dirty="0"/>
              <a:t>		</a:t>
            </a:r>
          </a:p>
          <a:p>
            <a:pPr>
              <a:tabLst>
                <a:tab pos="2395538" algn="l"/>
                <a:tab pos="2857500" algn="l"/>
                <a:tab pos="3549650" algn="l"/>
                <a:tab pos="3997325" algn="l"/>
              </a:tabLst>
            </a:pPr>
            <a:endParaRPr lang="en-US" altLang="en-US" dirty="0"/>
          </a:p>
          <a:p>
            <a:pPr>
              <a:tabLst>
                <a:tab pos="2395538" algn="l"/>
                <a:tab pos="2857500" algn="l"/>
                <a:tab pos="3549650" algn="l"/>
                <a:tab pos="3997325" algn="l"/>
              </a:tabLst>
            </a:pPr>
            <a:endParaRPr lang="en-US" altLang="en-US" dirty="0"/>
          </a:p>
          <a:p>
            <a:pPr>
              <a:tabLst>
                <a:tab pos="2395538" algn="l"/>
                <a:tab pos="2857500" algn="l"/>
                <a:tab pos="3549650" algn="l"/>
                <a:tab pos="3997325" algn="l"/>
              </a:tabLst>
            </a:pPr>
            <a:endParaRPr lang="en-US" altLang="en-US" dirty="0"/>
          </a:p>
          <a:p>
            <a:pPr>
              <a:tabLst>
                <a:tab pos="2395538" algn="l"/>
                <a:tab pos="2857500" algn="l"/>
                <a:tab pos="3549650" algn="l"/>
                <a:tab pos="3997325" algn="l"/>
              </a:tabLst>
            </a:pPr>
            <a:endParaRPr lang="en-US" altLang="en-US" dirty="0"/>
          </a:p>
          <a:p>
            <a:pPr>
              <a:tabLst>
                <a:tab pos="2395538" algn="l"/>
                <a:tab pos="2857500" algn="l"/>
                <a:tab pos="3549650" algn="l"/>
                <a:tab pos="3997325" algn="l"/>
              </a:tabLst>
            </a:pPr>
            <a:r>
              <a:rPr lang="en-US" altLang="en-US" dirty="0"/>
              <a:t>If </a:t>
            </a:r>
            <a:r>
              <a:rPr lang="en-US" altLang="en-US" i="1" dirty="0"/>
              <a:t>T</a:t>
            </a:r>
            <a:r>
              <a:rPr lang="en-US" altLang="en-US" baseline="-25000" dirty="0"/>
              <a:t>8</a:t>
            </a:r>
            <a:r>
              <a:rPr lang="en-US" altLang="en-US" sz="1600" dirty="0"/>
              <a:t> </a:t>
            </a:r>
            <a:r>
              <a:rPr lang="en-US" altLang="en-US" dirty="0"/>
              <a:t>should abort, </a:t>
            </a:r>
            <a:r>
              <a:rPr lang="en-US" altLang="en-US" i="1" dirty="0"/>
              <a:t>T</a:t>
            </a:r>
            <a:r>
              <a:rPr lang="en-US" altLang="en-US" baseline="-25000" dirty="0"/>
              <a:t>9</a:t>
            </a:r>
            <a:r>
              <a:rPr lang="en-US" altLang="en-US" dirty="0"/>
              <a:t> would have read (and possibly shown to the user) an inconsistent database state.  Hence, database must ensure that schedules are recoverable.</a:t>
            </a:r>
          </a:p>
        </p:txBody>
      </p:sp>
      <p:sp>
        <p:nvSpPr>
          <p:cNvPr id="31748" name="Text Box 6"/>
          <p:cNvSpPr txBox="1">
            <a:spLocks noChangeArrowheads="1"/>
          </p:cNvSpPr>
          <p:nvPr/>
        </p:nvSpPr>
        <p:spPr bwMode="auto">
          <a:xfrm>
            <a:off x="701336" y="1071347"/>
            <a:ext cx="768806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700" dirty="0"/>
              <a:t>Need to address the effect of transaction failures on concurrently </a:t>
            </a:r>
            <a:br>
              <a:rPr lang="en-US" altLang="en-US" sz="1700" dirty="0"/>
            </a:br>
            <a:r>
              <a:rPr lang="en-US" altLang="en-US" sz="1700" dirty="0"/>
              <a:t>running transactions.</a:t>
            </a:r>
          </a:p>
        </p:txBody>
      </p:sp>
      <p:pic>
        <p:nvPicPr>
          <p:cNvPr id="3174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14" y="2971608"/>
            <a:ext cx="2913063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Cascading Rollbacks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674703" y="1102497"/>
            <a:ext cx="7776840" cy="5367972"/>
          </a:xfrm>
        </p:spPr>
        <p:txBody>
          <a:bodyPr/>
          <a:lstStyle/>
          <a:p>
            <a:pPr>
              <a:tabLst>
                <a:tab pos="1658938" algn="l"/>
                <a:tab pos="2120900" algn="l"/>
                <a:tab pos="2684463" algn="l"/>
                <a:tab pos="3030538" algn="l"/>
                <a:tab pos="3767138" algn="l"/>
                <a:tab pos="4056063" algn="l"/>
              </a:tabLst>
            </a:pPr>
            <a:r>
              <a:rPr lang="en-US" altLang="en-US" b="1" dirty="0">
                <a:solidFill>
                  <a:srgbClr val="000099"/>
                </a:solidFill>
              </a:rPr>
              <a:t>Cascading rollback</a:t>
            </a:r>
            <a:r>
              <a:rPr lang="en-US" altLang="en-US" dirty="0"/>
              <a:t> – a single transaction failure leads to a series of transaction rollbacks.  Consider the following schedule where none of the transactions has yet committed (so the schedule is recoverable)</a:t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/>
              <a:t>If </a:t>
            </a:r>
            <a:r>
              <a:rPr lang="en-US" altLang="en-US" i="1" dirty="0"/>
              <a:t>T</a:t>
            </a:r>
            <a:r>
              <a:rPr lang="en-US" altLang="en-US" baseline="-25000" dirty="0"/>
              <a:t>10</a:t>
            </a:r>
            <a:r>
              <a:rPr lang="en-US" altLang="en-US" dirty="0"/>
              <a:t> fails, </a:t>
            </a:r>
            <a:r>
              <a:rPr lang="en-US" altLang="en-US" i="1" dirty="0"/>
              <a:t>T</a:t>
            </a:r>
            <a:r>
              <a:rPr lang="en-US" altLang="en-US" baseline="-25000" dirty="0"/>
              <a:t>11</a:t>
            </a:r>
            <a:r>
              <a:rPr lang="en-US" altLang="en-US" dirty="0"/>
              <a:t> and </a:t>
            </a:r>
            <a:r>
              <a:rPr lang="en-US" altLang="en-US" i="1" dirty="0"/>
              <a:t>T</a:t>
            </a:r>
            <a:r>
              <a:rPr lang="en-US" altLang="en-US" baseline="-25000" dirty="0"/>
              <a:t>12</a:t>
            </a:r>
            <a:r>
              <a:rPr lang="en-US" altLang="en-US" dirty="0"/>
              <a:t> must also be rolled back.</a:t>
            </a:r>
          </a:p>
          <a:p>
            <a:pPr>
              <a:tabLst>
                <a:tab pos="1658938" algn="l"/>
                <a:tab pos="2120900" algn="l"/>
                <a:tab pos="2684463" algn="l"/>
                <a:tab pos="3030538" algn="l"/>
                <a:tab pos="3767138" algn="l"/>
                <a:tab pos="4056063" algn="l"/>
              </a:tabLst>
            </a:pPr>
            <a:r>
              <a:rPr lang="en-US" altLang="en-US" dirty="0"/>
              <a:t>Can lead to the undoing of a significant amount of work</a:t>
            </a:r>
          </a:p>
        </p:txBody>
      </p:sp>
      <p:pic>
        <p:nvPicPr>
          <p:cNvPr id="3277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647" y="2122396"/>
            <a:ext cx="3429000" cy="192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Cascadeless Schedules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692458" y="1102497"/>
            <a:ext cx="7776839" cy="5367972"/>
          </a:xfrm>
        </p:spPr>
        <p:txBody>
          <a:bodyPr/>
          <a:lstStyle/>
          <a:p>
            <a:r>
              <a:rPr lang="en-US" altLang="en-US" b="1" dirty="0">
                <a:solidFill>
                  <a:srgbClr val="000099"/>
                </a:solidFill>
              </a:rPr>
              <a:t>Cascadeless</a:t>
            </a:r>
            <a:r>
              <a:rPr lang="en-US" altLang="en-US" b="1" i="1" dirty="0">
                <a:solidFill>
                  <a:srgbClr val="000099"/>
                </a:solidFill>
              </a:rPr>
              <a:t> </a:t>
            </a:r>
            <a:r>
              <a:rPr lang="en-US" altLang="en-US" b="1" dirty="0">
                <a:solidFill>
                  <a:srgbClr val="000099"/>
                </a:solidFill>
              </a:rPr>
              <a:t>schedules</a:t>
            </a:r>
            <a:r>
              <a:rPr lang="en-US" altLang="en-US" dirty="0"/>
              <a:t> — cascading rollbacks cannot occur;</a:t>
            </a:r>
          </a:p>
          <a:p>
            <a:pPr lvl="1"/>
            <a:r>
              <a:rPr lang="en-US" altLang="en-US" dirty="0"/>
              <a:t>For each pair of transactions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and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j</a:t>
            </a:r>
            <a:r>
              <a:rPr lang="en-US" altLang="en-US" dirty="0"/>
              <a:t> such that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j</a:t>
            </a:r>
            <a:r>
              <a:rPr lang="en-US" altLang="en-US" dirty="0"/>
              <a:t>  reads a data item previously written by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i</a:t>
            </a:r>
            <a:r>
              <a:rPr lang="en-US" altLang="en-US" dirty="0"/>
              <a:t>, the commit operation of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 appears before the read operation of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j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Every </a:t>
            </a:r>
            <a:r>
              <a:rPr lang="en-US" altLang="en-US" dirty="0" smtClean="0"/>
              <a:t>Cascadeless </a:t>
            </a:r>
            <a:r>
              <a:rPr lang="en-US" altLang="en-US" dirty="0"/>
              <a:t>schedule is also recoverable</a:t>
            </a:r>
          </a:p>
          <a:p>
            <a:r>
              <a:rPr lang="en-US" altLang="en-US" dirty="0"/>
              <a:t>It is desirable to restrict the schedules to those that are cascadeless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Concurrency Control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656948" y="1102497"/>
            <a:ext cx="7812349" cy="5367972"/>
          </a:xfrm>
        </p:spPr>
        <p:txBody>
          <a:bodyPr/>
          <a:lstStyle/>
          <a:p>
            <a:r>
              <a:rPr lang="en-US" altLang="en-US" dirty="0"/>
              <a:t>A database must provide a mechanism that will ensure that all possible schedules are </a:t>
            </a:r>
          </a:p>
          <a:p>
            <a:pPr lvl="1"/>
            <a:r>
              <a:rPr lang="en-US" altLang="en-US" dirty="0"/>
              <a:t>either conflict or view serializable, and </a:t>
            </a:r>
          </a:p>
          <a:p>
            <a:pPr lvl="1"/>
            <a:r>
              <a:rPr lang="en-US" altLang="en-US" dirty="0"/>
              <a:t>are recoverable and preferably cascadeless</a:t>
            </a:r>
          </a:p>
          <a:p>
            <a:r>
              <a:rPr lang="en-US" altLang="en-US" dirty="0"/>
              <a:t>A policy in which only one transaction can execute at a time generates serial schedules, but provides a poor degree of concurrency</a:t>
            </a:r>
          </a:p>
          <a:p>
            <a:pPr lvl="1"/>
            <a:r>
              <a:rPr lang="en-US" altLang="en-US" dirty="0"/>
              <a:t>Are serial schedules recoverable/</a:t>
            </a:r>
            <a:r>
              <a:rPr lang="en-US" altLang="en-US" dirty="0" err="1"/>
              <a:t>cascadeless</a:t>
            </a:r>
            <a:r>
              <a:rPr lang="en-US" altLang="en-US" dirty="0"/>
              <a:t>?</a:t>
            </a:r>
          </a:p>
          <a:p>
            <a:r>
              <a:rPr lang="en-US" altLang="en-US" dirty="0"/>
              <a:t>Testing a schedule for serializability </a:t>
            </a:r>
            <a:r>
              <a:rPr lang="en-US" altLang="en-US" i="1" dirty="0"/>
              <a:t>after</a:t>
            </a:r>
            <a:r>
              <a:rPr lang="en-US" altLang="en-US" dirty="0"/>
              <a:t> it has executed is a little too late!</a:t>
            </a:r>
          </a:p>
          <a:p>
            <a:r>
              <a:rPr lang="en-US" altLang="en-US" b="1" dirty="0">
                <a:solidFill>
                  <a:srgbClr val="000099"/>
                </a:solidFill>
              </a:rPr>
              <a:t>Goal</a:t>
            </a:r>
            <a:r>
              <a:rPr lang="en-US" altLang="en-US" dirty="0"/>
              <a:t> – to develop concurrency control protocols that will assure serializability.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Concurrency Control (Cont.)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56948" y="1102497"/>
            <a:ext cx="7803471" cy="5367972"/>
          </a:xfrm>
        </p:spPr>
        <p:txBody>
          <a:bodyPr/>
          <a:lstStyle/>
          <a:p>
            <a:r>
              <a:rPr lang="en-US" altLang="en-US" dirty="0"/>
              <a:t>Schedules must be conflict or view serializable, and recoverable, for the sake of database consistency, and preferably cascadeless.</a:t>
            </a:r>
          </a:p>
          <a:p>
            <a:r>
              <a:rPr lang="en-US" altLang="en-US" dirty="0"/>
              <a:t>A policy in which only one transaction can execute at a time generates serial schedules, but provides a poor degree of concurrency.</a:t>
            </a:r>
          </a:p>
          <a:p>
            <a:r>
              <a:rPr lang="en-US" altLang="en-US" dirty="0"/>
              <a:t>Concurrency-control schemes tradeoff between the amount of concurrency they allow and the amount of overhead that they incur.</a:t>
            </a:r>
          </a:p>
          <a:p>
            <a:r>
              <a:rPr lang="en-US" altLang="en-US" dirty="0"/>
              <a:t>Some schemes allow only conflict-serializable schedules to be generated, while others allow  view-serializable schedules that are not conflict-serializable.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Concurrency Control vs. Serializability Tests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674702" y="1102497"/>
            <a:ext cx="7794595" cy="5367972"/>
          </a:xfrm>
        </p:spPr>
        <p:txBody>
          <a:bodyPr/>
          <a:lstStyle/>
          <a:p>
            <a:r>
              <a:rPr lang="en-US" altLang="en-US" dirty="0"/>
              <a:t>Concurrency-control protocols allow concurrent schedules, but ensure that the schedules are conflict/view serializable, and are recoverable and cascadeless .</a:t>
            </a:r>
          </a:p>
          <a:p>
            <a:r>
              <a:rPr lang="en-US" altLang="en-US" dirty="0"/>
              <a:t>Concurrency control protocols (generally) do not examine the precedence graph as it is being created</a:t>
            </a:r>
          </a:p>
          <a:p>
            <a:pPr lvl="1"/>
            <a:r>
              <a:rPr lang="en-US" altLang="en-US" dirty="0"/>
              <a:t>Instead a protocol imposes a discipline that avoids non-serializable schedules.</a:t>
            </a:r>
          </a:p>
          <a:p>
            <a:pPr lvl="1"/>
            <a:r>
              <a:rPr lang="en-US" altLang="en-US" dirty="0"/>
              <a:t>We study such protocols in Chapter 16.</a:t>
            </a:r>
          </a:p>
          <a:p>
            <a:r>
              <a:rPr lang="en-US" altLang="en-US" dirty="0"/>
              <a:t>Different concurrency control protocols provide different tradeoffs between the amount of concurrency they allow and the amount of overhead that they incur.</a:t>
            </a:r>
          </a:p>
          <a:p>
            <a:r>
              <a:rPr lang="en-US" altLang="en-US" dirty="0"/>
              <a:t>Tests for serializability help us understand why a concurrency control protocol is correct.   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Weak Levels of Consistency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674702" y="1102497"/>
            <a:ext cx="7750207" cy="5367972"/>
          </a:xfrm>
        </p:spPr>
        <p:txBody>
          <a:bodyPr/>
          <a:lstStyle/>
          <a:p>
            <a:r>
              <a:rPr lang="en-US" altLang="en-US" dirty="0"/>
              <a:t>Some applications are willing to live with weak levels of consistency, allowing schedules that are not serializable</a:t>
            </a:r>
          </a:p>
          <a:p>
            <a:pPr lvl="1"/>
            <a:r>
              <a:rPr lang="en-US" altLang="en-US" dirty="0"/>
              <a:t>E.g., a read-only transaction that wants to get an approximate total balance of all accounts </a:t>
            </a:r>
          </a:p>
          <a:p>
            <a:pPr lvl="1"/>
            <a:r>
              <a:rPr lang="en-US" altLang="en-US" dirty="0"/>
              <a:t>E.g., database statistics computed for query optimization can be approximate (why?)</a:t>
            </a:r>
          </a:p>
          <a:p>
            <a:pPr lvl="1"/>
            <a:r>
              <a:rPr lang="en-US" altLang="en-US" dirty="0"/>
              <a:t>Such transactions need not be serializable with respect to other transactions</a:t>
            </a:r>
          </a:p>
          <a:p>
            <a:r>
              <a:rPr lang="en-US" altLang="en-US" dirty="0"/>
              <a:t>Tradeoff accuracy for performance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Levels of Consistency in SQL-92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665824" y="1102497"/>
            <a:ext cx="7705819" cy="5367972"/>
          </a:xfrm>
        </p:spPr>
        <p:txBody>
          <a:bodyPr/>
          <a:lstStyle/>
          <a:p>
            <a:r>
              <a:rPr lang="en-US" altLang="en-US" b="1" dirty="0">
                <a:solidFill>
                  <a:srgbClr val="000099"/>
                </a:solidFill>
              </a:rPr>
              <a:t>Serializable</a:t>
            </a:r>
            <a:r>
              <a:rPr lang="en-US" altLang="en-US" b="1" dirty="0"/>
              <a:t> </a:t>
            </a:r>
            <a:r>
              <a:rPr lang="en-US" altLang="en-US" dirty="0"/>
              <a:t>— default</a:t>
            </a:r>
          </a:p>
          <a:p>
            <a:r>
              <a:rPr lang="en-US" altLang="en-US" b="1" dirty="0">
                <a:solidFill>
                  <a:srgbClr val="000099"/>
                </a:solidFill>
              </a:rPr>
              <a:t>Repeatable read</a:t>
            </a:r>
            <a:r>
              <a:rPr lang="en-US" altLang="en-US" b="1" dirty="0"/>
              <a:t> </a:t>
            </a:r>
            <a:r>
              <a:rPr lang="en-US" altLang="en-US" dirty="0"/>
              <a:t>—</a:t>
            </a:r>
            <a:r>
              <a:rPr lang="en-US" altLang="en-US" b="1" dirty="0"/>
              <a:t> </a:t>
            </a:r>
            <a:r>
              <a:rPr lang="en-US" altLang="en-US" dirty="0"/>
              <a:t>only committed records to be read. </a:t>
            </a:r>
          </a:p>
          <a:p>
            <a:pPr lvl="1"/>
            <a:r>
              <a:rPr lang="en-US" altLang="en-US" dirty="0"/>
              <a:t>Repeated reads of same record must return same value.</a:t>
            </a:r>
          </a:p>
          <a:p>
            <a:pPr lvl="1"/>
            <a:r>
              <a:rPr lang="en-US" altLang="en-US" dirty="0"/>
              <a:t>However, a transaction may not be serializable – it may find some records inserted by a transaction but not find others.</a:t>
            </a:r>
          </a:p>
          <a:p>
            <a:r>
              <a:rPr lang="en-US" altLang="en-US" b="1" dirty="0">
                <a:solidFill>
                  <a:srgbClr val="000099"/>
                </a:solidFill>
              </a:rPr>
              <a:t>Read committed</a:t>
            </a:r>
            <a:r>
              <a:rPr lang="en-US" altLang="en-US" b="1" dirty="0"/>
              <a:t> </a:t>
            </a:r>
            <a:r>
              <a:rPr lang="en-US" altLang="en-US" dirty="0"/>
              <a:t>—</a:t>
            </a:r>
            <a:r>
              <a:rPr lang="en-US" altLang="en-US" b="1" dirty="0"/>
              <a:t> </a:t>
            </a:r>
            <a:r>
              <a:rPr lang="en-US" altLang="en-US" dirty="0"/>
              <a:t>only committed records can be read.</a:t>
            </a:r>
          </a:p>
          <a:p>
            <a:pPr lvl="1"/>
            <a:r>
              <a:rPr lang="en-US" altLang="en-US" dirty="0"/>
              <a:t>Successive reads of record may return different (but committed) values.</a:t>
            </a:r>
          </a:p>
          <a:p>
            <a:r>
              <a:rPr lang="en-US" altLang="en-US" b="1" dirty="0">
                <a:solidFill>
                  <a:srgbClr val="000099"/>
                </a:solidFill>
              </a:rPr>
              <a:t>Read uncommitted</a:t>
            </a:r>
            <a:r>
              <a:rPr lang="en-US" altLang="en-US" dirty="0"/>
              <a:t> —</a:t>
            </a:r>
            <a:r>
              <a:rPr lang="en-US" altLang="en-US" b="1" dirty="0"/>
              <a:t> </a:t>
            </a:r>
            <a:r>
              <a:rPr lang="en-US" altLang="en-US" dirty="0"/>
              <a:t>even uncommitted records may be read. </a:t>
            </a:r>
            <a:endParaRPr lang="en-US" altLang="en-US" b="1" dirty="0"/>
          </a:p>
        </p:txBody>
      </p:sp>
      <p:sp>
        <p:nvSpPr>
          <p:cNvPr id="38916" name="Rectangle 5"/>
          <p:cNvSpPr>
            <a:spLocks noChangeArrowheads="1"/>
          </p:cNvSpPr>
          <p:nvPr/>
        </p:nvSpPr>
        <p:spPr bwMode="auto">
          <a:xfrm>
            <a:off x="538163" y="4135438"/>
            <a:ext cx="75279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lang="en-US" altLang="en-US" sz="1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Levels of Consistency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47170A-C2C0-4F36-8AA4-43A131054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458" y="1102497"/>
            <a:ext cx="7750206" cy="5367972"/>
          </a:xfrm>
        </p:spPr>
        <p:txBody>
          <a:bodyPr/>
          <a:lstStyle/>
          <a:p>
            <a:r>
              <a:rPr lang="en-US" dirty="0"/>
              <a:t>Lower degrees of consistency useful for gathering approximate</a:t>
            </a:r>
            <a:br>
              <a:rPr lang="en-US" dirty="0"/>
            </a:br>
            <a:r>
              <a:rPr lang="en-US" dirty="0"/>
              <a:t>information about the database </a:t>
            </a:r>
          </a:p>
          <a:p>
            <a:r>
              <a:rPr lang="en-US" dirty="0"/>
              <a:t>Warning: some database systems do not ensure serializable schedules by default</a:t>
            </a:r>
          </a:p>
          <a:p>
            <a:r>
              <a:rPr lang="en-US" dirty="0"/>
              <a:t>E.g., Oracle (and PostgreSQL prior to version 9) by default support a level of consistency called snapshot isolation (not part of the SQL standard)</a:t>
            </a:r>
          </a:p>
          <a:p>
            <a:endParaRPr lang="en-IN" dirty="0"/>
          </a:p>
        </p:txBody>
      </p:sp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1147763" y="1163638"/>
            <a:ext cx="7005637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lang="en-US" alt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Transaction Definition in SQL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639192" y="1102497"/>
            <a:ext cx="7927759" cy="5367972"/>
          </a:xfrm>
        </p:spPr>
        <p:txBody>
          <a:bodyPr/>
          <a:lstStyle/>
          <a:p>
            <a:r>
              <a:rPr lang="en-US" altLang="en-US" dirty="0"/>
              <a:t>In SQL, a transaction begins implicitly.</a:t>
            </a:r>
          </a:p>
          <a:p>
            <a:r>
              <a:rPr lang="en-US" altLang="en-US" dirty="0"/>
              <a:t>A transaction in SQL ends by:</a:t>
            </a:r>
          </a:p>
          <a:p>
            <a:pPr lvl="1"/>
            <a:r>
              <a:rPr lang="en-US" altLang="en-US" b="1" dirty="0"/>
              <a:t>Commit work</a:t>
            </a:r>
            <a:r>
              <a:rPr lang="en-US" altLang="en-US" dirty="0"/>
              <a:t> commits current transaction and begins a new one.</a:t>
            </a:r>
          </a:p>
          <a:p>
            <a:pPr lvl="1"/>
            <a:r>
              <a:rPr lang="en-US" altLang="en-US" b="1" dirty="0"/>
              <a:t>Rollback work</a:t>
            </a:r>
            <a:r>
              <a:rPr lang="en-US" altLang="en-US" dirty="0"/>
              <a:t> causes current transaction to abort.</a:t>
            </a:r>
          </a:p>
          <a:p>
            <a:r>
              <a:rPr lang="en-US" altLang="en-US" dirty="0"/>
              <a:t>In almost all database systems, by default, every SQL statement also commits implicitly if it executes successfully</a:t>
            </a:r>
          </a:p>
          <a:p>
            <a:pPr lvl="1"/>
            <a:r>
              <a:rPr lang="en-US" altLang="en-US" dirty="0"/>
              <a:t>Implicit commit can be turned off by a database directive</a:t>
            </a:r>
          </a:p>
          <a:p>
            <a:pPr lvl="2"/>
            <a:r>
              <a:rPr lang="en-US" altLang="en-US" dirty="0"/>
              <a:t>E.g., in JDBC -- </a:t>
            </a:r>
            <a:r>
              <a:rPr lang="en-US" altLang="en-US" dirty="0" err="1"/>
              <a:t>connection.setAutoCommit</a:t>
            </a:r>
            <a:r>
              <a:rPr lang="en-US" altLang="en-US" dirty="0"/>
              <a:t>(false);</a:t>
            </a:r>
          </a:p>
          <a:p>
            <a:r>
              <a:rPr lang="en-US" altLang="en-US" dirty="0"/>
              <a:t>Isolation level can be set at database level</a:t>
            </a:r>
          </a:p>
          <a:p>
            <a:r>
              <a:rPr lang="en-US" altLang="en-US" dirty="0"/>
              <a:t>Isolation level can be changed at start of transaction</a:t>
            </a:r>
          </a:p>
          <a:p>
            <a:pPr lvl="2"/>
            <a:r>
              <a:rPr lang="en-US" altLang="en-US" dirty="0"/>
              <a:t>E.g.  In SQL </a:t>
            </a:r>
            <a:r>
              <a:rPr lang="en-US" altLang="en-US" b="1" dirty="0"/>
              <a:t>set transaction isolation level serializable</a:t>
            </a:r>
          </a:p>
          <a:p>
            <a:pPr lvl="2"/>
            <a:r>
              <a:rPr lang="en-US" altLang="en-US" dirty="0"/>
              <a:t>E.g. in JDBC --  </a:t>
            </a:r>
            <a:r>
              <a:rPr lang="en-US" altLang="en-US" dirty="0" err="1"/>
              <a:t>connection.setTransactionIsolation</a:t>
            </a:r>
            <a:r>
              <a:rPr lang="en-US" altLang="en-US" dirty="0"/>
              <a:t>(      </a:t>
            </a:r>
            <a:br>
              <a:rPr lang="en-US" altLang="en-US" dirty="0"/>
            </a:br>
            <a:r>
              <a:rPr lang="en-US" altLang="en-US" dirty="0"/>
              <a:t>                                     </a:t>
            </a:r>
            <a:r>
              <a:rPr lang="en-US" altLang="en-US" dirty="0" err="1"/>
              <a:t>Connection.TRANSACTION_SERIALIZABLE</a:t>
            </a:r>
            <a:r>
              <a:rPr lang="en-US" altLang="en-US" dirty="0"/>
              <a:t>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1ACAF-F04B-44BB-A5C2-EAE4A5FBD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Implementation of Isolation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06DFC-E228-4A51-A4C2-91BB66D41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702" y="1102497"/>
            <a:ext cx="7741329" cy="5367972"/>
          </a:xfrm>
        </p:spPr>
        <p:txBody>
          <a:bodyPr/>
          <a:lstStyle/>
          <a:p>
            <a:r>
              <a:rPr lang="en-IN" dirty="0" smtClean="0"/>
              <a:t>Locking</a:t>
            </a:r>
            <a:endParaRPr lang="en-IN" dirty="0"/>
          </a:p>
          <a:p>
            <a:pPr lvl="1"/>
            <a:r>
              <a:rPr lang="en-IN" dirty="0"/>
              <a:t>Lock on whole database vs lock on items</a:t>
            </a:r>
          </a:p>
          <a:p>
            <a:pPr lvl="1"/>
            <a:r>
              <a:rPr lang="en-IN" dirty="0"/>
              <a:t>How long to hold lock?</a:t>
            </a:r>
          </a:p>
          <a:p>
            <a:pPr lvl="1"/>
            <a:r>
              <a:rPr lang="en-IN" dirty="0"/>
              <a:t>Shared vs exclusive locks</a:t>
            </a:r>
          </a:p>
          <a:p>
            <a:r>
              <a:rPr lang="en-IN" dirty="0"/>
              <a:t>Timestamps</a:t>
            </a:r>
          </a:p>
          <a:p>
            <a:pPr lvl="1"/>
            <a:r>
              <a:rPr lang="en-IN" dirty="0"/>
              <a:t>Transaction timestamp assigned e.g. when a transaction begins</a:t>
            </a:r>
          </a:p>
          <a:p>
            <a:pPr lvl="1"/>
            <a:r>
              <a:rPr lang="en-IN" dirty="0"/>
              <a:t>Data items store two timestamps</a:t>
            </a:r>
          </a:p>
          <a:p>
            <a:pPr lvl="2"/>
            <a:r>
              <a:rPr lang="en-IN" dirty="0"/>
              <a:t>Read timestamp</a:t>
            </a:r>
          </a:p>
          <a:p>
            <a:pPr lvl="2"/>
            <a:r>
              <a:rPr lang="en-IN" dirty="0"/>
              <a:t>Write timestamp</a:t>
            </a:r>
          </a:p>
          <a:p>
            <a:pPr lvl="1"/>
            <a:r>
              <a:rPr lang="en-IN" dirty="0"/>
              <a:t>Timestamps are used to detect out of order accesses</a:t>
            </a:r>
          </a:p>
          <a:p>
            <a:r>
              <a:rPr lang="en-IN" dirty="0"/>
              <a:t>Multiple versions of each data item</a:t>
            </a:r>
          </a:p>
          <a:p>
            <a:pPr lvl="1"/>
            <a:r>
              <a:rPr lang="en-IN" dirty="0"/>
              <a:t>Allow transactions to read from a “snapshot” of the database</a:t>
            </a:r>
          </a:p>
        </p:txBody>
      </p:sp>
    </p:spTree>
    <p:extLst>
      <p:ext uri="{BB962C8B-B14F-4D97-AF65-F5344CB8AC3E}">
        <p14:creationId xmlns:p14="http://schemas.microsoft.com/office/powerpoint/2010/main" val="33450825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36548-0516-4E04-B705-F7A54C9E8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Transactions as SQL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5E497-18AF-475A-B6A4-049AF234E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314" y="1003107"/>
            <a:ext cx="8215235" cy="5367972"/>
          </a:xfrm>
        </p:spPr>
        <p:txBody>
          <a:bodyPr/>
          <a:lstStyle/>
          <a:p>
            <a:r>
              <a:rPr lang="en-IN" dirty="0"/>
              <a:t>E.g</a:t>
            </a:r>
            <a:r>
              <a:rPr lang="en-IN" dirty="0" smtClean="0"/>
              <a:t>., </a:t>
            </a:r>
            <a:r>
              <a:rPr lang="en-IN" dirty="0"/>
              <a:t>Transaction 1:</a:t>
            </a:r>
            <a:br>
              <a:rPr lang="en-IN" dirty="0"/>
            </a:br>
            <a:r>
              <a:rPr lang="en-IN" sz="1800" dirty="0"/>
              <a:t>   </a:t>
            </a:r>
            <a:r>
              <a:rPr lang="en-IN" b="1" dirty="0"/>
              <a:t>select</a:t>
            </a:r>
            <a:r>
              <a:rPr lang="en-IN" dirty="0"/>
              <a:t> </a:t>
            </a:r>
            <a:r>
              <a:rPr lang="en-IN" i="1" dirty="0"/>
              <a:t>ID, name  </a:t>
            </a:r>
            <a:r>
              <a:rPr lang="en-IN" dirty="0"/>
              <a:t> </a:t>
            </a:r>
            <a:r>
              <a:rPr lang="en-IN" b="1" dirty="0"/>
              <a:t>from  </a:t>
            </a:r>
            <a:r>
              <a:rPr lang="en-IN" i="1" dirty="0"/>
              <a:t>instructor   </a:t>
            </a:r>
            <a:r>
              <a:rPr lang="en-IN" b="1" dirty="0"/>
              <a:t>where</a:t>
            </a:r>
            <a:r>
              <a:rPr lang="en-IN" dirty="0"/>
              <a:t> </a:t>
            </a:r>
            <a:r>
              <a:rPr lang="en-IN" i="1" dirty="0"/>
              <a:t>salary</a:t>
            </a:r>
            <a:r>
              <a:rPr lang="en-IN" dirty="0"/>
              <a:t> &gt; 90000</a:t>
            </a:r>
            <a:endParaRPr lang="en-IN" sz="1800" dirty="0"/>
          </a:p>
          <a:p>
            <a:r>
              <a:rPr lang="en-IN" dirty="0" smtClean="0"/>
              <a:t>E.g., Transaction </a:t>
            </a:r>
            <a:r>
              <a:rPr lang="en-IN" dirty="0"/>
              <a:t>2:</a:t>
            </a:r>
            <a:br>
              <a:rPr lang="en-IN" dirty="0"/>
            </a:br>
            <a:r>
              <a:rPr lang="en-IN" dirty="0"/>
              <a:t>   </a:t>
            </a:r>
            <a:r>
              <a:rPr lang="en-IN" b="1" dirty="0"/>
              <a:t>insert into</a:t>
            </a:r>
            <a:r>
              <a:rPr lang="en-IN" dirty="0"/>
              <a:t> </a:t>
            </a:r>
            <a:r>
              <a:rPr lang="en-IN" i="1" dirty="0"/>
              <a:t>instructor</a:t>
            </a:r>
            <a:r>
              <a:rPr lang="en-IN" dirty="0"/>
              <a:t> </a:t>
            </a:r>
            <a:r>
              <a:rPr lang="en-IN" b="1" dirty="0"/>
              <a:t>values</a:t>
            </a:r>
            <a:r>
              <a:rPr lang="en-IN" dirty="0"/>
              <a:t> ('11111', 'James', 'Marketing', 100000)</a:t>
            </a:r>
          </a:p>
          <a:p>
            <a:r>
              <a:rPr lang="en-IN" dirty="0"/>
              <a:t>Suppose </a:t>
            </a:r>
          </a:p>
          <a:p>
            <a:pPr lvl="1"/>
            <a:r>
              <a:rPr lang="en-IN" dirty="0"/>
              <a:t>T1 starts, finds tuples salary &gt; 90000 using index and locks them</a:t>
            </a:r>
          </a:p>
          <a:p>
            <a:pPr lvl="1"/>
            <a:r>
              <a:rPr lang="en-IN" dirty="0"/>
              <a:t>And then T2 executes.  </a:t>
            </a:r>
          </a:p>
          <a:p>
            <a:pPr lvl="1"/>
            <a:r>
              <a:rPr lang="en-IN" dirty="0"/>
              <a:t>Do T1 and T2 conflict?  Does tuple level locking detect the conflict?</a:t>
            </a:r>
          </a:p>
          <a:p>
            <a:pPr lvl="1"/>
            <a:r>
              <a:rPr lang="en-IN" dirty="0"/>
              <a:t>Instance of the </a:t>
            </a:r>
            <a:r>
              <a:rPr lang="en-IN" b="1" dirty="0">
                <a:solidFill>
                  <a:srgbClr val="002060"/>
                </a:solidFill>
              </a:rPr>
              <a:t>phantom phenomenon</a:t>
            </a:r>
          </a:p>
          <a:p>
            <a:r>
              <a:rPr lang="en-IN" dirty="0"/>
              <a:t>Also consider T3 below, with Wu’s salary = 90000 </a:t>
            </a:r>
            <a:br>
              <a:rPr lang="en-IN" dirty="0"/>
            </a:br>
            <a:r>
              <a:rPr lang="en-IN" sz="1800" dirty="0"/>
              <a:t>    </a:t>
            </a:r>
            <a:r>
              <a:rPr lang="en-IN" sz="1800" b="1" dirty="0"/>
              <a:t>update</a:t>
            </a:r>
            <a:r>
              <a:rPr lang="en-IN" sz="1800" dirty="0"/>
              <a:t> </a:t>
            </a:r>
            <a:r>
              <a:rPr lang="en-IN" sz="1800" i="1" dirty="0"/>
              <a:t>instructor</a:t>
            </a:r>
            <a:r>
              <a:rPr lang="en-IN" sz="1800" dirty="0"/>
              <a:t/>
            </a:r>
            <a:br>
              <a:rPr lang="en-IN" sz="1800" dirty="0"/>
            </a:br>
            <a:r>
              <a:rPr lang="en-IN" sz="1800" dirty="0"/>
              <a:t>    </a:t>
            </a:r>
            <a:r>
              <a:rPr lang="en-IN" sz="1800" b="1" dirty="0"/>
              <a:t>set</a:t>
            </a:r>
            <a:r>
              <a:rPr lang="en-IN" sz="1800" dirty="0"/>
              <a:t> </a:t>
            </a:r>
            <a:r>
              <a:rPr lang="en-IN" sz="1800" i="1" dirty="0"/>
              <a:t>salary</a:t>
            </a:r>
            <a:r>
              <a:rPr lang="en-IN" sz="1800" dirty="0"/>
              <a:t> = </a:t>
            </a:r>
            <a:r>
              <a:rPr lang="en-IN" sz="1800" i="1" dirty="0"/>
              <a:t>salary</a:t>
            </a:r>
            <a:r>
              <a:rPr lang="en-IN" sz="1800" dirty="0"/>
              <a:t> * 1.1</a:t>
            </a:r>
            <a:br>
              <a:rPr lang="en-IN" sz="1800" dirty="0"/>
            </a:br>
            <a:r>
              <a:rPr lang="en-IN" sz="1800" dirty="0"/>
              <a:t>    </a:t>
            </a:r>
            <a:r>
              <a:rPr lang="en-IN" sz="1800" b="1" dirty="0"/>
              <a:t>where</a:t>
            </a:r>
            <a:r>
              <a:rPr lang="en-IN" sz="1800" dirty="0"/>
              <a:t> </a:t>
            </a:r>
            <a:r>
              <a:rPr lang="en-IN" sz="1800" i="1" dirty="0"/>
              <a:t>name</a:t>
            </a:r>
            <a:r>
              <a:rPr lang="en-IN" sz="1800" dirty="0"/>
              <a:t> = 'Wu’ </a:t>
            </a:r>
          </a:p>
          <a:p>
            <a:r>
              <a:rPr lang="en-IN" dirty="0"/>
              <a:t>Key idea:  Detect “</a:t>
            </a:r>
            <a:r>
              <a:rPr lang="en-IN" b="1" dirty="0">
                <a:solidFill>
                  <a:srgbClr val="002060"/>
                </a:solidFill>
              </a:rPr>
              <a:t>predicate</a:t>
            </a:r>
            <a:r>
              <a:rPr lang="en-IN" dirty="0"/>
              <a:t>” conflicts, and use some form of  “</a:t>
            </a:r>
            <a:r>
              <a:rPr lang="en-IN" b="1" dirty="0">
                <a:solidFill>
                  <a:srgbClr val="002060"/>
                </a:solidFill>
              </a:rPr>
              <a:t>predicate locking</a:t>
            </a:r>
            <a:r>
              <a:rPr lang="en-IN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74818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369F0-E989-4F4E-9740-0E12922F3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3947" y="2796646"/>
            <a:ext cx="5168964" cy="815505"/>
          </a:xfrm>
        </p:spPr>
        <p:txBody>
          <a:bodyPr/>
          <a:lstStyle/>
          <a:p>
            <a:pPr marL="0" indent="0">
              <a:buNone/>
            </a:pPr>
            <a:r>
              <a:rPr lang="en-I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j-lt"/>
              </a:rPr>
              <a:t>End of Chapter 17</a:t>
            </a:r>
            <a:endParaRPr lang="en-IN" sz="3200" b="1" dirty="0">
              <a:solidFill>
                <a:srgbClr val="00206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23778985"/>
      </p:ext>
    </p:extLst>
  </p:cSld>
  <p:clrMapOvr>
    <a:masterClrMapping/>
  </p:clrMapOvr>
</p:sld>
</file>

<file path=ppt/theme/theme1.xml><?xml version="1.0" encoding="utf-8"?>
<a:theme xmlns:a="http://schemas.openxmlformats.org/drawingml/2006/main" name="db">
  <a:themeElements>
    <a:clrScheme name="">
      <a:dk1>
        <a:srgbClr val="000000"/>
      </a:dk1>
      <a:lt1>
        <a:srgbClr val="CCECFF"/>
      </a:lt1>
      <a:dk2>
        <a:srgbClr val="CC3300"/>
      </a:dk2>
      <a:lt2>
        <a:srgbClr val="666699"/>
      </a:lt2>
      <a:accent1>
        <a:srgbClr val="FFFFFF"/>
      </a:accent1>
      <a:accent2>
        <a:srgbClr val="CCCC00"/>
      </a:accent2>
      <a:accent3>
        <a:srgbClr val="E2F4FF"/>
      </a:accent3>
      <a:accent4>
        <a:srgbClr val="000000"/>
      </a:accent4>
      <a:accent5>
        <a:srgbClr val="FFFFFF"/>
      </a:accent5>
      <a:accent6>
        <a:srgbClr val="B9B900"/>
      </a:accent6>
      <a:hlink>
        <a:srgbClr val="FF9900"/>
      </a:hlink>
      <a:folHlink>
        <a:srgbClr val="FF9933"/>
      </a:folHlink>
    </a:clrScheme>
    <a:fontScheme name="1_db-5-gre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1_db-5-grey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b-5-grey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b-5-grey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b" id="{854B61EF-CFBF-4F4D-90C6-BAB015E35D01}" vid="{BC3EFCCA-7EC7-446B-8189-3ECEF79E326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</Template>
  <TotalTime>54024</TotalTime>
  <Words>2358</Words>
  <Application>Microsoft Office PowerPoint</Application>
  <PresentationFormat>On-screen Show (4:3)</PresentationFormat>
  <Paragraphs>320</Paragraphs>
  <Slides>40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MS PGothic</vt:lpstr>
      <vt:lpstr>MS PGothic</vt:lpstr>
      <vt:lpstr>Arial</vt:lpstr>
      <vt:lpstr>Helvetica</vt:lpstr>
      <vt:lpstr>Monotype Sorts</vt:lpstr>
      <vt:lpstr>Symbol</vt:lpstr>
      <vt:lpstr>Times New Roman</vt:lpstr>
      <vt:lpstr>Webdings</vt:lpstr>
      <vt:lpstr>Wingdings</vt:lpstr>
      <vt:lpstr>db</vt:lpstr>
      <vt:lpstr>Module 17: Transactions </vt:lpstr>
      <vt:lpstr>Outline</vt:lpstr>
      <vt:lpstr>Transaction Concept</vt:lpstr>
      <vt:lpstr>Example of Fund Transfer</vt:lpstr>
      <vt:lpstr>Example of Fund Transfer (Cont.)</vt:lpstr>
      <vt:lpstr>Example of Fund Transfer (Cont.)</vt:lpstr>
      <vt:lpstr>ACID Properties</vt:lpstr>
      <vt:lpstr>Transaction State</vt:lpstr>
      <vt:lpstr>Transaction State (Cont.)</vt:lpstr>
      <vt:lpstr>Concurrent Executions</vt:lpstr>
      <vt:lpstr>Schedules</vt:lpstr>
      <vt:lpstr>Schedule 1</vt:lpstr>
      <vt:lpstr>Schedule 2</vt:lpstr>
      <vt:lpstr>Schedule 3</vt:lpstr>
      <vt:lpstr>Schedule 4</vt:lpstr>
      <vt:lpstr>Serializability</vt:lpstr>
      <vt:lpstr>Simplified view of transactions</vt:lpstr>
      <vt:lpstr>Conflicting Instructions </vt:lpstr>
      <vt:lpstr>Conflict Serializability</vt:lpstr>
      <vt:lpstr>Conflict Serializability (Cont.)</vt:lpstr>
      <vt:lpstr>Conflict Serializability (Cont.)</vt:lpstr>
      <vt:lpstr>View Serializability</vt:lpstr>
      <vt:lpstr>View Serializability (Cont.)</vt:lpstr>
      <vt:lpstr>Other Notions of Serializability</vt:lpstr>
      <vt:lpstr>Testing for Serializability </vt:lpstr>
      <vt:lpstr>Test for Conflict Serializability</vt:lpstr>
      <vt:lpstr>Test for View Serializability</vt:lpstr>
      <vt:lpstr>Recoverable Schedules</vt:lpstr>
      <vt:lpstr>Cascading Rollbacks</vt:lpstr>
      <vt:lpstr>Cascadeless Schedules</vt:lpstr>
      <vt:lpstr>Concurrency Control</vt:lpstr>
      <vt:lpstr>Concurrency Control (Cont.)</vt:lpstr>
      <vt:lpstr>Concurrency Control vs. Serializability Tests</vt:lpstr>
      <vt:lpstr>Weak Levels of Consistency</vt:lpstr>
      <vt:lpstr>Levels of Consistency in SQL-92</vt:lpstr>
      <vt:lpstr>Levels of Consistency</vt:lpstr>
      <vt:lpstr>Transaction Definition in SQL</vt:lpstr>
      <vt:lpstr>Implementation of Isolation Levels</vt:lpstr>
      <vt:lpstr>Transactions as SQL Statements</vt:lpstr>
      <vt:lpstr>PowerPoint Presentation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17: Transactions</dc:title>
  <dc:creator>Silberschatz;Korth and Sudarshan</dc:creator>
  <cp:lastModifiedBy>Silberschatz, Avi</cp:lastModifiedBy>
  <cp:revision>611</cp:revision>
  <cp:lastPrinted>1999-06-28T19:27:31Z</cp:lastPrinted>
  <dcterms:created xsi:type="dcterms:W3CDTF">2009-12-21T15:40:23Z</dcterms:created>
  <dcterms:modified xsi:type="dcterms:W3CDTF">2019-07-20T09:55:32Z</dcterms:modified>
</cp:coreProperties>
</file>