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90" r:id="rId1"/>
  </p:sldMasterIdLst>
  <p:notesMasterIdLst>
    <p:notesMasterId r:id="rId50"/>
  </p:notesMasterIdLst>
  <p:handoutMasterIdLst>
    <p:handoutMasterId r:id="rId51"/>
  </p:handoutMasterIdLst>
  <p:sldIdLst>
    <p:sldId id="361" r:id="rId2"/>
    <p:sldId id="990" r:id="rId3"/>
    <p:sldId id="933" r:id="rId4"/>
    <p:sldId id="934" r:id="rId5"/>
    <p:sldId id="935" r:id="rId6"/>
    <p:sldId id="936" r:id="rId7"/>
    <p:sldId id="976" r:id="rId8"/>
    <p:sldId id="938" r:id="rId9"/>
    <p:sldId id="940" r:id="rId10"/>
    <p:sldId id="941" r:id="rId11"/>
    <p:sldId id="942" r:id="rId12"/>
    <p:sldId id="943" r:id="rId13"/>
    <p:sldId id="977" r:id="rId14"/>
    <p:sldId id="978" r:id="rId15"/>
    <p:sldId id="979" r:id="rId16"/>
    <p:sldId id="980" r:id="rId17"/>
    <p:sldId id="981" r:id="rId18"/>
    <p:sldId id="982" r:id="rId19"/>
    <p:sldId id="948" r:id="rId20"/>
    <p:sldId id="950" r:id="rId21"/>
    <p:sldId id="985" r:id="rId22"/>
    <p:sldId id="983" r:id="rId23"/>
    <p:sldId id="984" r:id="rId24"/>
    <p:sldId id="951" r:id="rId25"/>
    <p:sldId id="986" r:id="rId26"/>
    <p:sldId id="987" r:id="rId27"/>
    <p:sldId id="953" r:id="rId28"/>
    <p:sldId id="954" r:id="rId29"/>
    <p:sldId id="955" r:id="rId30"/>
    <p:sldId id="956" r:id="rId31"/>
    <p:sldId id="957" r:id="rId32"/>
    <p:sldId id="958" r:id="rId33"/>
    <p:sldId id="959" r:id="rId34"/>
    <p:sldId id="988" r:id="rId35"/>
    <p:sldId id="961" r:id="rId36"/>
    <p:sldId id="962" r:id="rId37"/>
    <p:sldId id="989" r:id="rId38"/>
    <p:sldId id="964" r:id="rId39"/>
    <p:sldId id="965" r:id="rId40"/>
    <p:sldId id="968" r:id="rId41"/>
    <p:sldId id="969" r:id="rId42"/>
    <p:sldId id="970" r:id="rId43"/>
    <p:sldId id="971" r:id="rId44"/>
    <p:sldId id="972" r:id="rId45"/>
    <p:sldId id="973" r:id="rId46"/>
    <p:sldId id="974" r:id="rId47"/>
    <p:sldId id="975" r:id="rId48"/>
    <p:sldId id="531" r:id="rId49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9AEB"/>
    <a:srgbClr val="6BABD8"/>
    <a:srgbClr val="7AC3F6"/>
    <a:srgbClr val="6CADDA"/>
    <a:srgbClr val="75BBEC"/>
    <a:srgbClr val="639E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749" autoAdjust="0"/>
    <p:restoredTop sz="86792" autoAdjust="0"/>
  </p:normalViewPr>
  <p:slideViewPr>
    <p:cSldViewPr snapToGrid="0" snapToObjects="1">
      <p:cViewPr>
        <p:scale>
          <a:sx n="80" d="100"/>
          <a:sy n="80" d="100"/>
        </p:scale>
        <p:origin x="1120" y="3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412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16264"/>
    </p:cViewPr>
  </p:sorterViewPr>
  <p:notesViewPr>
    <p:cSldViewPr snapToGrid="0" snapToObjects="1">
      <p:cViewPr varScale="1">
        <p:scale>
          <a:sx n="82" d="100"/>
          <a:sy n="82" d="100"/>
        </p:scale>
        <p:origin x="2304" y="16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notesMaster" Target="notesMasters/notesMaster1.xml"/><Relationship Id="rId51" Type="http://schemas.openxmlformats.org/officeDocument/2006/relationships/handoutMaster" Target="handoutMasters/handoutMaster1.xml"/><Relationship Id="rId52" Type="http://schemas.openxmlformats.org/officeDocument/2006/relationships/presProps" Target="presProps.xml"/><Relationship Id="rId53" Type="http://schemas.openxmlformats.org/officeDocument/2006/relationships/viewProps" Target="viewProps.xml"/><Relationship Id="rId54" Type="http://schemas.openxmlformats.org/officeDocument/2006/relationships/theme" Target="theme/theme1.xml"/><Relationship Id="rId55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995A0E-2C74-B048-9A84-8E3934DE8F14}" type="datetime1">
              <a:rPr lang="en-US" smtClean="0"/>
              <a:t>9/7/17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8EE34A-0769-DA48-A162-70B029E5B7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75183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BC8304-6DCA-F34B-92B5-B5FCF3C04305}" type="datetime1">
              <a:rPr lang="en-US" smtClean="0"/>
              <a:t>9/7/17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9F9522-93D7-6241-A0D8-869218EBBF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3319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F9522-93D7-6241-A0D8-869218EBBFF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6682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F9522-93D7-6241-A0D8-869218EBBFF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8120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652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652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652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652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ABB52FFF-3A8E-4918-A27E-015CE76079FE}" type="slidenum">
              <a:rPr lang="en-US" sz="1300" smtClean="0">
                <a:latin typeface="Times New Roman" pitchFamily="18" charset="0"/>
              </a:rPr>
              <a:pPr/>
              <a:t>10</a:t>
            </a:fld>
            <a:endParaRPr lang="en-US" sz="1300" smtClean="0">
              <a:latin typeface="Times New Roman" pitchFamily="18" charset="0"/>
            </a:endParaRPr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mtClean="0"/>
              <a:t>Pentium 4,  2.1GhZ </a:t>
            </a:r>
          </a:p>
        </p:txBody>
      </p:sp>
    </p:spTree>
    <p:extLst>
      <p:ext uri="{BB962C8B-B14F-4D97-AF65-F5344CB8AC3E}">
        <p14:creationId xmlns:p14="http://schemas.microsoft.com/office/powerpoint/2010/main" val="16541392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Xmm15: data block,</a:t>
            </a:r>
            <a:r>
              <a:rPr lang="en-US" baseline="0" dirty="0" smtClean="0"/>
              <a:t>   xmm1:  round key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30D50D5-2056-4139-A355-EA5809457047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738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652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652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652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652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B8800064-E321-4494-A138-4E5576AC3F94}" type="slidenum">
              <a:rPr lang="en-US" sz="1300" smtClean="0">
                <a:latin typeface="Times New Roman" pitchFamily="18" charset="0"/>
              </a:rPr>
              <a:pPr/>
              <a:t>32</a:t>
            </a:fld>
            <a:endParaRPr lang="en-US" sz="1300" smtClean="0">
              <a:latin typeface="Times New Roman" pitchFamily="18" charset="0"/>
            </a:endParaRPr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666679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Note:   asymmetric keys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1997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Need to explain what is a random oracle.   NEVER encrypt m directly</a:t>
            </a:r>
            <a:r>
              <a:rPr lang="en-US" baseline="0" dirty="0" smtClean="0"/>
              <a:t> with RSA.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14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95422" y="246417"/>
            <a:ext cx="8581292" cy="797806"/>
          </a:xfrm>
          <a:prstGeom prst="rect">
            <a:avLst/>
          </a:prstGeom>
        </p:spPr>
        <p:txBody>
          <a:bodyPr/>
          <a:lstStyle>
            <a:lvl1pPr algn="l">
              <a:defRPr sz="36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x-none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422" y="1227667"/>
            <a:ext cx="8581292" cy="4501445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r>
              <a:rPr lang="en-US" smtClean="0"/>
              <a:t>Slide </a:t>
            </a:r>
            <a:r>
              <a:rPr lang="en-US" altLang="zh-CN" smtClean="0"/>
              <a:t>1</a:t>
            </a:r>
            <a:endParaRPr lang="en-US" dirty="0"/>
          </a:p>
        </p:txBody>
      </p:sp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239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Slide </a:t>
            </a:r>
            <a:fld id="{07BF33C9-D0C1-6A4F-923C-D9C67205D54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49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charset="0"/>
          <a:cs typeface="ヒラギノ角ゴ Pro W3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ヒラギノ角ゴ Pro W3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ヒラギノ角ゴ Pro W3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ヒラギノ角ゴ Pro W3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crypto.stanford.edu/cs155/syllabus.html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jpeg"/><Relationship Id="rId3" Type="http://schemas.openxmlformats.org/officeDocument/2006/relationships/image" Target="../media/image8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1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2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en.wikipedia.org/wiki/File:Kerkhoffs.jpg" TargetMode="External"/><Relationship Id="rId3" Type="http://schemas.openxmlformats.org/officeDocument/2006/relationships/image" Target="../media/image1.jpe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3.png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3.png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wmf"/><Relationship Id="rId3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1119" y="1142915"/>
            <a:ext cx="887278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zh-CN" sz="4000" b="1" dirty="0" smtClean="0"/>
              <a:t>Lecture</a:t>
            </a:r>
            <a:r>
              <a:rPr lang="zh-CN" altLang="en-US" sz="4000" b="1" dirty="0" smtClean="0"/>
              <a:t> </a:t>
            </a:r>
            <a:r>
              <a:rPr lang="en-US" altLang="zh-CN" sz="4000" b="1" dirty="0" smtClean="0"/>
              <a:t>3</a:t>
            </a:r>
            <a:r>
              <a:rPr lang="zh-CN" altLang="en-US" sz="4000" b="1" dirty="0" smtClean="0"/>
              <a:t> </a:t>
            </a:r>
            <a:r>
              <a:rPr lang="en-US" altLang="zh-CN" sz="4000" b="1" dirty="0" smtClean="0"/>
              <a:t>Overview</a:t>
            </a:r>
            <a:r>
              <a:rPr lang="zh-CN" altLang="en-US" sz="4000" b="1" dirty="0" smtClean="0"/>
              <a:t> </a:t>
            </a:r>
            <a:r>
              <a:rPr lang="en-US" altLang="zh-CN" sz="4000" b="1" dirty="0" smtClean="0"/>
              <a:t>of</a:t>
            </a:r>
            <a:r>
              <a:rPr lang="zh-CN" altLang="en-US" sz="4000" b="1" dirty="0" smtClean="0"/>
              <a:t> </a:t>
            </a:r>
            <a:r>
              <a:rPr lang="en-US" altLang="zh-CN" sz="4000" b="1" dirty="0" smtClean="0"/>
              <a:t>Cryptography</a:t>
            </a:r>
          </a:p>
          <a:p>
            <a:pPr algn="ctr" eaLnBrk="1" hangingPunct="1"/>
            <a:r>
              <a:rPr lang="en-US" altLang="zh-CN" sz="4000" b="1" dirty="0" smtClean="0"/>
              <a:t>A</a:t>
            </a:r>
            <a:r>
              <a:rPr lang="zh-CN" altLang="en-US" sz="4000" b="1" dirty="0" smtClean="0"/>
              <a:t> </a:t>
            </a:r>
            <a:r>
              <a:rPr lang="en-US" altLang="zh-CN" sz="4000" b="1" dirty="0" smtClean="0"/>
              <a:t>Practitioner</a:t>
            </a:r>
            <a:r>
              <a:rPr lang="zh-CN" altLang="en-US" sz="4000" b="1" dirty="0" smtClean="0"/>
              <a:t> </a:t>
            </a:r>
            <a:r>
              <a:rPr lang="en-US" altLang="zh-CN" sz="4000" b="1" dirty="0" smtClean="0"/>
              <a:t>Perspective</a:t>
            </a:r>
          </a:p>
        </p:txBody>
      </p:sp>
      <p:sp>
        <p:nvSpPr>
          <p:cNvPr id="9" name="Rectangle 8"/>
          <p:cNvSpPr/>
          <p:nvPr/>
        </p:nvSpPr>
        <p:spPr>
          <a:xfrm>
            <a:off x="1142999" y="3288506"/>
            <a:ext cx="71151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800" dirty="0" smtClean="0">
                <a:ea typeface="Calibri" charset="0"/>
                <a:cs typeface="Calibri" charset="0"/>
              </a:rPr>
              <a:t>Instructor:</a:t>
            </a:r>
            <a:r>
              <a:rPr lang="zh-CN" altLang="en-US" sz="2800" dirty="0" smtClean="0">
                <a:ea typeface="Calibri" charset="0"/>
                <a:cs typeface="Calibri" charset="0"/>
              </a:rPr>
              <a:t> </a:t>
            </a:r>
            <a:r>
              <a:rPr lang="en-US" sz="2800" dirty="0" smtClean="0">
                <a:ea typeface="Calibri" charset="0"/>
                <a:cs typeface="Calibri" charset="0"/>
              </a:rPr>
              <a:t>Haibin Zhang</a:t>
            </a:r>
          </a:p>
        </p:txBody>
      </p:sp>
      <p:sp>
        <p:nvSpPr>
          <p:cNvPr id="6" name="Rectangle 8"/>
          <p:cNvSpPr/>
          <p:nvPr/>
        </p:nvSpPr>
        <p:spPr>
          <a:xfrm>
            <a:off x="1136639" y="3826111"/>
            <a:ext cx="71151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800" dirty="0" err="1" smtClean="0">
                <a:ea typeface="Calibri" charset="0"/>
                <a:cs typeface="Calibri" charset="0"/>
              </a:rPr>
              <a:t>hbzhang@umbc.edu</a:t>
            </a:r>
            <a:endParaRPr lang="en-US" sz="2800" dirty="0" smtClean="0">
              <a:ea typeface="Calibri" charset="0"/>
              <a:cs typeface="Calibri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87768" y="4960216"/>
            <a:ext cx="735623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800" dirty="0" smtClean="0">
                <a:ea typeface="Calibri" charset="0"/>
                <a:cs typeface="Calibri" charset="0"/>
              </a:rPr>
              <a:t>Slides</a:t>
            </a:r>
            <a:r>
              <a:rPr lang="zh-CN" altLang="en-US" sz="2800" dirty="0" smtClean="0">
                <a:ea typeface="Calibri" charset="0"/>
                <a:cs typeface="Calibri" charset="0"/>
              </a:rPr>
              <a:t> </a:t>
            </a:r>
            <a:r>
              <a:rPr lang="en-US" altLang="zh-CN" sz="2800" dirty="0" smtClean="0">
                <a:ea typeface="Calibri" charset="0"/>
                <a:cs typeface="Calibri" charset="0"/>
              </a:rPr>
              <a:t>built</a:t>
            </a:r>
            <a:r>
              <a:rPr lang="zh-CN" altLang="en-US" sz="2800" dirty="0" smtClean="0">
                <a:ea typeface="Calibri" charset="0"/>
                <a:cs typeface="Calibri" charset="0"/>
              </a:rPr>
              <a:t> </a:t>
            </a:r>
            <a:r>
              <a:rPr lang="en-US" altLang="zh-CN" sz="2800" dirty="0" smtClean="0">
                <a:ea typeface="Calibri" charset="0"/>
                <a:cs typeface="Calibri" charset="0"/>
              </a:rPr>
              <a:t>on</a:t>
            </a:r>
            <a:r>
              <a:rPr lang="zh-CN" altLang="en-US" sz="2800" dirty="0" smtClean="0">
                <a:ea typeface="Calibri" charset="0"/>
                <a:cs typeface="Calibri" charset="0"/>
              </a:rPr>
              <a:t> </a:t>
            </a:r>
            <a:r>
              <a:rPr lang="en-US" altLang="zh-CN" sz="2800" dirty="0" smtClean="0">
                <a:ea typeface="Calibri" charset="0"/>
                <a:cs typeface="Calibri" charset="0"/>
              </a:rPr>
              <a:t>top</a:t>
            </a:r>
            <a:r>
              <a:rPr lang="zh-CN" altLang="en-US" sz="2800" dirty="0" smtClean="0">
                <a:ea typeface="Calibri" charset="0"/>
                <a:cs typeface="Calibri" charset="0"/>
              </a:rPr>
              <a:t> </a:t>
            </a:r>
            <a:r>
              <a:rPr lang="en-US" altLang="zh-CN" sz="2800" dirty="0" smtClean="0">
                <a:ea typeface="Calibri" charset="0"/>
                <a:cs typeface="Calibri" charset="0"/>
              </a:rPr>
              <a:t>of</a:t>
            </a:r>
            <a:r>
              <a:rPr lang="zh-CN" altLang="en-US" sz="2800" dirty="0" smtClean="0">
                <a:ea typeface="Calibri" charset="0"/>
                <a:cs typeface="Calibri" charset="0"/>
              </a:rPr>
              <a:t> </a:t>
            </a:r>
            <a:r>
              <a:rPr lang="en-US" altLang="zh-CN" sz="2800" dirty="0" smtClean="0">
                <a:solidFill>
                  <a:srgbClr val="FF0000"/>
                </a:solidFill>
                <a:ea typeface="Calibri" charset="0"/>
                <a:cs typeface="Calibri" charset="0"/>
              </a:rPr>
              <a:t>Dan</a:t>
            </a:r>
            <a:r>
              <a:rPr lang="zh-CN" altLang="en-US" sz="2800" dirty="0">
                <a:solidFill>
                  <a:srgbClr val="FF0000"/>
                </a:solidFill>
                <a:ea typeface="Calibri" charset="0"/>
                <a:cs typeface="Calibri" charset="0"/>
              </a:rPr>
              <a:t> </a:t>
            </a:r>
            <a:r>
              <a:rPr lang="en-US" altLang="zh-CN" sz="2800" dirty="0" err="1" smtClean="0">
                <a:solidFill>
                  <a:srgbClr val="FF0000"/>
                </a:solidFill>
                <a:ea typeface="Calibri" charset="0"/>
                <a:cs typeface="Calibri" charset="0"/>
              </a:rPr>
              <a:t>Boneh</a:t>
            </a:r>
            <a:r>
              <a:rPr lang="en-US" altLang="zh-CN" sz="2800" dirty="0" err="1" smtClean="0">
                <a:ea typeface="Calibri" charset="0"/>
                <a:cs typeface="Calibri" charset="0"/>
              </a:rPr>
              <a:t>’s</a:t>
            </a:r>
            <a:r>
              <a:rPr lang="zh-CN" altLang="en-US" sz="2800" dirty="0" smtClean="0">
                <a:ea typeface="Calibri" charset="0"/>
                <a:cs typeface="Calibri" charset="0"/>
              </a:rPr>
              <a:t> </a:t>
            </a:r>
            <a:r>
              <a:rPr lang="en-US" altLang="zh-CN" sz="2800" dirty="0" smtClean="0">
                <a:ea typeface="Calibri" charset="0"/>
                <a:cs typeface="Calibri" charset="0"/>
              </a:rPr>
              <a:t>slides</a:t>
            </a:r>
          </a:p>
          <a:p>
            <a:pPr algn="ctr"/>
            <a:r>
              <a:rPr lang="en-US" sz="2800" dirty="0">
                <a:ea typeface="Calibri" charset="0"/>
                <a:cs typeface="Calibri" charset="0"/>
                <a:hlinkClick r:id="rId3"/>
              </a:rPr>
              <a:t>https://</a:t>
            </a:r>
            <a:r>
              <a:rPr lang="en-US" sz="2800" dirty="0" smtClean="0">
                <a:ea typeface="Calibri" charset="0"/>
                <a:cs typeface="Calibri" charset="0"/>
                <a:hlinkClick r:id="rId3"/>
              </a:rPr>
              <a:t>crypto.stanford.edu/cs155/syllabus.html</a:t>
            </a:r>
            <a:endParaRPr lang="en-US" sz="2800" dirty="0" smtClean="0">
              <a:ea typeface="Calibri" charset="0"/>
              <a:cs typeface="Calibri" charset="0"/>
            </a:endParaRPr>
          </a:p>
          <a:p>
            <a:pPr algn="ctr"/>
            <a:r>
              <a:rPr lang="en-US" altLang="zh-CN" sz="2800" dirty="0" smtClean="0">
                <a:ea typeface="Calibri" charset="0"/>
                <a:cs typeface="Calibri" charset="0"/>
              </a:rPr>
              <a:t>Slides</a:t>
            </a:r>
            <a:r>
              <a:rPr lang="zh-CN" altLang="en-US" sz="2800" dirty="0" smtClean="0">
                <a:ea typeface="Calibri" charset="0"/>
                <a:cs typeface="Calibri" charset="0"/>
              </a:rPr>
              <a:t> </a:t>
            </a:r>
            <a:r>
              <a:rPr lang="en-US" altLang="zh-CN" sz="2800" dirty="0" smtClean="0">
                <a:ea typeface="Calibri" charset="0"/>
                <a:cs typeface="Calibri" charset="0"/>
              </a:rPr>
              <a:t>also</a:t>
            </a:r>
            <a:r>
              <a:rPr lang="zh-CN" altLang="en-US" sz="2800" dirty="0" smtClean="0">
                <a:ea typeface="Calibri" charset="0"/>
                <a:cs typeface="Calibri" charset="0"/>
              </a:rPr>
              <a:t> </a:t>
            </a:r>
            <a:r>
              <a:rPr lang="en-US" altLang="zh-CN" sz="2800" dirty="0" smtClean="0">
                <a:ea typeface="Calibri" charset="0"/>
                <a:cs typeface="Calibri" charset="0"/>
              </a:rPr>
              <a:t>built</a:t>
            </a:r>
            <a:r>
              <a:rPr lang="zh-CN" altLang="en-US" sz="2800" dirty="0" smtClean="0">
                <a:ea typeface="Calibri" charset="0"/>
                <a:cs typeface="Calibri" charset="0"/>
              </a:rPr>
              <a:t> </a:t>
            </a:r>
            <a:r>
              <a:rPr lang="en-US" altLang="zh-CN" sz="2800" dirty="0" smtClean="0">
                <a:ea typeface="Calibri" charset="0"/>
                <a:cs typeface="Calibri" charset="0"/>
              </a:rPr>
              <a:t>a</a:t>
            </a:r>
            <a:r>
              <a:rPr lang="zh-CN" altLang="en-US" sz="2800" dirty="0" smtClean="0">
                <a:ea typeface="Calibri" charset="0"/>
                <a:cs typeface="Calibri" charset="0"/>
              </a:rPr>
              <a:t> </a:t>
            </a:r>
            <a:r>
              <a:rPr lang="en-US" altLang="zh-CN" sz="2800" dirty="0" smtClean="0">
                <a:ea typeface="Calibri" charset="0"/>
                <a:cs typeface="Calibri" charset="0"/>
              </a:rPr>
              <a:t>public</a:t>
            </a:r>
            <a:r>
              <a:rPr lang="zh-CN" altLang="en-US" sz="2800" dirty="0" smtClean="0">
                <a:ea typeface="Calibri" charset="0"/>
                <a:cs typeface="Calibri" charset="0"/>
              </a:rPr>
              <a:t> </a:t>
            </a:r>
            <a:r>
              <a:rPr lang="en-US" altLang="zh-CN" sz="2800" dirty="0" smtClean="0">
                <a:ea typeface="Calibri" charset="0"/>
                <a:cs typeface="Calibri" charset="0"/>
              </a:rPr>
              <a:t>lecture</a:t>
            </a:r>
            <a:r>
              <a:rPr lang="zh-CN" altLang="en-US" sz="2800" dirty="0" smtClean="0">
                <a:ea typeface="Calibri" charset="0"/>
                <a:cs typeface="Calibri" charset="0"/>
              </a:rPr>
              <a:t> </a:t>
            </a:r>
            <a:r>
              <a:rPr lang="en-US" altLang="zh-CN" sz="2800" dirty="0" smtClean="0">
                <a:ea typeface="Calibri" charset="0"/>
                <a:cs typeface="Calibri" charset="0"/>
              </a:rPr>
              <a:t>of</a:t>
            </a:r>
            <a:r>
              <a:rPr lang="zh-CN" altLang="en-US" sz="2800" dirty="0" smtClean="0">
                <a:ea typeface="Calibri" charset="0"/>
                <a:cs typeface="Calibri" charset="0"/>
              </a:rPr>
              <a:t> </a:t>
            </a:r>
            <a:r>
              <a:rPr lang="en-US" altLang="zh-CN" sz="2800" dirty="0" smtClean="0">
                <a:ea typeface="Calibri" charset="0"/>
                <a:cs typeface="Calibri" charset="0"/>
              </a:rPr>
              <a:t>mine</a:t>
            </a:r>
            <a:endParaRPr lang="en-US" sz="2800" dirty="0" smtClean="0"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7242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737600" y="6616700"/>
            <a:ext cx="355600" cy="24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C22D9A3E-C480-4C65-BA07-07E72815E410}" type="slidenum">
              <a:rPr lang="en-US"/>
              <a:pPr eaLnBrk="1" hangingPunct="1"/>
              <a:t>10</a:t>
            </a:fld>
            <a:endParaRPr lang="en-US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Stream ciphers     </a:t>
            </a:r>
            <a:r>
              <a:rPr lang="en-US" sz="2000" smtClean="0"/>
              <a:t>(single use key)</a:t>
            </a:r>
          </a:p>
        </p:txBody>
      </p:sp>
      <p:sp>
        <p:nvSpPr>
          <p:cNvPr id="1946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8178800" cy="51054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sz="2400" dirty="0" smtClean="0">
                <a:sym typeface="Symbol" pitchFamily="18" charset="2"/>
              </a:rPr>
              <a:t>Problem:   OTP key is as long the message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2400" u="sng" dirty="0" smtClean="0">
                <a:sym typeface="Symbol" pitchFamily="18" charset="2"/>
              </a:rPr>
              <a:t>Solution</a:t>
            </a:r>
            <a:r>
              <a:rPr lang="en-US" sz="2400" dirty="0" smtClean="0">
                <a:sym typeface="Symbol" pitchFamily="18" charset="2"/>
              </a:rPr>
              <a:t>:    Pseudo random key  --  stream ciphers</a:t>
            </a:r>
          </a:p>
          <a:p>
            <a:pPr marL="0" indent="0" eaLnBrk="1" hangingPunct="1"/>
            <a:endParaRPr lang="en-US" dirty="0" smtClean="0">
              <a:sym typeface="Symbol" pitchFamily="18" charset="2"/>
            </a:endParaRPr>
          </a:p>
          <a:p>
            <a:pPr marL="0" indent="0" eaLnBrk="1" hangingPunct="1"/>
            <a:endParaRPr lang="en-US" sz="1800" dirty="0" smtClean="0">
              <a:sym typeface="Symbol" pitchFamily="18" charset="2"/>
            </a:endParaRPr>
          </a:p>
          <a:p>
            <a:pPr marL="0" indent="0" eaLnBrk="1" hangingPunct="1"/>
            <a:endParaRPr lang="en-US" sz="1800" dirty="0" smtClean="0">
              <a:sym typeface="Symbol" pitchFamily="18" charset="2"/>
            </a:endParaRPr>
          </a:p>
          <a:p>
            <a:pPr marL="0" indent="0" eaLnBrk="1" hangingPunct="1"/>
            <a:endParaRPr lang="en-US" sz="1800" dirty="0" smtClean="0">
              <a:sym typeface="Symbol" pitchFamily="18" charset="2"/>
            </a:endParaRPr>
          </a:p>
          <a:p>
            <a:pPr marL="0" indent="0" eaLnBrk="1" hangingPunct="1"/>
            <a:endParaRPr lang="en-US" sz="1800" dirty="0" smtClean="0">
              <a:sym typeface="Symbol" pitchFamily="18" charset="2"/>
            </a:endParaRPr>
          </a:p>
          <a:p>
            <a:pPr marL="0" indent="0" eaLnBrk="1" hangingPunct="1"/>
            <a:endParaRPr lang="en-US" sz="1800" dirty="0" smtClean="0">
              <a:sym typeface="Symbol" pitchFamily="18" charset="2"/>
            </a:endParaRPr>
          </a:p>
          <a:p>
            <a:pPr marL="0" indent="0" eaLnBrk="1" hangingPunct="1"/>
            <a:endParaRPr lang="en-US" sz="1800" dirty="0" smtClean="0">
              <a:sym typeface="Symbol" pitchFamily="18" charset="2"/>
            </a:endParaRPr>
          </a:p>
          <a:p>
            <a:pPr marL="0" indent="0" eaLnBrk="1" hangingPunct="1"/>
            <a:endParaRPr lang="en-US" sz="1800" dirty="0" smtClean="0">
              <a:sym typeface="Symbol" pitchFamily="18" charset="2"/>
            </a:endParaRPr>
          </a:p>
          <a:p>
            <a:pPr marL="0" indent="0" eaLnBrk="1" hangingPunct="1"/>
            <a:endParaRPr lang="en-US" sz="1800" dirty="0" smtClean="0">
              <a:sym typeface="Symbol" pitchFamily="18" charset="2"/>
            </a:endParaRPr>
          </a:p>
          <a:p>
            <a:pPr marL="0" indent="0" eaLnBrk="1" hangingPunct="1"/>
            <a:endParaRPr lang="en-US" sz="1800" dirty="0" smtClean="0">
              <a:sym typeface="Symbol" pitchFamily="18" charset="2"/>
            </a:endParaRPr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2000" dirty="0" smtClean="0">
                <a:sym typeface="Symbol" pitchFamily="18" charset="2"/>
              </a:rPr>
              <a:t>Stream ciphers:  </a:t>
            </a:r>
            <a:r>
              <a:rPr lang="en-US" sz="2000" dirty="0" err="1" smtClean="0">
                <a:sym typeface="Symbol" pitchFamily="18" charset="2"/>
              </a:rPr>
              <a:t>ChaCha</a:t>
            </a:r>
            <a:r>
              <a:rPr lang="en-US" sz="2000" dirty="0" smtClean="0">
                <a:sym typeface="Symbol" pitchFamily="18" charset="2"/>
              </a:rPr>
              <a:t> (643 MB/sec)</a:t>
            </a:r>
          </a:p>
        </p:txBody>
      </p:sp>
      <p:sp>
        <p:nvSpPr>
          <p:cNvPr id="19461" name="Rectangle 4"/>
          <p:cNvSpPr>
            <a:spLocks noChangeArrowheads="1"/>
          </p:cNvSpPr>
          <p:nvPr/>
        </p:nvSpPr>
        <p:spPr bwMode="auto">
          <a:xfrm>
            <a:off x="2551113" y="2514600"/>
            <a:ext cx="762000" cy="304800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miter lim="800000"/>
            <a:headEnd/>
            <a:tailEnd type="none" w="lg" len="med"/>
          </a:ln>
        </p:spPr>
        <p:txBody>
          <a:bodyPr wrap="none" anchor="ctr"/>
          <a:lstStyle/>
          <a:p>
            <a:pPr algn="ctr"/>
            <a:r>
              <a:rPr lang="en-US"/>
              <a:t>key</a:t>
            </a:r>
          </a:p>
        </p:txBody>
      </p:sp>
      <p:sp>
        <p:nvSpPr>
          <p:cNvPr id="19462" name="Freeform 5"/>
          <p:cNvSpPr>
            <a:spLocks/>
          </p:cNvSpPr>
          <p:nvPr/>
        </p:nvSpPr>
        <p:spPr bwMode="auto">
          <a:xfrm>
            <a:off x="2551113" y="2971800"/>
            <a:ext cx="3048000" cy="1447800"/>
          </a:xfrm>
          <a:custGeom>
            <a:avLst/>
            <a:gdLst>
              <a:gd name="T0" fmla="*/ 0 w 1920"/>
              <a:gd name="T1" fmla="*/ 0 h 912"/>
              <a:gd name="T2" fmla="*/ 0 w 1920"/>
              <a:gd name="T3" fmla="*/ 2147483647 h 912"/>
              <a:gd name="T4" fmla="*/ 2147483647 w 1920"/>
              <a:gd name="T5" fmla="*/ 2147483647 h 912"/>
              <a:gd name="T6" fmla="*/ 2147483647 w 1920"/>
              <a:gd name="T7" fmla="*/ 0 h 912"/>
              <a:gd name="T8" fmla="*/ 0 w 1920"/>
              <a:gd name="T9" fmla="*/ 0 h 9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20"/>
              <a:gd name="T16" fmla="*/ 0 h 912"/>
              <a:gd name="T17" fmla="*/ 1920 w 1920"/>
              <a:gd name="T18" fmla="*/ 912 h 9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20" h="912">
                <a:moveTo>
                  <a:pt x="0" y="0"/>
                </a:moveTo>
                <a:lnTo>
                  <a:pt x="0" y="912"/>
                </a:lnTo>
                <a:lnTo>
                  <a:pt x="1920" y="912"/>
                </a:lnTo>
                <a:lnTo>
                  <a:pt x="48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folHlink"/>
          </a:solidFill>
          <a:ln w="12700">
            <a:solidFill>
              <a:schemeClr val="tx1"/>
            </a:solidFill>
            <a:round/>
            <a:headEnd/>
            <a:tailEnd type="none" w="lg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463" name="Text Box 6"/>
          <p:cNvSpPr txBox="1">
            <a:spLocks noChangeArrowheads="1"/>
          </p:cNvSpPr>
          <p:nvPr/>
        </p:nvSpPr>
        <p:spPr bwMode="auto">
          <a:xfrm>
            <a:off x="2855913" y="3455988"/>
            <a:ext cx="73056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b="1" dirty="0" smtClean="0"/>
              <a:t>PRG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9464" name="Rectangle 7"/>
          <p:cNvSpPr>
            <a:spLocks noChangeArrowheads="1"/>
          </p:cNvSpPr>
          <p:nvPr/>
        </p:nvSpPr>
        <p:spPr bwMode="auto">
          <a:xfrm>
            <a:off x="2551113" y="4572000"/>
            <a:ext cx="3048000" cy="304800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miter lim="800000"/>
            <a:headEnd/>
            <a:tailEnd type="none" w="lg" len="med"/>
          </a:ln>
        </p:spPr>
        <p:txBody>
          <a:bodyPr wrap="none" anchor="ctr"/>
          <a:lstStyle/>
          <a:p>
            <a:pPr algn="ctr"/>
            <a:r>
              <a:rPr lang="en-US"/>
              <a:t>message</a:t>
            </a:r>
          </a:p>
        </p:txBody>
      </p:sp>
      <p:sp>
        <p:nvSpPr>
          <p:cNvPr id="19465" name="Text Box 8"/>
          <p:cNvSpPr txBox="1">
            <a:spLocks noChangeArrowheads="1"/>
          </p:cNvSpPr>
          <p:nvPr/>
        </p:nvSpPr>
        <p:spPr bwMode="auto">
          <a:xfrm>
            <a:off x="2104150" y="4267200"/>
            <a:ext cx="47641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dirty="0" smtClean="0">
                <a:sym typeface="Symbol" pitchFamily="18" charset="2"/>
              </a:rPr>
              <a:t>⊕ </a:t>
            </a:r>
            <a:endParaRPr lang="en-US" sz="2800" dirty="0"/>
          </a:p>
        </p:txBody>
      </p:sp>
      <p:sp>
        <p:nvSpPr>
          <p:cNvPr id="19466" name="Line 9"/>
          <p:cNvSpPr>
            <a:spLocks noChangeShapeType="1"/>
          </p:cNvSpPr>
          <p:nvPr/>
        </p:nvSpPr>
        <p:spPr bwMode="auto">
          <a:xfrm>
            <a:off x="2133600" y="5029200"/>
            <a:ext cx="3886200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7" name="Rectangle 10"/>
          <p:cNvSpPr>
            <a:spLocks noChangeArrowheads="1"/>
          </p:cNvSpPr>
          <p:nvPr/>
        </p:nvSpPr>
        <p:spPr bwMode="auto">
          <a:xfrm>
            <a:off x="2590800" y="5257800"/>
            <a:ext cx="3048000" cy="304800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miter lim="800000"/>
            <a:headEnd/>
            <a:tailEnd type="none" w="lg" len="med"/>
          </a:ln>
        </p:spPr>
        <p:txBody>
          <a:bodyPr wrap="none" anchor="ctr"/>
          <a:lstStyle/>
          <a:p>
            <a:pPr algn="ctr"/>
            <a:r>
              <a:rPr lang="en-US"/>
              <a:t>ciphertext</a:t>
            </a:r>
          </a:p>
        </p:txBody>
      </p:sp>
      <p:sp>
        <p:nvSpPr>
          <p:cNvPr id="19468" name="Text Box 11"/>
          <p:cNvSpPr txBox="1">
            <a:spLocks noChangeArrowheads="1"/>
          </p:cNvSpPr>
          <p:nvPr/>
        </p:nvSpPr>
        <p:spPr bwMode="auto">
          <a:xfrm>
            <a:off x="5927725" y="3108325"/>
            <a:ext cx="268054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800" dirty="0"/>
              <a:t>c </a:t>
            </a:r>
            <a:r>
              <a:rPr lang="en-US" sz="2800" dirty="0" smtClean="0">
                <a:sym typeface="Symbol" pitchFamily="18" charset="2"/>
              </a:rPr>
              <a:t>⟵ </a:t>
            </a:r>
            <a:r>
              <a:rPr lang="en-US" dirty="0" smtClean="0">
                <a:sym typeface="Symbol" pitchFamily="18" charset="2"/>
              </a:rPr>
              <a:t>PRG</a:t>
            </a:r>
            <a:r>
              <a:rPr lang="en-US" sz="2800" dirty="0" smtClean="0">
                <a:sym typeface="Symbol" pitchFamily="18" charset="2"/>
              </a:rPr>
              <a:t>(k</a:t>
            </a:r>
            <a:r>
              <a:rPr lang="en-US" sz="2800" dirty="0">
                <a:sym typeface="Symbol" pitchFamily="18" charset="2"/>
              </a:rPr>
              <a:t>) </a:t>
            </a:r>
            <a:r>
              <a:rPr lang="en-US" sz="3600" dirty="0" smtClean="0">
                <a:sym typeface="Symbol" pitchFamily="18" charset="2"/>
              </a:rPr>
              <a:t>⊕</a:t>
            </a:r>
            <a:r>
              <a:rPr lang="en-US" sz="2800" dirty="0" smtClean="0">
                <a:sym typeface="Symbol" pitchFamily="18" charset="2"/>
              </a:rPr>
              <a:t> </a:t>
            </a:r>
            <a:r>
              <a:rPr lang="en-US" sz="2800" dirty="0">
                <a:sym typeface="Symbol" pitchFamily="18" charset="2"/>
              </a:rPr>
              <a:t>m</a:t>
            </a:r>
          </a:p>
        </p:txBody>
      </p:sp>
    </p:spTree>
    <p:extLst>
      <p:ext uri="{BB962C8B-B14F-4D97-AF65-F5344CB8AC3E}">
        <p14:creationId xmlns:p14="http://schemas.microsoft.com/office/powerpoint/2010/main" val="1551903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r>
              <a:rPr lang="en-US" sz="4000" smtClean="0"/>
              <a:t>Dangers in using stream ciphers</a:t>
            </a:r>
          </a:p>
        </p:txBody>
      </p:sp>
      <p:sp>
        <p:nvSpPr>
          <p:cNvPr id="3584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600200"/>
            <a:ext cx="7772400" cy="4724400"/>
          </a:xfrm>
          <a:prstGeom prst="rect">
            <a:avLst/>
          </a:prstGeo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2400" dirty="0" smtClean="0"/>
              <a:t>    One time key !!         “Two time pad” is insecure:</a:t>
            </a:r>
          </a:p>
          <a:p>
            <a:pPr marL="0" indent="0" eaLnBrk="1" hangingPunct="1">
              <a:lnSpc>
                <a:spcPct val="140000"/>
              </a:lnSpc>
              <a:buFont typeface="Wingdings" pitchFamily="2" charset="2"/>
              <a:buNone/>
              <a:defRPr/>
            </a:pPr>
            <a:r>
              <a:rPr lang="en-US" sz="2000" dirty="0" smtClean="0"/>
              <a:t>		</a:t>
            </a:r>
            <a:r>
              <a:rPr lang="zh-CN" altLang="en-US" sz="2000" dirty="0" smtClean="0"/>
              <a:t>         </a:t>
            </a:r>
            <a:r>
              <a:rPr lang="en-US" sz="2800" dirty="0" smtClean="0"/>
              <a:t>C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 </a:t>
            </a:r>
            <a:r>
              <a:rPr lang="en-US" sz="2800" dirty="0" smtClean="0">
                <a:sym typeface="Symbol" pitchFamily="18" charset="2"/>
              </a:rPr>
              <a:t>⟵  m</a:t>
            </a:r>
            <a:r>
              <a:rPr lang="en-US" sz="2800" baseline="-25000" dirty="0" smtClean="0">
                <a:sym typeface="Symbol" pitchFamily="18" charset="2"/>
              </a:rPr>
              <a:t>1</a:t>
            </a:r>
            <a:r>
              <a:rPr lang="en-US" sz="2800" dirty="0" smtClean="0">
                <a:sym typeface="Symbol" pitchFamily="18" charset="2"/>
              </a:rPr>
              <a:t>  ⊕  PRG(k)</a:t>
            </a:r>
            <a:endParaRPr lang="en-US" dirty="0" smtClean="0">
              <a:sym typeface="Symbol" pitchFamily="18" charset="2"/>
            </a:endParaRPr>
          </a:p>
          <a:p>
            <a:pPr lvl="1" eaLnBrk="1" hangingPunct="1">
              <a:buFont typeface="Times" pitchFamily="18" charset="0"/>
              <a:buNone/>
              <a:defRPr/>
            </a:pPr>
            <a:r>
              <a:rPr lang="en-US" sz="3600" dirty="0" smtClean="0">
                <a:sym typeface="Symbol" pitchFamily="18" charset="2"/>
              </a:rPr>
              <a:t>			</a:t>
            </a:r>
            <a:r>
              <a:rPr lang="en-US" dirty="0" smtClean="0"/>
              <a:t>C</a:t>
            </a:r>
            <a:r>
              <a:rPr lang="en-US" baseline="-25000" dirty="0" smtClean="0"/>
              <a:t>2</a:t>
            </a:r>
            <a:r>
              <a:rPr lang="en-US" dirty="0" smtClean="0"/>
              <a:t>  </a:t>
            </a:r>
            <a:r>
              <a:rPr lang="en-US" dirty="0" smtClean="0">
                <a:sym typeface="Symbol" pitchFamily="18" charset="2"/>
              </a:rPr>
              <a:t>⟵  m</a:t>
            </a:r>
            <a:r>
              <a:rPr lang="en-US" baseline="-25000" dirty="0" smtClean="0">
                <a:sym typeface="Symbol" pitchFamily="18" charset="2"/>
              </a:rPr>
              <a:t>2</a:t>
            </a:r>
            <a:r>
              <a:rPr lang="en-US" dirty="0" smtClean="0">
                <a:sym typeface="Symbol" pitchFamily="18" charset="2"/>
              </a:rPr>
              <a:t>  ⊕  PRG(k)</a:t>
            </a:r>
          </a:p>
          <a:p>
            <a:pPr lvl="1" eaLnBrk="1" hangingPunct="1">
              <a:buFont typeface="Times" pitchFamily="18" charset="0"/>
              <a:buNone/>
              <a:defRPr/>
            </a:pPr>
            <a:endParaRPr lang="en-US" sz="2400" dirty="0" smtClean="0">
              <a:ea typeface="+mn-ea"/>
              <a:cs typeface="+mn-cs"/>
              <a:sym typeface="Symbol" pitchFamily="18" charset="2"/>
            </a:endParaRPr>
          </a:p>
          <a:p>
            <a:pPr lvl="1" eaLnBrk="1" hangingPunct="1">
              <a:buFont typeface="Times" pitchFamily="18" charset="0"/>
              <a:buNone/>
              <a:defRPr/>
            </a:pPr>
            <a:r>
              <a:rPr lang="en-US" sz="2400" dirty="0" smtClean="0">
                <a:ea typeface="+mn-ea"/>
                <a:cs typeface="+mn-cs"/>
                <a:sym typeface="Symbol" pitchFamily="18" charset="2"/>
              </a:rPr>
              <a:t>Eavesdropper does:</a:t>
            </a:r>
          </a:p>
          <a:p>
            <a:pPr lvl="1" eaLnBrk="1" hangingPunct="1">
              <a:lnSpc>
                <a:spcPct val="120000"/>
              </a:lnSpc>
              <a:buFont typeface="Times" pitchFamily="18" charset="0"/>
              <a:buNone/>
              <a:defRPr/>
            </a:pPr>
            <a:r>
              <a:rPr lang="en-US" dirty="0" smtClean="0">
                <a:sym typeface="Symbol" pitchFamily="18" charset="2"/>
              </a:rPr>
              <a:t>			C</a:t>
            </a:r>
            <a:r>
              <a:rPr lang="en-US" baseline="-25000" dirty="0" smtClean="0">
                <a:sym typeface="Symbol" pitchFamily="18" charset="2"/>
              </a:rPr>
              <a:t>1 </a:t>
            </a:r>
            <a:r>
              <a:rPr lang="en-US" dirty="0" smtClean="0">
                <a:sym typeface="Symbol" pitchFamily="18" charset="2"/>
              </a:rPr>
              <a:t> ⊕  C</a:t>
            </a:r>
            <a:r>
              <a:rPr lang="en-US" baseline="-25000" dirty="0" smtClean="0">
                <a:sym typeface="Symbol" pitchFamily="18" charset="2"/>
              </a:rPr>
              <a:t>2       </a:t>
            </a:r>
            <a:r>
              <a:rPr lang="en-US" b="1" dirty="0" smtClean="0">
                <a:sym typeface="Symbol" pitchFamily="18" charset="2"/>
              </a:rPr>
              <a:t>⇒ </a:t>
            </a:r>
            <a:r>
              <a:rPr lang="en-US" dirty="0" smtClean="0">
                <a:sym typeface="Symbol" pitchFamily="18" charset="2"/>
              </a:rPr>
              <a:t>        m</a:t>
            </a:r>
            <a:r>
              <a:rPr lang="en-US" baseline="-25000" dirty="0" smtClean="0">
                <a:sym typeface="Symbol" pitchFamily="18" charset="2"/>
              </a:rPr>
              <a:t>1</a:t>
            </a:r>
            <a:r>
              <a:rPr lang="en-US" dirty="0" smtClean="0">
                <a:sym typeface="Symbol" pitchFamily="18" charset="2"/>
              </a:rPr>
              <a:t> ⊕  m</a:t>
            </a:r>
            <a:r>
              <a:rPr lang="en-US" baseline="-25000" dirty="0" smtClean="0">
                <a:sym typeface="Symbol" pitchFamily="18" charset="2"/>
              </a:rPr>
              <a:t>2 </a:t>
            </a:r>
          </a:p>
          <a:p>
            <a:pPr lvl="1" eaLnBrk="1" hangingPunct="1">
              <a:lnSpc>
                <a:spcPct val="120000"/>
              </a:lnSpc>
              <a:buFont typeface="Times" pitchFamily="18" charset="0"/>
              <a:buNone/>
              <a:defRPr/>
            </a:pPr>
            <a:endParaRPr lang="en-US" baseline="-25000" dirty="0" smtClean="0">
              <a:sym typeface="Symbol" pitchFamily="18" charset="2"/>
            </a:endParaRPr>
          </a:p>
          <a:p>
            <a:pPr lvl="1" eaLnBrk="1" hangingPunct="1">
              <a:lnSpc>
                <a:spcPct val="120000"/>
              </a:lnSpc>
              <a:buFont typeface="Times" pitchFamily="18" charset="0"/>
              <a:buNone/>
              <a:defRPr/>
            </a:pPr>
            <a:r>
              <a:rPr lang="en-US" sz="2400" dirty="0" smtClean="0">
                <a:sym typeface="Symbol" pitchFamily="18" charset="2"/>
              </a:rPr>
              <a:t>Enough redundant information in English that:</a:t>
            </a:r>
          </a:p>
          <a:p>
            <a:pPr lvl="1" eaLnBrk="1" hangingPunct="1">
              <a:lnSpc>
                <a:spcPct val="80000"/>
              </a:lnSpc>
              <a:buFont typeface="Times" pitchFamily="18" charset="0"/>
              <a:buNone/>
              <a:defRPr/>
            </a:pPr>
            <a:r>
              <a:rPr lang="en-US" sz="3600" dirty="0" smtClean="0">
                <a:sym typeface="Symbol" pitchFamily="18" charset="2"/>
              </a:rPr>
              <a:t>			 </a:t>
            </a:r>
            <a:r>
              <a:rPr lang="en-US" dirty="0" smtClean="0">
                <a:sym typeface="Symbol" pitchFamily="18" charset="2"/>
              </a:rPr>
              <a:t>m</a:t>
            </a:r>
            <a:r>
              <a:rPr lang="en-US" baseline="-25000" dirty="0" smtClean="0">
                <a:sym typeface="Symbol" pitchFamily="18" charset="2"/>
              </a:rPr>
              <a:t>1</a:t>
            </a:r>
            <a:r>
              <a:rPr lang="en-US" dirty="0" smtClean="0">
                <a:sym typeface="Symbol" pitchFamily="18" charset="2"/>
              </a:rPr>
              <a:t> ⊕  m</a:t>
            </a:r>
            <a:r>
              <a:rPr lang="en-US" baseline="-25000" dirty="0" smtClean="0">
                <a:sym typeface="Symbol" pitchFamily="18" charset="2"/>
              </a:rPr>
              <a:t>2 </a:t>
            </a:r>
            <a:r>
              <a:rPr lang="en-US" b="1" dirty="0">
                <a:sym typeface="Symbol" pitchFamily="18" charset="2"/>
              </a:rPr>
              <a:t> </a:t>
            </a:r>
            <a:r>
              <a:rPr lang="en-US" b="1" dirty="0" smtClean="0">
                <a:sym typeface="Symbol" pitchFamily="18" charset="2"/>
              </a:rPr>
              <a:t>  ⇒ </a:t>
            </a:r>
            <a:r>
              <a:rPr lang="en-US" dirty="0" smtClean="0">
                <a:sym typeface="Symbol" pitchFamily="18" charset="2"/>
              </a:rPr>
              <a:t>       m</a:t>
            </a:r>
            <a:r>
              <a:rPr lang="en-US" baseline="-25000" dirty="0" smtClean="0">
                <a:sym typeface="Symbol" pitchFamily="18" charset="2"/>
              </a:rPr>
              <a:t>1</a:t>
            </a:r>
            <a:r>
              <a:rPr lang="en-US" dirty="0" smtClean="0">
                <a:sym typeface="Symbol" pitchFamily="18" charset="2"/>
              </a:rPr>
              <a:t> ,  m</a:t>
            </a:r>
            <a:r>
              <a:rPr lang="en-US" baseline="-25000" dirty="0" smtClean="0">
                <a:sym typeface="Symbol" pitchFamily="18" charset="2"/>
              </a:rPr>
              <a:t>2</a:t>
            </a:r>
            <a:endParaRPr lang="en-US" dirty="0" smtClean="0">
              <a:sym typeface="Symbol" pitchFamily="18" charset="2"/>
            </a:endParaRPr>
          </a:p>
        </p:txBody>
      </p:sp>
      <p:sp>
        <p:nvSpPr>
          <p:cNvPr id="20484" name="AutoShape 4"/>
          <p:cNvSpPr>
            <a:spLocks/>
          </p:cNvSpPr>
          <p:nvPr/>
        </p:nvSpPr>
        <p:spPr bwMode="auto">
          <a:xfrm>
            <a:off x="1908517" y="2209800"/>
            <a:ext cx="304800" cy="1143000"/>
          </a:xfrm>
          <a:prstGeom prst="leftBrace">
            <a:avLst>
              <a:gd name="adj1" fmla="val 31250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782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Blockcipher</a:t>
            </a:r>
            <a:r>
              <a:rPr lang="en-US" dirty="0" smtClean="0"/>
              <a:t>:  </a:t>
            </a:r>
            <a:r>
              <a:rPr lang="en-US" altLang="zh-CN" dirty="0" smtClean="0"/>
              <a:t>modern</a:t>
            </a:r>
            <a:r>
              <a:rPr lang="zh-CN" altLang="en-US" dirty="0" smtClean="0"/>
              <a:t> </a:t>
            </a:r>
            <a:r>
              <a:rPr lang="en-US" altLang="zh-CN" dirty="0" smtClean="0"/>
              <a:t>sym.</a:t>
            </a:r>
            <a:r>
              <a:rPr lang="zh-CN" altLang="en-US" dirty="0" smtClean="0"/>
              <a:t> </a:t>
            </a:r>
            <a:r>
              <a:rPr lang="en-US" dirty="0" smtClean="0"/>
              <a:t>crypto work horse</a:t>
            </a:r>
            <a:r>
              <a:rPr lang="en-US" altLang="zh-CN" dirty="0" smtClean="0"/>
              <a:t>-&gt;</a:t>
            </a:r>
            <a:r>
              <a:rPr lang="zh-CN" altLang="en-US" dirty="0" smtClean="0"/>
              <a:t> </a:t>
            </a:r>
            <a:r>
              <a:rPr lang="en-US" altLang="zh-CN" dirty="0" smtClean="0"/>
              <a:t>PRP</a:t>
            </a:r>
            <a:r>
              <a:rPr lang="zh-CN" altLang="en-US" dirty="0" smtClean="0"/>
              <a:t> </a:t>
            </a:r>
            <a:r>
              <a:rPr lang="en-US" altLang="zh-CN" dirty="0" smtClean="0"/>
              <a:t>(pseudo-random</a:t>
            </a:r>
            <a:r>
              <a:rPr lang="zh-CN" altLang="en-US" dirty="0" smtClean="0"/>
              <a:t> </a:t>
            </a:r>
            <a:r>
              <a:rPr lang="en-US" altLang="zh-CN" dirty="0" smtClean="0"/>
              <a:t>permutation)</a:t>
            </a:r>
            <a:endParaRPr lang="en-US" dirty="0" smtClean="0"/>
          </a:p>
        </p:txBody>
      </p:sp>
      <p:sp>
        <p:nvSpPr>
          <p:cNvPr id="2355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4724400"/>
          </a:xfrm>
        </p:spPr>
        <p:txBody>
          <a:bodyPr/>
          <a:lstStyle/>
          <a:p>
            <a:pPr marL="0" indent="0" eaLnBrk="1" hangingPunct="1"/>
            <a:endParaRPr lang="en-US" sz="2000" smtClean="0"/>
          </a:p>
          <a:p>
            <a:pPr marL="0" indent="0" eaLnBrk="1" hangingPunct="1"/>
            <a:endParaRPr lang="en-US" sz="2000" smtClean="0"/>
          </a:p>
          <a:p>
            <a:pPr marL="0" indent="0" eaLnBrk="1" hangingPunct="1"/>
            <a:endParaRPr lang="en-US" sz="2000" smtClean="0"/>
          </a:p>
          <a:p>
            <a:pPr marL="0" indent="0" eaLnBrk="1" hangingPunct="1"/>
            <a:endParaRPr lang="en-US" sz="2000" smtClean="0"/>
          </a:p>
          <a:p>
            <a:pPr marL="0" indent="0" eaLnBrk="1" hangingPunct="1"/>
            <a:endParaRPr lang="en-US" sz="2000" smtClean="0"/>
          </a:p>
          <a:p>
            <a:pPr marL="0" indent="0" eaLnBrk="1" hangingPunct="1"/>
            <a:endParaRPr lang="en-US" sz="2000" smtClean="0"/>
          </a:p>
          <a:p>
            <a:pPr marL="0" indent="0" eaLnBrk="1" hangingPunct="1"/>
            <a:endParaRPr lang="en-US" sz="2000" smtClean="0"/>
          </a:p>
          <a:p>
            <a:pPr marL="0" indent="0" eaLnBrk="1" hangingPunct="1"/>
            <a:endParaRPr lang="en-US" sz="2000" smtClean="0"/>
          </a:p>
        </p:txBody>
      </p:sp>
      <p:sp>
        <p:nvSpPr>
          <p:cNvPr id="23566" name="Text Box 14"/>
          <p:cNvSpPr txBox="1">
            <a:spLocks noChangeArrowheads="1"/>
          </p:cNvSpPr>
          <p:nvPr/>
        </p:nvSpPr>
        <p:spPr bwMode="auto">
          <a:xfrm>
            <a:off x="746125" y="4459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23567" name="Text Box 15"/>
          <p:cNvSpPr txBox="1">
            <a:spLocks noChangeArrowheads="1"/>
          </p:cNvSpPr>
          <p:nvPr/>
        </p:nvSpPr>
        <p:spPr bwMode="auto">
          <a:xfrm>
            <a:off x="1050925" y="3837305"/>
            <a:ext cx="5649913" cy="178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</a:extLst>
        </p:spPr>
        <p:txBody>
          <a:bodyPr wrap="none"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/>
              <a:t>Canonical examples:</a:t>
            </a:r>
          </a:p>
          <a:p>
            <a:pPr eaLnBrk="1" hangingPunct="1">
              <a:lnSpc>
                <a:spcPct val="150000"/>
              </a:lnSpc>
              <a:buFontTx/>
              <a:buAutoNum type="arabicPeriod"/>
            </a:pPr>
            <a:r>
              <a:rPr lang="en-US" dirty="0"/>
              <a:t>3DES:   n= 64 bits,    k = 168 bits</a:t>
            </a:r>
          </a:p>
          <a:p>
            <a:pPr eaLnBrk="1" hangingPunct="1">
              <a:lnSpc>
                <a:spcPct val="150000"/>
              </a:lnSpc>
              <a:buFontTx/>
              <a:buAutoNum type="arabicPeriod"/>
            </a:pPr>
            <a:r>
              <a:rPr lang="en-US" dirty="0"/>
              <a:t>AES:     n=128 bits,   k = 128, 192, 256 bits</a:t>
            </a:r>
          </a:p>
          <a:p>
            <a:pPr eaLnBrk="1" hangingPunct="1">
              <a:lnSpc>
                <a:spcPct val="150000"/>
              </a:lnSpc>
            </a:pPr>
            <a:r>
              <a:rPr lang="en-US" dirty="0"/>
              <a:t>IV handled as part of PT block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46125" y="1842868"/>
            <a:ext cx="65128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</a:t>
            </a:r>
            <a:r>
              <a:rPr lang="zh-CN" altLang="en-US" dirty="0" smtClean="0"/>
              <a:t> </a:t>
            </a:r>
            <a:r>
              <a:rPr lang="en-US" altLang="zh-CN" dirty="0" err="1" smtClean="0"/>
              <a:t>blockcipher</a:t>
            </a:r>
            <a:r>
              <a:rPr lang="zh-CN" altLang="en-US" dirty="0" smtClean="0"/>
              <a:t> </a:t>
            </a:r>
            <a:r>
              <a:rPr lang="en-US" altLang="zh-CN" dirty="0" smtClean="0"/>
              <a:t>should</a:t>
            </a:r>
            <a:r>
              <a:rPr lang="zh-CN" altLang="en-US" dirty="0" smtClean="0"/>
              <a:t> </a:t>
            </a:r>
            <a:r>
              <a:rPr lang="en-US" altLang="zh-CN" dirty="0" smtClean="0"/>
              <a:t>be</a:t>
            </a:r>
            <a:r>
              <a:rPr lang="zh-CN" altLang="en-US" dirty="0" smtClean="0"/>
              <a:t> </a:t>
            </a:r>
            <a:r>
              <a:rPr lang="en-US" altLang="zh-CN" dirty="0" smtClean="0"/>
              <a:t>indistinguishable</a:t>
            </a:r>
            <a:r>
              <a:rPr lang="zh-CN" altLang="en-US" dirty="0" smtClean="0"/>
              <a:t> </a:t>
            </a:r>
            <a:r>
              <a:rPr lang="en-US" altLang="zh-CN" dirty="0" smtClean="0"/>
              <a:t>from</a:t>
            </a:r>
            <a:r>
              <a:rPr lang="zh-CN" altLang="en-US" dirty="0" smtClean="0"/>
              <a:t> </a:t>
            </a:r>
            <a:r>
              <a:rPr lang="en-US" altLang="zh-CN" dirty="0" smtClean="0"/>
              <a:t>a</a:t>
            </a:r>
            <a:r>
              <a:rPr lang="zh-CN" altLang="en-US" dirty="0" smtClean="0"/>
              <a:t> </a:t>
            </a:r>
            <a:r>
              <a:rPr lang="en-US" altLang="zh-CN" dirty="0" smtClean="0"/>
              <a:t>ideally</a:t>
            </a:r>
            <a:r>
              <a:rPr lang="zh-CN" altLang="en-US" dirty="0" smtClean="0"/>
              <a:t> </a:t>
            </a:r>
            <a:r>
              <a:rPr lang="en-US" altLang="zh-CN" dirty="0" smtClean="0"/>
              <a:t>random</a:t>
            </a:r>
            <a:r>
              <a:rPr lang="zh-CN" altLang="en-US" dirty="0" smtClean="0"/>
              <a:t> </a:t>
            </a:r>
            <a:r>
              <a:rPr lang="en-US" altLang="zh-CN" dirty="0" smtClean="0"/>
              <a:t>permutation.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587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219222" y="1807932"/>
            <a:ext cx="8581292" cy="797806"/>
          </a:xfrm>
        </p:spPr>
        <p:txBody>
          <a:bodyPr/>
          <a:lstStyle/>
          <a:p>
            <a:pPr eaLnBrk="1" hangingPunct="1"/>
            <a:r>
              <a:rPr lang="en-US" altLang="zh-CN" dirty="0" smtClean="0"/>
              <a:t>DES</a:t>
            </a:r>
            <a:r>
              <a:rPr lang="zh-CN" altLang="en-US" dirty="0" smtClean="0"/>
              <a:t> </a:t>
            </a:r>
            <a:r>
              <a:rPr lang="en-US" altLang="zh-CN" dirty="0" smtClean="0"/>
              <a:t>-</a:t>
            </a:r>
            <a:r>
              <a:rPr lang="zh-CN" altLang="en-US" dirty="0" smtClean="0"/>
              <a:t> </a:t>
            </a:r>
            <a:r>
              <a:rPr lang="en-US" altLang="zh-CN" dirty="0" err="1" smtClean="0"/>
              <a:t>out-dated</a:t>
            </a:r>
            <a:r>
              <a:rPr lang="en-US" altLang="zh-CN" dirty="0" smtClean="0"/>
              <a:t>;</a:t>
            </a:r>
            <a:r>
              <a:rPr lang="zh-CN" altLang="en-US" dirty="0" smtClean="0"/>
              <a:t> </a:t>
            </a:r>
            <a:r>
              <a:rPr lang="en-US" altLang="zh-CN" dirty="0" smtClean="0"/>
              <a:t>no</a:t>
            </a:r>
            <a:r>
              <a:rPr lang="zh-CN" altLang="en-US" dirty="0" smtClean="0"/>
              <a:t> </a:t>
            </a:r>
            <a:r>
              <a:rPr lang="en-US" altLang="zh-CN" dirty="0" smtClean="0"/>
              <a:t>longer</a:t>
            </a:r>
            <a:r>
              <a:rPr lang="zh-CN" altLang="en-US" dirty="0" smtClean="0"/>
              <a:t> </a:t>
            </a:r>
            <a:r>
              <a:rPr lang="en-US" altLang="zh-CN" dirty="0" smtClean="0"/>
              <a:t>secure</a:t>
            </a:r>
            <a:br>
              <a:rPr lang="en-US" altLang="zh-CN" dirty="0" smtClean="0"/>
            </a:br>
            <a:r>
              <a:rPr lang="en-US" altLang="zh-CN" dirty="0"/>
              <a:t/>
            </a:r>
            <a:br>
              <a:rPr lang="en-US" altLang="zh-CN" dirty="0"/>
            </a:b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 smtClean="0"/>
              <a:t>AES</a:t>
            </a:r>
            <a:r>
              <a:rPr lang="zh-CN" altLang="en-US" dirty="0" smtClean="0"/>
              <a:t> </a:t>
            </a:r>
            <a:r>
              <a:rPr lang="en-US" altLang="zh-CN" dirty="0" smtClean="0"/>
              <a:t>-</a:t>
            </a:r>
            <a:r>
              <a:rPr lang="zh-CN" altLang="en-US" dirty="0" smtClean="0"/>
              <a:t> </a:t>
            </a:r>
            <a:r>
              <a:rPr lang="en-US" altLang="zh-CN" dirty="0" smtClean="0"/>
              <a:t>golden</a:t>
            </a:r>
            <a:r>
              <a:rPr lang="zh-CN" altLang="en-US" dirty="0" smtClean="0"/>
              <a:t> </a:t>
            </a:r>
            <a:r>
              <a:rPr lang="en-US" altLang="zh-CN" dirty="0" smtClean="0"/>
              <a:t>standard:</a:t>
            </a:r>
            <a:r>
              <a:rPr lang="zh-CN" altLang="en-US" dirty="0" smtClean="0"/>
              <a:t> </a:t>
            </a:r>
            <a:r>
              <a:rPr lang="en-US" altLang="zh-CN" dirty="0"/>
              <a:t>f</a:t>
            </a:r>
            <a:r>
              <a:rPr lang="en-US" altLang="zh-CN" dirty="0" smtClean="0"/>
              <a:t>ast</a:t>
            </a:r>
            <a:r>
              <a:rPr lang="zh-CN" altLang="en-US" dirty="0" smtClean="0"/>
              <a:t> </a:t>
            </a:r>
            <a:r>
              <a:rPr lang="en-US" altLang="zh-CN" dirty="0" smtClean="0"/>
              <a:t>and</a:t>
            </a:r>
            <a:r>
              <a:rPr lang="zh-CN" altLang="en-US" dirty="0" smtClean="0"/>
              <a:t> </a:t>
            </a:r>
            <a:r>
              <a:rPr lang="en-US" altLang="zh-CN" dirty="0" smtClean="0"/>
              <a:t>Secure</a:t>
            </a:r>
            <a:endParaRPr lang="en-US" dirty="0" smtClean="0"/>
          </a:p>
        </p:txBody>
      </p:sp>
      <p:sp>
        <p:nvSpPr>
          <p:cNvPr id="2355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4724400"/>
          </a:xfrm>
        </p:spPr>
        <p:txBody>
          <a:bodyPr/>
          <a:lstStyle/>
          <a:p>
            <a:pPr marL="0" indent="0" eaLnBrk="1" hangingPunct="1"/>
            <a:endParaRPr lang="en-US" sz="2000" dirty="0" smtClean="0"/>
          </a:p>
          <a:p>
            <a:pPr marL="0" indent="0" eaLnBrk="1" hangingPunct="1"/>
            <a:endParaRPr lang="en-US" sz="2000" dirty="0" smtClean="0"/>
          </a:p>
          <a:p>
            <a:pPr marL="0" indent="0" eaLnBrk="1" hangingPunct="1"/>
            <a:endParaRPr lang="en-US" sz="2000" dirty="0" smtClean="0"/>
          </a:p>
          <a:p>
            <a:pPr marL="0" indent="0" eaLnBrk="1" hangingPunct="1"/>
            <a:endParaRPr lang="en-US" sz="2000" dirty="0" smtClean="0"/>
          </a:p>
          <a:p>
            <a:pPr marL="0" indent="0" eaLnBrk="1" hangingPunct="1"/>
            <a:endParaRPr lang="en-US" sz="2000" dirty="0" smtClean="0"/>
          </a:p>
          <a:p>
            <a:pPr marL="0" indent="0" eaLnBrk="1" hangingPunct="1"/>
            <a:endParaRPr lang="en-US" sz="2000" dirty="0" smtClean="0"/>
          </a:p>
          <a:p>
            <a:pPr marL="0" indent="0" eaLnBrk="1" hangingPunct="1"/>
            <a:endParaRPr lang="en-US" sz="2000" dirty="0" smtClean="0"/>
          </a:p>
          <a:p>
            <a:pPr marL="0" indent="0" eaLnBrk="1" hangingPunct="1"/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219764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How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to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Use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AES?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 smtClean="0"/>
              <a:t>Can</a:t>
            </a:r>
            <a:r>
              <a:rPr kumimoji="1" lang="zh-CN" altLang="en-US" dirty="0" smtClean="0"/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o</a:t>
            </a:r>
            <a:r>
              <a:rPr kumimoji="1" lang="en-US" altLang="zh-CN" dirty="0" smtClean="0">
                <a:solidFill>
                  <a:srgbClr val="FF0000"/>
                </a:solidFill>
              </a:rPr>
              <a:t>nly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encrypt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messages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of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fixed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length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(i.e.,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128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bits).</a:t>
            </a:r>
          </a:p>
          <a:p>
            <a:endParaRPr kumimoji="1" lang="en-US" altLang="zh-CN" dirty="0"/>
          </a:p>
          <a:p>
            <a:endParaRPr kumimoji="1" lang="en-US" altLang="zh-CN" dirty="0" smtClean="0"/>
          </a:p>
          <a:p>
            <a:endParaRPr kumimoji="1" lang="en-US" altLang="zh-CN" dirty="0"/>
          </a:p>
          <a:p>
            <a:endParaRPr kumimoji="1" lang="en-US" altLang="zh-CN" dirty="0" smtClean="0"/>
          </a:p>
          <a:p>
            <a:endParaRPr kumimoji="1" lang="en-US" altLang="zh-CN" dirty="0"/>
          </a:p>
          <a:p>
            <a:endParaRPr kumimoji="1" lang="en-US" altLang="zh-CN" dirty="0" smtClean="0"/>
          </a:p>
          <a:p>
            <a:r>
              <a:rPr kumimoji="1" lang="en-US" altLang="zh-CN" dirty="0" smtClean="0"/>
              <a:t>But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how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about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>
                <a:solidFill>
                  <a:srgbClr val="FF0000"/>
                </a:solidFill>
              </a:rPr>
              <a:t>longer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messages?</a:t>
            </a:r>
          </a:p>
          <a:p>
            <a:endParaRPr kumimoji="1" lang="en-US" altLang="zh-CN" dirty="0" smtClean="0"/>
          </a:p>
          <a:p>
            <a:pPr marL="0" indent="0">
              <a:buNone/>
            </a:pPr>
            <a:endParaRPr kumimoji="1" lang="en-US" altLang="zh-CN" dirty="0" smtClean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07BF33C9-D0C1-6A4F-923C-D9C67205D546}" type="slidenum">
              <a:rPr lang="en-US" smtClean="0"/>
              <a:t>14</a:t>
            </a:fld>
            <a:endParaRPr lang="en-US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00689" y="1960980"/>
            <a:ext cx="1447800" cy="2992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4"/>
          <p:cNvSpPr/>
          <p:nvPr/>
        </p:nvSpPr>
        <p:spPr>
          <a:xfrm>
            <a:off x="2805289" y="3152881"/>
            <a:ext cx="914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kern="1200" dirty="0" smtClean="0"/>
              <a:t>AES</a:t>
            </a:r>
            <a:endParaRPr lang="zh-CN" altLang="en-US" kern="1200" dirty="0"/>
          </a:p>
        </p:txBody>
      </p:sp>
    </p:spTree>
    <p:extLst>
      <p:ext uri="{BB962C8B-B14F-4D97-AF65-F5344CB8AC3E}">
        <p14:creationId xmlns:p14="http://schemas.microsoft.com/office/powerpoint/2010/main" val="2122947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How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to</a:t>
            </a:r>
            <a:r>
              <a:rPr kumimoji="1" lang="zh-CN" altLang="en-US" dirty="0"/>
              <a:t> </a:t>
            </a:r>
            <a:r>
              <a:rPr kumimoji="1" lang="en-US" altLang="zh-CN" dirty="0" smtClean="0"/>
              <a:t>encrypt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arbitrary-length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messages?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 smtClean="0"/>
              <a:t>A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naïve </a:t>
            </a:r>
            <a:r>
              <a:rPr kumimoji="1" lang="en-US" altLang="zh-CN" dirty="0"/>
              <a:t>solution: simply encrypting messages </a:t>
            </a:r>
            <a:r>
              <a:rPr kumimoji="1" lang="en-US" altLang="zh-CN" dirty="0" err="1"/>
              <a:t>blockwise</a:t>
            </a:r>
            <a:r>
              <a:rPr kumimoji="1" lang="en-US" altLang="zh-CN" dirty="0"/>
              <a:t> (i.e., using </a:t>
            </a:r>
            <a:r>
              <a:rPr kumimoji="1" lang="en-US" altLang="zh-CN" dirty="0">
                <a:solidFill>
                  <a:srgbClr val="FF0000"/>
                </a:solidFill>
              </a:rPr>
              <a:t>ECB</a:t>
            </a:r>
            <a:r>
              <a:rPr kumimoji="1" lang="en-US" altLang="zh-CN" dirty="0"/>
              <a:t> mode)? </a:t>
            </a:r>
          </a:p>
          <a:p>
            <a:endParaRPr kumimoji="1" lang="en-US" altLang="zh-CN" dirty="0"/>
          </a:p>
          <a:p>
            <a:endParaRPr kumimoji="1" lang="en-US" altLang="zh-CN" dirty="0" smtClean="0"/>
          </a:p>
          <a:p>
            <a:endParaRPr kumimoji="1" lang="en-US" altLang="zh-CN" dirty="0"/>
          </a:p>
          <a:p>
            <a:endParaRPr kumimoji="1" lang="en-US" altLang="zh-CN" dirty="0" smtClean="0"/>
          </a:p>
          <a:p>
            <a:endParaRPr kumimoji="1" lang="en-US" altLang="zh-CN" dirty="0"/>
          </a:p>
          <a:p>
            <a:pPr marL="0" indent="0">
              <a:buNone/>
            </a:pPr>
            <a:endParaRPr kumimoji="1" lang="en-US" altLang="zh-CN" dirty="0" smtClean="0"/>
          </a:p>
          <a:p>
            <a:pPr marL="0" indent="0">
              <a:buNone/>
            </a:pPr>
            <a:endParaRPr kumimoji="1" lang="en-US" altLang="zh-CN" dirty="0" smtClean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07BF33C9-D0C1-6A4F-923C-D9C67205D546}" type="slidenum">
              <a:rPr lang="en-US" smtClean="0"/>
              <a:t>15</a:t>
            </a:fld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9224" y="2446869"/>
            <a:ext cx="4876800" cy="3039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8"/>
          <p:cNvSpPr txBox="1"/>
          <p:nvPr/>
        </p:nvSpPr>
        <p:spPr bwMode="ltGray">
          <a:xfrm>
            <a:off x="6200424" y="3589869"/>
            <a:ext cx="1651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19" tIns="45710" rIns="91419" bIns="45710" rtlCol="0" anchor="t" anchorCtr="0">
            <a:noAutofit/>
          </a:bodyPr>
          <a:lstStyle/>
          <a:p>
            <a:pPr algn="ctr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400" b="1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…</a:t>
            </a:r>
          </a:p>
        </p:txBody>
      </p:sp>
      <p:sp>
        <p:nvSpPr>
          <p:cNvPr id="13" name="TextBox 8"/>
          <p:cNvSpPr txBox="1"/>
          <p:nvPr/>
        </p:nvSpPr>
        <p:spPr bwMode="ltGray">
          <a:xfrm>
            <a:off x="6200424" y="2218269"/>
            <a:ext cx="1651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19" tIns="45710" rIns="91419" bIns="45710" rtlCol="0" anchor="t" anchorCtr="0">
            <a:noAutofit/>
          </a:bodyPr>
          <a:lstStyle/>
          <a:p>
            <a:pPr algn="ctr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400" b="1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…</a:t>
            </a:r>
          </a:p>
        </p:txBody>
      </p:sp>
      <p:sp>
        <p:nvSpPr>
          <p:cNvPr id="14" name="TextBox 8"/>
          <p:cNvSpPr txBox="1"/>
          <p:nvPr/>
        </p:nvSpPr>
        <p:spPr bwMode="ltGray">
          <a:xfrm>
            <a:off x="6175024" y="4885269"/>
            <a:ext cx="1651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19" tIns="45710" rIns="91419" bIns="45710" rtlCol="0" anchor="t" anchorCtr="0">
            <a:noAutofit/>
          </a:bodyPr>
          <a:lstStyle/>
          <a:p>
            <a:pPr algn="ctr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400" b="1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077270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How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to</a:t>
            </a:r>
            <a:r>
              <a:rPr kumimoji="1" lang="zh-CN" altLang="en-US" dirty="0"/>
              <a:t> </a:t>
            </a:r>
            <a:r>
              <a:rPr kumimoji="1" lang="en-US" altLang="zh-CN" dirty="0" smtClean="0"/>
              <a:t>encrypt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arbitrary-length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messages?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 smtClean="0"/>
              <a:t>A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naïve </a:t>
            </a:r>
            <a:r>
              <a:rPr kumimoji="1" lang="en-US" altLang="zh-CN" dirty="0"/>
              <a:t>solution: simply encrypting messages </a:t>
            </a:r>
            <a:r>
              <a:rPr kumimoji="1" lang="en-US" altLang="zh-CN" dirty="0" err="1"/>
              <a:t>blockwise</a:t>
            </a:r>
            <a:r>
              <a:rPr kumimoji="1" lang="en-US" altLang="zh-CN" dirty="0"/>
              <a:t> (i.e., using ECB mode)? </a:t>
            </a:r>
          </a:p>
          <a:p>
            <a:endParaRPr kumimoji="1" lang="en-US" altLang="zh-CN" dirty="0"/>
          </a:p>
          <a:p>
            <a:endParaRPr kumimoji="1" lang="en-US" altLang="zh-CN" dirty="0" smtClean="0"/>
          </a:p>
          <a:p>
            <a:endParaRPr kumimoji="1" lang="en-US" altLang="zh-CN" dirty="0"/>
          </a:p>
          <a:p>
            <a:endParaRPr kumimoji="1" lang="en-US" altLang="zh-CN" dirty="0" smtClean="0"/>
          </a:p>
          <a:p>
            <a:endParaRPr kumimoji="1" lang="en-US" altLang="zh-CN" dirty="0"/>
          </a:p>
          <a:p>
            <a:pPr marL="0" indent="0">
              <a:buNone/>
            </a:pPr>
            <a:endParaRPr kumimoji="1" lang="en-US" altLang="zh-CN" dirty="0" smtClean="0"/>
          </a:p>
          <a:p>
            <a:pPr marL="0" indent="0">
              <a:buNone/>
            </a:pPr>
            <a:endParaRPr kumimoji="1" lang="en-US" altLang="zh-CN" dirty="0" smtClean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07BF33C9-D0C1-6A4F-923C-D9C67205D546}" type="slidenum">
              <a:rPr lang="en-US" smtClean="0"/>
              <a:t>16</a:t>
            </a:fld>
            <a:endParaRPr lang="en-US" dirty="0"/>
          </a:p>
        </p:txBody>
      </p:sp>
      <p:pic>
        <p:nvPicPr>
          <p:cNvPr id="10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2320100"/>
            <a:ext cx="2514600" cy="2771192"/>
          </a:xfrm>
          <a:prstGeom prst="rect">
            <a:avLst/>
          </a:prstGeom>
        </p:spPr>
      </p:pic>
      <p:pic>
        <p:nvPicPr>
          <p:cNvPr id="11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2271892"/>
            <a:ext cx="2489200" cy="2743200"/>
          </a:xfrm>
          <a:prstGeom prst="rect">
            <a:avLst/>
          </a:prstGeom>
        </p:spPr>
      </p:pic>
      <p:sp>
        <p:nvSpPr>
          <p:cNvPr id="15" name="TextBox 7"/>
          <p:cNvSpPr txBox="1"/>
          <p:nvPr/>
        </p:nvSpPr>
        <p:spPr bwMode="ltGray">
          <a:xfrm>
            <a:off x="4953000" y="5243692"/>
            <a:ext cx="2489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19" tIns="45710" rIns="91419" bIns="45710" rtlCol="0" anchor="t" anchorCtr="0">
            <a:noAutofit/>
          </a:bodyPr>
          <a:lstStyle/>
          <a:p>
            <a:pPr algn="ctr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Encrypted Penguin using </a:t>
            </a:r>
            <a:r>
              <a:rPr lang="en-US" sz="2000" dirty="0" smtClean="0">
                <a:solidFill>
                  <a:srgbClr val="FF0000"/>
                </a:solidFill>
                <a:latin typeface="Calibri" pitchFamily="34" charset="0"/>
              </a:rPr>
              <a:t>ECB</a:t>
            </a:r>
          </a:p>
        </p:txBody>
      </p:sp>
      <p:sp>
        <p:nvSpPr>
          <p:cNvPr id="16" name="TextBox 8"/>
          <p:cNvSpPr txBox="1"/>
          <p:nvPr/>
        </p:nvSpPr>
        <p:spPr bwMode="ltGray">
          <a:xfrm>
            <a:off x="1701800" y="5396092"/>
            <a:ext cx="2489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19" tIns="45710" rIns="91419" bIns="45710" rtlCol="0" anchor="t" anchorCtr="0">
            <a:noAutofit/>
          </a:bodyPr>
          <a:lstStyle/>
          <a:p>
            <a:pPr algn="ctr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Penguin</a:t>
            </a:r>
          </a:p>
        </p:txBody>
      </p:sp>
      <p:cxnSp>
        <p:nvCxnSpPr>
          <p:cNvPr id="17" name="Straight Connector 17"/>
          <p:cNvCxnSpPr/>
          <p:nvPr/>
        </p:nvCxnSpPr>
        <p:spPr>
          <a:xfrm rot="10800000" flipV="1">
            <a:off x="0" y="1219200"/>
            <a:ext cx="9144000" cy="56388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2"/>
          <p:cNvSpPr txBox="1"/>
          <p:nvPr/>
        </p:nvSpPr>
        <p:spPr>
          <a:xfrm rot="19679364">
            <a:off x="909487" y="5108258"/>
            <a:ext cx="2156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ECB insecure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6820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Secure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Encryption: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IND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en-US" altLang="zh-CN" dirty="0" smtClean="0"/>
              <a:t>Ideal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definition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of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security:</a:t>
            </a:r>
          </a:p>
          <a:p>
            <a:pPr lvl="1"/>
            <a:r>
              <a:rPr kumimoji="1" lang="en-US" altLang="zh-CN" dirty="0" smtClean="0"/>
              <a:t>IND: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plaintexts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are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indistinguishable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given</a:t>
            </a:r>
            <a:r>
              <a:rPr kumimoji="1" lang="zh-CN" altLang="en-US" dirty="0" smtClean="0"/>
              <a:t> </a:t>
            </a:r>
            <a:r>
              <a:rPr kumimoji="1" lang="en-US" altLang="zh-CN" dirty="0" err="1" smtClean="0"/>
              <a:t>ciphertexts</a:t>
            </a:r>
            <a:r>
              <a:rPr kumimoji="1" lang="en-US" altLang="zh-CN" dirty="0" smtClean="0">
                <a:solidFill>
                  <a:srgbClr val="FF0000"/>
                </a:solidFill>
              </a:rPr>
              <a:t>.</a:t>
            </a:r>
            <a:endParaRPr kumimoji="1" lang="en-US" altLang="zh-CN" dirty="0">
              <a:solidFill>
                <a:srgbClr val="FF0000"/>
              </a:solidFill>
            </a:endParaRPr>
          </a:p>
          <a:p>
            <a:r>
              <a:rPr kumimoji="1" lang="en-US" altLang="zh-CN" dirty="0" smtClean="0"/>
              <a:t>An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ideal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encryption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scheme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must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be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randomized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or</a:t>
            </a:r>
            <a:r>
              <a:rPr kumimoji="1" lang="zh-CN" altLang="en-US" dirty="0" smtClean="0"/>
              <a:t> </a:t>
            </a:r>
            <a:r>
              <a:rPr kumimoji="1" lang="en-US" altLang="zh-CN" dirty="0" err="1" smtClean="0"/>
              <a:t>stateful</a:t>
            </a:r>
            <a:r>
              <a:rPr kumimoji="1" lang="en-US" altLang="zh-CN" dirty="0" smtClean="0"/>
              <a:t>,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and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thus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>
                <a:solidFill>
                  <a:srgbClr val="FF0000"/>
                </a:solidFill>
              </a:rPr>
              <a:t>length-expanding.</a:t>
            </a:r>
            <a:endParaRPr kumimoji="1" lang="en-US" altLang="zh-CN" dirty="0" smtClean="0"/>
          </a:p>
          <a:p>
            <a:endParaRPr kumimoji="1" lang="en-US" altLang="zh-CN" dirty="0"/>
          </a:p>
          <a:p>
            <a:endParaRPr kumimoji="1" lang="en-US" altLang="zh-CN" dirty="0" smtClean="0"/>
          </a:p>
          <a:p>
            <a:endParaRPr kumimoji="1" lang="en-US" altLang="zh-CN" dirty="0"/>
          </a:p>
          <a:p>
            <a:pPr marL="0" indent="0">
              <a:buNone/>
            </a:pPr>
            <a:endParaRPr kumimoji="1" lang="en-US" altLang="zh-CN" dirty="0" smtClean="0"/>
          </a:p>
          <a:p>
            <a:pPr marL="0" indent="0">
              <a:buNone/>
            </a:pPr>
            <a:endParaRPr kumimoji="1" lang="en-US" altLang="zh-CN" dirty="0" smtClean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07BF33C9-D0C1-6A4F-923C-D9C67205D546}" type="slidenum">
              <a:rPr lang="en-US" smtClean="0"/>
              <a:t>17</a:t>
            </a:fld>
            <a:endParaRPr lang="en-US" dirty="0"/>
          </a:p>
        </p:txBody>
      </p:sp>
      <p:sp>
        <p:nvSpPr>
          <p:cNvPr id="6" name="TextBox 10"/>
          <p:cNvSpPr txBox="1"/>
          <p:nvPr/>
        </p:nvSpPr>
        <p:spPr>
          <a:xfrm>
            <a:off x="7549443" y="43512"/>
            <a:ext cx="1538111" cy="33855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Disk</a:t>
            </a:r>
            <a:r>
              <a:rPr lang="zh-CN" altLang="en-US" sz="1600" dirty="0" smtClean="0"/>
              <a:t> </a:t>
            </a:r>
            <a:r>
              <a:rPr lang="en-US" altLang="zh-CN" sz="1600" dirty="0" smtClean="0"/>
              <a:t>Encryption</a:t>
            </a: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1730208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CTR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and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CBC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modes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of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operation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 smtClean="0"/>
              <a:t>CTR: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Maintaining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incremental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counter.</a:t>
            </a:r>
          </a:p>
          <a:p>
            <a:r>
              <a:rPr kumimoji="1" lang="en-US" altLang="zh-CN" dirty="0" smtClean="0"/>
              <a:t>CBC: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More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widely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used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(perhaps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for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historical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reasons).</a:t>
            </a:r>
          </a:p>
          <a:p>
            <a:pPr marL="0" indent="0">
              <a:buNone/>
            </a:pPr>
            <a:endParaRPr kumimoji="1" lang="en-US" altLang="zh-CN" dirty="0" smtClean="0"/>
          </a:p>
          <a:p>
            <a:endParaRPr kumimoji="1" lang="en-US" altLang="zh-CN" dirty="0" smtClean="0"/>
          </a:p>
          <a:p>
            <a:endParaRPr kumimoji="1" lang="en-US" altLang="zh-CN" dirty="0" smtClean="0"/>
          </a:p>
          <a:p>
            <a:pPr marL="0" indent="0">
              <a:buNone/>
            </a:pPr>
            <a:endParaRPr kumimoji="1" lang="en-US" altLang="zh-CN" dirty="0" smtClean="0"/>
          </a:p>
          <a:p>
            <a:pPr marL="0" indent="0">
              <a:buNone/>
            </a:pPr>
            <a:endParaRPr kumimoji="1" lang="en-US" altLang="zh-CN" dirty="0" smtClean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07BF33C9-D0C1-6A4F-923C-D9C67205D546}" type="slidenum">
              <a:rPr lang="en-US" smtClean="0"/>
              <a:t>18</a:t>
            </a:fld>
            <a:endParaRPr lang="en-US" dirty="0"/>
          </a:p>
        </p:txBody>
      </p:sp>
      <p:sp>
        <p:nvSpPr>
          <p:cNvPr id="7" name="TextBox 10"/>
          <p:cNvSpPr txBox="1"/>
          <p:nvPr/>
        </p:nvSpPr>
        <p:spPr>
          <a:xfrm>
            <a:off x="7549443" y="43512"/>
            <a:ext cx="1538111" cy="33855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Disk</a:t>
            </a:r>
            <a:r>
              <a:rPr lang="zh-CN" altLang="en-US" sz="1600" dirty="0" smtClean="0"/>
              <a:t> </a:t>
            </a:r>
            <a:r>
              <a:rPr lang="en-US" altLang="zh-CN" sz="1600" dirty="0" smtClean="0"/>
              <a:t>Encryption</a:t>
            </a: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532884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5083"/>
            <a:ext cx="7772400" cy="9906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CTR mode</a:t>
            </a:r>
          </a:p>
        </p:txBody>
      </p:sp>
      <p:sp>
        <p:nvSpPr>
          <p:cNvPr id="3277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1676399"/>
            <a:ext cx="8153400" cy="1533525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sz="2400" dirty="0" smtClean="0"/>
              <a:t>E(</a:t>
            </a:r>
            <a:r>
              <a:rPr lang="en-US" sz="2400" dirty="0" err="1" smtClean="0"/>
              <a:t>k,x</a:t>
            </a:r>
            <a:r>
              <a:rPr lang="en-US" sz="2400" dirty="0" smtClean="0"/>
              <a:t>):  maps key k and n-bit block x to a n-bit block y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sz="2400" dirty="0" smtClean="0"/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2400" dirty="0" smtClean="0"/>
              <a:t>Counter mode (CTR) with a random IV:</a:t>
            </a:r>
          </a:p>
        </p:txBody>
      </p:sp>
      <p:sp>
        <p:nvSpPr>
          <p:cNvPr id="32773" name="Rectangle 4"/>
          <p:cNvSpPr>
            <a:spLocks noChangeArrowheads="1"/>
          </p:cNvSpPr>
          <p:nvPr/>
        </p:nvSpPr>
        <p:spPr bwMode="auto">
          <a:xfrm>
            <a:off x="2790825" y="3286125"/>
            <a:ext cx="4419600" cy="533400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4" name="Rectangle 5"/>
          <p:cNvSpPr>
            <a:spLocks noChangeArrowheads="1"/>
          </p:cNvSpPr>
          <p:nvPr/>
        </p:nvSpPr>
        <p:spPr bwMode="auto">
          <a:xfrm>
            <a:off x="1524000" y="4886325"/>
            <a:ext cx="5867400" cy="533400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5" name="Rectangle 6"/>
          <p:cNvSpPr>
            <a:spLocks noChangeArrowheads="1"/>
          </p:cNvSpPr>
          <p:nvPr/>
        </p:nvSpPr>
        <p:spPr bwMode="auto">
          <a:xfrm>
            <a:off x="2895600" y="3362325"/>
            <a:ext cx="1066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m[0]</a:t>
            </a:r>
          </a:p>
        </p:txBody>
      </p:sp>
      <p:sp>
        <p:nvSpPr>
          <p:cNvPr id="32776" name="Rectangle 7"/>
          <p:cNvSpPr>
            <a:spLocks noChangeArrowheads="1"/>
          </p:cNvSpPr>
          <p:nvPr/>
        </p:nvSpPr>
        <p:spPr bwMode="auto">
          <a:xfrm>
            <a:off x="3962400" y="3362325"/>
            <a:ext cx="9906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m[1]</a:t>
            </a:r>
          </a:p>
        </p:txBody>
      </p:sp>
      <p:sp>
        <p:nvSpPr>
          <p:cNvPr id="32777" name="Rectangle 8"/>
          <p:cNvSpPr>
            <a:spLocks noChangeArrowheads="1"/>
          </p:cNvSpPr>
          <p:nvPr/>
        </p:nvSpPr>
        <p:spPr bwMode="auto">
          <a:xfrm>
            <a:off x="4953000" y="3362325"/>
            <a:ext cx="1066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…</a:t>
            </a:r>
          </a:p>
        </p:txBody>
      </p:sp>
      <p:sp>
        <p:nvSpPr>
          <p:cNvPr id="32778" name="Rectangle 9"/>
          <p:cNvSpPr>
            <a:spLocks noChangeArrowheads="1"/>
          </p:cNvSpPr>
          <p:nvPr/>
        </p:nvSpPr>
        <p:spPr bwMode="auto">
          <a:xfrm>
            <a:off x="2895600" y="4124325"/>
            <a:ext cx="1066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>
                <a:latin typeface="Arial" charset="0"/>
              </a:rPr>
              <a:t>E(k,IV)</a:t>
            </a:r>
          </a:p>
        </p:txBody>
      </p:sp>
      <p:sp>
        <p:nvSpPr>
          <p:cNvPr id="32779" name="Rectangle 10"/>
          <p:cNvSpPr>
            <a:spLocks noChangeArrowheads="1"/>
          </p:cNvSpPr>
          <p:nvPr/>
        </p:nvSpPr>
        <p:spPr bwMode="auto">
          <a:xfrm>
            <a:off x="3962400" y="4124325"/>
            <a:ext cx="9906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>
                <a:latin typeface="Arial" charset="0"/>
              </a:rPr>
              <a:t>E(k,IV+1)</a:t>
            </a:r>
          </a:p>
        </p:txBody>
      </p:sp>
      <p:sp>
        <p:nvSpPr>
          <p:cNvPr id="32780" name="Rectangle 11"/>
          <p:cNvSpPr>
            <a:spLocks noChangeArrowheads="1"/>
          </p:cNvSpPr>
          <p:nvPr/>
        </p:nvSpPr>
        <p:spPr bwMode="auto">
          <a:xfrm>
            <a:off x="4953000" y="4124325"/>
            <a:ext cx="9906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…</a:t>
            </a:r>
          </a:p>
        </p:txBody>
      </p:sp>
      <p:sp>
        <p:nvSpPr>
          <p:cNvPr id="32781" name="Rectangle 12"/>
          <p:cNvSpPr>
            <a:spLocks noChangeArrowheads="1"/>
          </p:cNvSpPr>
          <p:nvPr/>
        </p:nvSpPr>
        <p:spPr bwMode="auto">
          <a:xfrm>
            <a:off x="6019800" y="3362325"/>
            <a:ext cx="1066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m[L]</a:t>
            </a:r>
          </a:p>
        </p:txBody>
      </p:sp>
      <p:sp>
        <p:nvSpPr>
          <p:cNvPr id="32782" name="Rectangle 13"/>
          <p:cNvSpPr>
            <a:spLocks noChangeArrowheads="1"/>
          </p:cNvSpPr>
          <p:nvPr/>
        </p:nvSpPr>
        <p:spPr bwMode="auto">
          <a:xfrm>
            <a:off x="5943600" y="4124325"/>
            <a:ext cx="1143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>
                <a:latin typeface="Arial" charset="0"/>
              </a:rPr>
              <a:t>E(k,IV+L)</a:t>
            </a:r>
          </a:p>
        </p:txBody>
      </p:sp>
      <p:sp>
        <p:nvSpPr>
          <p:cNvPr id="32783" name="Text Box 14"/>
          <p:cNvSpPr txBox="1">
            <a:spLocks noChangeArrowheads="1"/>
          </p:cNvSpPr>
          <p:nvPr/>
        </p:nvSpPr>
        <p:spPr bwMode="auto">
          <a:xfrm>
            <a:off x="7315200" y="3521928"/>
            <a:ext cx="66396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4800" dirty="0" smtClean="0">
                <a:latin typeface="Arial" charset="0"/>
                <a:sym typeface="Symbol" pitchFamily="18" charset="2"/>
              </a:rPr>
              <a:t>⊕ </a:t>
            </a:r>
            <a:endParaRPr lang="en-US" sz="4800" dirty="0">
              <a:latin typeface="Arial" charset="0"/>
              <a:sym typeface="Symbol" pitchFamily="18" charset="2"/>
            </a:endParaRPr>
          </a:p>
        </p:txBody>
      </p:sp>
      <p:sp>
        <p:nvSpPr>
          <p:cNvPr id="32784" name="Line 15"/>
          <p:cNvSpPr>
            <a:spLocks noChangeShapeType="1"/>
          </p:cNvSpPr>
          <p:nvPr/>
        </p:nvSpPr>
        <p:spPr bwMode="auto">
          <a:xfrm>
            <a:off x="1066800" y="4733925"/>
            <a:ext cx="7162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5" name="Rectangle 16"/>
          <p:cNvSpPr>
            <a:spLocks noChangeArrowheads="1"/>
          </p:cNvSpPr>
          <p:nvPr/>
        </p:nvSpPr>
        <p:spPr bwMode="auto">
          <a:xfrm>
            <a:off x="2895600" y="4962525"/>
            <a:ext cx="1066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c[0]</a:t>
            </a:r>
          </a:p>
        </p:txBody>
      </p:sp>
      <p:sp>
        <p:nvSpPr>
          <p:cNvPr id="32786" name="Rectangle 17"/>
          <p:cNvSpPr>
            <a:spLocks noChangeArrowheads="1"/>
          </p:cNvSpPr>
          <p:nvPr/>
        </p:nvSpPr>
        <p:spPr bwMode="auto">
          <a:xfrm>
            <a:off x="3962400" y="4962525"/>
            <a:ext cx="9906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c[1]</a:t>
            </a:r>
          </a:p>
        </p:txBody>
      </p:sp>
      <p:sp>
        <p:nvSpPr>
          <p:cNvPr id="32787" name="Rectangle 18"/>
          <p:cNvSpPr>
            <a:spLocks noChangeArrowheads="1"/>
          </p:cNvSpPr>
          <p:nvPr/>
        </p:nvSpPr>
        <p:spPr bwMode="auto">
          <a:xfrm>
            <a:off x="4953000" y="4962525"/>
            <a:ext cx="1066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…</a:t>
            </a:r>
          </a:p>
        </p:txBody>
      </p:sp>
      <p:sp>
        <p:nvSpPr>
          <p:cNvPr id="32788" name="Rectangle 19"/>
          <p:cNvSpPr>
            <a:spLocks noChangeArrowheads="1"/>
          </p:cNvSpPr>
          <p:nvPr/>
        </p:nvSpPr>
        <p:spPr bwMode="auto">
          <a:xfrm>
            <a:off x="6019800" y="4962525"/>
            <a:ext cx="1066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c[L]</a:t>
            </a:r>
          </a:p>
        </p:txBody>
      </p:sp>
      <p:sp>
        <p:nvSpPr>
          <p:cNvPr id="32789" name="Rectangle 20"/>
          <p:cNvSpPr>
            <a:spLocks noChangeArrowheads="1"/>
          </p:cNvSpPr>
          <p:nvPr/>
        </p:nvSpPr>
        <p:spPr bwMode="auto">
          <a:xfrm>
            <a:off x="1828800" y="3362325"/>
            <a:ext cx="838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IV</a:t>
            </a:r>
          </a:p>
        </p:txBody>
      </p:sp>
      <p:sp>
        <p:nvSpPr>
          <p:cNvPr id="32790" name="Rectangle 21"/>
          <p:cNvSpPr>
            <a:spLocks noChangeArrowheads="1"/>
          </p:cNvSpPr>
          <p:nvPr/>
        </p:nvSpPr>
        <p:spPr bwMode="auto">
          <a:xfrm>
            <a:off x="1828800" y="4962525"/>
            <a:ext cx="838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IV</a:t>
            </a:r>
          </a:p>
        </p:txBody>
      </p:sp>
      <p:sp>
        <p:nvSpPr>
          <p:cNvPr id="32791" name="Text Box 22"/>
          <p:cNvSpPr txBox="1">
            <a:spLocks noChangeArrowheads="1"/>
          </p:cNvSpPr>
          <p:nvPr/>
        </p:nvSpPr>
        <p:spPr bwMode="auto">
          <a:xfrm>
            <a:off x="4413250" y="5394325"/>
            <a:ext cx="1284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ciphertext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73323" y="5920375"/>
            <a:ext cx="531299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Note:  Parallel </a:t>
            </a:r>
            <a:r>
              <a:rPr lang="en-US" sz="2400" dirty="0" smtClean="0"/>
              <a:t>encryption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and</a:t>
            </a:r>
            <a:r>
              <a:rPr lang="zh-CN" altLang="en-US" sz="2400" dirty="0" smtClean="0"/>
              <a:t> </a:t>
            </a:r>
            <a:r>
              <a:rPr lang="en-US" altLang="zh-CN" dirty="0" smtClean="0"/>
              <a:t>decryption</a:t>
            </a:r>
          </a:p>
          <a:p>
            <a:r>
              <a:rPr lang="en-US" altLang="zh-CN" sz="2400" dirty="0" smtClean="0"/>
              <a:t>IV’s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need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to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be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non-repeating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03272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Review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of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Last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Lecture: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Approach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to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Secure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Systems</a:t>
            </a:r>
            <a:endParaRPr kumimoji="1" lang="zh-CN" altLang="en-US" dirty="0"/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dirty="0" smtClean="0"/>
          </a:p>
          <a:p>
            <a:r>
              <a:rPr lang="en-US" altLang="zh-CN" dirty="0" smtClean="0"/>
              <a:t>Goals</a:t>
            </a:r>
            <a:r>
              <a:rPr lang="zh-CN" altLang="en-US" dirty="0" smtClean="0"/>
              <a:t> </a:t>
            </a:r>
            <a:r>
              <a:rPr lang="en-US" altLang="zh-CN" dirty="0" smtClean="0"/>
              <a:t>=</a:t>
            </a:r>
            <a:r>
              <a:rPr lang="zh-CN" altLang="en-US" dirty="0" smtClean="0"/>
              <a:t> </a:t>
            </a:r>
            <a:r>
              <a:rPr lang="en-US" altLang="zh-CN" dirty="0" smtClean="0"/>
              <a:t>Security</a:t>
            </a:r>
            <a:r>
              <a:rPr lang="zh-CN" altLang="en-US" dirty="0" smtClean="0"/>
              <a:t> </a:t>
            </a:r>
            <a:r>
              <a:rPr kumimoji="1" lang="en-US" altLang="zh-CN" dirty="0" smtClean="0"/>
              <a:t>policies</a:t>
            </a:r>
          </a:p>
          <a:p>
            <a:r>
              <a:rPr kumimoji="1" lang="en-US" altLang="zh-CN" dirty="0" smtClean="0"/>
              <a:t>Trust/Adversary: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All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about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assumptions</a:t>
            </a:r>
          </a:p>
          <a:p>
            <a:r>
              <a:rPr kumimoji="1" lang="en-US" altLang="zh-CN" dirty="0" smtClean="0"/>
              <a:t>Mechanisms</a:t>
            </a:r>
          </a:p>
          <a:p>
            <a:endParaRPr kumimoji="1" lang="en-US" altLang="zh-CN" dirty="0"/>
          </a:p>
          <a:p>
            <a:endParaRPr kumimoji="1" lang="en-US" altLang="zh-CN" dirty="0" smtClean="0"/>
          </a:p>
          <a:p>
            <a:endParaRPr kumimoji="1" lang="en-US" altLang="zh-CN" dirty="0"/>
          </a:p>
          <a:p>
            <a:endParaRPr kumimoji="1" lang="en-US" altLang="zh-CN" dirty="0" smtClean="0"/>
          </a:p>
          <a:p>
            <a:endParaRPr kumimoji="1" lang="en-US" altLang="zh-CN" dirty="0"/>
          </a:p>
          <a:p>
            <a:endParaRPr kumimoji="1" lang="en-US" altLang="zh-CN" dirty="0" smtClean="0"/>
          </a:p>
          <a:p>
            <a:pPr marL="0" indent="0">
              <a:buNone/>
            </a:pPr>
            <a:endParaRPr kumimoji="1"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1040401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 pictures</a:t>
            </a:r>
          </a:p>
        </p:txBody>
      </p:sp>
      <p:pic>
        <p:nvPicPr>
          <p:cNvPr id="3174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3400" y="2438400"/>
            <a:ext cx="42672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9" name="Picture 5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410200" y="3005667"/>
            <a:ext cx="2438400" cy="22944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410200" y="2456481"/>
            <a:ext cx="21309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tx2"/>
                </a:solidFill>
              </a:rPr>
              <a:t>e</a:t>
            </a:r>
            <a:r>
              <a:rPr lang="en-US" smtClean="0">
                <a:solidFill>
                  <a:schemeClr val="tx2"/>
                </a:solidFill>
              </a:rPr>
              <a:t>ncrypt </a:t>
            </a:r>
            <a:r>
              <a:rPr lang="en-US" dirty="0" smtClean="0">
                <a:solidFill>
                  <a:schemeClr val="tx2"/>
                </a:solidFill>
              </a:rPr>
              <a:t>with CTR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Text Box 23"/>
          <p:cNvSpPr txBox="1">
            <a:spLocks noChangeArrowheads="1"/>
          </p:cNvSpPr>
          <p:nvPr/>
        </p:nvSpPr>
        <p:spPr bwMode="auto">
          <a:xfrm>
            <a:off x="1557479" y="6019800"/>
            <a:ext cx="695190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/>
              <a:t>   </a:t>
            </a:r>
            <a:r>
              <a:rPr lang="en-US" sz="2400" dirty="0">
                <a:latin typeface="+mn-lt"/>
              </a:rPr>
              <a:t>Why </a:t>
            </a:r>
            <a:r>
              <a:rPr lang="en-US" sz="2400" dirty="0" smtClean="0">
                <a:latin typeface="+mn-lt"/>
              </a:rPr>
              <a:t>is CTR secure?     not today</a:t>
            </a:r>
            <a:r>
              <a:rPr lang="zh-CN" altLang="en-US" dirty="0">
                <a:latin typeface="+mn-lt"/>
              </a:rPr>
              <a:t> </a:t>
            </a:r>
            <a:r>
              <a:rPr lang="en-US" altLang="zh-CN" dirty="0" smtClean="0">
                <a:latin typeface="+mn-lt"/>
              </a:rPr>
              <a:t>(just</a:t>
            </a:r>
            <a:r>
              <a:rPr lang="zh-CN" altLang="en-US" dirty="0" smtClean="0">
                <a:latin typeface="+mn-lt"/>
              </a:rPr>
              <a:t> </a:t>
            </a:r>
            <a:r>
              <a:rPr lang="en-US" altLang="zh-CN" dirty="0" smtClean="0">
                <a:latin typeface="+mn-lt"/>
              </a:rPr>
              <a:t>some</a:t>
            </a:r>
            <a:r>
              <a:rPr lang="zh-CN" altLang="en-US" dirty="0" smtClean="0">
                <a:latin typeface="+mn-lt"/>
              </a:rPr>
              <a:t> </a:t>
            </a:r>
            <a:r>
              <a:rPr lang="en-US" altLang="zh-CN" dirty="0" smtClean="0">
                <a:latin typeface="+mn-lt"/>
              </a:rPr>
              <a:t>intuition)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4338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CBC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 smtClean="0"/>
              <a:t>CBC: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Most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widely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used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(perhaps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for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historical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reasons).</a:t>
            </a:r>
            <a:endParaRPr kumimoji="1" lang="en-US" altLang="zh-CN" dirty="0"/>
          </a:p>
          <a:p>
            <a:pPr marL="0" indent="0">
              <a:buNone/>
            </a:pPr>
            <a:endParaRPr kumimoji="1" lang="en-US" altLang="zh-CN" dirty="0"/>
          </a:p>
          <a:p>
            <a:endParaRPr kumimoji="1" lang="en-US" altLang="zh-CN" dirty="0" smtClean="0"/>
          </a:p>
          <a:p>
            <a:endParaRPr kumimoji="1" lang="en-US" altLang="zh-CN" dirty="0"/>
          </a:p>
          <a:p>
            <a:pPr marL="0" indent="0">
              <a:buNone/>
            </a:pPr>
            <a:endParaRPr kumimoji="1" lang="en-US" altLang="zh-CN" dirty="0" smtClean="0"/>
          </a:p>
          <a:p>
            <a:pPr marL="0" indent="0">
              <a:buNone/>
            </a:pPr>
            <a:endParaRPr kumimoji="1" lang="en-US" altLang="zh-CN" dirty="0" smtClean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07BF33C9-D0C1-6A4F-923C-D9C67205D546}" type="slidenum">
              <a:rPr lang="en-US" smtClean="0"/>
              <a:t>21</a:t>
            </a:fld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2960513"/>
            <a:ext cx="7086600" cy="2770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10"/>
          <p:cNvSpPr txBox="1"/>
          <p:nvPr/>
        </p:nvSpPr>
        <p:spPr>
          <a:xfrm>
            <a:off x="7549443" y="43512"/>
            <a:ext cx="1538111" cy="33855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Disk</a:t>
            </a:r>
            <a:r>
              <a:rPr lang="zh-CN" altLang="en-US" sz="1600" dirty="0" smtClean="0"/>
              <a:t> </a:t>
            </a:r>
            <a:r>
              <a:rPr lang="en-US" altLang="zh-CN" sz="1600" dirty="0" smtClean="0"/>
              <a:t>Encryption</a:t>
            </a: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1878313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Handling</a:t>
            </a:r>
            <a:r>
              <a:rPr kumimoji="1" lang="zh-CN" altLang="en-US" dirty="0" smtClean="0"/>
              <a:t> </a:t>
            </a:r>
            <a:r>
              <a:rPr kumimoji="1" lang="en-US" altLang="zh-CN" dirty="0"/>
              <a:t>I</a:t>
            </a:r>
            <a:r>
              <a:rPr kumimoji="1" lang="en-US" altLang="zh-CN" dirty="0" smtClean="0"/>
              <a:t>ncomplete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Block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en-US" altLang="zh-CN" dirty="0" smtClean="0"/>
              <a:t>What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if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the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length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is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not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multiple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of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AES</a:t>
            </a:r>
            <a:r>
              <a:rPr kumimoji="1" lang="zh-CN" altLang="en-US" dirty="0" smtClean="0"/>
              <a:t> </a:t>
            </a:r>
            <a:r>
              <a:rPr kumimoji="1" lang="en-US" altLang="zh-CN" dirty="0" err="1" smtClean="0"/>
              <a:t>blocksize</a:t>
            </a:r>
            <a:r>
              <a:rPr kumimoji="1" lang="en-US" altLang="zh-CN" dirty="0" smtClean="0"/>
              <a:t>?</a:t>
            </a:r>
          </a:p>
          <a:p>
            <a:pPr lvl="1"/>
            <a:r>
              <a:rPr kumimoji="1" lang="en-US" altLang="zh-CN" dirty="0" smtClean="0"/>
              <a:t>CTR:</a:t>
            </a:r>
            <a:r>
              <a:rPr kumimoji="1" lang="zh-CN" altLang="en-US" dirty="0" smtClean="0"/>
              <a:t> </a:t>
            </a:r>
            <a:r>
              <a:rPr kumimoji="1" lang="en-US" altLang="zh-CN" dirty="0"/>
              <a:t>natively handle incomplete </a:t>
            </a:r>
            <a:r>
              <a:rPr kumimoji="1" lang="en-US" altLang="zh-CN" dirty="0" smtClean="0"/>
              <a:t>block.</a:t>
            </a:r>
          </a:p>
          <a:p>
            <a:pPr lvl="1"/>
            <a:r>
              <a:rPr kumimoji="1" lang="en-US" altLang="zh-CN" dirty="0" smtClean="0"/>
              <a:t>CBC: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?</a:t>
            </a:r>
            <a:endParaRPr kumimoji="1" lang="en-US" altLang="zh-CN" dirty="0"/>
          </a:p>
          <a:p>
            <a:pPr marL="0" indent="0">
              <a:buNone/>
            </a:pPr>
            <a:endParaRPr kumimoji="1" lang="en-US" altLang="zh-CN" dirty="0"/>
          </a:p>
          <a:p>
            <a:endParaRPr kumimoji="1" lang="en-US" altLang="zh-CN" dirty="0" smtClean="0"/>
          </a:p>
          <a:p>
            <a:endParaRPr kumimoji="1" lang="en-US" altLang="zh-CN" dirty="0"/>
          </a:p>
          <a:p>
            <a:pPr marL="0" indent="0">
              <a:buNone/>
            </a:pPr>
            <a:endParaRPr kumimoji="1" lang="en-US" altLang="zh-CN" dirty="0" smtClean="0"/>
          </a:p>
          <a:p>
            <a:pPr marL="0" indent="0">
              <a:buNone/>
            </a:pPr>
            <a:endParaRPr kumimoji="1" lang="en-US" altLang="zh-CN" dirty="0" smtClean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07BF33C9-D0C1-6A4F-923C-D9C67205D546}" type="slidenum">
              <a:rPr lang="en-US" smtClean="0"/>
              <a:t>22</a:t>
            </a:fld>
            <a:endParaRPr lang="en-US" dirty="0"/>
          </a:p>
        </p:txBody>
      </p:sp>
      <p:sp>
        <p:nvSpPr>
          <p:cNvPr id="6" name="TextBox 10"/>
          <p:cNvSpPr txBox="1"/>
          <p:nvPr/>
        </p:nvSpPr>
        <p:spPr>
          <a:xfrm>
            <a:off x="7549443" y="43512"/>
            <a:ext cx="1538111" cy="33855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Disk</a:t>
            </a:r>
            <a:r>
              <a:rPr lang="zh-CN" altLang="en-US" sz="1600" dirty="0" smtClean="0"/>
              <a:t> </a:t>
            </a:r>
            <a:r>
              <a:rPr lang="en-US" altLang="zh-CN" sz="1600" dirty="0" smtClean="0"/>
              <a:t>Encryption</a:t>
            </a: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1182328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Handling</a:t>
            </a:r>
            <a:r>
              <a:rPr kumimoji="1" lang="zh-CN" altLang="en-US" dirty="0" smtClean="0"/>
              <a:t> </a:t>
            </a:r>
            <a:r>
              <a:rPr kumimoji="1" lang="en-US" altLang="zh-CN" dirty="0"/>
              <a:t>I</a:t>
            </a:r>
            <a:r>
              <a:rPr kumimoji="1" lang="en-US" altLang="zh-CN" dirty="0" smtClean="0"/>
              <a:t>ncomplete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Block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for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CBC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en-US" altLang="zh-CN" dirty="0" smtClean="0"/>
              <a:t>CBC</a:t>
            </a:r>
            <a:r>
              <a:rPr kumimoji="1" lang="en-US" altLang="zh-CN" dirty="0"/>
              <a:t>:</a:t>
            </a:r>
            <a:r>
              <a:rPr kumimoji="1" lang="zh-CN" altLang="en-US" dirty="0"/>
              <a:t> </a:t>
            </a:r>
            <a:r>
              <a:rPr kumimoji="1" lang="en-US" altLang="zh-CN" dirty="0"/>
              <a:t>with </a:t>
            </a:r>
            <a:r>
              <a:rPr kumimoji="1" lang="en-US" altLang="zh-CN" dirty="0" err="1"/>
              <a:t>Ciphertext</a:t>
            </a:r>
            <a:r>
              <a:rPr kumimoji="1" lang="en-US" altLang="zh-CN" dirty="0"/>
              <a:t> </a:t>
            </a:r>
            <a:r>
              <a:rPr kumimoji="1" lang="en-US" altLang="zh-CN" dirty="0" smtClean="0"/>
              <a:t>Stealing</a:t>
            </a:r>
          </a:p>
          <a:p>
            <a:pPr lvl="1"/>
            <a:r>
              <a:rPr lang="en-US" altLang="zh-CN" sz="2000" dirty="0" smtClean="0">
                <a:ea typeface="宋体" pitchFamily="2" charset="-122"/>
                <a:cs typeface="Verdana" pitchFamily="34" charset="0"/>
              </a:rPr>
              <a:t>“</a:t>
            </a:r>
            <a:r>
              <a:rPr lang="en-US" altLang="zh-CN" sz="2000" i="1" dirty="0">
                <a:ea typeface="宋体" pitchFamily="2" charset="-122"/>
                <a:cs typeface="Verdana" pitchFamily="34" charset="0"/>
              </a:rPr>
              <a:t>NIST standard: Recommendation for block cipher modes of operation: three variants of </a:t>
            </a:r>
            <a:r>
              <a:rPr lang="en-US" altLang="zh-CN" sz="2000" i="1" dirty="0" err="1">
                <a:ea typeface="宋体" pitchFamily="2" charset="-122"/>
                <a:cs typeface="Verdana" pitchFamily="34" charset="0"/>
              </a:rPr>
              <a:t>ciphertext</a:t>
            </a:r>
            <a:r>
              <a:rPr lang="en-US" altLang="zh-CN" sz="2000" i="1" dirty="0">
                <a:ea typeface="宋体" pitchFamily="2" charset="-122"/>
                <a:cs typeface="Verdana" pitchFamily="34" charset="0"/>
              </a:rPr>
              <a:t> stealing for CBC mode.</a:t>
            </a:r>
            <a:r>
              <a:rPr lang="en-US" altLang="zh-CN" sz="2000" dirty="0">
                <a:ea typeface="宋体" pitchFamily="2" charset="-122"/>
                <a:cs typeface="Verdana" pitchFamily="34" charset="0"/>
              </a:rPr>
              <a:t>”</a:t>
            </a:r>
          </a:p>
          <a:p>
            <a:endParaRPr kumimoji="1" lang="en-US" altLang="zh-CN" dirty="0"/>
          </a:p>
          <a:p>
            <a:pPr marL="0" indent="0">
              <a:buNone/>
            </a:pPr>
            <a:endParaRPr kumimoji="1" lang="en-US" altLang="zh-CN" dirty="0"/>
          </a:p>
          <a:p>
            <a:endParaRPr kumimoji="1" lang="en-US" altLang="zh-CN" dirty="0" smtClean="0"/>
          </a:p>
          <a:p>
            <a:endParaRPr kumimoji="1" lang="en-US" altLang="zh-CN" dirty="0"/>
          </a:p>
          <a:p>
            <a:pPr marL="0" indent="0">
              <a:buNone/>
            </a:pPr>
            <a:endParaRPr kumimoji="1" lang="en-US" altLang="zh-CN" dirty="0" smtClean="0"/>
          </a:p>
          <a:p>
            <a:pPr marL="0" indent="0">
              <a:buNone/>
            </a:pPr>
            <a:endParaRPr kumimoji="1" lang="en-US" altLang="zh-CN" dirty="0" smtClean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07BF33C9-D0C1-6A4F-923C-D9C67205D546}" type="slidenum">
              <a:rPr lang="en-US" smtClean="0"/>
              <a:t>23</a:t>
            </a:fld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377" y="2915359"/>
            <a:ext cx="8604665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11"/>
          <p:cNvSpPr txBox="1"/>
          <p:nvPr/>
        </p:nvSpPr>
        <p:spPr>
          <a:xfrm>
            <a:off x="4227684" y="2503426"/>
            <a:ext cx="4619977" cy="33855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Proven by [</a:t>
            </a:r>
            <a:r>
              <a:rPr lang="en-US" altLang="zh-CN" sz="1600" dirty="0" err="1" smtClean="0"/>
              <a:t>Rogaway</a:t>
            </a:r>
            <a:r>
              <a:rPr lang="en-US" altLang="zh-CN" sz="1600" dirty="0" smtClean="0"/>
              <a:t>, Wooding, and </a:t>
            </a:r>
            <a:r>
              <a:rPr lang="en-US" altLang="zh-CN" sz="1600" dirty="0" smtClean="0">
                <a:solidFill>
                  <a:srgbClr val="FF0000"/>
                </a:solidFill>
              </a:rPr>
              <a:t>Zhang,</a:t>
            </a:r>
            <a:r>
              <a:rPr lang="zh-CN" altLang="en-US" sz="1600" dirty="0" smtClean="0">
                <a:solidFill>
                  <a:srgbClr val="FF0000"/>
                </a:solidFill>
              </a:rPr>
              <a:t> </a:t>
            </a:r>
            <a:r>
              <a:rPr lang="en-US" altLang="zh-CN" sz="1600" dirty="0" smtClean="0"/>
              <a:t> FSE2012]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7549443" y="43512"/>
            <a:ext cx="1538111" cy="33855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Disk</a:t>
            </a:r>
            <a:r>
              <a:rPr lang="zh-CN" altLang="en-US" sz="1600" dirty="0" smtClean="0"/>
              <a:t> </a:t>
            </a:r>
            <a:r>
              <a:rPr lang="en-US" altLang="zh-CN" sz="1600" dirty="0" smtClean="0"/>
              <a:t>Encryption</a:t>
            </a: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721132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208963" cy="914400"/>
          </a:xfrm>
        </p:spPr>
        <p:txBody>
          <a:bodyPr/>
          <a:lstStyle/>
          <a:p>
            <a:pPr eaLnBrk="1" hangingPunct="1"/>
            <a:r>
              <a:rPr lang="en-US" dirty="0" smtClean="0"/>
              <a:t>Performance:	</a:t>
            </a:r>
            <a:r>
              <a:rPr lang="en-US" sz="2000" dirty="0" smtClean="0"/>
              <a:t>[</a:t>
            </a:r>
            <a:r>
              <a:rPr lang="en-US" sz="2000" dirty="0" err="1" smtClean="0"/>
              <a:t>openssl</a:t>
            </a:r>
            <a:r>
              <a:rPr lang="en-US" sz="2000" dirty="0" smtClean="0"/>
              <a:t> speed]</a:t>
            </a:r>
            <a:endParaRPr lang="en-US" sz="1000" dirty="0" smtClean="0"/>
          </a:p>
        </p:txBody>
      </p:sp>
      <p:sp>
        <p:nvSpPr>
          <p:cNvPr id="3379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669015" cy="3886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tabLst>
                <a:tab pos="742950" algn="l"/>
                <a:tab pos="2628900" algn="l"/>
                <a:tab pos="2857500" algn="l"/>
                <a:tab pos="4349750" algn="l"/>
              </a:tabLst>
            </a:pPr>
            <a:r>
              <a:rPr lang="en-US" sz="2000" dirty="0" smtClean="0"/>
              <a:t>Intel Core 2    </a:t>
            </a:r>
            <a:r>
              <a:rPr lang="en-US" sz="1600" dirty="0" smtClean="0"/>
              <a:t>(on Windows Vista</a:t>
            </a:r>
            <a:r>
              <a:rPr lang="en-US" sz="1600" dirty="0"/>
              <a:t>)</a:t>
            </a:r>
            <a:endParaRPr lang="en-US" sz="16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tabLst>
                <a:tab pos="742950" algn="l"/>
                <a:tab pos="2628900" algn="l"/>
                <a:tab pos="2857500" algn="l"/>
                <a:tab pos="4349750" algn="l"/>
              </a:tabLst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tabLst>
                <a:tab pos="742950" algn="l"/>
                <a:tab pos="2628900" algn="l"/>
                <a:tab pos="2857500" algn="l"/>
                <a:tab pos="4349750" algn="l"/>
              </a:tabLst>
            </a:pPr>
            <a:r>
              <a:rPr lang="en-US" sz="2000" dirty="0" smtClean="0"/>
              <a:t>		</a:t>
            </a:r>
            <a:r>
              <a:rPr lang="en-US" sz="1600" u="sng" dirty="0" smtClean="0"/>
              <a:t>Cipher</a:t>
            </a:r>
            <a:r>
              <a:rPr lang="en-US" sz="1600" dirty="0" smtClean="0"/>
              <a:t>	</a:t>
            </a:r>
            <a:r>
              <a:rPr lang="en-US" sz="1600" u="sng" dirty="0" smtClean="0"/>
              <a:t>Block/key size</a:t>
            </a:r>
            <a:r>
              <a:rPr lang="en-US" sz="1600" dirty="0" smtClean="0"/>
              <a:t>	         </a:t>
            </a:r>
            <a:r>
              <a:rPr lang="en-US" sz="1600" u="sng" dirty="0" smtClean="0"/>
              <a:t>Speed   (MB/sec)</a:t>
            </a:r>
          </a:p>
          <a:p>
            <a:pPr eaLnBrk="1" hangingPunct="1">
              <a:lnSpc>
                <a:spcPct val="90000"/>
              </a:lnSpc>
              <a:spcBef>
                <a:spcPts val="1800"/>
              </a:spcBef>
              <a:buFont typeface="Wingdings" pitchFamily="2" charset="2"/>
              <a:buNone/>
              <a:tabLst>
                <a:tab pos="742950" algn="l"/>
                <a:tab pos="2628900" algn="l"/>
                <a:tab pos="2857500" algn="l"/>
                <a:tab pos="4349750" algn="l"/>
              </a:tabLst>
            </a:pPr>
            <a:r>
              <a:rPr lang="en-US" sz="2000" dirty="0" smtClean="0"/>
              <a:t>		</a:t>
            </a:r>
            <a:r>
              <a:rPr lang="en-US" sz="2000" dirty="0" err="1" smtClean="0"/>
              <a:t>ChaCha</a:t>
            </a:r>
            <a:r>
              <a:rPr lang="en-US" sz="2000" dirty="0" smtClean="0"/>
              <a:t>			 		643</a:t>
            </a:r>
          </a:p>
          <a:p>
            <a:pPr eaLnBrk="1" hangingPunct="1">
              <a:spcBef>
                <a:spcPts val="1800"/>
              </a:spcBef>
              <a:buFont typeface="Wingdings" pitchFamily="2" charset="2"/>
              <a:buNone/>
              <a:tabLst>
                <a:tab pos="742950" algn="l"/>
                <a:tab pos="2628900" algn="l"/>
                <a:tab pos="2857500" algn="l"/>
                <a:tab pos="4349750" algn="l"/>
              </a:tabLst>
            </a:pPr>
            <a:r>
              <a:rPr lang="en-US" sz="2000" dirty="0" smtClean="0"/>
              <a:t>		3DES		64/168	 		 30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None/>
              <a:tabLst>
                <a:tab pos="742950" algn="l"/>
                <a:tab pos="2628900" algn="l"/>
                <a:tab pos="2857500" algn="l"/>
                <a:tab pos="4349750" algn="l"/>
              </a:tabLst>
            </a:pPr>
            <a:r>
              <a:rPr lang="en-US" sz="2000" dirty="0" smtClean="0"/>
              <a:t>		AES-128/GCM		128/128			163</a:t>
            </a:r>
          </a:p>
          <a:p>
            <a:pPr eaLnBrk="1" hangingPunct="1">
              <a:lnSpc>
                <a:spcPct val="160000"/>
              </a:lnSpc>
              <a:buFont typeface="Wingdings" pitchFamily="2" charset="2"/>
              <a:buNone/>
              <a:tabLst>
                <a:tab pos="742950" algn="l"/>
                <a:tab pos="2628900" algn="l"/>
                <a:tab pos="2857500" algn="l"/>
                <a:tab pos="4349750" algn="l"/>
              </a:tabLst>
            </a:pPr>
            <a:r>
              <a:rPr lang="en-US" sz="2000" dirty="0" smtClean="0"/>
              <a:t>		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65136" y="4724400"/>
            <a:ext cx="6692538" cy="10525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AES is dramatically faster with AES-NI instructions:</a:t>
            </a:r>
          </a:p>
          <a:p>
            <a:pPr marL="342900" indent="-342900">
              <a:lnSpc>
                <a:spcPct val="160000"/>
              </a:lnSpc>
              <a:buFont typeface="Arial" charset="0"/>
              <a:buChar char="•"/>
            </a:pPr>
            <a:r>
              <a:rPr lang="en-US" sz="2400" dirty="0" smtClean="0"/>
              <a:t>Intel </a:t>
            </a:r>
            <a:r>
              <a:rPr lang="en-US" sz="2400" dirty="0" err="1" smtClean="0"/>
              <a:t>SkyLake</a:t>
            </a:r>
            <a:r>
              <a:rPr lang="en-US" sz="2400" dirty="0" smtClean="0"/>
              <a:t>:    4 cycles per round, fully pipelined</a:t>
            </a:r>
          </a:p>
        </p:txBody>
      </p:sp>
    </p:spTree>
    <p:extLst>
      <p:ext uri="{BB962C8B-B14F-4D97-AF65-F5344CB8AC3E}">
        <p14:creationId xmlns:p14="http://schemas.microsoft.com/office/powerpoint/2010/main" val="49169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latin typeface="+mn-lt"/>
                <a:ea typeface="宋体" pitchFamily="2" charset="-122"/>
              </a:rPr>
              <a:t>A</a:t>
            </a:r>
            <a:r>
              <a:rPr lang="zh-CN" altLang="en-US" dirty="0" smtClean="0">
                <a:latin typeface="+mn-lt"/>
                <a:ea typeface="宋体" pitchFamily="2" charset="-122"/>
              </a:rPr>
              <a:t> </a:t>
            </a:r>
            <a:r>
              <a:rPr lang="en-US" altLang="zh-CN" dirty="0" smtClean="0">
                <a:latin typeface="+mn-lt"/>
                <a:ea typeface="宋体" pitchFamily="2" charset="-122"/>
              </a:rPr>
              <a:t>Quick</a:t>
            </a:r>
            <a:r>
              <a:rPr lang="zh-CN" altLang="en-US" dirty="0" smtClean="0">
                <a:latin typeface="+mn-lt"/>
                <a:ea typeface="宋体" pitchFamily="2" charset="-122"/>
              </a:rPr>
              <a:t> </a:t>
            </a:r>
            <a:r>
              <a:rPr lang="en-US" altLang="zh-CN" dirty="0" smtClean="0">
                <a:latin typeface="+mn-lt"/>
                <a:ea typeface="宋体" pitchFamily="2" charset="-122"/>
              </a:rPr>
              <a:t>Summary</a:t>
            </a:r>
            <a:endParaRPr kumimoji="1" lang="zh-CN" altLang="en-US" dirty="0">
              <a:latin typeface="+mn-lt"/>
            </a:endParaRP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07BF33C9-D0C1-6A4F-923C-D9C67205D546}" type="slidenum">
              <a:rPr lang="en-US" smtClean="0"/>
              <a:t>25</a:t>
            </a:fld>
            <a:endParaRPr lang="en-US" dirty="0"/>
          </a:p>
        </p:txBody>
      </p:sp>
      <p:sp>
        <p:nvSpPr>
          <p:cNvPr id="14" name="内容占位符 5"/>
          <p:cNvSpPr txBox="1">
            <a:spLocks/>
          </p:cNvSpPr>
          <p:nvPr/>
        </p:nvSpPr>
        <p:spPr>
          <a:xfrm>
            <a:off x="609600" y="1380067"/>
            <a:ext cx="8229600" cy="4501445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ヒラギノ角ゴ Pro W3" charset="0"/>
                <a:cs typeface="ヒラギノ角ゴ Pro W3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ヒラギノ角ゴ Pro W3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ヒラギノ角ゴ Pro W3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ヒラギノ角ゴ Pro W3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ヒラギノ角ゴ Pro W3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kumimoji="1" lang="en-US" altLang="zh-CN" dirty="0" smtClean="0"/>
          </a:p>
          <a:p>
            <a:endParaRPr kumimoji="1" lang="en-US" altLang="zh-CN" dirty="0" smtClean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 smtClean="0"/>
              <a:t>So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far,</a:t>
            </a:r>
            <a:r>
              <a:rPr kumimoji="1" lang="zh-CN" altLang="en-US" dirty="0" smtClean="0"/>
              <a:t> </a:t>
            </a:r>
            <a:r>
              <a:rPr kumimoji="1" lang="en-US" altLang="zh-CN" dirty="0"/>
              <a:t>w</a:t>
            </a:r>
            <a:r>
              <a:rPr kumimoji="1" lang="en-US" altLang="zh-CN" dirty="0" smtClean="0"/>
              <a:t>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have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talked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about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encryption</a:t>
            </a:r>
          </a:p>
          <a:p>
            <a:pPr lvl="1"/>
            <a:r>
              <a:rPr kumimoji="1" lang="en-US" altLang="zh-CN" dirty="0" smtClean="0"/>
              <a:t>(Informal)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security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definition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and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constructions</a:t>
            </a:r>
            <a:endParaRPr kumimoji="1" lang="en-US" altLang="zh-CN" dirty="0"/>
          </a:p>
          <a:p>
            <a:r>
              <a:rPr kumimoji="1" lang="en-US" altLang="zh-CN" dirty="0" smtClean="0"/>
              <a:t>CBC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and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CTR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is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secure;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ECB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is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insecure</a:t>
            </a:r>
          </a:p>
          <a:p>
            <a:r>
              <a:rPr kumimoji="1" lang="en-US" altLang="zh-CN" dirty="0" smtClean="0"/>
              <a:t>How fast is AES</a:t>
            </a:r>
            <a:r>
              <a:rPr kumimoji="1" lang="zh-CN" altLang="en-US" dirty="0"/>
              <a:t> </a:t>
            </a:r>
            <a:r>
              <a:rPr kumimoji="1" lang="en-US" altLang="zh-CN" dirty="0" smtClean="0"/>
              <a:t>after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all?</a:t>
            </a:r>
          </a:p>
          <a:p>
            <a:pPr lvl="1"/>
            <a:r>
              <a:rPr kumimoji="1" lang="en-US" altLang="zh-CN" dirty="0" smtClean="0"/>
              <a:t>1,000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AES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calls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only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takes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25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microsecond </a:t>
            </a:r>
          </a:p>
          <a:p>
            <a:pPr marL="457200" lvl="1" indent="0">
              <a:buNone/>
            </a:pPr>
            <a:r>
              <a:rPr kumimoji="1" lang="zh-CN" altLang="en-US" dirty="0" smtClean="0"/>
              <a:t>   </a:t>
            </a:r>
            <a:r>
              <a:rPr kumimoji="1" lang="zh-CN" altLang="zh-CN" dirty="0" smtClean="0"/>
              <a:t>(</a:t>
            </a:r>
            <a:r>
              <a:rPr kumimoji="1" lang="en-US" altLang="zh-CN" dirty="0" smtClean="0"/>
              <a:t>1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microsecond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=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0.000001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second)</a:t>
            </a:r>
          </a:p>
          <a:p>
            <a:pPr marL="457200" lvl="1" indent="0">
              <a:buNone/>
            </a:pPr>
            <a:endParaRPr kumimoji="1" lang="en-US" altLang="zh-CN" dirty="0" smtClean="0"/>
          </a:p>
          <a:p>
            <a:pPr marL="0" indent="0">
              <a:buNone/>
            </a:pPr>
            <a:endParaRPr kumimoji="1" lang="en-US" altLang="zh-CN" dirty="0" smtClean="0"/>
          </a:p>
        </p:txBody>
      </p:sp>
      <p:sp>
        <p:nvSpPr>
          <p:cNvPr id="6" name="TextBox 10"/>
          <p:cNvSpPr txBox="1"/>
          <p:nvPr/>
        </p:nvSpPr>
        <p:spPr>
          <a:xfrm>
            <a:off x="8026082" y="43512"/>
            <a:ext cx="1061472" cy="33855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Summary</a:t>
            </a:r>
            <a:endParaRPr lang="en-US" sz="1600" dirty="0" smtClean="0"/>
          </a:p>
        </p:txBody>
      </p:sp>
      <p:sp>
        <p:nvSpPr>
          <p:cNvPr id="3" name="文本框 2"/>
          <p:cNvSpPr txBox="1"/>
          <p:nvPr/>
        </p:nvSpPr>
        <p:spPr>
          <a:xfrm>
            <a:off x="9876931" y="4123816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48886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</a:t>
            </a:r>
            <a:r>
              <a:rPr lang="zh-CN" altLang="en-US" dirty="0" smtClean="0"/>
              <a:t> </a:t>
            </a:r>
            <a:r>
              <a:rPr lang="en-US" altLang="zh-CN" dirty="0" smtClean="0"/>
              <a:t>and</a:t>
            </a:r>
            <a:r>
              <a:rPr lang="zh-CN" altLang="en-US" dirty="0" smtClean="0"/>
              <a:t> </a:t>
            </a:r>
            <a:r>
              <a:rPr lang="en-US" altLang="zh-CN" dirty="0" smtClean="0"/>
              <a:t>communication</a:t>
            </a:r>
            <a:r>
              <a:rPr lang="en-US" dirty="0" smtClean="0"/>
              <a:t> </a:t>
            </a:r>
            <a:r>
              <a:rPr lang="en-US" dirty="0"/>
              <a:t>integrity</a:t>
            </a:r>
            <a:endParaRPr kumimoji="1" lang="zh-CN" altLang="en-US" dirty="0">
              <a:latin typeface="+mn-lt"/>
            </a:endParaRP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07BF33C9-D0C1-6A4F-923C-D9C67205D546}" type="slidenum">
              <a:rPr lang="en-US" smtClean="0"/>
              <a:t>26</a:t>
            </a:fld>
            <a:endParaRPr lang="en-US" dirty="0"/>
          </a:p>
        </p:txBody>
      </p:sp>
      <p:sp>
        <p:nvSpPr>
          <p:cNvPr id="14" name="内容占位符 5"/>
          <p:cNvSpPr txBox="1">
            <a:spLocks/>
          </p:cNvSpPr>
          <p:nvPr/>
        </p:nvSpPr>
        <p:spPr>
          <a:xfrm>
            <a:off x="609600" y="1380067"/>
            <a:ext cx="8229600" cy="4501445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ヒラギノ角ゴ Pro W3" charset="0"/>
                <a:cs typeface="ヒラギノ角ゴ Pro W3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ヒラギノ角ゴ Pro W3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ヒラギノ角ゴ Pro W3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ヒラギノ角ゴ Pro W3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ヒラギノ角ゴ Pro W3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kumimoji="1" lang="en-US" altLang="zh-CN" dirty="0" smtClean="0"/>
          </a:p>
          <a:p>
            <a:endParaRPr kumimoji="1" lang="en-US" altLang="zh-CN" dirty="0" smtClean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zh-CN" dirty="0" smtClean="0"/>
          </a:p>
          <a:p>
            <a:pPr marL="457200" lvl="1" indent="0">
              <a:buNone/>
            </a:pPr>
            <a:endParaRPr kumimoji="1" lang="en-US" altLang="zh-CN" dirty="0" smtClean="0"/>
          </a:p>
          <a:p>
            <a:pPr marL="0" indent="0">
              <a:buNone/>
            </a:pPr>
            <a:endParaRPr kumimoji="1" lang="en-US" altLang="zh-CN" dirty="0" smtClean="0"/>
          </a:p>
        </p:txBody>
      </p:sp>
      <p:sp>
        <p:nvSpPr>
          <p:cNvPr id="3" name="文本框 2"/>
          <p:cNvSpPr txBox="1"/>
          <p:nvPr/>
        </p:nvSpPr>
        <p:spPr>
          <a:xfrm>
            <a:off x="9876931" y="4123816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87768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Message Integrity:    MACs</a:t>
            </a:r>
          </a:p>
        </p:txBody>
      </p:sp>
      <p:sp>
        <p:nvSpPr>
          <p:cNvPr id="37891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Goal: message integrity.   No confidentiality.</a:t>
            </a:r>
          </a:p>
          <a:p>
            <a:pPr lvl="1"/>
            <a:r>
              <a:rPr lang="en-US" smtClean="0">
                <a:sym typeface="Symbol" pitchFamily="18" charset="2"/>
              </a:rPr>
              <a:t>ex:   Protecting public binaries on disk.   </a:t>
            </a:r>
          </a:p>
          <a:p>
            <a:pPr lvl="1"/>
            <a:endParaRPr lang="en-US" smtClean="0">
              <a:sym typeface="Symbol" pitchFamily="18" charset="2"/>
            </a:endParaRPr>
          </a:p>
          <a:p>
            <a:pPr lvl="1"/>
            <a:endParaRPr lang="en-US" smtClean="0">
              <a:sym typeface="Symbol" pitchFamily="18" charset="2"/>
            </a:endParaRPr>
          </a:p>
          <a:p>
            <a:pPr lvl="1"/>
            <a:endParaRPr lang="en-US" smtClean="0">
              <a:sym typeface="Symbol" pitchFamily="18" charset="2"/>
            </a:endParaRPr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838200" y="3468688"/>
            <a:ext cx="8382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Alice</a:t>
            </a:r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6400800" y="3468688"/>
            <a:ext cx="8382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Bob</a:t>
            </a:r>
          </a:p>
        </p:txBody>
      </p:sp>
      <p:sp>
        <p:nvSpPr>
          <p:cNvPr id="37895" name="Text Box 7"/>
          <p:cNvSpPr txBox="1">
            <a:spLocks noChangeArrowheads="1"/>
          </p:cNvSpPr>
          <p:nvPr/>
        </p:nvSpPr>
        <p:spPr bwMode="auto">
          <a:xfrm>
            <a:off x="1050925" y="31242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800">
                <a:latin typeface="Arial" charset="0"/>
              </a:rPr>
              <a:t>k</a:t>
            </a:r>
          </a:p>
        </p:txBody>
      </p:sp>
      <p:sp>
        <p:nvSpPr>
          <p:cNvPr id="37896" name="Text Box 8"/>
          <p:cNvSpPr txBox="1">
            <a:spLocks noChangeArrowheads="1"/>
          </p:cNvSpPr>
          <p:nvPr/>
        </p:nvSpPr>
        <p:spPr bwMode="auto">
          <a:xfrm>
            <a:off x="6705600" y="31638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800">
                <a:latin typeface="Arial" charset="0"/>
              </a:rPr>
              <a:t>k</a:t>
            </a:r>
          </a:p>
        </p:txBody>
      </p:sp>
      <p:sp>
        <p:nvSpPr>
          <p:cNvPr id="37897" name="Line 9"/>
          <p:cNvSpPr>
            <a:spLocks noChangeShapeType="1"/>
          </p:cNvSpPr>
          <p:nvPr/>
        </p:nvSpPr>
        <p:spPr bwMode="auto">
          <a:xfrm>
            <a:off x="1676400" y="3773488"/>
            <a:ext cx="4648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2286000" y="3240088"/>
            <a:ext cx="2590800" cy="3810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Message  m </a:t>
            </a:r>
          </a:p>
        </p:txBody>
      </p:sp>
      <p:sp>
        <p:nvSpPr>
          <p:cNvPr id="54283" name="Rectangle 11"/>
          <p:cNvSpPr>
            <a:spLocks noChangeArrowheads="1"/>
          </p:cNvSpPr>
          <p:nvPr/>
        </p:nvSpPr>
        <p:spPr bwMode="auto">
          <a:xfrm>
            <a:off x="5029200" y="3240088"/>
            <a:ext cx="533400" cy="3810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tag</a:t>
            </a:r>
          </a:p>
        </p:txBody>
      </p:sp>
      <p:sp>
        <p:nvSpPr>
          <p:cNvPr id="54284" name="Text Box 12"/>
          <p:cNvSpPr txBox="1">
            <a:spLocks noChangeArrowheads="1"/>
          </p:cNvSpPr>
          <p:nvPr/>
        </p:nvSpPr>
        <p:spPr bwMode="auto">
          <a:xfrm>
            <a:off x="533400" y="4237038"/>
            <a:ext cx="32766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69406"/>
                </a:solidFill>
                <a:latin typeface="Arial" charset="0"/>
              </a:rPr>
              <a:t>Generate tag:</a:t>
            </a:r>
          </a:p>
          <a:p>
            <a:pPr eaLnBrk="1" hangingPunct="1"/>
            <a:r>
              <a:rPr lang="en-US" dirty="0">
                <a:solidFill>
                  <a:srgbClr val="869406"/>
                </a:solidFill>
                <a:latin typeface="Arial" charset="0"/>
              </a:rPr>
              <a:t>     tag </a:t>
            </a:r>
            <a:r>
              <a:rPr lang="en-US" dirty="0" smtClean="0">
                <a:solidFill>
                  <a:srgbClr val="869406"/>
                </a:solidFill>
                <a:latin typeface="Arial" charset="0"/>
                <a:sym typeface="Symbol" pitchFamily="18" charset="2"/>
              </a:rPr>
              <a:t>⟵ </a:t>
            </a:r>
            <a:r>
              <a:rPr lang="en-US" dirty="0">
                <a:solidFill>
                  <a:srgbClr val="869406"/>
                </a:solidFill>
                <a:latin typeface="Arial" charset="0"/>
                <a:sym typeface="Symbol" pitchFamily="18" charset="2"/>
              </a:rPr>
              <a:t>S(k, m)</a:t>
            </a: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5562600" y="4230688"/>
            <a:ext cx="3168650" cy="822325"/>
            <a:chOff x="3504" y="2448"/>
            <a:chExt cx="1996" cy="518"/>
          </a:xfrm>
        </p:grpSpPr>
        <p:sp>
          <p:nvSpPr>
            <p:cNvPr id="37903" name="Text Box 14"/>
            <p:cNvSpPr txBox="1">
              <a:spLocks noChangeArrowheads="1"/>
            </p:cNvSpPr>
            <p:nvPr/>
          </p:nvSpPr>
          <p:spPr bwMode="auto">
            <a:xfrm>
              <a:off x="3504" y="2448"/>
              <a:ext cx="1996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869406"/>
                  </a:solidFill>
                  <a:latin typeface="Arial" charset="0"/>
                </a:rPr>
                <a:t>Verify tag:</a:t>
              </a:r>
            </a:p>
            <a:p>
              <a:pPr eaLnBrk="1" hangingPunct="1"/>
              <a:r>
                <a:rPr lang="en-US">
                  <a:solidFill>
                    <a:srgbClr val="869406"/>
                  </a:solidFill>
                  <a:latin typeface="Arial" charset="0"/>
                </a:rPr>
                <a:t>    V</a:t>
              </a:r>
              <a:r>
                <a:rPr lang="en-US">
                  <a:solidFill>
                    <a:srgbClr val="869406"/>
                  </a:solidFill>
                  <a:latin typeface="Arial" charset="0"/>
                  <a:sym typeface="Symbol" pitchFamily="18" charset="2"/>
                </a:rPr>
                <a:t>(k, m, tag)  = `yes’</a:t>
              </a:r>
            </a:p>
          </p:txBody>
        </p:sp>
        <p:sp>
          <p:nvSpPr>
            <p:cNvPr id="37904" name="Text Box 15"/>
            <p:cNvSpPr txBox="1">
              <a:spLocks noChangeArrowheads="1"/>
            </p:cNvSpPr>
            <p:nvPr/>
          </p:nvSpPr>
          <p:spPr bwMode="auto">
            <a:xfrm>
              <a:off x="4608" y="2478"/>
              <a:ext cx="19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US" sz="1800">
                  <a:solidFill>
                    <a:srgbClr val="869406"/>
                  </a:solidFill>
                  <a:latin typeface="Arial" charset="0"/>
                </a:rPr>
                <a:t>?</a:t>
              </a: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700088" y="5791200"/>
            <a:ext cx="7834312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note:    non-keyed checksum (CRC) is an insecure MAC  !!</a:t>
            </a:r>
          </a:p>
        </p:txBody>
      </p:sp>
    </p:spTree>
    <p:extLst>
      <p:ext uri="{BB962C8B-B14F-4D97-AF65-F5344CB8AC3E}">
        <p14:creationId xmlns:p14="http://schemas.microsoft.com/office/powerpoint/2010/main" val="422728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83" grpId="0" animBg="1"/>
      <p:bldP spid="5428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Secure MACs</a:t>
            </a:r>
          </a:p>
        </p:txBody>
      </p:sp>
      <p:sp>
        <p:nvSpPr>
          <p:cNvPr id="3891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762000" y="1524000"/>
            <a:ext cx="7772400" cy="5334000"/>
          </a:xfrm>
        </p:spPr>
        <p:txBody>
          <a:bodyPr/>
          <a:lstStyle/>
          <a:p>
            <a:pPr>
              <a:tabLst>
                <a:tab pos="1493838" algn="l"/>
              </a:tabLst>
            </a:pPr>
            <a:r>
              <a:rPr lang="en-US" dirty="0" smtClean="0"/>
              <a:t>Attacker information: chosen message attack</a:t>
            </a:r>
          </a:p>
          <a:p>
            <a:pPr lvl="1">
              <a:tabLst>
                <a:tab pos="1493838" algn="l"/>
              </a:tabLst>
            </a:pPr>
            <a:r>
              <a:rPr lang="en-US" dirty="0" smtClean="0"/>
              <a:t>for m</a:t>
            </a:r>
            <a:r>
              <a:rPr lang="en-US" baseline="-25000" dirty="0" smtClean="0"/>
              <a:t>1</a:t>
            </a:r>
            <a:r>
              <a:rPr lang="en-US" dirty="0" smtClean="0"/>
              <a:t>,m</a:t>
            </a:r>
            <a:r>
              <a:rPr lang="en-US" baseline="-25000" dirty="0" smtClean="0"/>
              <a:t>2</a:t>
            </a:r>
            <a:r>
              <a:rPr lang="en-US" dirty="0" smtClean="0"/>
              <a:t>,…,</a:t>
            </a:r>
            <a:r>
              <a:rPr lang="en-US" dirty="0" err="1" smtClean="0"/>
              <a:t>m</a:t>
            </a:r>
            <a:r>
              <a:rPr lang="en-US" baseline="-25000" dirty="0" err="1" smtClean="0"/>
              <a:t>q</a:t>
            </a:r>
            <a:r>
              <a:rPr lang="en-US" dirty="0" smtClean="0"/>
              <a:t>   attacker is given   </a:t>
            </a:r>
            <a:r>
              <a:rPr lang="en-US" dirty="0" err="1" smtClean="0"/>
              <a:t>t</a:t>
            </a:r>
            <a:r>
              <a:rPr lang="en-US" baseline="-25000" dirty="0" err="1" smtClean="0"/>
              <a:t>i</a:t>
            </a:r>
            <a:r>
              <a:rPr lang="en-US" dirty="0" smtClean="0"/>
              <a:t> ⟵</a:t>
            </a:r>
            <a:r>
              <a:rPr lang="en-US" dirty="0" smtClean="0">
                <a:sym typeface="Symbol" pitchFamily="18" charset="2"/>
              </a:rPr>
              <a:t> </a:t>
            </a:r>
            <a:r>
              <a:rPr lang="en-US" dirty="0" smtClean="0"/>
              <a:t> S(</a:t>
            </a:r>
            <a:r>
              <a:rPr lang="en-US" dirty="0" err="1" smtClean="0"/>
              <a:t>k,m</a:t>
            </a:r>
            <a:r>
              <a:rPr lang="en-US" baseline="-25000" dirty="0" err="1"/>
              <a:t>i</a:t>
            </a:r>
            <a:r>
              <a:rPr lang="en-US" dirty="0" smtClean="0"/>
              <a:t>)</a:t>
            </a:r>
          </a:p>
          <a:p>
            <a:pPr>
              <a:tabLst>
                <a:tab pos="1493838" algn="l"/>
              </a:tabLst>
            </a:pPr>
            <a:endParaRPr lang="en-US" dirty="0" smtClean="0"/>
          </a:p>
          <a:p>
            <a:pPr>
              <a:tabLst>
                <a:tab pos="1493838" algn="l"/>
              </a:tabLst>
            </a:pPr>
            <a:r>
              <a:rPr lang="en-US" dirty="0" smtClean="0"/>
              <a:t>Attacker’s goal:   existential forgery.</a:t>
            </a:r>
          </a:p>
          <a:p>
            <a:pPr lvl="1">
              <a:tabLst>
                <a:tab pos="1493838" algn="l"/>
              </a:tabLst>
            </a:pPr>
            <a:r>
              <a:rPr lang="en-US" dirty="0" smtClean="0"/>
              <a:t>produce some </a:t>
            </a:r>
            <a:r>
              <a:rPr lang="en-US" b="1" u="sng" dirty="0" smtClean="0"/>
              <a:t>new</a:t>
            </a:r>
            <a:r>
              <a:rPr lang="en-US" dirty="0" smtClean="0"/>
              <a:t> valid message/tag pair  (</a:t>
            </a:r>
            <a:r>
              <a:rPr lang="en-US" dirty="0" err="1" smtClean="0"/>
              <a:t>m,t</a:t>
            </a:r>
            <a:r>
              <a:rPr lang="en-US" dirty="0" smtClean="0"/>
              <a:t>).</a:t>
            </a:r>
          </a:p>
          <a:p>
            <a:pPr lvl="1">
              <a:buFontTx/>
              <a:buNone/>
              <a:tabLst>
                <a:tab pos="1493838" algn="l"/>
              </a:tabLst>
            </a:pPr>
            <a:r>
              <a:rPr lang="en-US" dirty="0" smtClean="0"/>
              <a:t>			(</a:t>
            </a:r>
            <a:r>
              <a:rPr lang="en-US" dirty="0" err="1" smtClean="0"/>
              <a:t>m,t</a:t>
            </a:r>
            <a:r>
              <a:rPr lang="en-US" dirty="0" smtClean="0"/>
              <a:t>)  </a:t>
            </a:r>
            <a:r>
              <a:rPr lang="en-US" dirty="0" smtClean="0">
                <a:sym typeface="Symbol" pitchFamily="18" charset="2"/>
              </a:rPr>
              <a:t>∈  </a:t>
            </a:r>
            <a:r>
              <a:rPr lang="en-US" sz="2800" dirty="0" smtClean="0">
                <a:sym typeface="Symbol" pitchFamily="18" charset="2"/>
              </a:rPr>
              <a:t>{</a:t>
            </a:r>
            <a:r>
              <a:rPr lang="en-US" dirty="0" smtClean="0">
                <a:sym typeface="Symbol" pitchFamily="18" charset="2"/>
              </a:rPr>
              <a:t> (m</a:t>
            </a:r>
            <a:r>
              <a:rPr lang="en-US" baseline="-25000" dirty="0" smtClean="0">
                <a:sym typeface="Symbol" pitchFamily="18" charset="2"/>
              </a:rPr>
              <a:t>1</a:t>
            </a:r>
            <a:r>
              <a:rPr lang="en-US" dirty="0" smtClean="0">
                <a:sym typeface="Symbol" pitchFamily="18" charset="2"/>
              </a:rPr>
              <a:t>,t</a:t>
            </a:r>
            <a:r>
              <a:rPr lang="en-US" baseline="-25000" dirty="0" smtClean="0">
                <a:sym typeface="Symbol" pitchFamily="18" charset="2"/>
              </a:rPr>
              <a:t>1</a:t>
            </a:r>
            <a:r>
              <a:rPr lang="en-US" dirty="0" smtClean="0">
                <a:sym typeface="Symbol" pitchFamily="18" charset="2"/>
              </a:rPr>
              <a:t>) , … , (</a:t>
            </a:r>
            <a:r>
              <a:rPr lang="en-US" dirty="0" err="1" smtClean="0">
                <a:sym typeface="Symbol" pitchFamily="18" charset="2"/>
              </a:rPr>
              <a:t>m</a:t>
            </a:r>
            <a:r>
              <a:rPr lang="en-US" baseline="-25000" dirty="0" err="1" smtClean="0">
                <a:sym typeface="Symbol" pitchFamily="18" charset="2"/>
              </a:rPr>
              <a:t>q</a:t>
            </a:r>
            <a:r>
              <a:rPr lang="en-US" dirty="0" err="1" smtClean="0">
                <a:sym typeface="Symbol" pitchFamily="18" charset="2"/>
              </a:rPr>
              <a:t>,t</a:t>
            </a:r>
            <a:r>
              <a:rPr lang="en-US" baseline="-25000" dirty="0" err="1" smtClean="0">
                <a:sym typeface="Symbol" pitchFamily="18" charset="2"/>
              </a:rPr>
              <a:t>q</a:t>
            </a:r>
            <a:r>
              <a:rPr lang="en-US" dirty="0" smtClean="0">
                <a:sym typeface="Symbol" pitchFamily="18" charset="2"/>
              </a:rPr>
              <a:t>) </a:t>
            </a:r>
            <a:r>
              <a:rPr lang="en-US" sz="2800" dirty="0" smtClean="0">
                <a:sym typeface="Symbol" pitchFamily="18" charset="2"/>
              </a:rPr>
              <a:t>}</a:t>
            </a:r>
          </a:p>
          <a:p>
            <a:pPr>
              <a:lnSpc>
                <a:spcPct val="110000"/>
              </a:lnSpc>
              <a:tabLst>
                <a:tab pos="1493838" algn="l"/>
              </a:tabLst>
            </a:pPr>
            <a:r>
              <a:rPr lang="en-US" dirty="0" smtClean="0">
                <a:sym typeface="Symbol" pitchFamily="18" charset="2"/>
              </a:rPr>
              <a:t>A secure PRF gives a secure MAC:</a:t>
            </a:r>
            <a:endParaRPr lang="en-US" dirty="0" smtClean="0"/>
          </a:p>
          <a:p>
            <a:pPr lvl="1">
              <a:lnSpc>
                <a:spcPct val="110000"/>
              </a:lnSpc>
              <a:tabLst>
                <a:tab pos="1493838" algn="l"/>
              </a:tabLst>
            </a:pPr>
            <a:r>
              <a:rPr lang="en-US" dirty="0" smtClean="0"/>
              <a:t>S(</a:t>
            </a:r>
            <a:r>
              <a:rPr lang="en-US" dirty="0" err="1" smtClean="0"/>
              <a:t>k,m</a:t>
            </a:r>
            <a:r>
              <a:rPr lang="en-US" dirty="0" smtClean="0"/>
              <a:t>) = F(</a:t>
            </a:r>
            <a:r>
              <a:rPr lang="en-US" dirty="0" err="1" smtClean="0"/>
              <a:t>k,m</a:t>
            </a:r>
            <a:r>
              <a:rPr lang="en-US" dirty="0" smtClean="0"/>
              <a:t>)</a:t>
            </a:r>
          </a:p>
          <a:p>
            <a:pPr lvl="1">
              <a:lnSpc>
                <a:spcPct val="110000"/>
              </a:lnSpc>
              <a:tabLst>
                <a:tab pos="1493838" algn="l"/>
              </a:tabLst>
            </a:pPr>
            <a:r>
              <a:rPr lang="en-US" dirty="0" smtClean="0"/>
              <a:t>V(</a:t>
            </a:r>
            <a:r>
              <a:rPr lang="en-US" dirty="0" err="1" smtClean="0"/>
              <a:t>k,m,t</a:t>
            </a:r>
            <a:r>
              <a:rPr lang="en-US" dirty="0" smtClean="0"/>
              <a:t>): `yes’ if  t = F(</a:t>
            </a:r>
            <a:r>
              <a:rPr lang="en-US" dirty="0" err="1" smtClean="0"/>
              <a:t>k,m</a:t>
            </a:r>
            <a:r>
              <a:rPr lang="en-US" dirty="0" smtClean="0"/>
              <a:t>) and `no’ otherwise.</a:t>
            </a:r>
          </a:p>
          <a:p>
            <a:pPr>
              <a:tabLst>
                <a:tab pos="1493838" algn="l"/>
              </a:tabLst>
            </a:pPr>
            <a:endParaRPr lang="en-US" dirty="0" smtClean="0">
              <a:sym typeface="Symbol" pitchFamily="18" charset="2"/>
            </a:endParaRPr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>
            <a:off x="203200" y="4572000"/>
            <a:ext cx="861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659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Construction 1:   ECBC</a:t>
            </a:r>
          </a:p>
        </p:txBody>
      </p:sp>
      <p:sp>
        <p:nvSpPr>
          <p:cNvPr id="39939" name="Rectangle 6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066800"/>
            <a:ext cx="8763000" cy="5638800"/>
          </a:xfrm>
          <a:prstGeom prst="rect">
            <a:avLst/>
          </a:prstGeom>
        </p:spPr>
        <p:txBody>
          <a:bodyPr/>
          <a:lstStyle/>
          <a:p>
            <a:pPr marL="0" indent="0" eaLnBrk="1" hangingPunct="1"/>
            <a:endParaRPr lang="en-US" smtClean="0"/>
          </a:p>
          <a:p>
            <a:pPr lvl="1" eaLnBrk="1" hangingPunct="1">
              <a:buFont typeface="Times" pitchFamily="18" charset="0"/>
              <a:buNone/>
            </a:pPr>
            <a:r>
              <a:rPr lang="en-US" smtClean="0"/>
              <a:t> </a:t>
            </a:r>
          </a:p>
        </p:txBody>
      </p:sp>
      <p:sp>
        <p:nvSpPr>
          <p:cNvPr id="39941" name="AutoShape 3"/>
          <p:cNvSpPr>
            <a:spLocks noChangeArrowheads="1"/>
          </p:cNvSpPr>
          <p:nvPr/>
        </p:nvSpPr>
        <p:spPr bwMode="auto">
          <a:xfrm>
            <a:off x="457200" y="1752600"/>
            <a:ext cx="7239000" cy="3124200"/>
          </a:xfrm>
          <a:prstGeom prst="roundRect">
            <a:avLst>
              <a:gd name="adj" fmla="val 16667"/>
            </a:avLst>
          </a:prstGeom>
          <a:solidFill>
            <a:srgbClr val="CCFF99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2" name="Text Box 4"/>
          <p:cNvSpPr txBox="1">
            <a:spLocks noChangeArrowheads="1"/>
          </p:cNvSpPr>
          <p:nvPr/>
        </p:nvSpPr>
        <p:spPr bwMode="auto">
          <a:xfrm>
            <a:off x="304800" y="4876800"/>
            <a:ext cx="152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Raw CBC</a:t>
            </a:r>
          </a:p>
        </p:txBody>
      </p:sp>
      <p:sp>
        <p:nvSpPr>
          <p:cNvPr id="39943" name="Rectangle 7"/>
          <p:cNvSpPr>
            <a:spLocks noChangeArrowheads="1"/>
          </p:cNvSpPr>
          <p:nvPr/>
        </p:nvSpPr>
        <p:spPr bwMode="auto">
          <a:xfrm>
            <a:off x="1066800" y="3505200"/>
            <a:ext cx="9144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>
                <a:latin typeface="Arial" charset="0"/>
              </a:rPr>
              <a:t>E(k</a:t>
            </a:r>
            <a:r>
              <a:rPr lang="en-US" dirty="0" smtClean="0">
                <a:latin typeface="Arial" charset="0"/>
              </a:rPr>
              <a:t>,</a:t>
            </a:r>
            <a:r>
              <a:rPr lang="en-US" dirty="0" smtClean="0">
                <a:latin typeface="Arial" charset="0"/>
                <a:sym typeface="Symbol" pitchFamily="18" charset="2"/>
              </a:rPr>
              <a:t>⋅)</a:t>
            </a:r>
            <a:endParaRPr lang="en-US" dirty="0">
              <a:latin typeface="Arial" charset="0"/>
              <a:sym typeface="Symbol" pitchFamily="18" charset="2"/>
            </a:endParaRPr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2743200" y="3505200"/>
            <a:ext cx="9144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>
                <a:latin typeface="Arial" charset="0"/>
              </a:rPr>
              <a:t>E(k</a:t>
            </a:r>
            <a:r>
              <a:rPr lang="en-US" dirty="0" smtClean="0">
                <a:latin typeface="Arial" charset="0"/>
              </a:rPr>
              <a:t>,</a:t>
            </a:r>
            <a:r>
              <a:rPr lang="en-US" dirty="0" smtClean="0">
                <a:latin typeface="Arial" charset="0"/>
                <a:sym typeface="Symbol" pitchFamily="18" charset="2"/>
              </a:rPr>
              <a:t>⋅)</a:t>
            </a:r>
            <a:endParaRPr lang="en-US" dirty="0">
              <a:latin typeface="Arial" charset="0"/>
              <a:sym typeface="Symbol" pitchFamily="18" charset="2"/>
            </a:endParaRPr>
          </a:p>
        </p:txBody>
      </p:sp>
      <p:sp>
        <p:nvSpPr>
          <p:cNvPr id="39945" name="Rectangle 9"/>
          <p:cNvSpPr>
            <a:spLocks noChangeArrowheads="1"/>
          </p:cNvSpPr>
          <p:nvPr/>
        </p:nvSpPr>
        <p:spPr bwMode="auto">
          <a:xfrm>
            <a:off x="5943600" y="3505200"/>
            <a:ext cx="9144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>
                <a:latin typeface="Arial" charset="0"/>
              </a:rPr>
              <a:t>E(k</a:t>
            </a:r>
            <a:r>
              <a:rPr lang="en-US" dirty="0" smtClean="0">
                <a:latin typeface="Arial" charset="0"/>
              </a:rPr>
              <a:t>,</a:t>
            </a:r>
            <a:r>
              <a:rPr lang="en-US" dirty="0" smtClean="0">
                <a:latin typeface="Arial" charset="0"/>
                <a:sym typeface="Symbol" pitchFamily="18" charset="2"/>
              </a:rPr>
              <a:t>⋅)</a:t>
            </a:r>
            <a:endParaRPr lang="en-US" dirty="0">
              <a:latin typeface="Arial" charset="0"/>
              <a:sym typeface="Symbol" pitchFamily="18" charset="2"/>
            </a:endParaRPr>
          </a:p>
        </p:txBody>
      </p:sp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762000" y="2057400"/>
            <a:ext cx="1524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m[0]</a:t>
            </a:r>
          </a:p>
        </p:txBody>
      </p:sp>
      <p:sp>
        <p:nvSpPr>
          <p:cNvPr id="39947" name="Rectangle 11"/>
          <p:cNvSpPr>
            <a:spLocks noChangeArrowheads="1"/>
          </p:cNvSpPr>
          <p:nvPr/>
        </p:nvSpPr>
        <p:spPr bwMode="auto">
          <a:xfrm>
            <a:off x="2286000" y="2057400"/>
            <a:ext cx="1676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m[1]</a:t>
            </a:r>
          </a:p>
        </p:txBody>
      </p:sp>
      <p:sp>
        <p:nvSpPr>
          <p:cNvPr id="39948" name="Rectangle 12"/>
          <p:cNvSpPr>
            <a:spLocks noChangeArrowheads="1"/>
          </p:cNvSpPr>
          <p:nvPr/>
        </p:nvSpPr>
        <p:spPr bwMode="auto">
          <a:xfrm>
            <a:off x="3962400" y="2057400"/>
            <a:ext cx="1600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m[2]</a:t>
            </a:r>
          </a:p>
        </p:txBody>
      </p:sp>
      <p:sp>
        <p:nvSpPr>
          <p:cNvPr id="39949" name="Rectangle 13"/>
          <p:cNvSpPr>
            <a:spLocks noChangeArrowheads="1"/>
          </p:cNvSpPr>
          <p:nvPr/>
        </p:nvSpPr>
        <p:spPr bwMode="auto">
          <a:xfrm>
            <a:off x="5562600" y="2057400"/>
            <a:ext cx="1524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m[3]</a:t>
            </a:r>
          </a:p>
        </p:txBody>
      </p:sp>
      <p:sp>
        <p:nvSpPr>
          <p:cNvPr id="39950" name="Text Box 15"/>
          <p:cNvSpPr txBox="1">
            <a:spLocks noChangeArrowheads="1"/>
          </p:cNvSpPr>
          <p:nvPr/>
        </p:nvSpPr>
        <p:spPr bwMode="auto">
          <a:xfrm>
            <a:off x="6172200" y="2697163"/>
            <a:ext cx="50366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3200" dirty="0" smtClean="0">
                <a:latin typeface="Arial" charset="0"/>
                <a:sym typeface="Symbol" pitchFamily="18" charset="2"/>
              </a:rPr>
              <a:t>⊕ </a:t>
            </a:r>
            <a:endParaRPr lang="en-US" sz="3200" dirty="0">
              <a:latin typeface="Arial" charset="0"/>
              <a:sym typeface="Symbol" pitchFamily="18" charset="2"/>
            </a:endParaRPr>
          </a:p>
        </p:txBody>
      </p:sp>
      <p:sp>
        <p:nvSpPr>
          <p:cNvPr id="39951" name="Text Box 16"/>
          <p:cNvSpPr txBox="1">
            <a:spLocks noChangeArrowheads="1"/>
          </p:cNvSpPr>
          <p:nvPr/>
        </p:nvSpPr>
        <p:spPr bwMode="auto">
          <a:xfrm>
            <a:off x="2971800" y="2697163"/>
            <a:ext cx="50366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3200" dirty="0" smtClean="0">
                <a:latin typeface="Arial" charset="0"/>
                <a:sym typeface="Symbol" pitchFamily="18" charset="2"/>
              </a:rPr>
              <a:t>⊕ </a:t>
            </a:r>
            <a:endParaRPr lang="en-US" sz="3200" dirty="0">
              <a:latin typeface="Arial" charset="0"/>
              <a:sym typeface="Symbol" pitchFamily="18" charset="2"/>
            </a:endParaRPr>
          </a:p>
        </p:txBody>
      </p:sp>
      <p:sp>
        <p:nvSpPr>
          <p:cNvPr id="39952" name="Line 17"/>
          <p:cNvSpPr>
            <a:spLocks noChangeShapeType="1"/>
          </p:cNvSpPr>
          <p:nvPr/>
        </p:nvSpPr>
        <p:spPr bwMode="auto">
          <a:xfrm>
            <a:off x="1438275" y="24384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3" name="Line 18"/>
          <p:cNvSpPr>
            <a:spLocks noChangeShapeType="1"/>
          </p:cNvSpPr>
          <p:nvPr/>
        </p:nvSpPr>
        <p:spPr bwMode="auto">
          <a:xfrm>
            <a:off x="3200400" y="247015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4" name="Line 19"/>
          <p:cNvSpPr>
            <a:spLocks noChangeShapeType="1"/>
          </p:cNvSpPr>
          <p:nvPr/>
        </p:nvSpPr>
        <p:spPr bwMode="auto">
          <a:xfrm>
            <a:off x="6400800" y="2438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5" name="Line 20"/>
          <p:cNvSpPr>
            <a:spLocks noChangeShapeType="1"/>
          </p:cNvSpPr>
          <p:nvPr/>
        </p:nvSpPr>
        <p:spPr bwMode="auto">
          <a:xfrm>
            <a:off x="3200400" y="3124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6" name="Line 21"/>
          <p:cNvSpPr>
            <a:spLocks noChangeShapeType="1"/>
          </p:cNvSpPr>
          <p:nvPr/>
        </p:nvSpPr>
        <p:spPr bwMode="auto">
          <a:xfrm>
            <a:off x="6400800" y="3124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7" name="Line 23"/>
          <p:cNvSpPr>
            <a:spLocks noChangeShapeType="1"/>
          </p:cNvSpPr>
          <p:nvPr/>
        </p:nvSpPr>
        <p:spPr bwMode="auto">
          <a:xfrm>
            <a:off x="1447800" y="4343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8" name="Freeform 24"/>
          <p:cNvSpPr>
            <a:spLocks/>
          </p:cNvSpPr>
          <p:nvPr/>
        </p:nvSpPr>
        <p:spPr bwMode="auto">
          <a:xfrm>
            <a:off x="1447800" y="2971800"/>
            <a:ext cx="1600200" cy="1676400"/>
          </a:xfrm>
          <a:custGeom>
            <a:avLst/>
            <a:gdLst>
              <a:gd name="T0" fmla="*/ 0 w 1008"/>
              <a:gd name="T1" fmla="*/ 2147483647 h 1056"/>
              <a:gd name="T2" fmla="*/ 2147483647 w 1008"/>
              <a:gd name="T3" fmla="*/ 2147483647 h 1056"/>
              <a:gd name="T4" fmla="*/ 2147483647 w 1008"/>
              <a:gd name="T5" fmla="*/ 0 h 1056"/>
              <a:gd name="T6" fmla="*/ 2147483647 w 1008"/>
              <a:gd name="T7" fmla="*/ 0 h 1056"/>
              <a:gd name="T8" fmla="*/ 0 60000 65536"/>
              <a:gd name="T9" fmla="*/ 0 60000 65536"/>
              <a:gd name="T10" fmla="*/ 0 60000 65536"/>
              <a:gd name="T11" fmla="*/ 0 60000 65536"/>
              <a:gd name="T12" fmla="*/ 0 w 1008"/>
              <a:gd name="T13" fmla="*/ 0 h 1056"/>
              <a:gd name="T14" fmla="*/ 1008 w 1008"/>
              <a:gd name="T15" fmla="*/ 1056 h 105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08" h="1056">
                <a:moveTo>
                  <a:pt x="0" y="1056"/>
                </a:moveTo>
                <a:lnTo>
                  <a:pt x="576" y="1056"/>
                </a:lnTo>
                <a:lnTo>
                  <a:pt x="576" y="0"/>
                </a:lnTo>
                <a:lnTo>
                  <a:pt x="1008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9" name="Line 25"/>
          <p:cNvSpPr>
            <a:spLocks noChangeShapeType="1"/>
          </p:cNvSpPr>
          <p:nvPr/>
        </p:nvSpPr>
        <p:spPr bwMode="auto">
          <a:xfrm>
            <a:off x="3200400" y="4343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60" name="Rectangle 26"/>
          <p:cNvSpPr>
            <a:spLocks noChangeArrowheads="1"/>
          </p:cNvSpPr>
          <p:nvPr/>
        </p:nvSpPr>
        <p:spPr bwMode="auto">
          <a:xfrm>
            <a:off x="4419600" y="3505200"/>
            <a:ext cx="9144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>
                <a:latin typeface="Arial" charset="0"/>
              </a:rPr>
              <a:t>E(k</a:t>
            </a:r>
            <a:r>
              <a:rPr lang="en-US" dirty="0" smtClean="0">
                <a:latin typeface="Arial" charset="0"/>
              </a:rPr>
              <a:t>,</a:t>
            </a:r>
            <a:r>
              <a:rPr lang="en-US" dirty="0" smtClean="0">
                <a:latin typeface="Arial" charset="0"/>
                <a:sym typeface="Symbol" pitchFamily="18" charset="2"/>
              </a:rPr>
              <a:t>⋅)</a:t>
            </a:r>
            <a:endParaRPr lang="en-US" dirty="0">
              <a:latin typeface="Arial" charset="0"/>
              <a:sym typeface="Symbol" pitchFamily="18" charset="2"/>
            </a:endParaRPr>
          </a:p>
        </p:txBody>
      </p:sp>
      <p:sp>
        <p:nvSpPr>
          <p:cNvPr id="39961" name="Freeform 27"/>
          <p:cNvSpPr>
            <a:spLocks/>
          </p:cNvSpPr>
          <p:nvPr/>
        </p:nvSpPr>
        <p:spPr bwMode="auto">
          <a:xfrm>
            <a:off x="3200400" y="2971800"/>
            <a:ext cx="1600200" cy="1676400"/>
          </a:xfrm>
          <a:custGeom>
            <a:avLst/>
            <a:gdLst>
              <a:gd name="T0" fmla="*/ 0 w 1008"/>
              <a:gd name="T1" fmla="*/ 2147483647 h 1056"/>
              <a:gd name="T2" fmla="*/ 2147483647 w 1008"/>
              <a:gd name="T3" fmla="*/ 2147483647 h 1056"/>
              <a:gd name="T4" fmla="*/ 2147483647 w 1008"/>
              <a:gd name="T5" fmla="*/ 0 h 1056"/>
              <a:gd name="T6" fmla="*/ 2147483647 w 1008"/>
              <a:gd name="T7" fmla="*/ 0 h 1056"/>
              <a:gd name="T8" fmla="*/ 0 60000 65536"/>
              <a:gd name="T9" fmla="*/ 0 60000 65536"/>
              <a:gd name="T10" fmla="*/ 0 60000 65536"/>
              <a:gd name="T11" fmla="*/ 0 60000 65536"/>
              <a:gd name="T12" fmla="*/ 0 w 1008"/>
              <a:gd name="T13" fmla="*/ 0 h 1056"/>
              <a:gd name="T14" fmla="*/ 1008 w 1008"/>
              <a:gd name="T15" fmla="*/ 1056 h 105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08" h="1056">
                <a:moveTo>
                  <a:pt x="0" y="1056"/>
                </a:moveTo>
                <a:lnTo>
                  <a:pt x="576" y="1056"/>
                </a:lnTo>
                <a:lnTo>
                  <a:pt x="576" y="0"/>
                </a:lnTo>
                <a:lnTo>
                  <a:pt x="1008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62" name="Freeform 28"/>
          <p:cNvSpPr>
            <a:spLocks/>
          </p:cNvSpPr>
          <p:nvPr/>
        </p:nvSpPr>
        <p:spPr bwMode="auto">
          <a:xfrm>
            <a:off x="4876800" y="2971800"/>
            <a:ext cx="1371600" cy="1676400"/>
          </a:xfrm>
          <a:custGeom>
            <a:avLst/>
            <a:gdLst>
              <a:gd name="T0" fmla="*/ 0 w 1008"/>
              <a:gd name="T1" fmla="*/ 2147483647 h 1056"/>
              <a:gd name="T2" fmla="*/ 2147483647 w 1008"/>
              <a:gd name="T3" fmla="*/ 2147483647 h 1056"/>
              <a:gd name="T4" fmla="*/ 2147483647 w 1008"/>
              <a:gd name="T5" fmla="*/ 0 h 1056"/>
              <a:gd name="T6" fmla="*/ 2147483647 w 1008"/>
              <a:gd name="T7" fmla="*/ 0 h 1056"/>
              <a:gd name="T8" fmla="*/ 0 60000 65536"/>
              <a:gd name="T9" fmla="*/ 0 60000 65536"/>
              <a:gd name="T10" fmla="*/ 0 60000 65536"/>
              <a:gd name="T11" fmla="*/ 0 60000 65536"/>
              <a:gd name="T12" fmla="*/ 0 w 1008"/>
              <a:gd name="T13" fmla="*/ 0 h 1056"/>
              <a:gd name="T14" fmla="*/ 1008 w 1008"/>
              <a:gd name="T15" fmla="*/ 1056 h 105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08" h="1056">
                <a:moveTo>
                  <a:pt x="0" y="1056"/>
                </a:moveTo>
                <a:lnTo>
                  <a:pt x="576" y="1056"/>
                </a:lnTo>
                <a:lnTo>
                  <a:pt x="576" y="0"/>
                </a:lnTo>
                <a:lnTo>
                  <a:pt x="1008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63" name="Text Box 29"/>
          <p:cNvSpPr txBox="1">
            <a:spLocks noChangeArrowheads="1"/>
          </p:cNvSpPr>
          <p:nvPr/>
        </p:nvSpPr>
        <p:spPr bwMode="auto">
          <a:xfrm>
            <a:off x="4684713" y="2697163"/>
            <a:ext cx="50366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3200" dirty="0" smtClean="0">
                <a:latin typeface="Arial" charset="0"/>
                <a:sym typeface="Symbol" pitchFamily="18" charset="2"/>
              </a:rPr>
              <a:t>⊕ </a:t>
            </a:r>
            <a:endParaRPr lang="en-US" sz="3200" dirty="0">
              <a:latin typeface="Arial" charset="0"/>
              <a:sym typeface="Symbol" pitchFamily="18" charset="2"/>
            </a:endParaRPr>
          </a:p>
        </p:txBody>
      </p:sp>
      <p:sp>
        <p:nvSpPr>
          <p:cNvPr id="39964" name="Line 30"/>
          <p:cNvSpPr>
            <a:spLocks noChangeShapeType="1"/>
          </p:cNvSpPr>
          <p:nvPr/>
        </p:nvSpPr>
        <p:spPr bwMode="auto">
          <a:xfrm>
            <a:off x="4913313" y="247015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65" name="Line 31"/>
          <p:cNvSpPr>
            <a:spLocks noChangeShapeType="1"/>
          </p:cNvSpPr>
          <p:nvPr/>
        </p:nvSpPr>
        <p:spPr bwMode="auto">
          <a:xfrm>
            <a:off x="4913313" y="3124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66" name="Line 32"/>
          <p:cNvSpPr>
            <a:spLocks noChangeShapeType="1"/>
          </p:cNvSpPr>
          <p:nvPr/>
        </p:nvSpPr>
        <p:spPr bwMode="auto">
          <a:xfrm>
            <a:off x="4876800" y="4343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67" name="Line 33"/>
          <p:cNvSpPr>
            <a:spLocks noChangeShapeType="1"/>
          </p:cNvSpPr>
          <p:nvPr/>
        </p:nvSpPr>
        <p:spPr bwMode="auto">
          <a:xfrm>
            <a:off x="6399213" y="4343400"/>
            <a:ext cx="1587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68" name="Rectangle 34"/>
          <p:cNvSpPr>
            <a:spLocks noChangeArrowheads="1"/>
          </p:cNvSpPr>
          <p:nvPr/>
        </p:nvSpPr>
        <p:spPr bwMode="auto">
          <a:xfrm>
            <a:off x="6019800" y="5257800"/>
            <a:ext cx="9144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>
                <a:latin typeface="Arial" charset="0"/>
              </a:rPr>
              <a:t>E(</a:t>
            </a:r>
            <a:r>
              <a:rPr lang="en-US" b="1" dirty="0">
                <a:latin typeface="Arial" charset="0"/>
              </a:rPr>
              <a:t>k</a:t>
            </a:r>
            <a:r>
              <a:rPr lang="en-US" b="1" baseline="-25000" dirty="0">
                <a:latin typeface="Arial" charset="0"/>
              </a:rPr>
              <a:t>1</a:t>
            </a:r>
            <a:r>
              <a:rPr lang="en-US" dirty="0" smtClean="0">
                <a:latin typeface="Arial" charset="0"/>
              </a:rPr>
              <a:t>,</a:t>
            </a:r>
            <a:r>
              <a:rPr lang="en-US" dirty="0" smtClean="0">
                <a:latin typeface="Arial" charset="0"/>
                <a:sym typeface="Symbol" pitchFamily="18" charset="2"/>
              </a:rPr>
              <a:t>⋅)</a:t>
            </a:r>
            <a:endParaRPr lang="en-US" dirty="0">
              <a:latin typeface="Arial" charset="0"/>
              <a:sym typeface="Symbol" pitchFamily="18" charset="2"/>
            </a:endParaRPr>
          </a:p>
        </p:txBody>
      </p:sp>
      <p:sp>
        <p:nvSpPr>
          <p:cNvPr id="39969" name="Line 35"/>
          <p:cNvSpPr>
            <a:spLocks noChangeShapeType="1"/>
          </p:cNvSpPr>
          <p:nvPr/>
        </p:nvSpPr>
        <p:spPr bwMode="auto">
          <a:xfrm>
            <a:off x="6934200" y="57150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70" name="Text Box 36"/>
          <p:cNvSpPr txBox="1">
            <a:spLocks noChangeArrowheads="1"/>
          </p:cNvSpPr>
          <p:nvPr/>
        </p:nvSpPr>
        <p:spPr bwMode="auto">
          <a:xfrm>
            <a:off x="7651750" y="5376863"/>
            <a:ext cx="50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800">
                <a:latin typeface="Arial" charset="0"/>
              </a:rPr>
              <a:t>tag</a:t>
            </a:r>
          </a:p>
        </p:txBody>
      </p:sp>
      <p:sp>
        <p:nvSpPr>
          <p:cNvPr id="56358" name="Text Box 38"/>
          <p:cNvSpPr txBox="1">
            <a:spLocks noChangeArrowheads="1"/>
          </p:cNvSpPr>
          <p:nvPr/>
        </p:nvSpPr>
        <p:spPr bwMode="auto">
          <a:xfrm>
            <a:off x="2514600" y="5410200"/>
            <a:ext cx="1809750" cy="46196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latin typeface="+mn-lt"/>
              </a:rPr>
              <a:t>key = (k, k</a:t>
            </a:r>
            <a:r>
              <a:rPr lang="en-US" baseline="-25000">
                <a:latin typeface="+mn-lt"/>
              </a:rPr>
              <a:t>1</a:t>
            </a:r>
            <a:r>
              <a:rPr lang="en-US">
                <a:latin typeface="+mn-lt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269862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Cryptography</a:t>
            </a:r>
          </a:p>
        </p:txBody>
      </p:sp>
      <p:sp>
        <p:nvSpPr>
          <p:cNvPr id="921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8305800" cy="4953000"/>
          </a:xfrm>
        </p:spPr>
        <p:txBody>
          <a:bodyPr/>
          <a:lstStyle/>
          <a:p>
            <a:r>
              <a:rPr lang="en-US" dirty="0" smtClean="0"/>
              <a:t>Is</a:t>
            </a:r>
          </a:p>
          <a:p>
            <a:pPr lvl="1"/>
            <a:r>
              <a:rPr lang="en-US" dirty="0" smtClean="0"/>
              <a:t>A tremendous tool</a:t>
            </a:r>
          </a:p>
          <a:p>
            <a:pPr lvl="1"/>
            <a:r>
              <a:rPr lang="en-US" dirty="0" smtClean="0"/>
              <a:t>The basis for many security mechanisms</a:t>
            </a:r>
          </a:p>
          <a:p>
            <a:pPr>
              <a:spcBef>
                <a:spcPts val="3024"/>
              </a:spcBef>
            </a:pPr>
            <a:r>
              <a:rPr lang="en-US" dirty="0" smtClean="0"/>
              <a:t>Is not</a:t>
            </a:r>
          </a:p>
          <a:p>
            <a:pPr lvl="1"/>
            <a:r>
              <a:rPr lang="en-US" dirty="0" smtClean="0"/>
              <a:t>The solution to all security problems</a:t>
            </a:r>
          </a:p>
          <a:p>
            <a:pPr lvl="1"/>
            <a:r>
              <a:rPr lang="en-US" dirty="0" smtClean="0"/>
              <a:t>Reliable unless implemented properly</a:t>
            </a:r>
          </a:p>
          <a:p>
            <a:pPr lvl="1"/>
            <a:r>
              <a:rPr lang="en-US" dirty="0" smtClean="0"/>
              <a:t>Reliable unless used properly</a:t>
            </a:r>
          </a:p>
          <a:p>
            <a:pPr lvl="1"/>
            <a:r>
              <a:rPr lang="en-US" dirty="0" smtClean="0"/>
              <a:t>Something you should try to invent </a:t>
            </a:r>
            <a:br>
              <a:rPr lang="en-US" dirty="0" smtClean="0"/>
            </a:br>
            <a:r>
              <a:rPr lang="en-US" dirty="0" smtClean="0"/>
              <a:t>or implement yourself</a:t>
            </a:r>
          </a:p>
        </p:txBody>
      </p:sp>
    </p:spTree>
    <p:extLst>
      <p:ext uri="{BB962C8B-B14F-4D97-AF65-F5344CB8AC3E}">
        <p14:creationId xmlns:p14="http://schemas.microsoft.com/office/powerpoint/2010/main" val="360436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4"/>
          <p:cNvSpPr>
            <a:spLocks noChangeArrowheads="1"/>
          </p:cNvSpPr>
          <p:nvPr/>
        </p:nvSpPr>
        <p:spPr bwMode="auto">
          <a:xfrm>
            <a:off x="1066800" y="4800600"/>
            <a:ext cx="7315200" cy="10668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534400" cy="914400"/>
          </a:xfrm>
        </p:spPr>
        <p:txBody>
          <a:bodyPr/>
          <a:lstStyle/>
          <a:p>
            <a:r>
              <a:rPr lang="en-US" smtClean="0"/>
              <a:t>Construction 2:   HMAC  (Hash-MAC)</a:t>
            </a:r>
          </a:p>
        </p:txBody>
      </p:sp>
      <p:sp>
        <p:nvSpPr>
          <p:cNvPr id="5837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8305800" cy="48768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sz="2400" dirty="0" smtClean="0"/>
              <a:t>Most widely used MAC on the Internet.</a:t>
            </a:r>
          </a:p>
          <a:p>
            <a:pPr marL="0" indent="0" eaLnBrk="1" hangingPunct="1"/>
            <a:endParaRPr lang="en-US" sz="2400" dirty="0" smtClean="0"/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2400" dirty="0" smtClean="0"/>
              <a:t>	H:   hash function.      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2400" dirty="0" smtClean="0"/>
              <a:t>	       example:   SHA-256</a:t>
            </a:r>
            <a:r>
              <a:rPr lang="en-US" sz="2400" dirty="0" smtClean="0">
                <a:sym typeface="Symbol" pitchFamily="18" charset="2"/>
              </a:rPr>
              <a:t>    ;    output is 256 bits</a:t>
            </a:r>
            <a:endParaRPr lang="en-US" sz="2400" baseline="30000" dirty="0" smtClean="0">
              <a:sym typeface="Symbol" pitchFamily="18" charset="2"/>
            </a:endParaRPr>
          </a:p>
          <a:p>
            <a:pPr marL="0" indent="0" eaLnBrk="1" hangingPunct="1"/>
            <a:endParaRPr lang="en-US" sz="2400" baseline="30000" dirty="0" smtClean="0">
              <a:sym typeface="Symbol" pitchFamily="18" charset="2"/>
            </a:endParaRPr>
          </a:p>
          <a:p>
            <a:pPr marL="0" indent="0" eaLnBrk="1" hangingPunct="1">
              <a:spcBef>
                <a:spcPct val="100000"/>
              </a:spcBef>
              <a:buFont typeface="Wingdings" pitchFamily="2" charset="2"/>
              <a:buNone/>
            </a:pPr>
            <a:r>
              <a:rPr lang="en-US" sz="2400" dirty="0" smtClean="0">
                <a:sym typeface="Symbol" pitchFamily="18" charset="2"/>
              </a:rPr>
              <a:t>Building a MAC out of a hash function:</a:t>
            </a:r>
          </a:p>
          <a:p>
            <a:pPr marL="0" indent="0" eaLnBrk="1" hangingPunct="1"/>
            <a:endParaRPr lang="en-US" sz="2400" dirty="0" smtClean="0">
              <a:sym typeface="Symbol" pitchFamily="18" charset="2"/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lang="en-US" dirty="0" smtClean="0">
                <a:sym typeface="Symbol" pitchFamily="18" charset="2"/>
              </a:rPr>
              <a:t>   Standardized method:   HMAC</a:t>
            </a:r>
          </a:p>
          <a:p>
            <a:pPr lvl="1" eaLnBrk="1" hangingPunct="1">
              <a:buFont typeface="Times" pitchFamily="18" charset="0"/>
              <a:buNone/>
            </a:pPr>
            <a:r>
              <a:rPr lang="en-US" sz="2000" dirty="0" smtClean="0">
                <a:sym typeface="Symbol" pitchFamily="18" charset="2"/>
              </a:rPr>
              <a:t>		 </a:t>
            </a:r>
            <a:r>
              <a:rPr lang="en-US" dirty="0" smtClean="0">
                <a:latin typeface="Arial" charset="0"/>
                <a:cs typeface="Arial" charset="0"/>
                <a:sym typeface="Symbol" pitchFamily="18" charset="2"/>
              </a:rPr>
              <a:t>S( k, m ) =  H( </a:t>
            </a:r>
            <a:r>
              <a:rPr lang="en-US" dirty="0" err="1" smtClean="0">
                <a:latin typeface="Arial" charset="0"/>
                <a:cs typeface="Arial" charset="0"/>
                <a:sym typeface="Symbol" pitchFamily="18" charset="2"/>
              </a:rPr>
              <a:t>k⊕opad</a:t>
            </a:r>
            <a:r>
              <a:rPr lang="en-US" dirty="0" smtClean="0">
                <a:latin typeface="Arial" charset="0"/>
                <a:cs typeface="Arial" charset="0"/>
                <a:sym typeface="Symbol" pitchFamily="18" charset="2"/>
              </a:rPr>
              <a:t> ||  </a:t>
            </a:r>
            <a:r>
              <a:rPr lang="en-US" b="1" dirty="0" smtClean="0">
                <a:latin typeface="Arial" charset="0"/>
                <a:cs typeface="Arial" charset="0"/>
                <a:sym typeface="Symbol" pitchFamily="18" charset="2"/>
              </a:rPr>
              <a:t>H( </a:t>
            </a:r>
            <a:r>
              <a:rPr lang="en-US" b="1" dirty="0" err="1" smtClean="0">
                <a:latin typeface="Arial" charset="0"/>
                <a:cs typeface="Arial" charset="0"/>
                <a:sym typeface="Symbol" pitchFamily="18" charset="2"/>
              </a:rPr>
              <a:t>k⊕ipad</a:t>
            </a:r>
            <a:r>
              <a:rPr lang="en-US" b="1" dirty="0" smtClean="0">
                <a:latin typeface="Arial" charset="0"/>
                <a:cs typeface="Arial" charset="0"/>
                <a:sym typeface="Symbol" pitchFamily="18" charset="2"/>
              </a:rPr>
              <a:t> || m )</a:t>
            </a:r>
            <a:r>
              <a:rPr lang="en-US" dirty="0" smtClean="0">
                <a:latin typeface="Arial" charset="0"/>
                <a:cs typeface="Arial" charset="0"/>
                <a:sym typeface="Symbol" pitchFamily="18" charset="2"/>
              </a:rPr>
              <a:t>)</a:t>
            </a:r>
          </a:p>
          <a:p>
            <a:pPr marL="0" indent="0" eaLnBrk="1" hangingPunct="1"/>
            <a:endParaRPr lang="en-US" sz="1800" dirty="0" smtClean="0"/>
          </a:p>
        </p:txBody>
      </p:sp>
      <p:sp>
        <p:nvSpPr>
          <p:cNvPr id="40966" name="Rectangle 5"/>
          <p:cNvSpPr>
            <a:spLocks noChangeArrowheads="1"/>
          </p:cNvSpPr>
          <p:nvPr/>
        </p:nvSpPr>
        <p:spPr bwMode="auto">
          <a:xfrm>
            <a:off x="1066800" y="2438400"/>
            <a:ext cx="7315200" cy="10429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881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2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SHA-256:    Merkle-Damgard</a:t>
            </a:r>
          </a:p>
        </p:txBody>
      </p:sp>
      <p:sp>
        <p:nvSpPr>
          <p:cNvPr id="41987" name="Content Placeholder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>
          <a:xfrm>
            <a:off x="762000" y="4648200"/>
            <a:ext cx="8153400" cy="1600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 dirty="0" smtClean="0"/>
              <a:t>h(t, m[i]):  compression function</a:t>
            </a:r>
          </a:p>
          <a:p>
            <a:pPr>
              <a:spcBef>
                <a:spcPts val="1800"/>
              </a:spcBef>
              <a:buFont typeface="Wingdings" pitchFamily="2" charset="2"/>
              <a:buNone/>
            </a:pPr>
            <a:r>
              <a:rPr lang="en-US" sz="2400" dirty="0" err="1" smtClean="0"/>
              <a:t>Thm</a:t>
            </a:r>
            <a:r>
              <a:rPr lang="en-US" sz="2400" dirty="0" smtClean="0"/>
              <a:t> 1:       if  h is collision resistant then so is  H</a:t>
            </a:r>
          </a:p>
          <a:p>
            <a:pPr>
              <a:spcBef>
                <a:spcPts val="1800"/>
              </a:spcBef>
              <a:buFont typeface="Wingdings" pitchFamily="2" charset="2"/>
              <a:buNone/>
            </a:pPr>
            <a:r>
              <a:rPr lang="en-US" sz="2400" dirty="0" smtClean="0"/>
              <a:t>“</a:t>
            </a:r>
            <a:r>
              <a:rPr lang="en-US" sz="2400" dirty="0" err="1" smtClean="0"/>
              <a:t>Thm</a:t>
            </a:r>
            <a:r>
              <a:rPr lang="en-US" sz="2400" dirty="0" smtClean="0"/>
              <a:t> 2”:     if  h is a PRF then HMAC is a PRF</a:t>
            </a:r>
          </a:p>
        </p:txBody>
      </p:sp>
      <p:sp>
        <p:nvSpPr>
          <p:cNvPr id="41988" name="AutoShape 3"/>
          <p:cNvSpPr>
            <a:spLocks noChangeArrowheads="1"/>
          </p:cNvSpPr>
          <p:nvPr/>
        </p:nvSpPr>
        <p:spPr bwMode="auto">
          <a:xfrm>
            <a:off x="685800" y="1447800"/>
            <a:ext cx="7239000" cy="2743200"/>
          </a:xfrm>
          <a:prstGeom prst="roundRect">
            <a:avLst>
              <a:gd name="adj" fmla="val 16667"/>
            </a:avLst>
          </a:prstGeom>
          <a:solidFill>
            <a:srgbClr val="CCFF99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89" name="Rectangle 7"/>
          <p:cNvSpPr>
            <a:spLocks noChangeArrowheads="1"/>
          </p:cNvSpPr>
          <p:nvPr/>
        </p:nvSpPr>
        <p:spPr bwMode="auto">
          <a:xfrm>
            <a:off x="1524000" y="2819400"/>
            <a:ext cx="9144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h</a:t>
            </a:r>
            <a:endParaRPr lang="en-US">
              <a:latin typeface="Arial" charset="0"/>
              <a:sym typeface="Symbol" pitchFamily="18" charset="2"/>
            </a:endParaRPr>
          </a:p>
        </p:txBody>
      </p:sp>
      <p:sp>
        <p:nvSpPr>
          <p:cNvPr id="41990" name="Rectangle 8"/>
          <p:cNvSpPr>
            <a:spLocks noChangeArrowheads="1"/>
          </p:cNvSpPr>
          <p:nvPr/>
        </p:nvSpPr>
        <p:spPr bwMode="auto">
          <a:xfrm>
            <a:off x="3200400" y="2819400"/>
            <a:ext cx="9144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h</a:t>
            </a:r>
            <a:endParaRPr lang="en-US">
              <a:latin typeface="Arial" charset="0"/>
              <a:sym typeface="Symbol" pitchFamily="18" charset="2"/>
            </a:endParaRPr>
          </a:p>
        </p:txBody>
      </p:sp>
      <p:sp>
        <p:nvSpPr>
          <p:cNvPr id="41991" name="Rectangle 9"/>
          <p:cNvSpPr>
            <a:spLocks noChangeArrowheads="1"/>
          </p:cNvSpPr>
          <p:nvPr/>
        </p:nvSpPr>
        <p:spPr bwMode="auto">
          <a:xfrm>
            <a:off x="6477000" y="2819400"/>
            <a:ext cx="9144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  <a:sym typeface="Symbol" pitchFamily="18" charset="2"/>
              </a:rPr>
              <a:t>h</a:t>
            </a:r>
          </a:p>
        </p:txBody>
      </p:sp>
      <p:sp>
        <p:nvSpPr>
          <p:cNvPr id="41992" name="Rectangle 10"/>
          <p:cNvSpPr>
            <a:spLocks noChangeArrowheads="1"/>
          </p:cNvSpPr>
          <p:nvPr/>
        </p:nvSpPr>
        <p:spPr bwMode="auto">
          <a:xfrm>
            <a:off x="990600" y="1752600"/>
            <a:ext cx="1524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m[0]</a:t>
            </a:r>
          </a:p>
        </p:txBody>
      </p:sp>
      <p:sp>
        <p:nvSpPr>
          <p:cNvPr id="41993" name="Rectangle 11"/>
          <p:cNvSpPr>
            <a:spLocks noChangeArrowheads="1"/>
          </p:cNvSpPr>
          <p:nvPr/>
        </p:nvSpPr>
        <p:spPr bwMode="auto">
          <a:xfrm>
            <a:off x="2514600" y="1752600"/>
            <a:ext cx="1676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m[1]</a:t>
            </a:r>
          </a:p>
        </p:txBody>
      </p:sp>
      <p:sp>
        <p:nvSpPr>
          <p:cNvPr id="41994" name="Rectangle 12"/>
          <p:cNvSpPr>
            <a:spLocks noChangeArrowheads="1"/>
          </p:cNvSpPr>
          <p:nvPr/>
        </p:nvSpPr>
        <p:spPr bwMode="auto">
          <a:xfrm>
            <a:off x="4191000" y="1752600"/>
            <a:ext cx="1600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m[2]</a:t>
            </a:r>
          </a:p>
        </p:txBody>
      </p:sp>
      <p:sp>
        <p:nvSpPr>
          <p:cNvPr id="41995" name="Rectangle 13"/>
          <p:cNvSpPr>
            <a:spLocks noChangeArrowheads="1"/>
          </p:cNvSpPr>
          <p:nvPr/>
        </p:nvSpPr>
        <p:spPr bwMode="auto">
          <a:xfrm>
            <a:off x="5791200" y="1752600"/>
            <a:ext cx="1524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m[3]</a:t>
            </a:r>
          </a:p>
        </p:txBody>
      </p:sp>
      <p:sp>
        <p:nvSpPr>
          <p:cNvPr id="41996" name="Rectangle 26"/>
          <p:cNvSpPr>
            <a:spLocks noChangeArrowheads="1"/>
          </p:cNvSpPr>
          <p:nvPr/>
        </p:nvSpPr>
        <p:spPr bwMode="auto">
          <a:xfrm>
            <a:off x="4876800" y="2819400"/>
            <a:ext cx="9144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  <a:sym typeface="Symbol" pitchFamily="18" charset="2"/>
              </a:rPr>
              <a:t>h</a:t>
            </a:r>
          </a:p>
        </p:txBody>
      </p:sp>
      <p:grpSp>
        <p:nvGrpSpPr>
          <p:cNvPr id="41997" name="Group 67"/>
          <p:cNvGrpSpPr>
            <a:grpSpLocks/>
          </p:cNvGrpSpPr>
          <p:nvPr/>
        </p:nvGrpSpPr>
        <p:grpSpPr bwMode="auto">
          <a:xfrm>
            <a:off x="304800" y="2936875"/>
            <a:ext cx="1219200" cy="369888"/>
            <a:chOff x="228600" y="3059668"/>
            <a:chExt cx="1219200" cy="369332"/>
          </a:xfrm>
        </p:grpSpPr>
        <p:cxnSp>
          <p:nvCxnSpPr>
            <p:cNvPr id="42039" name="Straight Arrow Connector 31"/>
            <p:cNvCxnSpPr>
              <a:cxnSpLocks noChangeShapeType="1"/>
            </p:cNvCxnSpPr>
            <p:nvPr/>
          </p:nvCxnSpPr>
          <p:spPr bwMode="auto">
            <a:xfrm>
              <a:off x="304800" y="3364468"/>
              <a:ext cx="1143000" cy="1588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35" name="TextBox 34"/>
            <p:cNvSpPr txBox="1"/>
            <p:nvPr/>
          </p:nvSpPr>
          <p:spPr>
            <a:xfrm>
              <a:off x="228600" y="3059668"/>
              <a:ext cx="403225" cy="36933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800" dirty="0">
                  <a:latin typeface="+mn-lt"/>
                </a:rPr>
                <a:t>IV</a:t>
              </a:r>
            </a:p>
          </p:txBody>
        </p:sp>
      </p:grpSp>
      <p:grpSp>
        <p:nvGrpSpPr>
          <p:cNvPr id="41998" name="Group 47"/>
          <p:cNvGrpSpPr>
            <a:grpSpLocks/>
          </p:cNvGrpSpPr>
          <p:nvPr/>
        </p:nvGrpSpPr>
        <p:grpSpPr bwMode="auto">
          <a:xfrm>
            <a:off x="1217613" y="2135188"/>
            <a:ext cx="306387" cy="838200"/>
            <a:chOff x="1218406" y="2134394"/>
            <a:chExt cx="305594" cy="838994"/>
          </a:xfrm>
        </p:grpSpPr>
        <p:cxnSp>
          <p:nvCxnSpPr>
            <p:cNvPr id="42037" name="Straight Connector 42"/>
            <p:cNvCxnSpPr>
              <a:cxnSpLocks noChangeShapeType="1"/>
            </p:cNvCxnSpPr>
            <p:nvPr/>
          </p:nvCxnSpPr>
          <p:spPr bwMode="auto">
            <a:xfrm rot="5400000">
              <a:off x="800100" y="2552700"/>
              <a:ext cx="838200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42038" name="Straight Arrow Connector 46"/>
            <p:cNvCxnSpPr>
              <a:cxnSpLocks noChangeShapeType="1"/>
            </p:cNvCxnSpPr>
            <p:nvPr/>
          </p:nvCxnSpPr>
          <p:spPr bwMode="auto">
            <a:xfrm>
              <a:off x="1219200" y="2971800"/>
              <a:ext cx="304800" cy="1588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41999" name="Group 48"/>
          <p:cNvGrpSpPr>
            <a:grpSpLocks/>
          </p:cNvGrpSpPr>
          <p:nvPr/>
        </p:nvGrpSpPr>
        <p:grpSpPr bwMode="auto">
          <a:xfrm>
            <a:off x="2895600" y="2133600"/>
            <a:ext cx="306388" cy="839788"/>
            <a:chOff x="1218406" y="2134394"/>
            <a:chExt cx="305594" cy="838994"/>
          </a:xfrm>
        </p:grpSpPr>
        <p:cxnSp>
          <p:nvCxnSpPr>
            <p:cNvPr id="42035" name="Straight Connector 49"/>
            <p:cNvCxnSpPr>
              <a:cxnSpLocks noChangeShapeType="1"/>
            </p:cNvCxnSpPr>
            <p:nvPr/>
          </p:nvCxnSpPr>
          <p:spPr bwMode="auto">
            <a:xfrm rot="5400000">
              <a:off x="800100" y="2552700"/>
              <a:ext cx="838200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42036" name="Straight Arrow Connector 50"/>
            <p:cNvCxnSpPr>
              <a:cxnSpLocks noChangeShapeType="1"/>
            </p:cNvCxnSpPr>
            <p:nvPr/>
          </p:nvCxnSpPr>
          <p:spPr bwMode="auto">
            <a:xfrm>
              <a:off x="1219200" y="2971800"/>
              <a:ext cx="304800" cy="1588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42000" name="Group 51"/>
          <p:cNvGrpSpPr>
            <a:grpSpLocks/>
          </p:cNvGrpSpPr>
          <p:nvPr/>
        </p:nvGrpSpPr>
        <p:grpSpPr bwMode="auto">
          <a:xfrm>
            <a:off x="4572000" y="2133600"/>
            <a:ext cx="306388" cy="839788"/>
            <a:chOff x="1218406" y="2134394"/>
            <a:chExt cx="305594" cy="838994"/>
          </a:xfrm>
        </p:grpSpPr>
        <p:cxnSp>
          <p:nvCxnSpPr>
            <p:cNvPr id="42033" name="Straight Connector 52"/>
            <p:cNvCxnSpPr>
              <a:cxnSpLocks noChangeShapeType="1"/>
            </p:cNvCxnSpPr>
            <p:nvPr/>
          </p:nvCxnSpPr>
          <p:spPr bwMode="auto">
            <a:xfrm rot="5400000">
              <a:off x="800100" y="2552700"/>
              <a:ext cx="838200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42034" name="Straight Arrow Connector 53"/>
            <p:cNvCxnSpPr>
              <a:cxnSpLocks noChangeShapeType="1"/>
            </p:cNvCxnSpPr>
            <p:nvPr/>
          </p:nvCxnSpPr>
          <p:spPr bwMode="auto">
            <a:xfrm>
              <a:off x="1219200" y="2971800"/>
              <a:ext cx="304800" cy="1588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42001" name="Group 54"/>
          <p:cNvGrpSpPr>
            <a:grpSpLocks/>
          </p:cNvGrpSpPr>
          <p:nvPr/>
        </p:nvGrpSpPr>
        <p:grpSpPr bwMode="auto">
          <a:xfrm>
            <a:off x="6172200" y="2133600"/>
            <a:ext cx="306388" cy="839788"/>
            <a:chOff x="1218406" y="2134394"/>
            <a:chExt cx="305594" cy="838994"/>
          </a:xfrm>
        </p:grpSpPr>
        <p:cxnSp>
          <p:nvCxnSpPr>
            <p:cNvPr id="42031" name="Straight Connector 55"/>
            <p:cNvCxnSpPr>
              <a:cxnSpLocks noChangeShapeType="1"/>
            </p:cNvCxnSpPr>
            <p:nvPr/>
          </p:nvCxnSpPr>
          <p:spPr bwMode="auto">
            <a:xfrm rot="5400000">
              <a:off x="800100" y="2552700"/>
              <a:ext cx="838200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42032" name="Straight Arrow Connector 56"/>
            <p:cNvCxnSpPr>
              <a:cxnSpLocks noChangeShapeType="1"/>
            </p:cNvCxnSpPr>
            <p:nvPr/>
          </p:nvCxnSpPr>
          <p:spPr bwMode="auto">
            <a:xfrm>
              <a:off x="1219200" y="2971800"/>
              <a:ext cx="304800" cy="1588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cxnSp>
        <p:nvCxnSpPr>
          <p:cNvPr id="42002" name="Straight Arrow Connector 58"/>
          <p:cNvCxnSpPr>
            <a:cxnSpLocks noChangeShapeType="1"/>
          </p:cNvCxnSpPr>
          <p:nvPr/>
        </p:nvCxnSpPr>
        <p:spPr bwMode="auto">
          <a:xfrm>
            <a:off x="2438400" y="3244850"/>
            <a:ext cx="7620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2003" name="Straight Arrow Connector 59"/>
          <p:cNvCxnSpPr>
            <a:cxnSpLocks noChangeShapeType="1"/>
          </p:cNvCxnSpPr>
          <p:nvPr/>
        </p:nvCxnSpPr>
        <p:spPr bwMode="auto">
          <a:xfrm>
            <a:off x="4114800" y="3244850"/>
            <a:ext cx="7620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2004" name="Straight Arrow Connector 62"/>
          <p:cNvCxnSpPr>
            <a:cxnSpLocks noChangeShapeType="1"/>
          </p:cNvCxnSpPr>
          <p:nvPr/>
        </p:nvCxnSpPr>
        <p:spPr bwMode="auto">
          <a:xfrm>
            <a:off x="5791200" y="3275013"/>
            <a:ext cx="685800" cy="15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2005" name="Straight Arrow Connector 65"/>
          <p:cNvCxnSpPr>
            <a:cxnSpLocks noChangeShapeType="1"/>
          </p:cNvCxnSpPr>
          <p:nvPr/>
        </p:nvCxnSpPr>
        <p:spPr bwMode="auto">
          <a:xfrm>
            <a:off x="7391400" y="3275013"/>
            <a:ext cx="990600" cy="15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69" name="TextBox 68"/>
          <p:cNvSpPr txBox="1"/>
          <p:nvPr/>
        </p:nvSpPr>
        <p:spPr>
          <a:xfrm>
            <a:off x="8001000" y="2819400"/>
            <a:ext cx="754063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H(m)</a:t>
            </a:r>
          </a:p>
        </p:txBody>
      </p:sp>
      <p:grpSp>
        <p:nvGrpSpPr>
          <p:cNvPr id="42007" name="Group 72"/>
          <p:cNvGrpSpPr>
            <a:grpSpLocks/>
          </p:cNvGrpSpPr>
          <p:nvPr/>
        </p:nvGrpSpPr>
        <p:grpSpPr bwMode="auto">
          <a:xfrm>
            <a:off x="1524000" y="2803525"/>
            <a:ext cx="1066800" cy="381000"/>
            <a:chOff x="1524000" y="2803525"/>
            <a:chExt cx="1066800" cy="381000"/>
          </a:xfrm>
        </p:grpSpPr>
        <p:sp>
          <p:nvSpPr>
            <p:cNvPr id="70" name="Right Triangle 69"/>
            <p:cNvSpPr/>
            <p:nvPr/>
          </p:nvSpPr>
          <p:spPr bwMode="auto">
            <a:xfrm flipH="1" flipV="1">
              <a:off x="1524000" y="2803525"/>
              <a:ext cx="1066800" cy="381000"/>
            </a:xfrm>
            <a:prstGeom prst="rtTriangle">
              <a:avLst/>
            </a:prstGeom>
            <a:solidFill>
              <a:srgbClr val="CCFF9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en-US" dirty="0">
                <a:latin typeface="+mn-lt"/>
              </a:endParaRPr>
            </a:p>
          </p:txBody>
        </p:sp>
        <p:cxnSp>
          <p:nvCxnSpPr>
            <p:cNvPr id="42030" name="Straight Connector 71"/>
            <p:cNvCxnSpPr>
              <a:cxnSpLocks noChangeShapeType="1"/>
              <a:stCxn id="70" idx="4"/>
            </p:cNvCxnSpPr>
            <p:nvPr/>
          </p:nvCxnSpPr>
          <p:spPr bwMode="auto">
            <a:xfrm rot="16200000" flipH="1">
              <a:off x="1828800" y="2498725"/>
              <a:ext cx="304800" cy="9144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42008" name="Group 73"/>
          <p:cNvGrpSpPr>
            <a:grpSpLocks/>
          </p:cNvGrpSpPr>
          <p:nvPr/>
        </p:nvGrpSpPr>
        <p:grpSpPr bwMode="auto">
          <a:xfrm>
            <a:off x="3200400" y="2803525"/>
            <a:ext cx="1066800" cy="381000"/>
            <a:chOff x="1524000" y="2803525"/>
            <a:chExt cx="1066800" cy="381000"/>
          </a:xfrm>
        </p:grpSpPr>
        <p:sp>
          <p:nvSpPr>
            <p:cNvPr id="75" name="Right Triangle 74"/>
            <p:cNvSpPr/>
            <p:nvPr/>
          </p:nvSpPr>
          <p:spPr bwMode="auto">
            <a:xfrm flipH="1" flipV="1">
              <a:off x="1524000" y="2803525"/>
              <a:ext cx="1066800" cy="381000"/>
            </a:xfrm>
            <a:prstGeom prst="rtTriangle">
              <a:avLst/>
            </a:prstGeom>
            <a:solidFill>
              <a:srgbClr val="CCFF9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en-US" dirty="0">
                <a:latin typeface="+mn-lt"/>
              </a:endParaRPr>
            </a:p>
          </p:txBody>
        </p:sp>
        <p:cxnSp>
          <p:nvCxnSpPr>
            <p:cNvPr id="42028" name="Straight Connector 75"/>
            <p:cNvCxnSpPr>
              <a:cxnSpLocks noChangeShapeType="1"/>
              <a:stCxn id="75" idx="4"/>
            </p:cNvCxnSpPr>
            <p:nvPr/>
          </p:nvCxnSpPr>
          <p:spPr bwMode="auto">
            <a:xfrm rot="16200000" flipH="1">
              <a:off x="1828800" y="2498725"/>
              <a:ext cx="304800" cy="9144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42009" name="Group 76"/>
          <p:cNvGrpSpPr>
            <a:grpSpLocks/>
          </p:cNvGrpSpPr>
          <p:nvPr/>
        </p:nvGrpSpPr>
        <p:grpSpPr bwMode="auto">
          <a:xfrm>
            <a:off x="4876800" y="2803525"/>
            <a:ext cx="1066800" cy="381000"/>
            <a:chOff x="1524000" y="2803525"/>
            <a:chExt cx="1066800" cy="381000"/>
          </a:xfrm>
        </p:grpSpPr>
        <p:sp>
          <p:nvSpPr>
            <p:cNvPr id="78" name="Right Triangle 77"/>
            <p:cNvSpPr/>
            <p:nvPr/>
          </p:nvSpPr>
          <p:spPr bwMode="auto">
            <a:xfrm flipH="1" flipV="1">
              <a:off x="1524000" y="2803525"/>
              <a:ext cx="1066800" cy="381000"/>
            </a:xfrm>
            <a:prstGeom prst="rtTriangle">
              <a:avLst/>
            </a:prstGeom>
            <a:solidFill>
              <a:srgbClr val="CCFF9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en-US" dirty="0">
                <a:latin typeface="+mn-lt"/>
              </a:endParaRPr>
            </a:p>
          </p:txBody>
        </p:sp>
        <p:cxnSp>
          <p:nvCxnSpPr>
            <p:cNvPr id="42026" name="Straight Connector 78"/>
            <p:cNvCxnSpPr>
              <a:cxnSpLocks noChangeShapeType="1"/>
              <a:stCxn id="78" idx="4"/>
            </p:cNvCxnSpPr>
            <p:nvPr/>
          </p:nvCxnSpPr>
          <p:spPr bwMode="auto">
            <a:xfrm rot="16200000" flipH="1">
              <a:off x="1828800" y="2498725"/>
              <a:ext cx="304800" cy="9144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42010" name="Group 79"/>
          <p:cNvGrpSpPr>
            <a:grpSpLocks/>
          </p:cNvGrpSpPr>
          <p:nvPr/>
        </p:nvGrpSpPr>
        <p:grpSpPr bwMode="auto">
          <a:xfrm>
            <a:off x="6477000" y="2803525"/>
            <a:ext cx="1066800" cy="381000"/>
            <a:chOff x="1524000" y="2803525"/>
            <a:chExt cx="1066800" cy="381000"/>
          </a:xfrm>
        </p:grpSpPr>
        <p:sp>
          <p:nvSpPr>
            <p:cNvPr id="81" name="Right Triangle 80"/>
            <p:cNvSpPr/>
            <p:nvPr/>
          </p:nvSpPr>
          <p:spPr bwMode="auto">
            <a:xfrm flipH="1" flipV="1">
              <a:off x="1524000" y="2803525"/>
              <a:ext cx="1066800" cy="381000"/>
            </a:xfrm>
            <a:prstGeom prst="rtTriangle">
              <a:avLst/>
            </a:prstGeom>
            <a:solidFill>
              <a:srgbClr val="CCFF9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en-US" dirty="0">
                <a:latin typeface="+mn-lt"/>
              </a:endParaRPr>
            </a:p>
          </p:txBody>
        </p:sp>
        <p:cxnSp>
          <p:nvCxnSpPr>
            <p:cNvPr id="42024" name="Straight Connector 81"/>
            <p:cNvCxnSpPr>
              <a:cxnSpLocks noChangeShapeType="1"/>
              <a:stCxn id="81" idx="4"/>
            </p:cNvCxnSpPr>
            <p:nvPr/>
          </p:nvCxnSpPr>
          <p:spPr bwMode="auto">
            <a:xfrm rot="16200000" flipH="1">
              <a:off x="1828800" y="2498725"/>
              <a:ext cx="304800" cy="9144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42011" name="Group 57"/>
          <p:cNvGrpSpPr>
            <a:grpSpLocks/>
          </p:cNvGrpSpPr>
          <p:nvPr/>
        </p:nvGrpSpPr>
        <p:grpSpPr bwMode="auto">
          <a:xfrm flipV="1">
            <a:off x="1524000" y="3290888"/>
            <a:ext cx="1066800" cy="381000"/>
            <a:chOff x="1524000" y="2819400"/>
            <a:chExt cx="1066800" cy="381000"/>
          </a:xfrm>
        </p:grpSpPr>
        <p:sp>
          <p:nvSpPr>
            <p:cNvPr id="61" name="Right Triangle 60"/>
            <p:cNvSpPr/>
            <p:nvPr/>
          </p:nvSpPr>
          <p:spPr bwMode="auto">
            <a:xfrm flipH="1" flipV="1">
              <a:off x="1524000" y="2819400"/>
              <a:ext cx="1066800" cy="381000"/>
            </a:xfrm>
            <a:prstGeom prst="rtTriangle">
              <a:avLst/>
            </a:prstGeom>
            <a:solidFill>
              <a:srgbClr val="CCFF9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en-US" dirty="0">
                <a:latin typeface="+mn-lt"/>
              </a:endParaRPr>
            </a:p>
          </p:txBody>
        </p:sp>
        <p:cxnSp>
          <p:nvCxnSpPr>
            <p:cNvPr id="42022" name="Straight Connector 61"/>
            <p:cNvCxnSpPr>
              <a:cxnSpLocks noChangeShapeType="1"/>
              <a:stCxn id="61" idx="4"/>
            </p:cNvCxnSpPr>
            <p:nvPr/>
          </p:nvCxnSpPr>
          <p:spPr bwMode="auto">
            <a:xfrm rot="16200000" flipH="1">
              <a:off x="1828800" y="2514600"/>
              <a:ext cx="304800" cy="9144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42012" name="Group 63"/>
          <p:cNvGrpSpPr>
            <a:grpSpLocks/>
          </p:cNvGrpSpPr>
          <p:nvPr/>
        </p:nvGrpSpPr>
        <p:grpSpPr bwMode="auto">
          <a:xfrm flipV="1">
            <a:off x="3200400" y="3290888"/>
            <a:ext cx="1066800" cy="381000"/>
            <a:chOff x="1524000" y="2819400"/>
            <a:chExt cx="1066800" cy="381000"/>
          </a:xfrm>
        </p:grpSpPr>
        <p:sp>
          <p:nvSpPr>
            <p:cNvPr id="65" name="Right Triangle 64"/>
            <p:cNvSpPr/>
            <p:nvPr/>
          </p:nvSpPr>
          <p:spPr bwMode="auto">
            <a:xfrm flipH="1" flipV="1">
              <a:off x="1524000" y="2819400"/>
              <a:ext cx="1066800" cy="381000"/>
            </a:xfrm>
            <a:prstGeom prst="rtTriangle">
              <a:avLst/>
            </a:prstGeom>
            <a:solidFill>
              <a:srgbClr val="CCFF9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en-US" dirty="0">
                <a:latin typeface="+mn-lt"/>
              </a:endParaRPr>
            </a:p>
          </p:txBody>
        </p:sp>
        <p:cxnSp>
          <p:nvCxnSpPr>
            <p:cNvPr id="42020" name="Straight Connector 66"/>
            <p:cNvCxnSpPr>
              <a:cxnSpLocks noChangeShapeType="1"/>
              <a:stCxn id="65" idx="4"/>
            </p:cNvCxnSpPr>
            <p:nvPr/>
          </p:nvCxnSpPr>
          <p:spPr bwMode="auto">
            <a:xfrm rot="16200000" flipH="1">
              <a:off x="1828800" y="2514600"/>
              <a:ext cx="304800" cy="9144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42013" name="Group 70"/>
          <p:cNvGrpSpPr>
            <a:grpSpLocks/>
          </p:cNvGrpSpPr>
          <p:nvPr/>
        </p:nvGrpSpPr>
        <p:grpSpPr bwMode="auto">
          <a:xfrm flipV="1">
            <a:off x="4876800" y="3290888"/>
            <a:ext cx="1066800" cy="381000"/>
            <a:chOff x="1524000" y="2819400"/>
            <a:chExt cx="1066800" cy="381000"/>
          </a:xfrm>
        </p:grpSpPr>
        <p:sp>
          <p:nvSpPr>
            <p:cNvPr id="83" name="Right Triangle 82"/>
            <p:cNvSpPr/>
            <p:nvPr/>
          </p:nvSpPr>
          <p:spPr bwMode="auto">
            <a:xfrm flipH="1" flipV="1">
              <a:off x="1524000" y="2819400"/>
              <a:ext cx="1066800" cy="381000"/>
            </a:xfrm>
            <a:prstGeom prst="rtTriangle">
              <a:avLst/>
            </a:prstGeom>
            <a:solidFill>
              <a:srgbClr val="CCFF9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en-US" dirty="0">
                <a:latin typeface="+mn-lt"/>
              </a:endParaRPr>
            </a:p>
          </p:txBody>
        </p:sp>
        <p:cxnSp>
          <p:nvCxnSpPr>
            <p:cNvPr id="42018" name="Straight Connector 83"/>
            <p:cNvCxnSpPr>
              <a:cxnSpLocks noChangeShapeType="1"/>
              <a:stCxn id="83" idx="4"/>
            </p:cNvCxnSpPr>
            <p:nvPr/>
          </p:nvCxnSpPr>
          <p:spPr bwMode="auto">
            <a:xfrm rot="16200000" flipH="1">
              <a:off x="1828800" y="2514600"/>
              <a:ext cx="304800" cy="9144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42014" name="Group 84"/>
          <p:cNvGrpSpPr>
            <a:grpSpLocks/>
          </p:cNvGrpSpPr>
          <p:nvPr/>
        </p:nvGrpSpPr>
        <p:grpSpPr bwMode="auto">
          <a:xfrm flipV="1">
            <a:off x="6477000" y="3290888"/>
            <a:ext cx="1066800" cy="381000"/>
            <a:chOff x="1524000" y="2819400"/>
            <a:chExt cx="1066800" cy="381000"/>
          </a:xfrm>
        </p:grpSpPr>
        <p:sp>
          <p:nvSpPr>
            <p:cNvPr id="86" name="Right Triangle 85"/>
            <p:cNvSpPr/>
            <p:nvPr/>
          </p:nvSpPr>
          <p:spPr bwMode="auto">
            <a:xfrm flipH="1" flipV="1">
              <a:off x="1524000" y="2819400"/>
              <a:ext cx="1066800" cy="381000"/>
            </a:xfrm>
            <a:prstGeom prst="rtTriangle">
              <a:avLst/>
            </a:prstGeom>
            <a:solidFill>
              <a:srgbClr val="CCFF9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en-US" dirty="0">
                <a:latin typeface="+mn-lt"/>
              </a:endParaRPr>
            </a:p>
          </p:txBody>
        </p:sp>
        <p:cxnSp>
          <p:nvCxnSpPr>
            <p:cNvPr id="42016" name="Straight Connector 86"/>
            <p:cNvCxnSpPr>
              <a:cxnSpLocks noChangeShapeType="1"/>
              <a:stCxn id="86" idx="4"/>
            </p:cNvCxnSpPr>
            <p:nvPr/>
          </p:nvCxnSpPr>
          <p:spPr bwMode="auto">
            <a:xfrm rot="16200000" flipH="1">
              <a:off x="1828800" y="2514600"/>
              <a:ext cx="304800" cy="9144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160572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772400" cy="838200"/>
          </a:xfrm>
        </p:spPr>
        <p:txBody>
          <a:bodyPr/>
          <a:lstStyle/>
          <a:p>
            <a:pPr eaLnBrk="1" hangingPunct="1"/>
            <a:r>
              <a:rPr lang="en-US" sz="3600" smtClean="0"/>
              <a:t>Construction 3:  PMAC – parallel MAC</a:t>
            </a:r>
          </a:p>
        </p:txBody>
      </p:sp>
      <p:sp>
        <p:nvSpPr>
          <p:cNvPr id="43012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46482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smtClean="0"/>
              <a:t>ECBC and HMAC are sequential.        PMAC:</a:t>
            </a:r>
          </a:p>
        </p:txBody>
      </p:sp>
      <p:sp>
        <p:nvSpPr>
          <p:cNvPr id="43013" name="Rectangle 5"/>
          <p:cNvSpPr>
            <a:spLocks noChangeArrowheads="1"/>
          </p:cNvSpPr>
          <p:nvPr/>
        </p:nvSpPr>
        <p:spPr bwMode="auto">
          <a:xfrm>
            <a:off x="1295400" y="2286000"/>
            <a:ext cx="1524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m[0]</a:t>
            </a:r>
          </a:p>
        </p:txBody>
      </p:sp>
      <p:sp>
        <p:nvSpPr>
          <p:cNvPr id="43014" name="Rectangle 6"/>
          <p:cNvSpPr>
            <a:spLocks noChangeArrowheads="1"/>
          </p:cNvSpPr>
          <p:nvPr/>
        </p:nvSpPr>
        <p:spPr bwMode="auto">
          <a:xfrm>
            <a:off x="2819400" y="2286000"/>
            <a:ext cx="1676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m[1]</a:t>
            </a:r>
          </a:p>
        </p:txBody>
      </p:sp>
      <p:sp>
        <p:nvSpPr>
          <p:cNvPr id="43015" name="Rectangle 7"/>
          <p:cNvSpPr>
            <a:spLocks noChangeArrowheads="1"/>
          </p:cNvSpPr>
          <p:nvPr/>
        </p:nvSpPr>
        <p:spPr bwMode="auto">
          <a:xfrm>
            <a:off x="4495800" y="2286000"/>
            <a:ext cx="1600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m[2]</a:t>
            </a:r>
          </a:p>
        </p:txBody>
      </p:sp>
      <p:sp>
        <p:nvSpPr>
          <p:cNvPr id="43016" name="Rectangle 8"/>
          <p:cNvSpPr>
            <a:spLocks noChangeArrowheads="1"/>
          </p:cNvSpPr>
          <p:nvPr/>
        </p:nvSpPr>
        <p:spPr bwMode="auto">
          <a:xfrm>
            <a:off x="6096000" y="2286000"/>
            <a:ext cx="1524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m[3]</a:t>
            </a:r>
          </a:p>
        </p:txBody>
      </p:sp>
      <p:sp>
        <p:nvSpPr>
          <p:cNvPr id="43017" name="Text Box 9"/>
          <p:cNvSpPr txBox="1">
            <a:spLocks noChangeArrowheads="1"/>
          </p:cNvSpPr>
          <p:nvPr/>
        </p:nvSpPr>
        <p:spPr bwMode="auto">
          <a:xfrm>
            <a:off x="1789113" y="2925763"/>
            <a:ext cx="50366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3200" dirty="0" smtClean="0">
                <a:latin typeface="Arial" charset="0"/>
                <a:sym typeface="Symbol" pitchFamily="18" charset="2"/>
              </a:rPr>
              <a:t>⊕ </a:t>
            </a:r>
            <a:endParaRPr lang="en-US" sz="3200" dirty="0">
              <a:latin typeface="Arial" charset="0"/>
              <a:sym typeface="Symbol" pitchFamily="18" charset="2"/>
            </a:endParaRPr>
          </a:p>
        </p:txBody>
      </p:sp>
      <p:sp>
        <p:nvSpPr>
          <p:cNvPr id="43018" name="Text Box 10"/>
          <p:cNvSpPr txBox="1">
            <a:spLocks noChangeArrowheads="1"/>
          </p:cNvSpPr>
          <p:nvPr/>
        </p:nvSpPr>
        <p:spPr bwMode="auto">
          <a:xfrm>
            <a:off x="6705600" y="2925763"/>
            <a:ext cx="50366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3200" dirty="0" smtClean="0">
                <a:latin typeface="Arial" charset="0"/>
                <a:sym typeface="Symbol" pitchFamily="18" charset="2"/>
              </a:rPr>
              <a:t>⊕ </a:t>
            </a:r>
            <a:endParaRPr lang="en-US" sz="3200" dirty="0">
              <a:latin typeface="Arial" charset="0"/>
              <a:sym typeface="Symbol" pitchFamily="18" charset="2"/>
            </a:endParaRPr>
          </a:p>
        </p:txBody>
      </p:sp>
      <p:sp>
        <p:nvSpPr>
          <p:cNvPr id="43019" name="Text Box 11"/>
          <p:cNvSpPr txBox="1">
            <a:spLocks noChangeArrowheads="1"/>
          </p:cNvSpPr>
          <p:nvPr/>
        </p:nvSpPr>
        <p:spPr bwMode="auto">
          <a:xfrm>
            <a:off x="3505200" y="2925763"/>
            <a:ext cx="50366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3200" dirty="0" smtClean="0">
                <a:latin typeface="Arial" charset="0"/>
                <a:sym typeface="Symbol" pitchFamily="18" charset="2"/>
              </a:rPr>
              <a:t>⊕ </a:t>
            </a:r>
            <a:endParaRPr lang="en-US" sz="3200" dirty="0">
              <a:latin typeface="Arial" charset="0"/>
              <a:sym typeface="Symbol" pitchFamily="18" charset="2"/>
            </a:endParaRPr>
          </a:p>
        </p:txBody>
      </p:sp>
      <p:sp>
        <p:nvSpPr>
          <p:cNvPr id="43020" name="Line 12"/>
          <p:cNvSpPr>
            <a:spLocks noChangeShapeType="1"/>
          </p:cNvSpPr>
          <p:nvPr/>
        </p:nvSpPr>
        <p:spPr bwMode="auto">
          <a:xfrm>
            <a:off x="2025650" y="2667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1" name="Line 13"/>
          <p:cNvSpPr>
            <a:spLocks noChangeShapeType="1"/>
          </p:cNvSpPr>
          <p:nvPr/>
        </p:nvSpPr>
        <p:spPr bwMode="auto">
          <a:xfrm>
            <a:off x="3733800" y="269875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2" name="Line 14"/>
          <p:cNvSpPr>
            <a:spLocks noChangeShapeType="1"/>
          </p:cNvSpPr>
          <p:nvPr/>
        </p:nvSpPr>
        <p:spPr bwMode="auto">
          <a:xfrm>
            <a:off x="6934200" y="2667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3" name="Text Box 15"/>
          <p:cNvSpPr txBox="1">
            <a:spLocks noChangeArrowheads="1"/>
          </p:cNvSpPr>
          <p:nvPr/>
        </p:nvSpPr>
        <p:spPr bwMode="auto">
          <a:xfrm>
            <a:off x="5218113" y="2925763"/>
            <a:ext cx="50366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3200" dirty="0" smtClean="0">
                <a:latin typeface="Arial" charset="0"/>
                <a:sym typeface="Symbol" pitchFamily="18" charset="2"/>
              </a:rPr>
              <a:t>⊕ </a:t>
            </a:r>
            <a:endParaRPr lang="en-US" sz="3200" dirty="0">
              <a:latin typeface="Arial" charset="0"/>
              <a:sym typeface="Symbol" pitchFamily="18" charset="2"/>
            </a:endParaRPr>
          </a:p>
        </p:txBody>
      </p:sp>
      <p:sp>
        <p:nvSpPr>
          <p:cNvPr id="43024" name="Line 16"/>
          <p:cNvSpPr>
            <a:spLocks noChangeShapeType="1"/>
          </p:cNvSpPr>
          <p:nvPr/>
        </p:nvSpPr>
        <p:spPr bwMode="auto">
          <a:xfrm>
            <a:off x="5446713" y="269875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5" name="Rectangle 17"/>
          <p:cNvSpPr>
            <a:spLocks noChangeArrowheads="1"/>
          </p:cNvSpPr>
          <p:nvPr/>
        </p:nvSpPr>
        <p:spPr bwMode="auto">
          <a:xfrm>
            <a:off x="1628775" y="3733800"/>
            <a:ext cx="9144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F(k,</a:t>
            </a:r>
            <a:r>
              <a:rPr lang="en-US">
                <a:latin typeface="Arial" charset="0"/>
                <a:sym typeface="Symbol" pitchFamily="18" charset="2"/>
              </a:rPr>
              <a:t>)</a:t>
            </a:r>
          </a:p>
        </p:txBody>
      </p:sp>
      <p:sp>
        <p:nvSpPr>
          <p:cNvPr id="43026" name="Rectangle 18"/>
          <p:cNvSpPr>
            <a:spLocks noChangeArrowheads="1"/>
          </p:cNvSpPr>
          <p:nvPr/>
        </p:nvSpPr>
        <p:spPr bwMode="auto">
          <a:xfrm>
            <a:off x="3305175" y="3733800"/>
            <a:ext cx="9144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F(k,</a:t>
            </a:r>
            <a:r>
              <a:rPr lang="en-US">
                <a:latin typeface="Arial" charset="0"/>
                <a:sym typeface="Symbol" pitchFamily="18" charset="2"/>
              </a:rPr>
              <a:t>)</a:t>
            </a:r>
          </a:p>
        </p:txBody>
      </p:sp>
      <p:sp>
        <p:nvSpPr>
          <p:cNvPr id="43027" name="Rectangle 19"/>
          <p:cNvSpPr>
            <a:spLocks noChangeArrowheads="1"/>
          </p:cNvSpPr>
          <p:nvPr/>
        </p:nvSpPr>
        <p:spPr bwMode="auto">
          <a:xfrm>
            <a:off x="6505575" y="3733800"/>
            <a:ext cx="9144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F(k,</a:t>
            </a:r>
            <a:r>
              <a:rPr lang="en-US">
                <a:latin typeface="Arial" charset="0"/>
                <a:sym typeface="Symbol" pitchFamily="18" charset="2"/>
              </a:rPr>
              <a:t>)</a:t>
            </a:r>
          </a:p>
        </p:txBody>
      </p:sp>
      <p:sp>
        <p:nvSpPr>
          <p:cNvPr id="43028" name="Line 20"/>
          <p:cNvSpPr>
            <a:spLocks noChangeShapeType="1"/>
          </p:cNvSpPr>
          <p:nvPr/>
        </p:nvSpPr>
        <p:spPr bwMode="auto">
          <a:xfrm>
            <a:off x="3762375" y="3352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9" name="Line 21"/>
          <p:cNvSpPr>
            <a:spLocks noChangeShapeType="1"/>
          </p:cNvSpPr>
          <p:nvPr/>
        </p:nvSpPr>
        <p:spPr bwMode="auto">
          <a:xfrm>
            <a:off x="6962775" y="3352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30" name="Line 22"/>
          <p:cNvSpPr>
            <a:spLocks noChangeShapeType="1"/>
          </p:cNvSpPr>
          <p:nvPr/>
        </p:nvSpPr>
        <p:spPr bwMode="auto">
          <a:xfrm>
            <a:off x="2009775" y="3352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31" name="Line 23"/>
          <p:cNvSpPr>
            <a:spLocks noChangeShapeType="1"/>
          </p:cNvSpPr>
          <p:nvPr/>
        </p:nvSpPr>
        <p:spPr bwMode="auto">
          <a:xfrm>
            <a:off x="2009775" y="4572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32" name="Line 24"/>
          <p:cNvSpPr>
            <a:spLocks noChangeShapeType="1"/>
          </p:cNvSpPr>
          <p:nvPr/>
        </p:nvSpPr>
        <p:spPr bwMode="auto">
          <a:xfrm>
            <a:off x="3762375" y="4572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33" name="Rectangle 25"/>
          <p:cNvSpPr>
            <a:spLocks noChangeArrowheads="1"/>
          </p:cNvSpPr>
          <p:nvPr/>
        </p:nvSpPr>
        <p:spPr bwMode="auto">
          <a:xfrm>
            <a:off x="4981575" y="3733800"/>
            <a:ext cx="9144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F(k,</a:t>
            </a:r>
            <a:r>
              <a:rPr lang="en-US">
                <a:latin typeface="Arial" charset="0"/>
                <a:sym typeface="Symbol" pitchFamily="18" charset="2"/>
              </a:rPr>
              <a:t>)</a:t>
            </a:r>
          </a:p>
        </p:txBody>
      </p:sp>
      <p:sp>
        <p:nvSpPr>
          <p:cNvPr id="43034" name="Line 26"/>
          <p:cNvSpPr>
            <a:spLocks noChangeShapeType="1"/>
          </p:cNvSpPr>
          <p:nvPr/>
        </p:nvSpPr>
        <p:spPr bwMode="auto">
          <a:xfrm>
            <a:off x="5475288" y="3352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35" name="Line 27"/>
          <p:cNvSpPr>
            <a:spLocks noChangeShapeType="1"/>
          </p:cNvSpPr>
          <p:nvPr/>
        </p:nvSpPr>
        <p:spPr bwMode="auto">
          <a:xfrm>
            <a:off x="5438775" y="4572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36" name="Rectangle 28"/>
          <p:cNvSpPr>
            <a:spLocks noChangeArrowheads="1"/>
          </p:cNvSpPr>
          <p:nvPr/>
        </p:nvSpPr>
        <p:spPr bwMode="auto">
          <a:xfrm>
            <a:off x="4195763" y="5715000"/>
            <a:ext cx="9144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F(</a:t>
            </a:r>
            <a:r>
              <a:rPr lang="en-US" b="1">
                <a:latin typeface="Arial" charset="0"/>
              </a:rPr>
              <a:t>k</a:t>
            </a:r>
            <a:r>
              <a:rPr lang="en-US" b="1" baseline="-25000">
                <a:latin typeface="Arial" charset="0"/>
              </a:rPr>
              <a:t>1</a:t>
            </a:r>
            <a:r>
              <a:rPr lang="en-US">
                <a:latin typeface="Arial" charset="0"/>
              </a:rPr>
              <a:t>,</a:t>
            </a:r>
            <a:r>
              <a:rPr lang="en-US">
                <a:latin typeface="Arial" charset="0"/>
                <a:sym typeface="Symbol" pitchFamily="18" charset="2"/>
              </a:rPr>
              <a:t>)</a:t>
            </a:r>
          </a:p>
        </p:txBody>
      </p:sp>
      <p:sp>
        <p:nvSpPr>
          <p:cNvPr id="43037" name="Line 29"/>
          <p:cNvSpPr>
            <a:spLocks noChangeShapeType="1"/>
          </p:cNvSpPr>
          <p:nvPr/>
        </p:nvSpPr>
        <p:spPr bwMode="auto">
          <a:xfrm>
            <a:off x="5110163" y="61722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38" name="Text Box 30"/>
          <p:cNvSpPr txBox="1">
            <a:spLocks noChangeArrowheads="1"/>
          </p:cNvSpPr>
          <p:nvPr/>
        </p:nvSpPr>
        <p:spPr bwMode="auto">
          <a:xfrm>
            <a:off x="5827713" y="5834063"/>
            <a:ext cx="50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800">
                <a:latin typeface="Arial" charset="0"/>
              </a:rPr>
              <a:t>tag</a:t>
            </a:r>
          </a:p>
        </p:txBody>
      </p:sp>
      <p:sp>
        <p:nvSpPr>
          <p:cNvPr id="43039" name="Line 31"/>
          <p:cNvSpPr>
            <a:spLocks noChangeShapeType="1"/>
          </p:cNvSpPr>
          <p:nvPr/>
        </p:nvSpPr>
        <p:spPr bwMode="auto">
          <a:xfrm>
            <a:off x="6934200" y="4572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40" name="Text Box 32"/>
          <p:cNvSpPr txBox="1">
            <a:spLocks noChangeArrowheads="1"/>
          </p:cNvSpPr>
          <p:nvPr/>
        </p:nvSpPr>
        <p:spPr bwMode="auto">
          <a:xfrm>
            <a:off x="4379913" y="5059363"/>
            <a:ext cx="496887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3200">
                <a:latin typeface="Arial" charset="0"/>
                <a:sym typeface="Symbol" pitchFamily="18" charset="2"/>
              </a:rPr>
              <a:t></a:t>
            </a:r>
          </a:p>
        </p:txBody>
      </p:sp>
      <p:sp>
        <p:nvSpPr>
          <p:cNvPr id="43041" name="Line 33"/>
          <p:cNvSpPr>
            <a:spLocks noChangeShapeType="1"/>
          </p:cNvSpPr>
          <p:nvPr/>
        </p:nvSpPr>
        <p:spPr bwMode="auto">
          <a:xfrm>
            <a:off x="1981200" y="4876800"/>
            <a:ext cx="2514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42" name="Line 34"/>
          <p:cNvSpPr>
            <a:spLocks noChangeShapeType="1"/>
          </p:cNvSpPr>
          <p:nvPr/>
        </p:nvSpPr>
        <p:spPr bwMode="auto">
          <a:xfrm>
            <a:off x="3733800" y="4876800"/>
            <a:ext cx="838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43" name="Line 35"/>
          <p:cNvSpPr>
            <a:spLocks noChangeShapeType="1"/>
          </p:cNvSpPr>
          <p:nvPr/>
        </p:nvSpPr>
        <p:spPr bwMode="auto">
          <a:xfrm flipH="1">
            <a:off x="4648200" y="4876800"/>
            <a:ext cx="762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44" name="Line 36"/>
          <p:cNvSpPr>
            <a:spLocks noChangeShapeType="1"/>
          </p:cNvSpPr>
          <p:nvPr/>
        </p:nvSpPr>
        <p:spPr bwMode="auto">
          <a:xfrm flipH="1">
            <a:off x="4724400" y="4876800"/>
            <a:ext cx="2209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45" name="Line 37"/>
          <p:cNvSpPr>
            <a:spLocks noChangeShapeType="1"/>
          </p:cNvSpPr>
          <p:nvPr/>
        </p:nvSpPr>
        <p:spPr bwMode="auto">
          <a:xfrm>
            <a:off x="4619625" y="5486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3046" name="Group 38"/>
          <p:cNvGrpSpPr>
            <a:grpSpLocks/>
          </p:cNvGrpSpPr>
          <p:nvPr/>
        </p:nvGrpSpPr>
        <p:grpSpPr bwMode="auto">
          <a:xfrm>
            <a:off x="881063" y="3028950"/>
            <a:ext cx="1023937" cy="366713"/>
            <a:chOff x="555" y="1842"/>
            <a:chExt cx="645" cy="231"/>
          </a:xfrm>
        </p:grpSpPr>
        <p:sp>
          <p:nvSpPr>
            <p:cNvPr id="43056" name="Line 39"/>
            <p:cNvSpPr>
              <a:spLocks noChangeShapeType="1"/>
            </p:cNvSpPr>
            <p:nvPr/>
          </p:nvSpPr>
          <p:spPr bwMode="auto">
            <a:xfrm>
              <a:off x="1008" y="1968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57" name="Text Box 40"/>
            <p:cNvSpPr txBox="1">
              <a:spLocks noChangeArrowheads="1"/>
            </p:cNvSpPr>
            <p:nvPr/>
          </p:nvSpPr>
          <p:spPr bwMode="auto">
            <a:xfrm>
              <a:off x="555" y="1842"/>
              <a:ext cx="50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US" sz="1800">
                  <a:latin typeface="Arial" charset="0"/>
                </a:rPr>
                <a:t>P(k,0)</a:t>
              </a:r>
            </a:p>
          </p:txBody>
        </p:sp>
      </p:grpSp>
      <p:grpSp>
        <p:nvGrpSpPr>
          <p:cNvPr id="43047" name="Group 41"/>
          <p:cNvGrpSpPr>
            <a:grpSpLocks/>
          </p:cNvGrpSpPr>
          <p:nvPr/>
        </p:nvGrpSpPr>
        <p:grpSpPr bwMode="auto">
          <a:xfrm>
            <a:off x="2571750" y="3028950"/>
            <a:ext cx="1023938" cy="366713"/>
            <a:chOff x="555" y="1842"/>
            <a:chExt cx="645" cy="231"/>
          </a:xfrm>
        </p:grpSpPr>
        <p:sp>
          <p:nvSpPr>
            <p:cNvPr id="43054" name="Line 42"/>
            <p:cNvSpPr>
              <a:spLocks noChangeShapeType="1"/>
            </p:cNvSpPr>
            <p:nvPr/>
          </p:nvSpPr>
          <p:spPr bwMode="auto">
            <a:xfrm>
              <a:off x="1008" y="1968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55" name="Text Box 43"/>
            <p:cNvSpPr txBox="1">
              <a:spLocks noChangeArrowheads="1"/>
            </p:cNvSpPr>
            <p:nvPr/>
          </p:nvSpPr>
          <p:spPr bwMode="auto">
            <a:xfrm>
              <a:off x="555" y="1842"/>
              <a:ext cx="50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US" sz="1800">
                  <a:latin typeface="Arial" charset="0"/>
                </a:rPr>
                <a:t>P(k,1)</a:t>
              </a:r>
            </a:p>
          </p:txBody>
        </p:sp>
      </p:grpSp>
      <p:grpSp>
        <p:nvGrpSpPr>
          <p:cNvPr id="43048" name="Group 44"/>
          <p:cNvGrpSpPr>
            <a:grpSpLocks/>
          </p:cNvGrpSpPr>
          <p:nvPr/>
        </p:nvGrpSpPr>
        <p:grpSpPr bwMode="auto">
          <a:xfrm>
            <a:off x="4324350" y="3019425"/>
            <a:ext cx="1023938" cy="366713"/>
            <a:chOff x="555" y="1842"/>
            <a:chExt cx="645" cy="231"/>
          </a:xfrm>
        </p:grpSpPr>
        <p:sp>
          <p:nvSpPr>
            <p:cNvPr id="43052" name="Line 45"/>
            <p:cNvSpPr>
              <a:spLocks noChangeShapeType="1"/>
            </p:cNvSpPr>
            <p:nvPr/>
          </p:nvSpPr>
          <p:spPr bwMode="auto">
            <a:xfrm>
              <a:off x="1008" y="1968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53" name="Text Box 46"/>
            <p:cNvSpPr txBox="1">
              <a:spLocks noChangeArrowheads="1"/>
            </p:cNvSpPr>
            <p:nvPr/>
          </p:nvSpPr>
          <p:spPr bwMode="auto">
            <a:xfrm>
              <a:off x="555" y="1842"/>
              <a:ext cx="50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US" sz="1800">
                  <a:latin typeface="Arial" charset="0"/>
                </a:rPr>
                <a:t>P(k,2)</a:t>
              </a:r>
            </a:p>
          </p:txBody>
        </p:sp>
      </p:grpSp>
      <p:grpSp>
        <p:nvGrpSpPr>
          <p:cNvPr id="43049" name="Group 47"/>
          <p:cNvGrpSpPr>
            <a:grpSpLocks/>
          </p:cNvGrpSpPr>
          <p:nvPr/>
        </p:nvGrpSpPr>
        <p:grpSpPr bwMode="auto">
          <a:xfrm>
            <a:off x="5819775" y="3043238"/>
            <a:ext cx="1023938" cy="366712"/>
            <a:chOff x="555" y="1842"/>
            <a:chExt cx="645" cy="231"/>
          </a:xfrm>
        </p:grpSpPr>
        <p:sp>
          <p:nvSpPr>
            <p:cNvPr id="43050" name="Line 48"/>
            <p:cNvSpPr>
              <a:spLocks noChangeShapeType="1"/>
            </p:cNvSpPr>
            <p:nvPr/>
          </p:nvSpPr>
          <p:spPr bwMode="auto">
            <a:xfrm>
              <a:off x="1008" y="1968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51" name="Text Box 49"/>
            <p:cNvSpPr txBox="1">
              <a:spLocks noChangeArrowheads="1"/>
            </p:cNvSpPr>
            <p:nvPr/>
          </p:nvSpPr>
          <p:spPr bwMode="auto">
            <a:xfrm>
              <a:off x="555" y="1842"/>
              <a:ext cx="50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US" sz="1800">
                  <a:latin typeface="Arial" charset="0"/>
                </a:rPr>
                <a:t>P(k,3)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1184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4403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Why are these MAC constructions secure?</a:t>
            </a:r>
          </a:p>
          <a:p>
            <a:pPr marL="457200" lvl="1" indent="0">
              <a:buNone/>
            </a:pPr>
            <a:r>
              <a:rPr lang="en-US" dirty="0" smtClean="0"/>
              <a:t>… not today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Why the last encryption step in ECBC?</a:t>
            </a:r>
          </a:p>
          <a:p>
            <a:pPr lvl="1"/>
            <a:r>
              <a:rPr lang="en-US" dirty="0" smtClean="0"/>
              <a:t>CBC (aka Raw-CBC)  is not a secure MAC:</a:t>
            </a:r>
          </a:p>
          <a:p>
            <a:pPr lvl="3"/>
            <a:r>
              <a:rPr lang="en-US" dirty="0" smtClean="0"/>
              <a:t>Given tag on a message m,  attacker can deduce </a:t>
            </a:r>
            <a:br>
              <a:rPr lang="en-US" dirty="0" smtClean="0"/>
            </a:br>
            <a:r>
              <a:rPr lang="en-US" dirty="0" smtClean="0"/>
              <a:t>tag for some other message m’</a:t>
            </a:r>
          </a:p>
          <a:p>
            <a:pPr lvl="3"/>
            <a:r>
              <a:rPr lang="en-US" dirty="0" smtClean="0"/>
              <a:t>How:     good crypto exercise</a:t>
            </a:r>
            <a:r>
              <a:rPr lang="en-US" dirty="0"/>
              <a:t> </a:t>
            </a:r>
            <a:r>
              <a:rPr lang="en-US" dirty="0" smtClean="0"/>
              <a:t>…</a:t>
            </a:r>
          </a:p>
          <a:p>
            <a:pPr>
              <a:buFont typeface="Wingdings" pitchFamily="2" charset="2"/>
              <a:buNone/>
            </a:pPr>
            <a:r>
              <a:rPr lang="en-US" dirty="0" smtClean="0"/>
              <a:t>		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87107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95422" y="246417"/>
            <a:ext cx="9411286" cy="797806"/>
          </a:xfrm>
        </p:spPr>
        <p:txBody>
          <a:bodyPr/>
          <a:lstStyle/>
          <a:p>
            <a:r>
              <a:rPr lang="en-US" dirty="0"/>
              <a:t>Authenticated Encryption:   </a:t>
            </a:r>
            <a:r>
              <a:rPr lang="en-US" dirty="0" smtClean="0"/>
              <a:t>Encryption </a:t>
            </a:r>
            <a:r>
              <a:rPr lang="en-US" dirty="0"/>
              <a:t>+ MAC</a:t>
            </a:r>
            <a:endParaRPr kumimoji="1" lang="zh-CN" altLang="en-US" dirty="0">
              <a:latin typeface="+mn-lt"/>
            </a:endParaRP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07BF33C9-D0C1-6A4F-923C-D9C67205D546}" type="slidenum">
              <a:rPr lang="en-US" smtClean="0"/>
              <a:t>34</a:t>
            </a:fld>
            <a:endParaRPr lang="en-US" dirty="0"/>
          </a:p>
        </p:txBody>
      </p:sp>
      <p:sp>
        <p:nvSpPr>
          <p:cNvPr id="14" name="内容占位符 5"/>
          <p:cNvSpPr txBox="1">
            <a:spLocks/>
          </p:cNvSpPr>
          <p:nvPr/>
        </p:nvSpPr>
        <p:spPr>
          <a:xfrm>
            <a:off x="609600" y="1380067"/>
            <a:ext cx="8229600" cy="4501445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ヒラギノ角ゴ Pro W3" charset="0"/>
                <a:cs typeface="ヒラギノ角ゴ Pro W3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ヒラギノ角ゴ Pro W3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ヒラギノ角ゴ Pro W3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ヒラギノ角ゴ Pro W3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ヒラギノ角ゴ Pro W3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kumimoji="1" lang="en-US" altLang="zh-CN" dirty="0" smtClean="0"/>
          </a:p>
          <a:p>
            <a:endParaRPr kumimoji="1" lang="en-US" altLang="zh-CN" dirty="0" smtClean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zh-CN" dirty="0" smtClean="0"/>
          </a:p>
          <a:p>
            <a:pPr marL="457200" lvl="1" indent="0">
              <a:buNone/>
            </a:pPr>
            <a:endParaRPr kumimoji="1" lang="en-US" altLang="zh-CN" dirty="0" smtClean="0"/>
          </a:p>
          <a:p>
            <a:pPr marL="0" indent="0">
              <a:buNone/>
            </a:pPr>
            <a:endParaRPr kumimoji="1" lang="en-US" altLang="zh-CN" dirty="0" smtClean="0"/>
          </a:p>
        </p:txBody>
      </p:sp>
      <p:sp>
        <p:nvSpPr>
          <p:cNvPr id="3" name="文本框 2"/>
          <p:cNvSpPr txBox="1"/>
          <p:nvPr/>
        </p:nvSpPr>
        <p:spPr>
          <a:xfrm>
            <a:off x="9876931" y="4123816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841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48" name="Rectangle 32"/>
          <p:cNvSpPr>
            <a:spLocks noChangeArrowheads="1"/>
          </p:cNvSpPr>
          <p:nvPr/>
        </p:nvSpPr>
        <p:spPr bwMode="auto">
          <a:xfrm>
            <a:off x="614363" y="3429000"/>
            <a:ext cx="8174037" cy="15240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sz="3200" smtClean="0"/>
              <a:t>Combining MAC and ENC   </a:t>
            </a:r>
            <a:r>
              <a:rPr lang="en-US" sz="2000" smtClean="0"/>
              <a:t>(CCA)</a:t>
            </a:r>
          </a:p>
        </p:txBody>
      </p:sp>
      <p:sp>
        <p:nvSpPr>
          <p:cNvPr id="46084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09600" y="1905000"/>
            <a:ext cx="8178800" cy="4724400"/>
          </a:xfrm>
        </p:spPr>
        <p:txBody>
          <a:bodyPr/>
          <a:lstStyle/>
          <a:p>
            <a:pPr marL="461963" indent="-461963" eaLnBrk="1" hangingPunct="1">
              <a:buFont typeface="Wingdings" pitchFamily="2" charset="2"/>
              <a:buNone/>
            </a:pPr>
            <a:r>
              <a:rPr lang="en-US" sz="2000" u="sng" smtClean="0"/>
              <a:t>Option 1</a:t>
            </a:r>
            <a:r>
              <a:rPr lang="en-US" sz="2000" smtClean="0"/>
              <a:t>:  MAC-then-Encrypt (SSL)</a:t>
            </a:r>
          </a:p>
          <a:p>
            <a:pPr marL="461963" indent="-461963" eaLnBrk="1" hangingPunct="1">
              <a:buFont typeface="Wingdings" pitchFamily="2" charset="2"/>
              <a:buNone/>
            </a:pPr>
            <a:endParaRPr lang="en-US" sz="2000" smtClean="0"/>
          </a:p>
          <a:p>
            <a:pPr marL="461963" indent="-461963" eaLnBrk="1" hangingPunct="1">
              <a:buFont typeface="Wingdings" pitchFamily="2" charset="2"/>
              <a:buNone/>
            </a:pPr>
            <a:endParaRPr lang="en-US" sz="2000" smtClean="0"/>
          </a:p>
          <a:p>
            <a:pPr marL="461963" indent="-461963" eaLnBrk="1" hangingPunct="1">
              <a:buFont typeface="Wingdings" pitchFamily="2" charset="2"/>
              <a:buNone/>
            </a:pPr>
            <a:endParaRPr lang="en-US" sz="2000" smtClean="0"/>
          </a:p>
          <a:p>
            <a:pPr marL="461963" indent="-461963" eaLnBrk="1" hangingPunct="1">
              <a:spcBef>
                <a:spcPct val="60000"/>
              </a:spcBef>
              <a:buFont typeface="Wingdings" pitchFamily="2" charset="2"/>
              <a:buNone/>
            </a:pPr>
            <a:r>
              <a:rPr lang="en-US" sz="2000" u="sng" smtClean="0"/>
              <a:t>Option 2</a:t>
            </a:r>
            <a:r>
              <a:rPr lang="en-US" sz="2000" smtClean="0"/>
              <a:t>:  Encrypt-then-MAC (IPsec)</a:t>
            </a:r>
          </a:p>
          <a:p>
            <a:pPr marL="461963" indent="-461963" eaLnBrk="1" hangingPunct="1">
              <a:buFont typeface="Wingdings" pitchFamily="2" charset="2"/>
              <a:buNone/>
            </a:pPr>
            <a:endParaRPr lang="en-US" sz="2000" smtClean="0"/>
          </a:p>
          <a:p>
            <a:pPr marL="461963" indent="-461963" eaLnBrk="1" hangingPunct="1">
              <a:buFont typeface="Wingdings" pitchFamily="2" charset="2"/>
              <a:buNone/>
            </a:pPr>
            <a:endParaRPr lang="en-US" sz="2000" smtClean="0"/>
          </a:p>
          <a:p>
            <a:pPr marL="461963" indent="-461963" eaLnBrk="1" hangingPunct="1">
              <a:buFont typeface="Wingdings" pitchFamily="2" charset="2"/>
              <a:buNone/>
            </a:pPr>
            <a:endParaRPr lang="en-US" sz="2000" smtClean="0"/>
          </a:p>
          <a:p>
            <a:pPr marL="461963" indent="-461963"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en-US" sz="2000" u="sng" smtClean="0"/>
              <a:t>Option 3</a:t>
            </a:r>
            <a:r>
              <a:rPr lang="en-US" sz="2000" smtClean="0"/>
              <a:t>:   Encrypt-and-MAC (SSH)</a:t>
            </a:r>
          </a:p>
        </p:txBody>
      </p:sp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1933575" y="2640013"/>
            <a:ext cx="1447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en-US"/>
              <a:t>Msg  M</a:t>
            </a:r>
          </a:p>
        </p:txBody>
      </p:sp>
      <p:sp>
        <p:nvSpPr>
          <p:cNvPr id="46086" name="AutoShape 6"/>
          <p:cNvSpPr>
            <a:spLocks noChangeArrowheads="1"/>
          </p:cNvSpPr>
          <p:nvPr/>
        </p:nvSpPr>
        <p:spPr bwMode="auto">
          <a:xfrm>
            <a:off x="3457575" y="2716213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7" name="Rectangle 7"/>
          <p:cNvSpPr>
            <a:spLocks noChangeArrowheads="1"/>
          </p:cNvSpPr>
          <p:nvPr/>
        </p:nvSpPr>
        <p:spPr bwMode="auto">
          <a:xfrm>
            <a:off x="3990975" y="2640013"/>
            <a:ext cx="1295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en-US"/>
              <a:t>Msg  M</a:t>
            </a:r>
          </a:p>
        </p:txBody>
      </p:sp>
      <p:sp>
        <p:nvSpPr>
          <p:cNvPr id="60424" name="Rectangle 8"/>
          <p:cNvSpPr>
            <a:spLocks noChangeArrowheads="1"/>
          </p:cNvSpPr>
          <p:nvPr/>
        </p:nvSpPr>
        <p:spPr bwMode="auto">
          <a:xfrm>
            <a:off x="5362575" y="2640013"/>
            <a:ext cx="838200" cy="381000"/>
          </a:xfrm>
          <a:prstGeom prst="rect">
            <a:avLst/>
          </a:prstGeom>
          <a:gradFill rotWithShape="0">
            <a:gsLst>
              <a:gs pos="0">
                <a:schemeClr val="accent1">
                  <a:gamma/>
                  <a:shade val="39216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39216"/>
                  <a:invGamma/>
                </a:schemeClr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50000"/>
              </a:spcBef>
              <a:defRPr/>
            </a:pPr>
            <a:r>
              <a:rPr lang="en-US"/>
              <a:t>MAC</a:t>
            </a:r>
          </a:p>
        </p:txBody>
      </p:sp>
      <p:sp>
        <p:nvSpPr>
          <p:cNvPr id="46089" name="AutoShape 9"/>
          <p:cNvSpPr>
            <a:spLocks noChangeArrowheads="1"/>
          </p:cNvSpPr>
          <p:nvPr/>
        </p:nvSpPr>
        <p:spPr bwMode="auto">
          <a:xfrm>
            <a:off x="6353175" y="2716213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0" name="Rectangle 10" descr="Horizontal brick"/>
          <p:cNvSpPr>
            <a:spLocks noChangeArrowheads="1"/>
          </p:cNvSpPr>
          <p:nvPr/>
        </p:nvSpPr>
        <p:spPr bwMode="auto">
          <a:xfrm>
            <a:off x="6886575" y="2640013"/>
            <a:ext cx="1752600" cy="381000"/>
          </a:xfrm>
          <a:prstGeom prst="rect">
            <a:avLst/>
          </a:prstGeom>
          <a:pattFill prst="horzBrick">
            <a:fgClr>
              <a:schemeClr val="accent1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1" name="Text Box 11"/>
          <p:cNvSpPr txBox="1">
            <a:spLocks noChangeArrowheads="1"/>
          </p:cNvSpPr>
          <p:nvPr/>
        </p:nvSpPr>
        <p:spPr bwMode="auto">
          <a:xfrm>
            <a:off x="7572375" y="2182813"/>
            <a:ext cx="10683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/>
              <a:t>Enc K</a:t>
            </a:r>
            <a:r>
              <a:rPr kumimoji="1" lang="en-US" baseline="-25000">
                <a:latin typeface="Comic Sans MS" pitchFamily="66" charset="0"/>
              </a:rPr>
              <a:t>E</a:t>
            </a:r>
            <a:endParaRPr kumimoji="1" lang="en-US" sz="2800" baseline="-25000">
              <a:latin typeface="Comic Sans MS" pitchFamily="66" charset="0"/>
            </a:endParaRPr>
          </a:p>
        </p:txBody>
      </p:sp>
      <p:sp>
        <p:nvSpPr>
          <p:cNvPr id="46092" name="Text Box 12"/>
          <p:cNvSpPr txBox="1">
            <a:spLocks noChangeArrowheads="1"/>
          </p:cNvSpPr>
          <p:nvPr/>
        </p:nvSpPr>
        <p:spPr bwMode="auto">
          <a:xfrm>
            <a:off x="4984750" y="2133600"/>
            <a:ext cx="13985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/>
              <a:t>MAC(M,K</a:t>
            </a:r>
            <a:r>
              <a:rPr kumimoji="1" lang="en-US" baseline="-25000">
                <a:latin typeface="Comic Sans MS" pitchFamily="66" charset="0"/>
              </a:rPr>
              <a:t>I</a:t>
            </a:r>
            <a:r>
              <a:rPr kumimoji="1" lang="en-US">
                <a:latin typeface="Comic Sans MS" pitchFamily="66" charset="0"/>
              </a:rPr>
              <a:t>)</a:t>
            </a:r>
            <a:endParaRPr kumimoji="1" lang="en-US" baseline="-25000">
              <a:latin typeface="Comic Sans MS" pitchFamily="66" charset="0"/>
            </a:endParaRPr>
          </a:p>
        </p:txBody>
      </p:sp>
      <p:sp>
        <p:nvSpPr>
          <p:cNvPr id="46093" name="Rectangle 13"/>
          <p:cNvSpPr>
            <a:spLocks noChangeArrowheads="1"/>
          </p:cNvSpPr>
          <p:nvPr/>
        </p:nvSpPr>
        <p:spPr bwMode="auto">
          <a:xfrm>
            <a:off x="1933575" y="4267200"/>
            <a:ext cx="1447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en-US"/>
              <a:t>Msg  M</a:t>
            </a:r>
          </a:p>
        </p:txBody>
      </p:sp>
      <p:sp>
        <p:nvSpPr>
          <p:cNvPr id="46094" name="AutoShape 14"/>
          <p:cNvSpPr>
            <a:spLocks noChangeArrowheads="1"/>
          </p:cNvSpPr>
          <p:nvPr/>
        </p:nvSpPr>
        <p:spPr bwMode="auto">
          <a:xfrm>
            <a:off x="3457575" y="43434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5" name="AutoShape 15"/>
          <p:cNvSpPr>
            <a:spLocks noChangeArrowheads="1"/>
          </p:cNvSpPr>
          <p:nvPr/>
        </p:nvSpPr>
        <p:spPr bwMode="auto">
          <a:xfrm>
            <a:off x="5667375" y="43434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6" name="Rectangle 16" descr="Horizontal brick"/>
          <p:cNvSpPr>
            <a:spLocks noChangeArrowheads="1"/>
          </p:cNvSpPr>
          <p:nvPr/>
        </p:nvSpPr>
        <p:spPr bwMode="auto">
          <a:xfrm>
            <a:off x="3992563" y="4267200"/>
            <a:ext cx="1370012" cy="381000"/>
          </a:xfrm>
          <a:prstGeom prst="rect">
            <a:avLst/>
          </a:prstGeom>
          <a:pattFill prst="horzBrick">
            <a:fgClr>
              <a:schemeClr val="accent1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7" name="Text Box 17"/>
          <p:cNvSpPr txBox="1">
            <a:spLocks noChangeArrowheads="1"/>
          </p:cNvSpPr>
          <p:nvPr/>
        </p:nvSpPr>
        <p:spPr bwMode="auto">
          <a:xfrm>
            <a:off x="4219575" y="3810000"/>
            <a:ext cx="10683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/>
              <a:t>Enc K</a:t>
            </a:r>
            <a:r>
              <a:rPr kumimoji="1" lang="en-US" baseline="-25000">
                <a:latin typeface="Comic Sans MS" pitchFamily="66" charset="0"/>
              </a:rPr>
              <a:t>E</a:t>
            </a:r>
            <a:endParaRPr kumimoji="1" lang="en-US" sz="2800" baseline="-25000">
              <a:latin typeface="Comic Sans MS" pitchFamily="66" charset="0"/>
            </a:endParaRPr>
          </a:p>
        </p:txBody>
      </p:sp>
      <p:sp>
        <p:nvSpPr>
          <p:cNvPr id="60434" name="Rectangle 18"/>
          <p:cNvSpPr>
            <a:spLocks noChangeArrowheads="1"/>
          </p:cNvSpPr>
          <p:nvPr/>
        </p:nvSpPr>
        <p:spPr bwMode="auto">
          <a:xfrm flipH="1">
            <a:off x="7724775" y="4252913"/>
            <a:ext cx="838200" cy="381000"/>
          </a:xfrm>
          <a:prstGeom prst="rect">
            <a:avLst/>
          </a:prstGeom>
          <a:gradFill rotWithShape="0">
            <a:gsLst>
              <a:gs pos="0">
                <a:schemeClr val="accent1">
                  <a:gamma/>
                  <a:shade val="39216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39216"/>
                  <a:invGamma/>
                </a:schemeClr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50000"/>
              </a:spcBef>
              <a:defRPr/>
            </a:pPr>
            <a:r>
              <a:rPr lang="en-US"/>
              <a:t>MAC</a:t>
            </a:r>
          </a:p>
        </p:txBody>
      </p:sp>
      <p:sp>
        <p:nvSpPr>
          <p:cNvPr id="46099" name="Text Box 19"/>
          <p:cNvSpPr txBox="1">
            <a:spLocks noChangeArrowheads="1"/>
          </p:cNvSpPr>
          <p:nvPr/>
        </p:nvSpPr>
        <p:spPr bwMode="auto">
          <a:xfrm flipH="1">
            <a:off x="7331075" y="3733800"/>
            <a:ext cx="14351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/>
              <a:t>MAC(C, K</a:t>
            </a:r>
            <a:r>
              <a:rPr kumimoji="1" lang="en-US" baseline="-25000">
                <a:latin typeface="Comic Sans MS" pitchFamily="66" charset="0"/>
              </a:rPr>
              <a:t>I</a:t>
            </a:r>
            <a:r>
              <a:rPr kumimoji="1" lang="en-US">
                <a:latin typeface="Comic Sans MS" pitchFamily="66" charset="0"/>
              </a:rPr>
              <a:t>)</a:t>
            </a:r>
            <a:endParaRPr kumimoji="1" lang="en-US" baseline="-25000">
              <a:latin typeface="Comic Sans MS" pitchFamily="66" charset="0"/>
            </a:endParaRPr>
          </a:p>
        </p:txBody>
      </p:sp>
      <p:sp>
        <p:nvSpPr>
          <p:cNvPr id="46100" name="Rectangle 20" descr="Horizontal brick"/>
          <p:cNvSpPr>
            <a:spLocks noChangeArrowheads="1"/>
          </p:cNvSpPr>
          <p:nvPr/>
        </p:nvSpPr>
        <p:spPr bwMode="auto">
          <a:xfrm>
            <a:off x="6276975" y="4254500"/>
            <a:ext cx="1370013" cy="381000"/>
          </a:xfrm>
          <a:prstGeom prst="rect">
            <a:avLst/>
          </a:prstGeom>
          <a:pattFill prst="horzBrick">
            <a:fgClr>
              <a:schemeClr val="accent1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1" name="Rectangle 21"/>
          <p:cNvSpPr>
            <a:spLocks noChangeArrowheads="1"/>
          </p:cNvSpPr>
          <p:nvPr/>
        </p:nvSpPr>
        <p:spPr bwMode="auto">
          <a:xfrm>
            <a:off x="1933575" y="5867400"/>
            <a:ext cx="1447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en-US"/>
              <a:t>Msg  M</a:t>
            </a:r>
          </a:p>
        </p:txBody>
      </p:sp>
      <p:sp>
        <p:nvSpPr>
          <p:cNvPr id="46102" name="AutoShape 22"/>
          <p:cNvSpPr>
            <a:spLocks noChangeArrowheads="1"/>
          </p:cNvSpPr>
          <p:nvPr/>
        </p:nvSpPr>
        <p:spPr bwMode="auto">
          <a:xfrm>
            <a:off x="3457575" y="59436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103" name="AutoShape 23"/>
          <p:cNvSpPr>
            <a:spLocks noChangeArrowheads="1"/>
          </p:cNvSpPr>
          <p:nvPr/>
        </p:nvSpPr>
        <p:spPr bwMode="auto">
          <a:xfrm>
            <a:off x="5667375" y="59436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104" name="Rectangle 24" descr="Horizontal brick"/>
          <p:cNvSpPr>
            <a:spLocks noChangeArrowheads="1"/>
          </p:cNvSpPr>
          <p:nvPr/>
        </p:nvSpPr>
        <p:spPr bwMode="auto">
          <a:xfrm>
            <a:off x="3992563" y="5867400"/>
            <a:ext cx="1370012" cy="381000"/>
          </a:xfrm>
          <a:prstGeom prst="rect">
            <a:avLst/>
          </a:prstGeom>
          <a:pattFill prst="horzBrick">
            <a:fgClr>
              <a:schemeClr val="accent1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5" name="Text Box 25"/>
          <p:cNvSpPr txBox="1">
            <a:spLocks noChangeArrowheads="1"/>
          </p:cNvSpPr>
          <p:nvPr/>
        </p:nvSpPr>
        <p:spPr bwMode="auto">
          <a:xfrm>
            <a:off x="4219575" y="5410200"/>
            <a:ext cx="10683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/>
              <a:t>Enc K</a:t>
            </a:r>
            <a:r>
              <a:rPr kumimoji="1" lang="en-US" baseline="-25000">
                <a:latin typeface="Comic Sans MS" pitchFamily="66" charset="0"/>
              </a:rPr>
              <a:t>E</a:t>
            </a:r>
            <a:endParaRPr kumimoji="1" lang="en-US" sz="2800" baseline="-25000">
              <a:latin typeface="Comic Sans MS" pitchFamily="66" charset="0"/>
            </a:endParaRPr>
          </a:p>
        </p:txBody>
      </p:sp>
      <p:sp>
        <p:nvSpPr>
          <p:cNvPr id="60442" name="Rectangle 26"/>
          <p:cNvSpPr>
            <a:spLocks noChangeArrowheads="1"/>
          </p:cNvSpPr>
          <p:nvPr/>
        </p:nvSpPr>
        <p:spPr bwMode="auto">
          <a:xfrm flipH="1">
            <a:off x="7724775" y="5853113"/>
            <a:ext cx="838200" cy="381000"/>
          </a:xfrm>
          <a:prstGeom prst="rect">
            <a:avLst/>
          </a:prstGeom>
          <a:gradFill rotWithShape="0">
            <a:gsLst>
              <a:gs pos="0">
                <a:schemeClr val="hlink">
                  <a:gamma/>
                  <a:shade val="39216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39216"/>
                  <a:invGamma/>
                </a:schemeClr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50000"/>
              </a:spcBef>
              <a:defRPr/>
            </a:pPr>
            <a:r>
              <a:rPr lang="en-US"/>
              <a:t>MAC</a:t>
            </a:r>
          </a:p>
        </p:txBody>
      </p:sp>
      <p:sp>
        <p:nvSpPr>
          <p:cNvPr id="46107" name="Text Box 27"/>
          <p:cNvSpPr txBox="1">
            <a:spLocks noChangeArrowheads="1"/>
          </p:cNvSpPr>
          <p:nvPr/>
        </p:nvSpPr>
        <p:spPr bwMode="auto">
          <a:xfrm flipH="1">
            <a:off x="7307263" y="5334000"/>
            <a:ext cx="14811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/>
              <a:t>MAC(M, K</a:t>
            </a:r>
            <a:r>
              <a:rPr kumimoji="1" lang="en-US" baseline="-25000">
                <a:latin typeface="Comic Sans MS" pitchFamily="66" charset="0"/>
              </a:rPr>
              <a:t>I</a:t>
            </a:r>
            <a:r>
              <a:rPr kumimoji="1" lang="en-US">
                <a:latin typeface="Comic Sans MS" pitchFamily="66" charset="0"/>
              </a:rPr>
              <a:t>)</a:t>
            </a:r>
            <a:endParaRPr kumimoji="1" lang="en-US" baseline="-25000">
              <a:latin typeface="Comic Sans MS" pitchFamily="66" charset="0"/>
            </a:endParaRPr>
          </a:p>
        </p:txBody>
      </p:sp>
      <p:sp>
        <p:nvSpPr>
          <p:cNvPr id="46108" name="Rectangle 28" descr="Horizontal brick"/>
          <p:cNvSpPr>
            <a:spLocks noChangeArrowheads="1"/>
          </p:cNvSpPr>
          <p:nvPr/>
        </p:nvSpPr>
        <p:spPr bwMode="auto">
          <a:xfrm>
            <a:off x="6276975" y="5854700"/>
            <a:ext cx="1370013" cy="381000"/>
          </a:xfrm>
          <a:prstGeom prst="rect">
            <a:avLst/>
          </a:prstGeom>
          <a:pattFill prst="horzBrick">
            <a:fgClr>
              <a:schemeClr val="accent1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4414838" y="1219200"/>
            <a:ext cx="4271962" cy="40005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/>
              <a:t>Encryption key  K</a:t>
            </a:r>
            <a:r>
              <a:rPr lang="en-US" baseline="-25000" dirty="0"/>
              <a:t>E</a:t>
            </a:r>
            <a:r>
              <a:rPr lang="en-US" dirty="0"/>
              <a:t>      MAC key = K</a:t>
            </a:r>
            <a:r>
              <a:rPr lang="en-US" baseline="-25000" dirty="0"/>
              <a:t>I</a:t>
            </a:r>
            <a:endParaRPr lang="en-US" dirty="0"/>
          </a:p>
        </p:txBody>
      </p:sp>
      <p:sp>
        <p:nvSpPr>
          <p:cNvPr id="33" name="7-Point Star 32"/>
          <p:cNvSpPr/>
          <p:nvPr/>
        </p:nvSpPr>
        <p:spPr bwMode="auto">
          <a:xfrm>
            <a:off x="76200" y="3905250"/>
            <a:ext cx="1752600" cy="1200150"/>
          </a:xfrm>
          <a:prstGeom prst="star7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</p:spPr>
        <p:txBody>
          <a:bodyPr lIns="0" tIns="91440" rIns="0" bIns="0" anchor="ctr"/>
          <a:lstStyle/>
          <a:p>
            <a:pPr algn="ctr">
              <a:defRPr/>
            </a:pPr>
            <a:r>
              <a:rPr lang="en-US" sz="1600" dirty="0"/>
              <a:t>Secure </a:t>
            </a:r>
            <a:r>
              <a:rPr lang="en-US" sz="1600" dirty="0" smtClean="0"/>
              <a:t>for</a:t>
            </a:r>
            <a:br>
              <a:rPr lang="en-US" sz="1600" dirty="0" smtClean="0"/>
            </a:br>
            <a:r>
              <a:rPr lang="en-US" sz="1600" dirty="0" smtClean="0"/>
              <a:t>all secure</a:t>
            </a:r>
            <a:br>
              <a:rPr lang="en-US" sz="1600" dirty="0" smtClean="0"/>
            </a:br>
            <a:r>
              <a:rPr lang="en-US" sz="1600" dirty="0" smtClean="0"/>
              <a:t>primitives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85193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48" grpId="0" animBg="1"/>
      <p:bldP spid="33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Say,</a:t>
            </a:r>
            <a:r>
              <a:rPr lang="zh-CN" altLang="en-US" dirty="0" smtClean="0"/>
              <a:t> </a:t>
            </a:r>
            <a:r>
              <a:rPr lang="en-US" altLang="zh-CN" dirty="0" smtClean="0"/>
              <a:t>AES-GCM,</a:t>
            </a:r>
            <a:r>
              <a:rPr lang="zh-CN" altLang="en-US" dirty="0" smtClean="0"/>
              <a:t> </a:t>
            </a:r>
            <a:r>
              <a:rPr lang="en-US" altLang="zh-CN" dirty="0" smtClean="0"/>
              <a:t>or</a:t>
            </a:r>
            <a:r>
              <a:rPr lang="zh-CN" altLang="en-US" dirty="0" smtClean="0"/>
              <a:t> </a:t>
            </a:r>
            <a:r>
              <a:rPr lang="en-US" altLang="zh-CN" dirty="0" smtClean="0"/>
              <a:t>one-pass</a:t>
            </a:r>
            <a:r>
              <a:rPr lang="zh-CN" altLang="en-US" dirty="0" smtClean="0"/>
              <a:t> </a:t>
            </a:r>
            <a:r>
              <a:rPr lang="en-US" altLang="zh-CN" dirty="0" smtClean="0"/>
              <a:t>OCB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05000"/>
            <a:ext cx="7543800" cy="3187506"/>
          </a:xfrm>
        </p:spPr>
        <p:txBody>
          <a:bodyPr/>
          <a:lstStyle/>
          <a:p>
            <a:pPr marL="0" indent="0" defTabSz="914400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dirty="0" smtClean="0"/>
              <a:t>AES-GCM: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lvl="1" defTabSz="914400" fontAlgn="auto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dirty="0" smtClean="0"/>
              <a:t>encrypt-then-MAC</a:t>
            </a:r>
          </a:p>
          <a:p>
            <a:pPr lvl="1" defTabSz="914400" fontAlgn="auto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endParaRPr lang="en-US" dirty="0" smtClean="0"/>
          </a:p>
          <a:p>
            <a:pPr lvl="1" defTabSz="914400" fontAlgn="auto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dirty="0" smtClean="0"/>
              <a:t>Counter mode AES</a:t>
            </a:r>
          </a:p>
          <a:p>
            <a:pPr lvl="1" defTabSz="914400" fontAlgn="auto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endParaRPr lang="en-US" dirty="0" smtClean="0"/>
          </a:p>
          <a:p>
            <a:pPr lvl="1" defTabSz="914400" fontAlgn="auto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dirty="0" smtClean="0"/>
              <a:t>Carter-</a:t>
            </a:r>
            <a:r>
              <a:rPr lang="en-US" dirty="0" err="1" smtClean="0"/>
              <a:t>Wagman</a:t>
            </a:r>
            <a:r>
              <a:rPr lang="en-US" dirty="0" smtClean="0"/>
              <a:t> MAC</a:t>
            </a:r>
          </a:p>
        </p:txBody>
      </p:sp>
    </p:spTree>
    <p:extLst>
      <p:ext uri="{BB962C8B-B14F-4D97-AF65-F5344CB8AC3E}">
        <p14:creationId xmlns:p14="http://schemas.microsoft.com/office/powerpoint/2010/main" val="2017366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Public-key Cryptography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577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-127000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/>
              <a:t>P</a:t>
            </a:r>
            <a:r>
              <a:rPr lang="en-US" dirty="0" smtClean="0"/>
              <a:t>ublic key encryption:   </a:t>
            </a:r>
            <a:r>
              <a:rPr lang="en-US" sz="4000" dirty="0" smtClean="0"/>
              <a:t>(Gen, E, D)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905000" y="4546600"/>
            <a:ext cx="1143000" cy="1422400"/>
          </a:xfrm>
          <a:prstGeom prst="rect">
            <a:avLst/>
          </a:prstGeom>
          <a:solidFill>
            <a:srgbClr val="CC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</a:rPr>
              <a:t>E</a:t>
            </a:r>
            <a:endParaRPr lang="en-US" sz="2800" b="1" dirty="0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0" y="4546600"/>
            <a:ext cx="1143000" cy="1422400"/>
          </a:xfrm>
          <a:prstGeom prst="rect">
            <a:avLst/>
          </a:prstGeom>
          <a:solidFill>
            <a:srgbClr val="CC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</a:rPr>
              <a:t>D</a:t>
            </a:r>
            <a:endParaRPr lang="en-US" sz="2800" b="1" dirty="0">
              <a:solidFill>
                <a:srgbClr val="000000"/>
              </a:solidFill>
            </a:endParaRPr>
          </a:p>
        </p:txBody>
      </p:sp>
      <p:cxnSp>
        <p:nvCxnSpPr>
          <p:cNvPr id="7" name="Straight Arrow Connector 20"/>
          <p:cNvCxnSpPr>
            <a:cxnSpLocks noChangeShapeType="1"/>
          </p:cNvCxnSpPr>
          <p:nvPr/>
        </p:nvCxnSpPr>
        <p:spPr bwMode="auto">
          <a:xfrm>
            <a:off x="2362200" y="3798492"/>
            <a:ext cx="2" cy="711201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9" name="TextBox 8"/>
          <p:cNvSpPr txBox="1"/>
          <p:nvPr/>
        </p:nvSpPr>
        <p:spPr>
          <a:xfrm>
            <a:off x="2133600" y="3188893"/>
            <a:ext cx="563826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 dirty="0" err="1" smtClean="0"/>
              <a:t>pk</a:t>
            </a:r>
            <a:endParaRPr lang="en-US" sz="2400" b="1" dirty="0"/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>
            <a:off x="914400" y="5227637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1018263" y="4716918"/>
            <a:ext cx="4431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 smtClean="0">
                <a:latin typeface="Tahoma" pitchFamily="34" charset="0"/>
              </a:rPr>
              <a:t>m</a:t>
            </a:r>
            <a:endParaRPr lang="en-US" sz="2400" dirty="0">
              <a:latin typeface="Tahoma" pitchFamily="34" charset="0"/>
            </a:endParaRPr>
          </a:p>
        </p:txBody>
      </p:sp>
      <p:sp>
        <p:nvSpPr>
          <p:cNvPr id="13" name="Line 7"/>
          <p:cNvSpPr>
            <a:spLocks noChangeShapeType="1"/>
          </p:cNvSpPr>
          <p:nvPr/>
        </p:nvSpPr>
        <p:spPr bwMode="auto">
          <a:xfrm>
            <a:off x="3048000" y="5227637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3286297" y="4716918"/>
            <a:ext cx="32668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ahoma" pitchFamily="34" charset="0"/>
              </a:rPr>
              <a:t>c</a:t>
            </a:r>
          </a:p>
        </p:txBody>
      </p:sp>
      <p:sp>
        <p:nvSpPr>
          <p:cNvPr id="17" name="Line 7"/>
          <p:cNvSpPr>
            <a:spLocks noChangeShapeType="1"/>
          </p:cNvSpPr>
          <p:nvPr/>
        </p:nvSpPr>
        <p:spPr bwMode="auto">
          <a:xfrm>
            <a:off x="5144610" y="5227637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Text Box 8"/>
          <p:cNvSpPr txBox="1">
            <a:spLocks noChangeArrowheads="1"/>
          </p:cNvSpPr>
          <p:nvPr/>
        </p:nvSpPr>
        <p:spPr bwMode="auto">
          <a:xfrm>
            <a:off x="5319037" y="4716918"/>
            <a:ext cx="32668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 smtClean="0">
                <a:latin typeface="Tahoma" pitchFamily="34" charset="0"/>
              </a:rPr>
              <a:t>c</a:t>
            </a:r>
            <a:endParaRPr lang="en-US" sz="2400" dirty="0">
              <a:latin typeface="Tahoma" pitchFamily="34" charset="0"/>
            </a:endParaRPr>
          </a:p>
        </p:txBody>
      </p:sp>
      <p:sp>
        <p:nvSpPr>
          <p:cNvPr id="19" name="Line 7"/>
          <p:cNvSpPr>
            <a:spLocks noChangeShapeType="1"/>
          </p:cNvSpPr>
          <p:nvPr/>
        </p:nvSpPr>
        <p:spPr bwMode="auto">
          <a:xfrm>
            <a:off x="7278210" y="5227637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Text Box 8"/>
          <p:cNvSpPr txBox="1">
            <a:spLocks noChangeArrowheads="1"/>
          </p:cNvSpPr>
          <p:nvPr/>
        </p:nvSpPr>
        <p:spPr bwMode="auto">
          <a:xfrm>
            <a:off x="7470603" y="4716918"/>
            <a:ext cx="4431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 smtClean="0">
                <a:latin typeface="Tahoma" pitchFamily="34" charset="0"/>
              </a:rPr>
              <a:t>m</a:t>
            </a:r>
            <a:endParaRPr lang="en-US" sz="2400" dirty="0">
              <a:latin typeface="Tahoma" pitchFamily="34" charset="0"/>
            </a:endParaRPr>
          </a:p>
        </p:txBody>
      </p:sp>
      <p:cxnSp>
        <p:nvCxnSpPr>
          <p:cNvPr id="23" name="Straight Arrow Connector 20"/>
          <p:cNvCxnSpPr>
            <a:cxnSpLocks noChangeShapeType="1"/>
          </p:cNvCxnSpPr>
          <p:nvPr/>
        </p:nvCxnSpPr>
        <p:spPr bwMode="auto">
          <a:xfrm>
            <a:off x="6629400" y="3798493"/>
            <a:ext cx="2" cy="711201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4" name="TextBox 23"/>
          <p:cNvSpPr txBox="1"/>
          <p:nvPr/>
        </p:nvSpPr>
        <p:spPr>
          <a:xfrm>
            <a:off x="6400800" y="3188894"/>
            <a:ext cx="528510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 dirty="0" err="1"/>
              <a:t>s</a:t>
            </a:r>
            <a:r>
              <a:rPr lang="en-US" sz="2400" b="1" dirty="0" err="1" smtClean="0"/>
              <a:t>k</a:t>
            </a:r>
            <a:endParaRPr lang="en-US" sz="2400" b="1" dirty="0"/>
          </a:p>
        </p:txBody>
      </p:sp>
      <p:sp>
        <p:nvSpPr>
          <p:cNvPr id="25" name="Rounded Rectangle 24"/>
          <p:cNvSpPr/>
          <p:nvPr/>
        </p:nvSpPr>
        <p:spPr>
          <a:xfrm>
            <a:off x="3962400" y="1600200"/>
            <a:ext cx="1066800" cy="7112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Gen</a:t>
            </a:r>
            <a:endParaRPr lang="en-US" sz="2800" b="1" dirty="0">
              <a:solidFill>
                <a:schemeClr val="tx1"/>
              </a:solidFill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flipH="1">
            <a:off x="2667000" y="2311400"/>
            <a:ext cx="1524000" cy="1016000"/>
          </a:xfrm>
          <a:prstGeom prst="straightConnector1">
            <a:avLst/>
          </a:prstGeom>
          <a:ln>
            <a:solidFill>
              <a:srgbClr val="00009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4800600" y="2311400"/>
            <a:ext cx="1600200" cy="1016000"/>
          </a:xfrm>
          <a:prstGeom prst="straightConnector1">
            <a:avLst/>
          </a:prstGeom>
          <a:ln>
            <a:solidFill>
              <a:srgbClr val="00009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622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534"/>
            <a:ext cx="8229600" cy="1143000"/>
          </a:xfrm>
        </p:spPr>
        <p:txBody>
          <a:bodyPr/>
          <a:lstStyle/>
          <a:p>
            <a:r>
              <a:rPr lang="en-US" dirty="0" smtClean="0"/>
              <a:t>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25600"/>
            <a:ext cx="8229600" cy="5461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Session setup    </a:t>
            </a:r>
            <a:r>
              <a:rPr lang="en-US" sz="2000" dirty="0" smtClean="0"/>
              <a:t>(for now, only eavesdropping security)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Non-interactive applications</a:t>
            </a:r>
            <a:r>
              <a:rPr lang="en-US" dirty="0" smtClean="0"/>
              <a:t>:  (e.g.  Email)</a:t>
            </a:r>
          </a:p>
          <a:p>
            <a:r>
              <a:rPr lang="en-US" dirty="0" smtClean="0"/>
              <a:t>Bob sends email to Alice encrypted using  </a:t>
            </a:r>
            <a:r>
              <a:rPr lang="en-US" dirty="0" err="1" smtClean="0"/>
              <a:t>pk</a:t>
            </a:r>
            <a:r>
              <a:rPr lang="en-US" baseline="-25000" dirty="0" err="1" smtClean="0"/>
              <a:t>alice</a:t>
            </a:r>
            <a:endParaRPr lang="en-US" baseline="-25000" dirty="0" smtClean="0"/>
          </a:p>
          <a:p>
            <a:r>
              <a:rPr lang="en-US" dirty="0" smtClean="0"/>
              <a:t>Note:   Bob needs  </a:t>
            </a:r>
            <a:r>
              <a:rPr lang="en-US" dirty="0" err="1" smtClean="0"/>
              <a:t>pk</a:t>
            </a:r>
            <a:r>
              <a:rPr lang="en-US" baseline="-25000" dirty="0" err="1" smtClean="0"/>
              <a:t>alice</a:t>
            </a:r>
            <a:r>
              <a:rPr lang="en-US" dirty="0" smtClean="0"/>
              <a:t>    </a:t>
            </a:r>
            <a:r>
              <a:rPr lang="en-US" sz="2000" dirty="0" smtClean="0"/>
              <a:t>(public key management)</a:t>
            </a:r>
            <a:endParaRPr lang="en-US" sz="2000" baseline="-25000" dirty="0"/>
          </a:p>
        </p:txBody>
      </p:sp>
      <p:sp>
        <p:nvSpPr>
          <p:cNvPr id="4" name="Rounded Rectangle 3"/>
          <p:cNvSpPr/>
          <p:nvPr/>
        </p:nvSpPr>
        <p:spPr>
          <a:xfrm>
            <a:off x="762000" y="2844800"/>
            <a:ext cx="2362200" cy="14224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dirty="0" smtClean="0"/>
              <a:t>Generate  (</a:t>
            </a:r>
            <a:r>
              <a:rPr lang="en-US" sz="2000" dirty="0" err="1" smtClean="0"/>
              <a:t>pk</a:t>
            </a:r>
            <a:r>
              <a:rPr lang="en-US" sz="2000" dirty="0" smtClean="0"/>
              <a:t>, </a:t>
            </a:r>
            <a:r>
              <a:rPr lang="en-US" sz="2000" dirty="0" err="1" smtClean="0"/>
              <a:t>sk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1676401" y="2389076"/>
            <a:ext cx="7092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Alice</a:t>
            </a:r>
            <a:endParaRPr lang="en-US" sz="2000" dirty="0"/>
          </a:p>
        </p:txBody>
      </p:sp>
      <p:sp>
        <p:nvSpPr>
          <p:cNvPr id="6" name="Rounded Rectangle 5"/>
          <p:cNvSpPr/>
          <p:nvPr/>
        </p:nvSpPr>
        <p:spPr>
          <a:xfrm>
            <a:off x="6248400" y="2844800"/>
            <a:ext cx="2438400" cy="14224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choose random x</a:t>
            </a:r>
          </a:p>
          <a:p>
            <a:pPr algn="ctr"/>
            <a:r>
              <a:rPr lang="en-US" sz="2000" dirty="0" smtClean="0"/>
              <a:t>(e.g.  48 bytes) 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7010401" y="2336800"/>
            <a:ext cx="6181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Bob</a:t>
            </a:r>
            <a:endParaRPr lang="en-US" sz="2000" dirty="0"/>
          </a:p>
        </p:txBody>
      </p:sp>
      <p:grpSp>
        <p:nvGrpSpPr>
          <p:cNvPr id="13" name="Group 12"/>
          <p:cNvGrpSpPr/>
          <p:nvPr/>
        </p:nvGrpSpPr>
        <p:grpSpPr>
          <a:xfrm>
            <a:off x="3200400" y="2432448"/>
            <a:ext cx="2971800" cy="615553"/>
            <a:chOff x="3505200" y="1652885"/>
            <a:chExt cx="2971800" cy="461665"/>
          </a:xfrm>
        </p:grpSpPr>
        <p:cxnSp>
          <p:nvCxnSpPr>
            <p:cNvPr id="9" name="Straight Arrow Connector 8"/>
            <p:cNvCxnSpPr/>
            <p:nvPr/>
          </p:nvCxnSpPr>
          <p:spPr>
            <a:xfrm>
              <a:off x="3505200" y="2114550"/>
              <a:ext cx="29718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4572000" y="1652885"/>
              <a:ext cx="518091" cy="3462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pk</a:t>
              </a:r>
              <a:endParaRPr lang="en-US" sz="2400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3200400" y="3352803"/>
            <a:ext cx="2971800" cy="546836"/>
            <a:chOff x="3505200" y="2237823"/>
            <a:chExt cx="2971800" cy="410127"/>
          </a:xfrm>
        </p:grpSpPr>
        <p:cxnSp>
          <p:nvCxnSpPr>
            <p:cNvPr id="11" name="Straight Arrow Connector 10"/>
            <p:cNvCxnSpPr/>
            <p:nvPr/>
          </p:nvCxnSpPr>
          <p:spPr>
            <a:xfrm flipH="1">
              <a:off x="3505200" y="2647950"/>
              <a:ext cx="29718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4267200" y="2237823"/>
              <a:ext cx="1258127" cy="3462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E(</a:t>
              </a:r>
              <a:r>
                <a:rPr lang="en-US" sz="2400" dirty="0" err="1" smtClean="0"/>
                <a:t>pk</a:t>
              </a:r>
              <a:r>
                <a:rPr lang="en-US" sz="2400" dirty="0" smtClean="0"/>
                <a:t>, x)</a:t>
              </a:r>
              <a:endParaRPr lang="en-US" sz="2400" dirty="0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1752600" y="3657601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x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0547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Kerckhoff’s</a:t>
            </a:r>
            <a:r>
              <a:rPr lang="en-US" dirty="0" smtClean="0"/>
              <a:t> principle</a:t>
            </a:r>
          </a:p>
        </p:txBody>
      </p:sp>
      <p:sp>
        <p:nvSpPr>
          <p:cNvPr id="65539" name="Content Placeholder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>
          <a:xfrm>
            <a:off x="825500" y="2514600"/>
            <a:ext cx="5867400" cy="23622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 cryptosystem should be secure even if </a:t>
            </a:r>
            <a:r>
              <a:rPr lang="en-US" b="1" dirty="0" smtClean="0"/>
              <a:t>everything</a:t>
            </a:r>
            <a:r>
              <a:rPr lang="en-US" dirty="0" smtClean="0"/>
              <a:t> about the system, except the secret key, </a:t>
            </a:r>
            <a:r>
              <a:rPr lang="en-US" b="1" dirty="0" smtClean="0"/>
              <a:t>is public knowledge</a:t>
            </a:r>
            <a:r>
              <a:rPr lang="en-US" dirty="0" smtClean="0"/>
              <a:t>.</a:t>
            </a:r>
          </a:p>
        </p:txBody>
      </p:sp>
      <p:pic>
        <p:nvPicPr>
          <p:cNvPr id="65540" name="Picture 2" descr="http://upload.wikimedia.org/wikipedia/commons/thumb/6/68/Kerkhoffs.jpg/180px-Kerkhoffs.jpg">
            <a:hlinkClick r:id="rId2" tooltip="Auguste Kerckhoffs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05600" y="619125"/>
            <a:ext cx="1714500" cy="235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49093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7772400" cy="990600"/>
          </a:xfrm>
        </p:spPr>
        <p:txBody>
          <a:bodyPr/>
          <a:lstStyle/>
          <a:p>
            <a:r>
              <a:rPr lang="en-US" dirty="0" smtClean="0"/>
              <a:t>Trapdoor functions (TDF)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76400"/>
            <a:ext cx="8382000" cy="4953000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 err="1" smtClean="0"/>
              <a:t>Def</a:t>
            </a:r>
            <a:r>
              <a:rPr lang="en-US" dirty="0" smtClean="0"/>
              <a:t>:   a trapdoor </a:t>
            </a:r>
            <a:r>
              <a:rPr lang="en-US" dirty="0" err="1" smtClean="0"/>
              <a:t>func</a:t>
            </a:r>
            <a:r>
              <a:rPr lang="en-US" dirty="0" smtClean="0"/>
              <a:t>.  X⟶Y  is a triple of efficient </a:t>
            </a:r>
            <a:r>
              <a:rPr lang="en-US" dirty="0" err="1" smtClean="0"/>
              <a:t>algs</a:t>
            </a:r>
            <a:r>
              <a:rPr lang="en-US" dirty="0" smtClean="0"/>
              <a:t>.   (G, F, F</a:t>
            </a:r>
            <a:r>
              <a:rPr lang="en-US" baseline="30000" dirty="0" smtClean="0"/>
              <a:t>-1</a:t>
            </a:r>
            <a:r>
              <a:rPr lang="en-US" dirty="0" smtClean="0"/>
              <a:t>)</a:t>
            </a:r>
          </a:p>
          <a:p>
            <a:pPr>
              <a:spcBef>
                <a:spcPts val="3000"/>
              </a:spcBef>
              <a:buFont typeface="Arial"/>
              <a:buChar char="•"/>
            </a:pPr>
            <a:r>
              <a:rPr lang="en-US" dirty="0" smtClean="0"/>
              <a:t>G(): randomized alg. </a:t>
            </a:r>
            <a:r>
              <a:rPr lang="en-US" dirty="0"/>
              <a:t>o</a:t>
            </a:r>
            <a:r>
              <a:rPr lang="en-US" dirty="0" smtClean="0"/>
              <a:t>utputs key pair   (</a:t>
            </a:r>
            <a:r>
              <a:rPr lang="en-US" dirty="0" err="1" smtClean="0"/>
              <a:t>pk</a:t>
            </a:r>
            <a:r>
              <a:rPr lang="en-US" dirty="0" smtClean="0"/>
              <a:t>,  </a:t>
            </a:r>
            <a:r>
              <a:rPr lang="en-US" dirty="0" err="1" smtClean="0"/>
              <a:t>sk</a:t>
            </a:r>
            <a:r>
              <a:rPr lang="en-US" dirty="0" smtClean="0"/>
              <a:t>)</a:t>
            </a:r>
          </a:p>
          <a:p>
            <a:pPr>
              <a:spcBef>
                <a:spcPts val="3000"/>
              </a:spcBef>
              <a:buFont typeface="Arial"/>
              <a:buChar char="•"/>
            </a:pPr>
            <a:r>
              <a:rPr lang="en-US" dirty="0" smtClean="0"/>
              <a:t>F(</a:t>
            </a:r>
            <a:r>
              <a:rPr lang="en-US" dirty="0" err="1" smtClean="0"/>
              <a:t>pk</a:t>
            </a:r>
            <a:r>
              <a:rPr lang="en-US" dirty="0" smtClean="0"/>
              <a:t>,⋅):   det. </a:t>
            </a:r>
            <a:r>
              <a:rPr lang="en-US" dirty="0"/>
              <a:t>a</a:t>
            </a:r>
            <a:r>
              <a:rPr lang="en-US" dirty="0" smtClean="0"/>
              <a:t>lg. </a:t>
            </a:r>
            <a:r>
              <a:rPr lang="en-US" dirty="0"/>
              <a:t>t</a:t>
            </a:r>
            <a:r>
              <a:rPr lang="en-US" dirty="0" smtClean="0"/>
              <a:t>hat defines a </a:t>
            </a:r>
            <a:r>
              <a:rPr lang="en-US" dirty="0" err="1" smtClean="0"/>
              <a:t>func</a:t>
            </a:r>
            <a:r>
              <a:rPr lang="en-US" dirty="0" smtClean="0"/>
              <a:t>.    X </a:t>
            </a:r>
            <a:r>
              <a:rPr lang="en-US" dirty="0"/>
              <a:t>⟶ </a:t>
            </a:r>
            <a:r>
              <a:rPr lang="en-US" dirty="0" smtClean="0"/>
              <a:t>Y</a:t>
            </a:r>
          </a:p>
          <a:p>
            <a:pPr>
              <a:spcBef>
                <a:spcPts val="3000"/>
              </a:spcBef>
              <a:buFont typeface="Arial"/>
              <a:buChar char="•"/>
            </a:pPr>
            <a:r>
              <a:rPr lang="en-US" dirty="0" smtClean="0"/>
              <a:t>F</a:t>
            </a:r>
            <a:r>
              <a:rPr lang="en-US" baseline="30000" dirty="0" smtClean="0"/>
              <a:t>-1</a:t>
            </a:r>
            <a:r>
              <a:rPr lang="en-US" dirty="0" smtClean="0"/>
              <a:t>(</a:t>
            </a:r>
            <a:r>
              <a:rPr lang="en-US" dirty="0" err="1" smtClean="0"/>
              <a:t>sk</a:t>
            </a:r>
            <a:r>
              <a:rPr lang="en-US" dirty="0"/>
              <a:t>,⋅): </a:t>
            </a:r>
            <a:r>
              <a:rPr lang="en-US" dirty="0" smtClean="0"/>
              <a:t>  </a:t>
            </a:r>
            <a:r>
              <a:rPr lang="en-US" dirty="0" err="1" smtClean="0"/>
              <a:t>func</a:t>
            </a:r>
            <a:r>
              <a:rPr lang="en-US" dirty="0" smtClean="0"/>
              <a:t>.  Y ⟶  X  that inverts   F</a:t>
            </a:r>
            <a:r>
              <a:rPr lang="en-US" dirty="0"/>
              <a:t>(</a:t>
            </a:r>
            <a:r>
              <a:rPr lang="en-US" dirty="0" err="1"/>
              <a:t>pk</a:t>
            </a:r>
            <a:r>
              <a:rPr lang="en-US" dirty="0"/>
              <a:t>,⋅</a:t>
            </a:r>
            <a:r>
              <a:rPr lang="en-US" dirty="0" smtClean="0"/>
              <a:t>)</a:t>
            </a:r>
          </a:p>
          <a:p>
            <a:pPr marL="0" indent="0">
              <a:spcBef>
                <a:spcPts val="3000"/>
              </a:spcBef>
              <a:buNone/>
            </a:pPr>
            <a:endParaRPr lang="en-US" dirty="0" smtClean="0"/>
          </a:p>
          <a:p>
            <a:pPr marL="0" indent="0">
              <a:spcBef>
                <a:spcPts val="3000"/>
              </a:spcBef>
              <a:buNone/>
            </a:pPr>
            <a:r>
              <a:rPr lang="en-US" dirty="0" smtClean="0"/>
              <a:t>Security:     F(</a:t>
            </a:r>
            <a:r>
              <a:rPr lang="en-US" dirty="0" err="1" smtClean="0"/>
              <a:t>pk</a:t>
            </a:r>
            <a:r>
              <a:rPr lang="en-US" dirty="0" smtClean="0"/>
              <a:t>,</a:t>
            </a:r>
            <a:r>
              <a:rPr lang="en-US" dirty="0"/>
              <a:t> </a:t>
            </a:r>
            <a:r>
              <a:rPr lang="en-US" dirty="0" smtClean="0"/>
              <a:t>⋅)  is  one-way without  </a:t>
            </a:r>
            <a:r>
              <a:rPr lang="en-US" dirty="0" err="1" smtClean="0"/>
              <a:t>sk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73769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Public-key encryption </a:t>
            </a:r>
            <a:r>
              <a:rPr lang="en-US" dirty="0"/>
              <a:t>f</a:t>
            </a:r>
            <a:r>
              <a:rPr lang="en-US" dirty="0" smtClean="0"/>
              <a:t>rom TDFs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382000" cy="5029200"/>
          </a:xfrm>
        </p:spPr>
        <p:txBody>
          <a:bodyPr/>
          <a:lstStyle/>
          <a:p>
            <a:pPr>
              <a:spcBef>
                <a:spcPts val="1176"/>
              </a:spcBef>
              <a:buFont typeface="Arial"/>
              <a:buChar char="•"/>
            </a:pPr>
            <a:r>
              <a:rPr lang="en-US" dirty="0" smtClean="0"/>
              <a:t>(</a:t>
            </a:r>
            <a:r>
              <a:rPr lang="en-US" dirty="0"/>
              <a:t>G, F, F</a:t>
            </a:r>
            <a:r>
              <a:rPr lang="en-US" baseline="30000" dirty="0"/>
              <a:t>-1</a:t>
            </a:r>
            <a:r>
              <a:rPr lang="en-US" dirty="0" smtClean="0"/>
              <a:t>):    secure TDF   X ⟶ Y       </a:t>
            </a:r>
          </a:p>
          <a:p>
            <a:pPr>
              <a:spcBef>
                <a:spcPts val="1176"/>
              </a:spcBef>
              <a:buFont typeface="Arial"/>
              <a:buChar char="•"/>
            </a:pPr>
            <a:r>
              <a:rPr lang="en-US" dirty="0" smtClean="0"/>
              <a:t>(</a:t>
            </a:r>
            <a:r>
              <a:rPr lang="en-US" dirty="0" err="1" smtClean="0"/>
              <a:t>E</a:t>
            </a:r>
            <a:r>
              <a:rPr lang="en-US" baseline="-25000" dirty="0" err="1" smtClean="0"/>
              <a:t>s</a:t>
            </a:r>
            <a:r>
              <a:rPr lang="en-US" dirty="0" smtClean="0"/>
              <a:t>, D</a:t>
            </a:r>
            <a:r>
              <a:rPr lang="en-US" baseline="-25000" dirty="0" smtClean="0"/>
              <a:t>s</a:t>
            </a:r>
            <a:r>
              <a:rPr lang="en-US" dirty="0" smtClean="0"/>
              <a:t>) :   </a:t>
            </a:r>
            <a:r>
              <a:rPr lang="en-US" dirty="0" err="1" smtClean="0"/>
              <a:t>symm</a:t>
            </a:r>
            <a:r>
              <a:rPr lang="en-US" dirty="0" smtClean="0"/>
              <a:t>. auth. encryption with keys in K</a:t>
            </a:r>
          </a:p>
          <a:p>
            <a:pPr>
              <a:spcBef>
                <a:spcPts val="1176"/>
              </a:spcBef>
              <a:buFont typeface="Arial"/>
              <a:buChar char="•"/>
            </a:pPr>
            <a:r>
              <a:rPr lang="en-US" dirty="0" smtClean="0"/>
              <a:t>H: X ⟶ K  </a:t>
            </a:r>
            <a:r>
              <a:rPr lang="en-US" dirty="0"/>
              <a:t> </a:t>
            </a:r>
            <a:r>
              <a:rPr lang="en-US" dirty="0" smtClean="0"/>
              <a:t>a hash function</a:t>
            </a:r>
            <a:endParaRPr lang="en-US" sz="2000" dirty="0" smtClean="0"/>
          </a:p>
          <a:p>
            <a:pPr marL="0" indent="0">
              <a:spcBef>
                <a:spcPts val="1176"/>
              </a:spcBef>
              <a:buNone/>
            </a:pPr>
            <a:endParaRPr lang="en-US" dirty="0" smtClean="0"/>
          </a:p>
          <a:p>
            <a:pPr marL="0" indent="0">
              <a:spcBef>
                <a:spcPts val="1176"/>
              </a:spcBef>
              <a:buNone/>
            </a:pPr>
            <a:r>
              <a:rPr lang="en-US" dirty="0" smtClean="0"/>
              <a:t>We construct a pub-key enc. </a:t>
            </a:r>
            <a:r>
              <a:rPr lang="en-US" dirty="0"/>
              <a:t>s</a:t>
            </a:r>
            <a:r>
              <a:rPr lang="en-US" dirty="0" smtClean="0"/>
              <a:t>ystem (G, E, D):</a:t>
            </a:r>
          </a:p>
          <a:p>
            <a:pPr marL="0" indent="0">
              <a:spcBef>
                <a:spcPts val="2376"/>
              </a:spcBef>
              <a:buNone/>
            </a:pPr>
            <a:r>
              <a:rPr lang="en-US" dirty="0" smtClean="0"/>
              <a:t>	Key generation G:    same as G for TDF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961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Public-key encryption </a:t>
            </a:r>
            <a:r>
              <a:rPr lang="en-US" dirty="0"/>
              <a:t>f</a:t>
            </a:r>
            <a:r>
              <a:rPr lang="en-US" dirty="0" smtClean="0"/>
              <a:t>rom TDFs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382000" cy="5029200"/>
          </a:xfrm>
        </p:spPr>
        <p:txBody>
          <a:bodyPr/>
          <a:lstStyle/>
          <a:p>
            <a:pPr>
              <a:spcBef>
                <a:spcPts val="1176"/>
              </a:spcBef>
              <a:buFont typeface="Arial"/>
              <a:buChar char="•"/>
            </a:pPr>
            <a:r>
              <a:rPr lang="en-US" dirty="0" smtClean="0"/>
              <a:t>(</a:t>
            </a:r>
            <a:r>
              <a:rPr lang="en-US" dirty="0"/>
              <a:t>G, F, F</a:t>
            </a:r>
            <a:r>
              <a:rPr lang="en-US" baseline="30000" dirty="0"/>
              <a:t>-1</a:t>
            </a:r>
            <a:r>
              <a:rPr lang="en-US" dirty="0" smtClean="0"/>
              <a:t>):    secure TDF   X ⟶ Y       </a:t>
            </a:r>
          </a:p>
          <a:p>
            <a:pPr>
              <a:spcBef>
                <a:spcPts val="1176"/>
              </a:spcBef>
              <a:buFont typeface="Arial"/>
              <a:buChar char="•"/>
            </a:pPr>
            <a:r>
              <a:rPr lang="en-US" dirty="0" smtClean="0"/>
              <a:t>(</a:t>
            </a:r>
            <a:r>
              <a:rPr lang="en-US" dirty="0" err="1" smtClean="0"/>
              <a:t>E</a:t>
            </a:r>
            <a:r>
              <a:rPr lang="en-US" baseline="-25000" dirty="0" err="1" smtClean="0"/>
              <a:t>s</a:t>
            </a:r>
            <a:r>
              <a:rPr lang="en-US" dirty="0" smtClean="0"/>
              <a:t>, D</a:t>
            </a:r>
            <a:r>
              <a:rPr lang="en-US" baseline="-25000" dirty="0" smtClean="0"/>
              <a:t>s</a:t>
            </a:r>
            <a:r>
              <a:rPr lang="en-US" dirty="0" smtClean="0"/>
              <a:t>) :   </a:t>
            </a:r>
            <a:r>
              <a:rPr lang="en-US" dirty="0" err="1" smtClean="0"/>
              <a:t>symm</a:t>
            </a:r>
            <a:r>
              <a:rPr lang="en-US" dirty="0" smtClean="0"/>
              <a:t>. auth. encryption with keys in K</a:t>
            </a:r>
          </a:p>
          <a:p>
            <a:pPr>
              <a:spcBef>
                <a:spcPts val="1176"/>
              </a:spcBef>
              <a:buFont typeface="Arial"/>
              <a:buChar char="•"/>
            </a:pPr>
            <a:r>
              <a:rPr lang="en-US" dirty="0" smtClean="0"/>
              <a:t>H: X ⟶ K  </a:t>
            </a:r>
            <a:r>
              <a:rPr lang="en-US" dirty="0"/>
              <a:t> </a:t>
            </a:r>
            <a:r>
              <a:rPr lang="en-US" dirty="0" smtClean="0"/>
              <a:t>a hash function</a:t>
            </a:r>
            <a:endParaRPr lang="en-US" sz="2000" dirty="0" smtClean="0"/>
          </a:p>
          <a:p>
            <a:pPr marL="0" indent="0">
              <a:spcBef>
                <a:spcPts val="1176"/>
              </a:spcBef>
              <a:buNone/>
            </a:pPr>
            <a:endParaRPr lang="en-US" dirty="0" smtClean="0"/>
          </a:p>
        </p:txBody>
      </p:sp>
      <p:sp>
        <p:nvSpPr>
          <p:cNvPr id="4" name="Content Placeholder 3"/>
          <p:cNvSpPr txBox="1">
            <a:spLocks/>
          </p:cNvSpPr>
          <p:nvPr/>
        </p:nvSpPr>
        <p:spPr bwMode="auto">
          <a:xfrm>
            <a:off x="457200" y="3835402"/>
            <a:ext cx="4038600" cy="2539999"/>
          </a:xfrm>
          <a:prstGeom prst="rect">
            <a:avLst/>
          </a:prstGeom>
          <a:noFill/>
          <a:ln>
            <a:solidFill>
              <a:srgbClr val="008000"/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sz="2400" b="1" u="sng" dirty="0" smtClean="0"/>
              <a:t>E</a:t>
            </a:r>
            <a:r>
              <a:rPr lang="en-US" b="1" u="sng" dirty="0" smtClean="0"/>
              <a:t>(</a:t>
            </a:r>
            <a:r>
              <a:rPr lang="en-US" sz="2400" b="1" u="sng" dirty="0" smtClean="0"/>
              <a:t> </a:t>
            </a:r>
            <a:r>
              <a:rPr lang="en-US" sz="2400" b="1" u="sng" dirty="0" err="1" smtClean="0"/>
              <a:t>pk</a:t>
            </a:r>
            <a:r>
              <a:rPr lang="en-US" sz="2400" b="1" u="sng" dirty="0" smtClean="0"/>
              <a:t>, m</a:t>
            </a:r>
            <a:r>
              <a:rPr lang="en-US" b="1" u="sng" dirty="0" smtClean="0"/>
              <a:t>)</a:t>
            </a:r>
            <a:r>
              <a:rPr lang="en-US" b="1" dirty="0" smtClean="0"/>
              <a:t> </a:t>
            </a:r>
            <a:r>
              <a:rPr lang="en-US" sz="2400" b="1" dirty="0" smtClean="0"/>
              <a:t>:</a:t>
            </a:r>
          </a:p>
          <a:p>
            <a:pPr marL="0" indent="0">
              <a:buFont typeface="Wingdings" pitchFamily="2" charset="2"/>
              <a:buNone/>
              <a:tabLst>
                <a:tab pos="455613" algn="l"/>
                <a:tab pos="1947863" algn="l"/>
              </a:tabLst>
            </a:pPr>
            <a:r>
              <a:rPr lang="en-US" sz="2400" dirty="0" smtClean="0"/>
              <a:t>	x ⟵ X,    y ⟵ F(</a:t>
            </a:r>
            <a:r>
              <a:rPr lang="en-US" sz="2400" dirty="0" err="1" smtClean="0"/>
              <a:t>pk</a:t>
            </a:r>
            <a:r>
              <a:rPr lang="en-US" sz="2400" dirty="0" smtClean="0"/>
              <a:t>, x)</a:t>
            </a:r>
          </a:p>
          <a:p>
            <a:pPr marL="0" indent="0" defTabSz="1033463">
              <a:buFont typeface="Wingdings" pitchFamily="2" charset="2"/>
              <a:buNone/>
              <a:tabLst>
                <a:tab pos="455613" algn="l"/>
                <a:tab pos="1947863" algn="l"/>
              </a:tabLst>
            </a:pPr>
            <a:r>
              <a:rPr lang="en-US" sz="2400" dirty="0" smtClean="0"/>
              <a:t>	k ⟵ H(x),  	c ⟵ </a:t>
            </a:r>
            <a:r>
              <a:rPr lang="en-US" sz="2400" dirty="0" err="1" smtClean="0"/>
              <a:t>E</a:t>
            </a:r>
            <a:r>
              <a:rPr lang="en-US" sz="2400" baseline="-25000" dirty="0" err="1" smtClean="0"/>
              <a:t>s</a:t>
            </a:r>
            <a:r>
              <a:rPr lang="en-US" sz="2400" dirty="0" smtClean="0"/>
              <a:t>(k, m)</a:t>
            </a:r>
          </a:p>
          <a:p>
            <a:pPr marL="0" indent="0">
              <a:buFont typeface="Wingdings" pitchFamily="2" charset="2"/>
              <a:buNone/>
              <a:tabLst>
                <a:tab pos="455613" algn="l"/>
              </a:tabLst>
            </a:pPr>
            <a:r>
              <a:rPr lang="en-US" sz="2400" dirty="0" smtClean="0"/>
              <a:t>	output   (y, c)</a:t>
            </a:r>
            <a:endParaRPr lang="en-US" sz="2400" dirty="0"/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4648200" y="3835402"/>
            <a:ext cx="4191000" cy="2539999"/>
          </a:xfrm>
          <a:prstGeom prst="rect">
            <a:avLst/>
          </a:prstGeom>
          <a:ln>
            <a:solidFill>
              <a:srgbClr val="008000"/>
            </a:solidFill>
          </a:ln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5000"/>
              <a:buFont typeface="Wingdings" pitchFamily="2" charset="2"/>
              <a:buChar char="w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 typeface="Wingdings" pitchFamily="2" charset="2"/>
              <a:buNone/>
              <a:tabLst>
                <a:tab pos="455613" algn="l"/>
              </a:tabLst>
            </a:pPr>
            <a:r>
              <a:rPr lang="en-US" sz="2400" b="1" u="sng" dirty="0" smtClean="0"/>
              <a:t>D</a:t>
            </a:r>
            <a:r>
              <a:rPr lang="en-US" b="1" u="sng" dirty="0" smtClean="0"/>
              <a:t>(</a:t>
            </a:r>
            <a:r>
              <a:rPr lang="en-US" sz="2400" b="1" u="sng" dirty="0" smtClean="0"/>
              <a:t> </a:t>
            </a:r>
            <a:r>
              <a:rPr lang="en-US" sz="2400" b="1" u="sng" dirty="0" err="1" smtClean="0"/>
              <a:t>sk</a:t>
            </a:r>
            <a:r>
              <a:rPr lang="en-US" sz="2400" b="1" u="sng" dirty="0" smtClean="0"/>
              <a:t>, (</a:t>
            </a:r>
            <a:r>
              <a:rPr lang="en-US" sz="2400" b="1" u="sng" dirty="0" err="1" smtClean="0"/>
              <a:t>y,c</a:t>
            </a:r>
            <a:r>
              <a:rPr lang="en-US" sz="2400" b="1" u="sng" dirty="0" smtClean="0"/>
              <a:t>) </a:t>
            </a:r>
            <a:r>
              <a:rPr lang="en-US" b="1" u="sng" dirty="0" smtClean="0"/>
              <a:t>)</a:t>
            </a:r>
            <a:r>
              <a:rPr lang="en-US" b="1" dirty="0" smtClean="0"/>
              <a:t> </a:t>
            </a:r>
            <a:r>
              <a:rPr lang="en-US" sz="2400" b="1" dirty="0" smtClean="0"/>
              <a:t>:</a:t>
            </a:r>
          </a:p>
          <a:p>
            <a:pPr marL="0" indent="0">
              <a:buFont typeface="Wingdings" pitchFamily="2" charset="2"/>
              <a:buNone/>
              <a:tabLst>
                <a:tab pos="455613" algn="l"/>
                <a:tab pos="1947863" algn="l"/>
              </a:tabLst>
            </a:pPr>
            <a:r>
              <a:rPr lang="en-US" sz="2400" dirty="0" smtClean="0"/>
              <a:t>	x ⟵ F</a:t>
            </a:r>
            <a:r>
              <a:rPr lang="en-US" sz="2400" baseline="30000" dirty="0" smtClean="0"/>
              <a:t>-1</a:t>
            </a:r>
            <a:r>
              <a:rPr lang="en-US" sz="2400" dirty="0" smtClean="0"/>
              <a:t>(</a:t>
            </a:r>
            <a:r>
              <a:rPr lang="en-US" sz="2400" dirty="0" err="1" smtClean="0"/>
              <a:t>sk</a:t>
            </a:r>
            <a:r>
              <a:rPr lang="en-US" sz="2400" dirty="0" smtClean="0"/>
              <a:t>, y),</a:t>
            </a:r>
          </a:p>
          <a:p>
            <a:pPr marL="0" indent="0">
              <a:buFont typeface="Wingdings" pitchFamily="2" charset="2"/>
              <a:buNone/>
              <a:tabLst>
                <a:tab pos="455613" algn="l"/>
                <a:tab pos="1947863" algn="l"/>
              </a:tabLst>
            </a:pPr>
            <a:r>
              <a:rPr lang="en-US" sz="2400" dirty="0" smtClean="0"/>
              <a:t>	k ⟵ H(x),   m ⟵ D</a:t>
            </a:r>
            <a:r>
              <a:rPr lang="en-US" sz="2400" baseline="-25000" dirty="0" smtClean="0"/>
              <a:t>s</a:t>
            </a:r>
            <a:r>
              <a:rPr lang="en-US" sz="2400" dirty="0" smtClean="0"/>
              <a:t>(k, c)</a:t>
            </a:r>
          </a:p>
          <a:p>
            <a:pPr marL="0" indent="0">
              <a:buFont typeface="Wingdings" pitchFamily="2" charset="2"/>
              <a:buNone/>
              <a:tabLst>
                <a:tab pos="455613" algn="l"/>
              </a:tabLst>
            </a:pPr>
            <a:r>
              <a:rPr lang="en-US" sz="2400" dirty="0" smtClean="0"/>
              <a:t>	output   m</a:t>
            </a:r>
          </a:p>
          <a:p>
            <a:pPr marL="0" indent="0">
              <a:buFont typeface="Wingdings" pitchFamily="2" charset="2"/>
              <a:buNone/>
              <a:tabLst>
                <a:tab pos="455613" algn="l"/>
              </a:tabLst>
            </a:pP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304113" y="4340423"/>
            <a:ext cx="296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R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099069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7400"/>
            <a:ext cx="8229600" cy="5461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In pictures: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lnSpc>
                <a:spcPct val="130000"/>
              </a:lnSpc>
              <a:spcBef>
                <a:spcPts val="1176"/>
              </a:spcBef>
              <a:buNone/>
              <a:tabLst>
                <a:tab pos="912813" algn="l"/>
              </a:tabLst>
            </a:pPr>
            <a:r>
              <a:rPr lang="en-US" b="1" u="sng" dirty="0" smtClean="0"/>
              <a:t>Security Theore</a:t>
            </a:r>
            <a:r>
              <a:rPr lang="en-US" b="1" u="sng" dirty="0"/>
              <a:t>m</a:t>
            </a:r>
            <a:r>
              <a:rPr lang="en-US" dirty="0" smtClean="0"/>
              <a:t>:    </a:t>
            </a:r>
          </a:p>
          <a:p>
            <a:pPr marL="0" indent="0">
              <a:lnSpc>
                <a:spcPct val="130000"/>
              </a:lnSpc>
              <a:spcBef>
                <a:spcPts val="600"/>
              </a:spcBef>
              <a:buNone/>
              <a:tabLst>
                <a:tab pos="912813" algn="l"/>
              </a:tabLst>
            </a:pPr>
            <a:r>
              <a:rPr lang="en-US" dirty="0"/>
              <a:t>	</a:t>
            </a:r>
            <a:r>
              <a:rPr lang="en-US" dirty="0" smtClean="0"/>
              <a:t>If  </a:t>
            </a:r>
            <a:r>
              <a:rPr lang="en-US" b="1" dirty="0" smtClean="0"/>
              <a:t>(</a:t>
            </a:r>
            <a:r>
              <a:rPr lang="en-US" b="1" dirty="0"/>
              <a:t>G, F, F</a:t>
            </a:r>
            <a:r>
              <a:rPr lang="en-US" b="1" baseline="30000" dirty="0"/>
              <a:t>-1</a:t>
            </a:r>
            <a:r>
              <a:rPr lang="en-US" b="1" dirty="0" smtClean="0"/>
              <a:t>)  </a:t>
            </a:r>
            <a:r>
              <a:rPr lang="en-US" dirty="0" smtClean="0"/>
              <a:t>is a </a:t>
            </a:r>
            <a:r>
              <a:rPr lang="en-US" dirty="0"/>
              <a:t>secure </a:t>
            </a:r>
            <a:r>
              <a:rPr lang="en-US" dirty="0" smtClean="0"/>
              <a:t>TDF,     </a:t>
            </a:r>
          </a:p>
          <a:p>
            <a:pPr marL="0" indent="0">
              <a:lnSpc>
                <a:spcPct val="130000"/>
              </a:lnSpc>
              <a:spcBef>
                <a:spcPts val="600"/>
              </a:spcBef>
              <a:buNone/>
              <a:tabLst>
                <a:tab pos="912813" algn="l"/>
              </a:tabLst>
            </a:pPr>
            <a:r>
              <a:rPr lang="en-US" b="1" dirty="0"/>
              <a:t>	</a:t>
            </a:r>
            <a:r>
              <a:rPr lang="en-US" b="1" dirty="0" smtClean="0"/>
              <a:t>(</a:t>
            </a:r>
            <a:r>
              <a:rPr lang="en-US" b="1" dirty="0" err="1"/>
              <a:t>E</a:t>
            </a:r>
            <a:r>
              <a:rPr lang="en-US" b="1" baseline="-25000" dirty="0" err="1"/>
              <a:t>s</a:t>
            </a:r>
            <a:r>
              <a:rPr lang="en-US" b="1" dirty="0"/>
              <a:t>, D</a:t>
            </a:r>
            <a:r>
              <a:rPr lang="en-US" b="1" baseline="-25000" dirty="0"/>
              <a:t>s</a:t>
            </a:r>
            <a:r>
              <a:rPr lang="en-US" b="1" dirty="0"/>
              <a:t>) </a:t>
            </a:r>
            <a:r>
              <a:rPr lang="en-US" dirty="0" smtClean="0"/>
              <a:t>provides auth. enc.</a:t>
            </a:r>
            <a:br>
              <a:rPr lang="en-US" dirty="0" smtClean="0"/>
            </a:br>
            <a:r>
              <a:rPr lang="en-US" dirty="0" smtClean="0"/>
              <a:t>	and   </a:t>
            </a:r>
            <a:r>
              <a:rPr lang="en-US" b="1" dirty="0" smtClean="0"/>
              <a:t>H:</a:t>
            </a:r>
            <a:r>
              <a:rPr lang="en-US" dirty="0" smtClean="0"/>
              <a:t> X </a:t>
            </a:r>
            <a:r>
              <a:rPr lang="en-US" dirty="0"/>
              <a:t>⟶ </a:t>
            </a:r>
            <a:r>
              <a:rPr lang="en-US" dirty="0" smtClean="0"/>
              <a:t>K    is a   “random oracle” </a:t>
            </a:r>
            <a:br>
              <a:rPr lang="en-US" dirty="0" smtClean="0"/>
            </a:br>
            <a:r>
              <a:rPr lang="en-US" dirty="0" smtClean="0"/>
              <a:t>	then   </a:t>
            </a:r>
            <a:r>
              <a:rPr lang="en-US" b="1" dirty="0" smtClean="0"/>
              <a:t>(G,E,D)</a:t>
            </a:r>
            <a:r>
              <a:rPr lang="en-US" dirty="0" smtClean="0"/>
              <a:t>   is  </a:t>
            </a:r>
            <a:r>
              <a:rPr lang="en-US" dirty="0" err="1" smtClean="0"/>
              <a:t>CCA</a:t>
            </a:r>
            <a:r>
              <a:rPr lang="en-US" baseline="30000" dirty="0" err="1" smtClean="0"/>
              <a:t>ro</a:t>
            </a:r>
            <a:r>
              <a:rPr lang="en-US" dirty="0"/>
              <a:t> </a:t>
            </a:r>
            <a:r>
              <a:rPr lang="en-US" dirty="0" smtClean="0"/>
              <a:t> secure.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2438400" y="1193800"/>
            <a:ext cx="6248400" cy="1416110"/>
            <a:chOff x="2438400" y="1047750"/>
            <a:chExt cx="6248400" cy="1062082"/>
          </a:xfrm>
        </p:grpSpPr>
        <p:sp>
          <p:nvSpPr>
            <p:cNvPr id="4" name="Rectangle 3"/>
            <p:cNvSpPr/>
            <p:nvPr/>
          </p:nvSpPr>
          <p:spPr>
            <a:xfrm>
              <a:off x="2438400" y="1047750"/>
              <a:ext cx="1219200" cy="5334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F(</a:t>
              </a:r>
              <a:r>
                <a:rPr lang="en-US" sz="2000" dirty="0" err="1" smtClean="0"/>
                <a:t>pk</a:t>
              </a:r>
              <a:r>
                <a:rPr lang="en-US" sz="2000" dirty="0" smtClean="0"/>
                <a:t>, x)</a:t>
              </a:r>
              <a:endParaRPr lang="en-US" sz="2000" dirty="0"/>
            </a:p>
          </p:txBody>
        </p:sp>
        <p:sp>
          <p:nvSpPr>
            <p:cNvPr id="5" name="Rectangle 4"/>
            <p:cNvSpPr/>
            <p:nvPr/>
          </p:nvSpPr>
          <p:spPr>
            <a:xfrm>
              <a:off x="3657600" y="1047750"/>
              <a:ext cx="5029200" cy="5334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33463">
                <a:tabLst>
                  <a:tab pos="455613" algn="l"/>
                  <a:tab pos="1947863" algn="l"/>
                </a:tabLst>
              </a:pPr>
              <a:r>
                <a:rPr lang="en-US" sz="2000" dirty="0" err="1"/>
                <a:t>E</a:t>
              </a:r>
              <a:r>
                <a:rPr lang="en-US" sz="2000" baseline="-25000" dirty="0" err="1"/>
                <a:t>s</a:t>
              </a:r>
              <a:r>
                <a:rPr lang="en-US" sz="2400" dirty="0" smtClean="0"/>
                <a:t>(</a:t>
              </a:r>
              <a:r>
                <a:rPr lang="en-US" sz="2000" dirty="0" smtClean="0"/>
                <a:t> H(x),  m </a:t>
              </a:r>
              <a:r>
                <a:rPr lang="en-US" sz="2400" dirty="0" smtClean="0"/>
                <a:t>)</a:t>
              </a:r>
              <a:endParaRPr lang="en-US" sz="2000" dirty="0"/>
            </a:p>
          </p:txBody>
        </p:sp>
        <p:sp>
          <p:nvSpPr>
            <p:cNvPr id="6" name="Right Brace 5"/>
            <p:cNvSpPr/>
            <p:nvPr/>
          </p:nvSpPr>
          <p:spPr>
            <a:xfrm rot="5400000">
              <a:off x="2933700" y="1162050"/>
              <a:ext cx="228600" cy="1219200"/>
            </a:xfrm>
            <a:prstGeom prst="righ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590800" y="1809750"/>
              <a:ext cx="966931" cy="3000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header</a:t>
              </a:r>
              <a:endParaRPr lang="en-US" dirty="0"/>
            </a:p>
          </p:txBody>
        </p:sp>
        <p:sp>
          <p:nvSpPr>
            <p:cNvPr id="8" name="Right Brace 7"/>
            <p:cNvSpPr/>
            <p:nvPr/>
          </p:nvSpPr>
          <p:spPr>
            <a:xfrm rot="5400000">
              <a:off x="6096000" y="-704850"/>
              <a:ext cx="228600" cy="4953000"/>
            </a:xfrm>
            <a:prstGeom prst="righ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823568" y="1809750"/>
              <a:ext cx="735197" cy="3000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body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552709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Digital Signatures</a:t>
            </a:r>
          </a:p>
        </p:txBody>
      </p:sp>
      <p:sp>
        <p:nvSpPr>
          <p:cNvPr id="5427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Public-key encryption</a:t>
            </a:r>
          </a:p>
          <a:p>
            <a:pPr lvl="1"/>
            <a:r>
              <a:rPr lang="en-US" dirty="0" smtClean="0"/>
              <a:t>Alice publishes encryption key</a:t>
            </a:r>
          </a:p>
          <a:p>
            <a:pPr lvl="1"/>
            <a:r>
              <a:rPr lang="en-US" dirty="0" smtClean="0"/>
              <a:t>Anyone can send encrypted message</a:t>
            </a:r>
          </a:p>
          <a:p>
            <a:pPr lvl="1"/>
            <a:r>
              <a:rPr lang="en-US" dirty="0" smtClean="0"/>
              <a:t>Only Alice can decrypt messages with this key</a:t>
            </a:r>
          </a:p>
          <a:p>
            <a:endParaRPr lang="en-US" dirty="0" smtClean="0"/>
          </a:p>
          <a:p>
            <a:r>
              <a:rPr lang="en-US" dirty="0" smtClean="0"/>
              <a:t>Digital signature scheme</a:t>
            </a:r>
          </a:p>
          <a:p>
            <a:pPr lvl="1"/>
            <a:r>
              <a:rPr lang="en-US" dirty="0" smtClean="0"/>
              <a:t>Alice publishes key for verifying signatures</a:t>
            </a:r>
          </a:p>
          <a:p>
            <a:pPr lvl="1"/>
            <a:r>
              <a:rPr lang="en-US" dirty="0" smtClean="0"/>
              <a:t>Anyone can check a message signed by Alice</a:t>
            </a:r>
          </a:p>
          <a:p>
            <a:pPr lvl="1"/>
            <a:r>
              <a:rPr lang="en-US" dirty="0" smtClean="0"/>
              <a:t>Only Alice can send signed messages</a:t>
            </a:r>
          </a:p>
        </p:txBody>
      </p:sp>
    </p:spTree>
    <p:extLst>
      <p:ext uri="{BB962C8B-B14F-4D97-AF65-F5344CB8AC3E}">
        <p14:creationId xmlns:p14="http://schemas.microsoft.com/office/powerpoint/2010/main" val="1937351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Digital Signatures from TDPs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382000" cy="5029200"/>
          </a:xfrm>
        </p:spPr>
        <p:txBody>
          <a:bodyPr/>
          <a:lstStyle/>
          <a:p>
            <a:pPr>
              <a:spcBef>
                <a:spcPts val="1176"/>
              </a:spcBef>
            </a:pPr>
            <a:r>
              <a:rPr lang="en-US" dirty="0" smtClean="0"/>
              <a:t>(</a:t>
            </a:r>
            <a:r>
              <a:rPr lang="en-US" dirty="0"/>
              <a:t>G, F, F</a:t>
            </a:r>
            <a:r>
              <a:rPr lang="en-US" baseline="30000" dirty="0"/>
              <a:t>-1</a:t>
            </a:r>
            <a:r>
              <a:rPr lang="en-US" dirty="0" smtClean="0"/>
              <a:t>):    secure TDP   X ⟶ X       </a:t>
            </a:r>
          </a:p>
          <a:p>
            <a:pPr>
              <a:spcBef>
                <a:spcPts val="1176"/>
              </a:spcBef>
            </a:pPr>
            <a:r>
              <a:rPr lang="en-US" dirty="0" smtClean="0"/>
              <a:t>H: M ⟶ X   a hash function</a:t>
            </a:r>
          </a:p>
          <a:p>
            <a:pPr>
              <a:spcBef>
                <a:spcPts val="1176"/>
              </a:spcBef>
            </a:pPr>
            <a:endParaRPr lang="en-US" sz="2000" dirty="0"/>
          </a:p>
          <a:p>
            <a:pPr>
              <a:spcBef>
                <a:spcPts val="1176"/>
              </a:spcBef>
            </a:pPr>
            <a:endParaRPr lang="en-US" sz="2000" dirty="0" smtClean="0"/>
          </a:p>
          <a:p>
            <a:pPr>
              <a:spcBef>
                <a:spcPts val="1176"/>
              </a:spcBef>
            </a:pPr>
            <a:endParaRPr lang="en-US" sz="2000" dirty="0"/>
          </a:p>
          <a:p>
            <a:pPr>
              <a:spcBef>
                <a:spcPts val="1176"/>
              </a:spcBef>
            </a:pPr>
            <a:endParaRPr lang="en-US" sz="2000" dirty="0" smtClean="0"/>
          </a:p>
          <a:p>
            <a:pPr>
              <a:spcBef>
                <a:spcPts val="1176"/>
              </a:spcBef>
            </a:pPr>
            <a:endParaRPr lang="en-US" sz="2000" dirty="0"/>
          </a:p>
          <a:p>
            <a:pPr>
              <a:spcBef>
                <a:spcPts val="1176"/>
              </a:spcBef>
            </a:pPr>
            <a:endParaRPr lang="en-US" sz="2000" dirty="0" smtClean="0"/>
          </a:p>
          <a:p>
            <a:pPr marL="0" indent="0">
              <a:spcBef>
                <a:spcPts val="1176"/>
              </a:spcBef>
              <a:buNone/>
            </a:pPr>
            <a:r>
              <a:rPr lang="en-US" sz="2400" dirty="0" smtClean="0"/>
              <a:t>Security:   existential </a:t>
            </a:r>
            <a:r>
              <a:rPr lang="en-US" sz="2400" dirty="0" err="1" smtClean="0"/>
              <a:t>unforgeability</a:t>
            </a:r>
            <a:r>
              <a:rPr lang="en-US" sz="2400" dirty="0" smtClean="0"/>
              <a:t> under a chosen message 		attack  </a:t>
            </a:r>
            <a:r>
              <a:rPr lang="en-US" sz="2000" dirty="0" smtClean="0"/>
              <a:t>(in the random oracle model)</a:t>
            </a:r>
            <a:endParaRPr lang="en-US" dirty="0" smtClean="0"/>
          </a:p>
          <a:p>
            <a:pPr marL="0" indent="0">
              <a:spcBef>
                <a:spcPts val="1176"/>
              </a:spcBef>
              <a:buNone/>
            </a:pPr>
            <a:endParaRPr lang="en-US" dirty="0" smtClean="0"/>
          </a:p>
        </p:txBody>
      </p:sp>
      <p:sp>
        <p:nvSpPr>
          <p:cNvPr id="4" name="Content Placeholder 3"/>
          <p:cNvSpPr txBox="1">
            <a:spLocks/>
          </p:cNvSpPr>
          <p:nvPr/>
        </p:nvSpPr>
        <p:spPr bwMode="auto">
          <a:xfrm>
            <a:off x="609600" y="2997202"/>
            <a:ext cx="3886200" cy="2031998"/>
          </a:xfrm>
          <a:prstGeom prst="rect">
            <a:avLst/>
          </a:prstGeom>
          <a:noFill/>
          <a:ln>
            <a:solidFill>
              <a:srgbClr val="008000"/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sz="2400" b="1" u="sng" dirty="0" smtClean="0"/>
              <a:t>Sign</a:t>
            </a:r>
            <a:r>
              <a:rPr lang="en-US" b="1" u="sng" dirty="0" smtClean="0"/>
              <a:t>(</a:t>
            </a:r>
            <a:r>
              <a:rPr lang="en-US" sz="2400" b="1" u="sng" dirty="0" smtClean="0"/>
              <a:t> </a:t>
            </a:r>
            <a:r>
              <a:rPr lang="en-US" sz="2400" b="1" u="sng" dirty="0" err="1" smtClean="0"/>
              <a:t>sk</a:t>
            </a:r>
            <a:r>
              <a:rPr lang="en-US" sz="2400" b="1" u="sng" dirty="0" smtClean="0"/>
              <a:t>, </a:t>
            </a:r>
            <a:r>
              <a:rPr lang="en-US" sz="2400" b="1" u="sng" dirty="0" err="1" smtClean="0"/>
              <a:t>m∈X</a:t>
            </a:r>
            <a:r>
              <a:rPr lang="en-US" b="1" u="sng" dirty="0" smtClean="0"/>
              <a:t>)</a:t>
            </a:r>
            <a:r>
              <a:rPr lang="en-US" b="1" dirty="0" smtClean="0"/>
              <a:t> </a:t>
            </a:r>
            <a:r>
              <a:rPr lang="en-US" sz="2400" b="1" dirty="0" smtClean="0"/>
              <a:t>:</a:t>
            </a:r>
          </a:p>
          <a:p>
            <a:pPr marL="0" indent="0">
              <a:buFont typeface="Wingdings" pitchFamily="2" charset="2"/>
              <a:buNone/>
              <a:tabLst>
                <a:tab pos="455613" algn="l"/>
                <a:tab pos="1947863" algn="l"/>
              </a:tabLst>
            </a:pPr>
            <a:r>
              <a:rPr lang="en-US" sz="2400" dirty="0" smtClean="0"/>
              <a:t>	output   </a:t>
            </a:r>
          </a:p>
          <a:p>
            <a:pPr marL="0" indent="0">
              <a:buFont typeface="Wingdings" pitchFamily="2" charset="2"/>
              <a:buNone/>
              <a:tabLst>
                <a:tab pos="455613" algn="l"/>
                <a:tab pos="1947863" algn="l"/>
              </a:tabLst>
            </a:pPr>
            <a:r>
              <a:rPr lang="en-US" sz="2400" dirty="0"/>
              <a:t>	</a:t>
            </a:r>
            <a:r>
              <a:rPr lang="en-US" sz="2400" dirty="0" smtClean="0"/>
              <a:t>    sig =  F</a:t>
            </a:r>
            <a:r>
              <a:rPr lang="en-US" sz="2400" baseline="30000" dirty="0" smtClean="0"/>
              <a:t>-1</a:t>
            </a:r>
            <a:r>
              <a:rPr lang="en-US" sz="3200" dirty="0" smtClean="0"/>
              <a:t>(</a:t>
            </a:r>
            <a:r>
              <a:rPr lang="en-US" sz="2400" dirty="0" err="1" smtClean="0"/>
              <a:t>sk</a:t>
            </a:r>
            <a:r>
              <a:rPr lang="en-US" sz="2400" dirty="0" smtClean="0"/>
              <a:t>, H(m) </a:t>
            </a:r>
            <a:r>
              <a:rPr lang="en-US" sz="3200" dirty="0" smtClean="0"/>
              <a:t>)</a:t>
            </a:r>
            <a:endParaRPr lang="en-US" sz="3200" dirty="0"/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4800600" y="2997201"/>
            <a:ext cx="4191000" cy="2031999"/>
          </a:xfrm>
          <a:prstGeom prst="rect">
            <a:avLst/>
          </a:prstGeom>
          <a:ln>
            <a:solidFill>
              <a:srgbClr val="008000"/>
            </a:solidFill>
          </a:ln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5000"/>
              <a:buFont typeface="Wingdings" pitchFamily="2" charset="2"/>
              <a:buChar char="w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 typeface="Wingdings" pitchFamily="2" charset="2"/>
              <a:buNone/>
              <a:tabLst>
                <a:tab pos="455613" algn="l"/>
              </a:tabLst>
            </a:pPr>
            <a:r>
              <a:rPr lang="en-US" sz="2400" b="1" u="sng" dirty="0" smtClean="0"/>
              <a:t>Verify</a:t>
            </a:r>
            <a:r>
              <a:rPr lang="en-US" b="1" u="sng" dirty="0" smtClean="0"/>
              <a:t>(</a:t>
            </a:r>
            <a:r>
              <a:rPr lang="en-US" sz="2400" b="1" u="sng" dirty="0" smtClean="0"/>
              <a:t> </a:t>
            </a:r>
            <a:r>
              <a:rPr lang="en-US" sz="2400" b="1" u="sng" dirty="0" err="1"/>
              <a:t>p</a:t>
            </a:r>
            <a:r>
              <a:rPr lang="en-US" sz="2400" b="1" u="sng" dirty="0" err="1" smtClean="0"/>
              <a:t>k</a:t>
            </a:r>
            <a:r>
              <a:rPr lang="en-US" sz="2400" b="1" u="sng" dirty="0" smtClean="0"/>
              <a:t>, m, sig</a:t>
            </a:r>
            <a:r>
              <a:rPr lang="en-US" b="1" u="sng" dirty="0" smtClean="0"/>
              <a:t>)</a:t>
            </a:r>
            <a:r>
              <a:rPr lang="en-US" b="1" dirty="0" smtClean="0"/>
              <a:t> </a:t>
            </a:r>
            <a:r>
              <a:rPr lang="en-US" sz="2400" b="1" dirty="0" smtClean="0"/>
              <a:t>:</a:t>
            </a:r>
          </a:p>
          <a:p>
            <a:pPr marL="0" indent="0">
              <a:buFont typeface="Wingdings" pitchFamily="2" charset="2"/>
              <a:buNone/>
              <a:tabLst>
                <a:tab pos="455613" algn="l"/>
                <a:tab pos="1947863" algn="l"/>
              </a:tabLst>
            </a:pPr>
            <a:r>
              <a:rPr lang="en-US" sz="2400" dirty="0" smtClean="0"/>
              <a:t>	output</a:t>
            </a:r>
          </a:p>
          <a:p>
            <a:pPr marL="0" indent="0">
              <a:buFont typeface="Wingdings" pitchFamily="2" charset="2"/>
              <a:buNone/>
              <a:tabLst>
                <a:tab pos="455613" algn="l"/>
              </a:tabLst>
            </a:pPr>
            <a:r>
              <a:rPr lang="en-US" sz="2400" dirty="0" smtClean="0"/>
              <a:t>	1   if    H(m) = F(</a:t>
            </a:r>
            <a:r>
              <a:rPr lang="en-US" sz="2400" dirty="0" err="1" smtClean="0"/>
              <a:t>pk</a:t>
            </a:r>
            <a:r>
              <a:rPr lang="en-US" sz="2400" dirty="0" smtClean="0"/>
              <a:t>, sig)</a:t>
            </a:r>
          </a:p>
          <a:p>
            <a:pPr marL="0" indent="0">
              <a:buFont typeface="Wingdings" pitchFamily="2" charset="2"/>
              <a:buNone/>
              <a:tabLst>
                <a:tab pos="455613" algn="l"/>
              </a:tabLst>
            </a:pPr>
            <a:r>
              <a:rPr lang="en-US" sz="2400" dirty="0"/>
              <a:t>	</a:t>
            </a:r>
            <a:r>
              <a:rPr lang="en-US" sz="2400" dirty="0" smtClean="0"/>
              <a:t>0   otherwise</a:t>
            </a:r>
            <a:endParaRPr lang="en-US" sz="2400" dirty="0"/>
          </a:p>
        </p:txBody>
      </p:sp>
      <p:sp>
        <p:nvSpPr>
          <p:cNvPr id="7" name="Left Brace 6"/>
          <p:cNvSpPr/>
          <p:nvPr/>
        </p:nvSpPr>
        <p:spPr bwMode="auto">
          <a:xfrm>
            <a:off x="5105400" y="4038599"/>
            <a:ext cx="152400" cy="762000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5302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7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Public-Key Infrastructure (PKI)</a:t>
            </a:r>
          </a:p>
        </p:txBody>
      </p:sp>
      <p:sp>
        <p:nvSpPr>
          <p:cNvPr id="5734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8305800" cy="5029200"/>
          </a:xfrm>
        </p:spPr>
        <p:txBody>
          <a:bodyPr/>
          <a:lstStyle/>
          <a:p>
            <a:r>
              <a:rPr lang="en-US" sz="2400" dirty="0" smtClean="0"/>
              <a:t>Anyone can send Bob a secret message</a:t>
            </a:r>
          </a:p>
          <a:p>
            <a:pPr marL="457200" lvl="1" indent="0">
              <a:buNone/>
            </a:pPr>
            <a:r>
              <a:rPr lang="en-US" dirty="0" smtClean="0"/>
              <a:t>		</a:t>
            </a:r>
            <a:r>
              <a:rPr lang="mr-IN" dirty="0" smtClean="0"/>
              <a:t>…</a:t>
            </a:r>
            <a:r>
              <a:rPr lang="en-US" dirty="0" smtClean="0"/>
              <a:t> provided they know Bob’s public key</a:t>
            </a:r>
          </a:p>
          <a:p>
            <a:pPr>
              <a:spcBef>
                <a:spcPts val="1776"/>
              </a:spcBef>
            </a:pPr>
            <a:r>
              <a:rPr lang="en-US" sz="2400" dirty="0" smtClean="0"/>
              <a:t>How do we know a key belongs to Bob?</a:t>
            </a:r>
          </a:p>
          <a:p>
            <a:pPr lvl="1"/>
            <a:r>
              <a:rPr lang="en-US" dirty="0" smtClean="0"/>
              <a:t>If imposter substitutes another key, can read Bob’s messages</a:t>
            </a:r>
          </a:p>
          <a:p>
            <a:endParaRPr lang="en-US" sz="2400" dirty="0" smtClean="0"/>
          </a:p>
          <a:p>
            <a:r>
              <a:rPr lang="en-US" sz="2400" dirty="0" smtClean="0"/>
              <a:t>One solution: </a:t>
            </a:r>
            <a:r>
              <a:rPr lang="en-US" sz="2400" b="1" dirty="0" smtClean="0"/>
              <a:t>PKI</a:t>
            </a:r>
          </a:p>
          <a:p>
            <a:pPr lvl="1"/>
            <a:r>
              <a:rPr lang="en-US" dirty="0" smtClean="0"/>
              <a:t>Trusted root Certificate Authority  (CA)</a:t>
            </a:r>
          </a:p>
          <a:p>
            <a:pPr lvl="1"/>
            <a:r>
              <a:rPr lang="en-US" dirty="0" smtClean="0"/>
              <a:t>CA certifies that a given public-key belongs to Bob</a:t>
            </a:r>
          </a:p>
        </p:txBody>
      </p:sp>
    </p:spTree>
    <p:extLst>
      <p:ext uri="{BB962C8B-B14F-4D97-AF65-F5344CB8AC3E}">
        <p14:creationId xmlns:p14="http://schemas.microsoft.com/office/powerpoint/2010/main" val="1625979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 bwMode="auto">
          <a:xfrm>
            <a:off x="1600200" y="4624583"/>
            <a:ext cx="5562600" cy="1258668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1600200" y="2908300"/>
            <a:ext cx="5562600" cy="1518041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8382000" cy="990600"/>
          </a:xfrm>
        </p:spPr>
        <p:txBody>
          <a:bodyPr/>
          <a:lstStyle/>
          <a:p>
            <a:r>
              <a:rPr lang="en-US" sz="3600" dirty="0" smtClean="0"/>
              <a:t>Putting it all together:  SSL/TLS  </a:t>
            </a:r>
            <a:r>
              <a:rPr lang="en-US" sz="2000" dirty="0" smtClean="0"/>
              <a:t>(simplified)</a:t>
            </a:r>
          </a:p>
        </p:txBody>
      </p:sp>
      <p:sp>
        <p:nvSpPr>
          <p:cNvPr id="60419" name="Oval 3"/>
          <p:cNvSpPr>
            <a:spLocks noChangeArrowheads="1"/>
          </p:cNvSpPr>
          <p:nvPr/>
        </p:nvSpPr>
        <p:spPr bwMode="auto">
          <a:xfrm>
            <a:off x="381000" y="1768475"/>
            <a:ext cx="1054100" cy="4751388"/>
          </a:xfrm>
          <a:prstGeom prst="ellipse">
            <a:avLst/>
          </a:prstGeom>
          <a:solidFill>
            <a:schemeClr val="accent1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4400">
                <a:solidFill>
                  <a:srgbClr val="000000"/>
                </a:solidFill>
              </a:rPr>
              <a:t>C</a:t>
            </a:r>
          </a:p>
        </p:txBody>
      </p:sp>
      <p:sp>
        <p:nvSpPr>
          <p:cNvPr id="60420" name="Line 4"/>
          <p:cNvSpPr>
            <a:spLocks noChangeShapeType="1"/>
          </p:cNvSpPr>
          <p:nvPr/>
        </p:nvSpPr>
        <p:spPr bwMode="auto">
          <a:xfrm flipV="1">
            <a:off x="1866900" y="1981200"/>
            <a:ext cx="3162300" cy="1270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1" name="Line 5"/>
          <p:cNvSpPr>
            <a:spLocks noChangeShapeType="1"/>
          </p:cNvSpPr>
          <p:nvPr/>
        </p:nvSpPr>
        <p:spPr bwMode="auto">
          <a:xfrm>
            <a:off x="3516313" y="2548354"/>
            <a:ext cx="3265487" cy="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 type="stealth" w="med" len="lg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2" name="Line 6"/>
          <p:cNvSpPr>
            <a:spLocks noChangeShapeType="1"/>
          </p:cNvSpPr>
          <p:nvPr/>
        </p:nvSpPr>
        <p:spPr bwMode="auto">
          <a:xfrm>
            <a:off x="1866900" y="4134449"/>
            <a:ext cx="3290888" cy="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3" name="Text Box 7"/>
          <p:cNvSpPr txBox="1">
            <a:spLocks noChangeArrowheads="1"/>
          </p:cNvSpPr>
          <p:nvPr/>
        </p:nvSpPr>
        <p:spPr bwMode="auto">
          <a:xfrm>
            <a:off x="1952625" y="1573213"/>
            <a:ext cx="118942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600" dirty="0" smtClean="0">
                <a:solidFill>
                  <a:schemeClr val="tx2"/>
                </a:solidFill>
              </a:rPr>
              <a:t>Client-hello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60424" name="Text Box 8"/>
          <p:cNvSpPr txBox="1">
            <a:spLocks noChangeArrowheads="1"/>
          </p:cNvSpPr>
          <p:nvPr/>
        </p:nvSpPr>
        <p:spPr bwMode="auto">
          <a:xfrm>
            <a:off x="5181600" y="2209800"/>
            <a:ext cx="126182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600" dirty="0" smtClean="0">
                <a:solidFill>
                  <a:schemeClr val="tx2"/>
                </a:solidFill>
              </a:rPr>
              <a:t>Server-hello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60425" name="Oval 9"/>
          <p:cNvSpPr>
            <a:spLocks noChangeArrowheads="1"/>
          </p:cNvSpPr>
          <p:nvPr/>
        </p:nvSpPr>
        <p:spPr bwMode="auto">
          <a:xfrm>
            <a:off x="7327900" y="1692275"/>
            <a:ext cx="1054100" cy="4846698"/>
          </a:xfrm>
          <a:prstGeom prst="ellipse">
            <a:avLst/>
          </a:prstGeom>
          <a:solidFill>
            <a:schemeClr val="accent1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4400">
                <a:solidFill>
                  <a:srgbClr val="000000"/>
                </a:solidFill>
              </a:rPr>
              <a:t>S</a:t>
            </a:r>
          </a:p>
        </p:txBody>
      </p:sp>
      <p:sp>
        <p:nvSpPr>
          <p:cNvPr id="60426" name="Text Box 10"/>
          <p:cNvSpPr txBox="1">
            <a:spLocks noChangeArrowheads="1"/>
          </p:cNvSpPr>
          <p:nvPr/>
        </p:nvSpPr>
        <p:spPr bwMode="auto">
          <a:xfrm>
            <a:off x="1866254" y="3762350"/>
            <a:ext cx="199522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600" smtClean="0">
                <a:solidFill>
                  <a:schemeClr val="tx2"/>
                </a:solidFill>
              </a:rPr>
              <a:t>Client key-exchange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60427" name="Line 12"/>
          <p:cNvSpPr>
            <a:spLocks noChangeShapeType="1"/>
          </p:cNvSpPr>
          <p:nvPr/>
        </p:nvSpPr>
        <p:spPr bwMode="auto">
          <a:xfrm>
            <a:off x="1828800" y="5105400"/>
            <a:ext cx="3290888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8" name="Line 13"/>
          <p:cNvSpPr>
            <a:spLocks noChangeShapeType="1"/>
          </p:cNvSpPr>
          <p:nvPr/>
        </p:nvSpPr>
        <p:spPr bwMode="auto">
          <a:xfrm>
            <a:off x="3516313" y="5562600"/>
            <a:ext cx="3265487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stealth" w="med" len="lg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9" name="Text Box 14"/>
          <p:cNvSpPr txBox="1">
            <a:spLocks noChangeArrowheads="1"/>
          </p:cNvSpPr>
          <p:nvPr/>
        </p:nvSpPr>
        <p:spPr bwMode="auto">
          <a:xfrm>
            <a:off x="5898225" y="5164724"/>
            <a:ext cx="88357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600" dirty="0" smtClean="0"/>
              <a:t>finished</a:t>
            </a:r>
            <a:endParaRPr lang="en-US" sz="1600" dirty="0"/>
          </a:p>
        </p:txBody>
      </p:sp>
      <p:sp>
        <p:nvSpPr>
          <p:cNvPr id="60430" name="Text Box 15"/>
          <p:cNvSpPr txBox="1">
            <a:spLocks noChangeArrowheads="1"/>
          </p:cNvSpPr>
          <p:nvPr/>
        </p:nvSpPr>
        <p:spPr bwMode="auto">
          <a:xfrm>
            <a:off x="1828800" y="4724400"/>
            <a:ext cx="88357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600" dirty="0" smtClean="0"/>
              <a:t>finished</a:t>
            </a:r>
            <a:endParaRPr lang="en-US" sz="1600" dirty="0"/>
          </a:p>
        </p:txBody>
      </p:sp>
      <p:sp>
        <p:nvSpPr>
          <p:cNvPr id="60433" name="Line 12"/>
          <p:cNvSpPr>
            <a:spLocks noChangeShapeType="1"/>
          </p:cNvSpPr>
          <p:nvPr/>
        </p:nvSpPr>
        <p:spPr bwMode="auto">
          <a:xfrm>
            <a:off x="1800225" y="6519863"/>
            <a:ext cx="4981575" cy="0"/>
          </a:xfrm>
          <a:prstGeom prst="line">
            <a:avLst/>
          </a:prstGeom>
          <a:noFill/>
          <a:ln w="50800">
            <a:solidFill>
              <a:srgbClr val="7030A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34" name="Text Box 15"/>
          <p:cNvSpPr txBox="1">
            <a:spLocks noChangeArrowheads="1"/>
          </p:cNvSpPr>
          <p:nvPr/>
        </p:nvSpPr>
        <p:spPr bwMode="auto">
          <a:xfrm>
            <a:off x="3276600" y="6138863"/>
            <a:ext cx="221246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rgbClr val="7030A0"/>
                </a:solidFill>
              </a:rPr>
              <a:t>Encrypted session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9" name="Line 5"/>
          <p:cNvSpPr>
            <a:spLocks noChangeShapeType="1"/>
          </p:cNvSpPr>
          <p:nvPr/>
        </p:nvSpPr>
        <p:spPr bwMode="auto">
          <a:xfrm>
            <a:off x="3592513" y="3467295"/>
            <a:ext cx="3265487" cy="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 type="stealth" w="med" len="lg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Text Box 8"/>
          <p:cNvSpPr txBox="1">
            <a:spLocks noChangeArrowheads="1"/>
          </p:cNvSpPr>
          <p:nvPr/>
        </p:nvSpPr>
        <p:spPr bwMode="auto">
          <a:xfrm>
            <a:off x="5080081" y="3124200"/>
            <a:ext cx="207492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600" dirty="0" smtClean="0">
                <a:solidFill>
                  <a:schemeClr val="tx2"/>
                </a:solidFill>
              </a:rPr>
              <a:t>Server-key-exchange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00200" y="2876490"/>
            <a:ext cx="19752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</a:rPr>
              <a:t>Key exchange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570646" y="5460068"/>
            <a:ext cx="18678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Confirmation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10903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内容占位符 2"/>
          <p:cNvSpPr>
            <a:spLocks noGrp="1"/>
          </p:cNvSpPr>
          <p:nvPr>
            <p:ph idx="1"/>
          </p:nvPr>
        </p:nvSpPr>
        <p:spPr>
          <a:xfrm>
            <a:off x="442452" y="1257164"/>
            <a:ext cx="8229600" cy="4501445"/>
          </a:xfrm>
        </p:spPr>
        <p:txBody>
          <a:bodyPr/>
          <a:lstStyle/>
          <a:p>
            <a:pPr marL="0" indent="0" algn="ctr">
              <a:buNone/>
            </a:pPr>
            <a:r>
              <a:rPr kumimoji="1" lang="en-US" altLang="zh-CN" sz="4000" dirty="0" smtClean="0"/>
              <a:t>Thank</a:t>
            </a:r>
            <a:r>
              <a:rPr kumimoji="1" lang="zh-CN" altLang="en-US" sz="4000" dirty="0" smtClean="0"/>
              <a:t> </a:t>
            </a:r>
            <a:r>
              <a:rPr kumimoji="1" lang="en-US" altLang="zh-CN" sz="4000" dirty="0" smtClean="0"/>
              <a:t>you!</a:t>
            </a:r>
            <a:r>
              <a:rPr kumimoji="1" lang="zh-CN" altLang="en-US" sz="4000" dirty="0" smtClean="0"/>
              <a:t> </a:t>
            </a:r>
            <a:endParaRPr kumimoji="1" lang="en-US" altLang="zh-CN" sz="4000" dirty="0" smtClean="0"/>
          </a:p>
          <a:p>
            <a:pPr marL="0" indent="0">
              <a:buNone/>
            </a:pPr>
            <a:endParaRPr kumimoji="1"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895775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 1:secure communication</a:t>
            </a:r>
          </a:p>
        </p:txBody>
      </p:sp>
      <p:sp>
        <p:nvSpPr>
          <p:cNvPr id="14" name="Content Placeholder 13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Clr>
                <a:schemeClr val="tx1"/>
              </a:buClr>
              <a:buSzPct val="60000"/>
              <a:buNone/>
              <a:defRPr/>
            </a:pPr>
            <a:r>
              <a:rPr lang="en-US" sz="2400" dirty="0" smtClean="0"/>
              <a:t>Step 1:  Session setup to exchange key</a:t>
            </a:r>
          </a:p>
          <a:p>
            <a:pPr marL="0" indent="0">
              <a:buClr>
                <a:schemeClr val="tx1"/>
              </a:buClr>
              <a:buSzPct val="60000"/>
              <a:buNone/>
              <a:defRPr/>
            </a:pPr>
            <a:r>
              <a:rPr lang="en-US" sz="2400" dirty="0" smtClean="0"/>
              <a:t>Step 2:  encrypt data</a:t>
            </a:r>
            <a:endParaRPr lang="en-US" sz="2000" dirty="0" smtClean="0"/>
          </a:p>
          <a:p>
            <a:pPr>
              <a:defRPr/>
            </a:pPr>
            <a:endParaRPr lang="en-US" dirty="0"/>
          </a:p>
        </p:txBody>
      </p:sp>
      <p:pic>
        <p:nvPicPr>
          <p:cNvPr id="12292" name="Picture 3" descr="MCj0404159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67550" y="533400"/>
            <a:ext cx="1736725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4" name="Line 5"/>
          <p:cNvSpPr>
            <a:spLocks noChangeShapeType="1"/>
          </p:cNvSpPr>
          <p:nvPr/>
        </p:nvSpPr>
        <p:spPr bwMode="auto">
          <a:xfrm flipV="1">
            <a:off x="4902200" y="1809749"/>
            <a:ext cx="2289175" cy="1692275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pic>
        <p:nvPicPr>
          <p:cNvPr id="12296" name="Picture 7" descr="wellsfar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3400" y="3502025"/>
            <a:ext cx="4368800" cy="280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7" name="AutoShape 8"/>
          <p:cNvSpPr>
            <a:spLocks noChangeArrowheads="1"/>
          </p:cNvSpPr>
          <p:nvPr/>
        </p:nvSpPr>
        <p:spPr bwMode="auto">
          <a:xfrm>
            <a:off x="3943350" y="6076950"/>
            <a:ext cx="457200" cy="457200"/>
          </a:xfrm>
          <a:prstGeom prst="irregularSeal1">
            <a:avLst/>
          </a:prstGeom>
          <a:noFill/>
          <a:ln w="2857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9" name="Oval 11"/>
          <p:cNvSpPr>
            <a:spLocks noChangeArrowheads="1"/>
          </p:cNvSpPr>
          <p:nvPr/>
        </p:nvSpPr>
        <p:spPr bwMode="auto">
          <a:xfrm>
            <a:off x="7029450" y="2000250"/>
            <a:ext cx="304800" cy="304800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0" name="Oval 12"/>
          <p:cNvSpPr>
            <a:spLocks noChangeArrowheads="1"/>
          </p:cNvSpPr>
          <p:nvPr/>
        </p:nvSpPr>
        <p:spPr bwMode="auto">
          <a:xfrm>
            <a:off x="8077200" y="419100"/>
            <a:ext cx="304800" cy="304800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Content Placeholder 8"/>
          <p:cNvSpPr txBox="1">
            <a:spLocks/>
          </p:cNvSpPr>
          <p:nvPr/>
        </p:nvSpPr>
        <p:spPr>
          <a:xfrm>
            <a:off x="609600" y="1676400"/>
            <a:ext cx="4089400" cy="1295400"/>
          </a:xfrm>
          <a:prstGeom prst="rect">
            <a:avLst/>
          </a:prstGeom>
        </p:spPr>
        <p:txBody>
          <a:bodyPr/>
          <a:lstStyle/>
          <a:p>
            <a:pPr marL="285750" indent="-285750" eaLnBrk="0" hangingPunct="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/>
            </a:pPr>
            <a:endParaRPr lang="en-US" kern="0" dirty="0">
              <a:latin typeface="+mn-lt"/>
            </a:endParaRPr>
          </a:p>
        </p:txBody>
      </p:sp>
      <p:sp>
        <p:nvSpPr>
          <p:cNvPr id="2" name="TextBox 1"/>
          <p:cNvSpPr txBox="1"/>
          <p:nvPr/>
        </p:nvSpPr>
        <p:spPr>
          <a:xfrm rot="19071652">
            <a:off x="5805335" y="2622201"/>
            <a:ext cx="9291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HTTPS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499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2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737600" y="6616700"/>
            <a:ext cx="355600" cy="24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A3C4A29E-0C54-4CD9-8E35-7C619B65871E}" type="slidenum">
              <a:rPr lang="en-US"/>
              <a:pPr eaLnBrk="1" hangingPunct="1"/>
              <a:t>6</a:t>
            </a:fld>
            <a:endParaRPr lang="en-US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Goal 2:   Protected files</a:t>
            </a:r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3276600" y="2014538"/>
            <a:ext cx="2057400" cy="27860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3887788" y="1600200"/>
            <a:ext cx="7842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>
                <a:latin typeface="+mn-lt"/>
              </a:rPr>
              <a:t>Disk</a:t>
            </a:r>
          </a:p>
        </p:txBody>
      </p:sp>
      <p:sp>
        <p:nvSpPr>
          <p:cNvPr id="47110" name="Rectangle 6"/>
          <p:cNvSpPr>
            <a:spLocks noChangeArrowheads="1"/>
          </p:cNvSpPr>
          <p:nvPr/>
        </p:nvSpPr>
        <p:spPr bwMode="auto">
          <a:xfrm>
            <a:off x="3733800" y="2362200"/>
            <a:ext cx="1066800" cy="9144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+mn-lt"/>
              </a:rPr>
              <a:t>File 1</a:t>
            </a:r>
          </a:p>
        </p:txBody>
      </p:sp>
      <p:sp>
        <p:nvSpPr>
          <p:cNvPr id="47111" name="Rectangle 7"/>
          <p:cNvSpPr>
            <a:spLocks noChangeArrowheads="1"/>
          </p:cNvSpPr>
          <p:nvPr/>
        </p:nvSpPr>
        <p:spPr bwMode="auto">
          <a:xfrm>
            <a:off x="3733800" y="3733800"/>
            <a:ext cx="1066800" cy="914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+mn-lt"/>
              </a:rPr>
              <a:t>File 2</a:t>
            </a:r>
          </a:p>
        </p:txBody>
      </p:sp>
      <p:sp>
        <p:nvSpPr>
          <p:cNvPr id="47112" name="Line 8"/>
          <p:cNvSpPr>
            <a:spLocks noChangeShapeType="1"/>
          </p:cNvSpPr>
          <p:nvPr/>
        </p:nvSpPr>
        <p:spPr bwMode="auto">
          <a:xfrm flipV="1">
            <a:off x="1752600" y="2819400"/>
            <a:ext cx="1905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47113" name="Text Box 9"/>
          <p:cNvSpPr txBox="1">
            <a:spLocks noChangeArrowheads="1"/>
          </p:cNvSpPr>
          <p:nvPr/>
        </p:nvSpPr>
        <p:spPr bwMode="auto">
          <a:xfrm>
            <a:off x="838200" y="2590800"/>
            <a:ext cx="852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>
                <a:latin typeface="+mn-lt"/>
              </a:rPr>
              <a:t>Alice</a:t>
            </a:r>
          </a:p>
        </p:txBody>
      </p:sp>
    </p:spTree>
    <p:extLst>
      <p:ext uri="{BB962C8B-B14F-4D97-AF65-F5344CB8AC3E}">
        <p14:creationId xmlns:p14="http://schemas.microsoft.com/office/powerpoint/2010/main" val="1800129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2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737600" y="6616700"/>
            <a:ext cx="355600" cy="24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A3C4A29E-0C54-4CD9-8E35-7C619B65871E}" type="slidenum">
              <a:rPr lang="en-US"/>
              <a:pPr eaLnBrk="1" hangingPunct="1"/>
              <a:t>7</a:t>
            </a:fld>
            <a:endParaRPr lang="en-US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dirty="0" smtClean="0"/>
              <a:t>Symmetric</a:t>
            </a:r>
            <a:r>
              <a:rPr lang="zh-CN" altLang="en-US" dirty="0" smtClean="0"/>
              <a:t> </a:t>
            </a:r>
            <a:r>
              <a:rPr lang="en-US" altLang="zh-CN" dirty="0" smtClean="0"/>
              <a:t>Cryptography</a:t>
            </a:r>
            <a:endParaRPr lang="en-US" dirty="0" smtClean="0"/>
          </a:p>
        </p:txBody>
      </p:sp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1195754" y="1600200"/>
            <a:ext cx="68087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CN" dirty="0" smtClean="0">
                <a:latin typeface="+mn-lt"/>
              </a:rPr>
              <a:t>Assuming</a:t>
            </a:r>
            <a:r>
              <a:rPr lang="zh-CN" altLang="en-US" dirty="0" smtClean="0">
                <a:latin typeface="+mn-lt"/>
              </a:rPr>
              <a:t> </a:t>
            </a:r>
            <a:r>
              <a:rPr lang="en-US" altLang="zh-CN" dirty="0" smtClean="0">
                <a:solidFill>
                  <a:srgbClr val="FF0000"/>
                </a:solidFill>
                <a:latin typeface="+mn-lt"/>
              </a:rPr>
              <a:t>two</a:t>
            </a:r>
            <a:r>
              <a:rPr lang="zh-CN" altLang="en-US" dirty="0" smtClean="0">
                <a:latin typeface="+mn-lt"/>
              </a:rPr>
              <a:t> </a:t>
            </a:r>
            <a:r>
              <a:rPr lang="en-US" altLang="zh-CN" dirty="0" smtClean="0">
                <a:latin typeface="+mn-lt"/>
              </a:rPr>
              <a:t>parties</a:t>
            </a:r>
            <a:r>
              <a:rPr lang="zh-CN" altLang="en-US" dirty="0" smtClean="0">
                <a:latin typeface="+mn-lt"/>
              </a:rPr>
              <a:t> </a:t>
            </a:r>
            <a:r>
              <a:rPr lang="en-US" altLang="zh-CN" dirty="0" smtClean="0">
                <a:latin typeface="+mn-lt"/>
              </a:rPr>
              <a:t>already</a:t>
            </a:r>
            <a:r>
              <a:rPr lang="zh-CN" altLang="en-US" dirty="0" smtClean="0">
                <a:latin typeface="+mn-lt"/>
              </a:rPr>
              <a:t> </a:t>
            </a:r>
            <a:r>
              <a:rPr lang="en-US" altLang="zh-CN" dirty="0" smtClean="0">
                <a:latin typeface="+mn-lt"/>
              </a:rPr>
              <a:t>share</a:t>
            </a:r>
            <a:r>
              <a:rPr lang="zh-CN" altLang="en-US" dirty="0" smtClean="0">
                <a:latin typeface="+mn-lt"/>
              </a:rPr>
              <a:t> </a:t>
            </a:r>
            <a:r>
              <a:rPr lang="en-US" altLang="zh-CN" dirty="0" smtClean="0">
                <a:latin typeface="+mn-lt"/>
              </a:rPr>
              <a:t>a</a:t>
            </a:r>
            <a:r>
              <a:rPr lang="zh-CN" altLang="en-US" dirty="0" smtClean="0">
                <a:latin typeface="+mn-lt"/>
              </a:rPr>
              <a:t> </a:t>
            </a:r>
            <a:r>
              <a:rPr lang="en-US" altLang="zh-CN" dirty="0" smtClean="0">
                <a:latin typeface="+mn-lt"/>
              </a:rPr>
              <a:t>secret</a:t>
            </a:r>
            <a:r>
              <a:rPr lang="zh-CN" altLang="en-US" dirty="0" smtClean="0">
                <a:latin typeface="+mn-lt"/>
              </a:rPr>
              <a:t> </a:t>
            </a:r>
            <a:r>
              <a:rPr lang="en-US" altLang="zh-CN" dirty="0" smtClean="0">
                <a:latin typeface="+mn-lt"/>
              </a:rPr>
              <a:t>key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49246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4000" dirty="0" smtClean="0"/>
              <a:t>Building block:   sym. encryption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97000"/>
            <a:ext cx="8178800" cy="5257800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defRPr/>
            </a:pPr>
            <a:endParaRPr lang="en-US" sz="2000" dirty="0" smtClean="0"/>
          </a:p>
          <a:p>
            <a:pPr marL="0" indent="0" eaLnBrk="1" hangingPunct="1">
              <a:defRPr/>
            </a:pPr>
            <a:endParaRPr lang="en-US" sz="2000" dirty="0" smtClean="0"/>
          </a:p>
          <a:p>
            <a:pPr marL="0" indent="0" eaLnBrk="1" hangingPunct="1">
              <a:defRPr/>
            </a:pPr>
            <a:endParaRPr lang="en-US" sz="2000" dirty="0" smtClean="0"/>
          </a:p>
          <a:p>
            <a:pPr marL="0" indent="0" eaLnBrk="1" hangingPunct="1">
              <a:defRPr/>
            </a:pPr>
            <a:endParaRPr lang="en-US" sz="2000" dirty="0" smtClean="0"/>
          </a:p>
          <a:p>
            <a:pPr marL="0" indent="0" eaLnBrk="1" hangingPunct="1">
              <a:defRPr/>
            </a:pPr>
            <a:endParaRPr lang="en-US" sz="2000" dirty="0" smtClean="0"/>
          </a:p>
          <a:p>
            <a:pPr marL="0" indent="0" eaLnBrk="1" hangingPunct="1">
              <a:defRPr/>
            </a:pPr>
            <a:endParaRPr lang="en-US" sz="2000" dirty="0" smtClean="0"/>
          </a:p>
          <a:p>
            <a:pPr marL="0" indent="0" eaLnBrk="1" hangingPunct="1">
              <a:buNone/>
              <a:defRPr/>
            </a:pPr>
            <a:endParaRPr lang="en-US" sz="2600" dirty="0" smtClean="0"/>
          </a:p>
          <a:p>
            <a:pPr marL="0" indent="0" eaLnBrk="1" hangingPunct="1">
              <a:buNone/>
              <a:defRPr/>
            </a:pPr>
            <a:r>
              <a:rPr lang="en-US" sz="2600" dirty="0" smtClean="0"/>
              <a:t>E, D:  cipher       </a:t>
            </a:r>
            <a:r>
              <a:rPr lang="en-US" sz="2600" dirty="0" smtClean="0">
                <a:solidFill>
                  <a:schemeClr val="tx2"/>
                </a:solidFill>
              </a:rPr>
              <a:t>k:  secret key (e.g. 128 bits)</a:t>
            </a:r>
          </a:p>
          <a:p>
            <a:pPr marL="0" indent="0" eaLnBrk="1" hangingPunct="1">
              <a:buNone/>
              <a:defRPr/>
            </a:pPr>
            <a:r>
              <a:rPr lang="en-US" sz="2600" dirty="0" smtClean="0"/>
              <a:t>m, c:  plaintext,  </a:t>
            </a:r>
            <a:r>
              <a:rPr lang="en-US" sz="2600" dirty="0" err="1" smtClean="0"/>
              <a:t>ciphertext</a:t>
            </a:r>
            <a:r>
              <a:rPr lang="en-US" sz="2600" dirty="0" smtClean="0"/>
              <a:t>            n:  nonce   </a:t>
            </a:r>
            <a:r>
              <a:rPr lang="en-US" sz="1900" b="0" dirty="0" smtClean="0"/>
              <a:t>(aka IV)</a:t>
            </a:r>
            <a:endParaRPr lang="en-US" sz="1900" b="0" dirty="0" smtClean="0">
              <a:solidFill>
                <a:schemeClr val="tx2"/>
              </a:solidFill>
            </a:endParaRPr>
          </a:p>
          <a:p>
            <a:pPr marL="0" indent="0" eaLnBrk="1" hangingPunct="1">
              <a:spcBef>
                <a:spcPts val="3000"/>
              </a:spcBef>
              <a:buNone/>
              <a:defRPr/>
            </a:pPr>
            <a:r>
              <a:rPr lang="en-US" sz="2600" dirty="0" smtClean="0"/>
              <a:t>Encryption algorithm is </a:t>
            </a:r>
            <a:r>
              <a:rPr lang="en-US" sz="26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publicly known</a:t>
            </a:r>
          </a:p>
          <a:p>
            <a:pPr marL="0" indent="0" eaLnBrk="1" hangingPunct="1">
              <a:spcBef>
                <a:spcPts val="3000"/>
              </a:spcBef>
              <a:buNone/>
              <a:defRPr/>
            </a:pPr>
            <a:r>
              <a:rPr lang="en-US" altLang="zh-CN" sz="26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Modern</a:t>
            </a:r>
            <a:r>
              <a:rPr lang="zh-CN" altLang="en-US" sz="26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zh-CN" sz="26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cryptography</a:t>
            </a:r>
            <a:r>
              <a:rPr lang="zh-CN" altLang="en-US" sz="26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zh-CN" sz="26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does</a:t>
            </a:r>
            <a:r>
              <a:rPr lang="zh-CN" altLang="en-US" sz="26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zh-CN" sz="26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not</a:t>
            </a:r>
            <a:r>
              <a:rPr lang="zh-CN" altLang="en-US" sz="26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zh-CN" sz="26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rely</a:t>
            </a:r>
            <a:r>
              <a:rPr lang="zh-CN" altLang="en-US" sz="26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zh-CN" sz="26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on</a:t>
            </a:r>
            <a:r>
              <a:rPr lang="zh-CN" altLang="en-US" sz="26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zh-CN" sz="26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secrecy</a:t>
            </a:r>
            <a:r>
              <a:rPr lang="zh-CN" altLang="en-US" sz="26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zh-CN" sz="26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of</a:t>
            </a:r>
            <a:r>
              <a:rPr lang="zh-CN" altLang="en-US" sz="26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zh-CN" sz="26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algorithm</a:t>
            </a:r>
            <a:r>
              <a:rPr lang="en-US" altLang="zh-CN" sz="26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</a:t>
            </a:r>
            <a:endParaRPr lang="en-US" sz="2600" b="1" u="sng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198" name="Text Box 5"/>
          <p:cNvSpPr txBox="1">
            <a:spLocks noChangeArrowheads="1"/>
          </p:cNvSpPr>
          <p:nvPr/>
        </p:nvSpPr>
        <p:spPr bwMode="auto">
          <a:xfrm>
            <a:off x="1222547" y="1809689"/>
            <a:ext cx="70927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Tahoma" pitchFamily="34" charset="0"/>
              </a:rPr>
              <a:t>Alice</a:t>
            </a:r>
          </a:p>
        </p:txBody>
      </p:sp>
      <p:sp>
        <p:nvSpPr>
          <p:cNvPr id="8199" name="Rectangle 6"/>
          <p:cNvSpPr>
            <a:spLocks noChangeArrowheads="1"/>
          </p:cNvSpPr>
          <p:nvPr/>
        </p:nvSpPr>
        <p:spPr bwMode="auto">
          <a:xfrm>
            <a:off x="1219200" y="2309752"/>
            <a:ext cx="7620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en-US">
                <a:latin typeface="Tahoma" pitchFamily="34" charset="0"/>
              </a:rPr>
              <a:t>E</a:t>
            </a:r>
          </a:p>
        </p:txBody>
      </p:sp>
      <p:sp>
        <p:nvSpPr>
          <p:cNvPr id="8200" name="Line 7"/>
          <p:cNvSpPr>
            <a:spLocks noChangeShapeType="1"/>
          </p:cNvSpPr>
          <p:nvPr/>
        </p:nvSpPr>
        <p:spPr bwMode="auto">
          <a:xfrm>
            <a:off x="304800" y="2766952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1" name="Text Box 8"/>
          <p:cNvSpPr txBox="1">
            <a:spLocks noChangeArrowheads="1"/>
          </p:cNvSpPr>
          <p:nvPr/>
        </p:nvSpPr>
        <p:spPr bwMode="auto">
          <a:xfrm>
            <a:off x="279798" y="2289114"/>
            <a:ext cx="70088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Tahoma" pitchFamily="34" charset="0"/>
              </a:rPr>
              <a:t>m, n</a:t>
            </a: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2203594" y="2339914"/>
            <a:ext cx="147132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Tahoma" pitchFamily="34" charset="0"/>
              </a:rPr>
              <a:t>E(k,m,n)=c</a:t>
            </a:r>
          </a:p>
        </p:txBody>
      </p:sp>
      <p:pic>
        <p:nvPicPr>
          <p:cNvPr id="8203" name="Picture 11" descr="j008930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71952" y="2157354"/>
            <a:ext cx="1223963" cy="108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6549743" y="1831914"/>
            <a:ext cx="61810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Tahoma" pitchFamily="34" charset="0"/>
              </a:rPr>
              <a:t>Bob</a:t>
            </a:r>
          </a:p>
        </p:txBody>
      </p:sp>
      <p:sp>
        <p:nvSpPr>
          <p:cNvPr id="8205" name="Rectangle 13"/>
          <p:cNvSpPr>
            <a:spLocks noChangeArrowheads="1"/>
          </p:cNvSpPr>
          <p:nvPr/>
        </p:nvSpPr>
        <p:spPr bwMode="auto">
          <a:xfrm>
            <a:off x="6445250" y="2331977"/>
            <a:ext cx="7620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en-US">
                <a:latin typeface="Tahoma" pitchFamily="34" charset="0"/>
              </a:rPr>
              <a:t>D</a:t>
            </a:r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>
            <a:off x="5715000" y="2789177"/>
            <a:ext cx="730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5777419" y="2309752"/>
            <a:ext cx="60382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Tahoma" pitchFamily="34" charset="0"/>
              </a:rPr>
              <a:t>c, n</a:t>
            </a:r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>
            <a:off x="7207250" y="2789177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7414617" y="2289114"/>
            <a:ext cx="150138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Tahoma" pitchFamily="34" charset="0"/>
              </a:rPr>
              <a:t>D(k,c,n)=m</a:t>
            </a:r>
          </a:p>
        </p:txBody>
      </p:sp>
      <p:cxnSp>
        <p:nvCxnSpPr>
          <p:cNvPr id="8210" name="Straight Arrow Connector 20"/>
          <p:cNvCxnSpPr>
            <a:cxnSpLocks noChangeShapeType="1"/>
          </p:cNvCxnSpPr>
          <p:nvPr/>
        </p:nvCxnSpPr>
        <p:spPr bwMode="auto">
          <a:xfrm rot="5400000" flipH="1" flipV="1">
            <a:off x="1430339" y="3444875"/>
            <a:ext cx="339725" cy="3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8211" name="Straight Arrow Connector 21"/>
          <p:cNvCxnSpPr>
            <a:cxnSpLocks noChangeShapeType="1"/>
          </p:cNvCxnSpPr>
          <p:nvPr/>
        </p:nvCxnSpPr>
        <p:spPr bwMode="auto">
          <a:xfrm rot="5400000" flipH="1" flipV="1">
            <a:off x="6689725" y="3478211"/>
            <a:ext cx="338139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3" name="TextBox 22"/>
          <p:cNvSpPr txBox="1"/>
          <p:nvPr/>
        </p:nvSpPr>
        <p:spPr>
          <a:xfrm>
            <a:off x="1414464" y="3538537"/>
            <a:ext cx="312906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k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672263" y="3533773"/>
            <a:ext cx="312906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k</a:t>
            </a:r>
          </a:p>
        </p:txBody>
      </p:sp>
      <p:cxnSp>
        <p:nvCxnSpPr>
          <p:cNvPr id="8214" name="Straight Arrow Connector 27"/>
          <p:cNvCxnSpPr>
            <a:cxnSpLocks noChangeShapeType="1"/>
          </p:cNvCxnSpPr>
          <p:nvPr/>
        </p:nvCxnSpPr>
        <p:spPr bwMode="auto">
          <a:xfrm>
            <a:off x="1981200" y="2800290"/>
            <a:ext cx="20574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9" name="TextBox 38"/>
          <p:cNvSpPr txBox="1"/>
          <p:nvPr/>
        </p:nvSpPr>
        <p:spPr>
          <a:xfrm>
            <a:off x="4127501" y="1521822"/>
            <a:ext cx="863312" cy="400110"/>
          </a:xfrm>
          <a:prstGeom prst="rect">
            <a:avLst/>
          </a:prstGeom>
          <a:noFill/>
          <a:ln w="28575">
            <a:noFill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002060"/>
                </a:solidFill>
                <a:latin typeface="+mn-lt"/>
              </a:rPr>
              <a:t>nonce</a:t>
            </a:r>
          </a:p>
        </p:txBody>
      </p:sp>
      <p:sp>
        <p:nvSpPr>
          <p:cNvPr id="8216" name="Freeform 39"/>
          <p:cNvSpPr>
            <a:spLocks noChangeArrowheads="1"/>
          </p:cNvSpPr>
          <p:nvPr/>
        </p:nvSpPr>
        <p:spPr bwMode="auto">
          <a:xfrm>
            <a:off x="3141663" y="1866840"/>
            <a:ext cx="914400" cy="633413"/>
          </a:xfrm>
          <a:custGeom>
            <a:avLst/>
            <a:gdLst>
              <a:gd name="T0" fmla="*/ 914400 w 914400"/>
              <a:gd name="T1" fmla="*/ 0 h 634181"/>
              <a:gd name="T2" fmla="*/ 324465 w 914400"/>
              <a:gd name="T3" fmla="*/ 58781 h 634181"/>
              <a:gd name="T4" fmla="*/ 0 w 914400"/>
              <a:gd name="T5" fmla="*/ 631880 h 634181"/>
              <a:gd name="T6" fmla="*/ 0 60000 65536"/>
              <a:gd name="T7" fmla="*/ 0 60000 65536"/>
              <a:gd name="T8" fmla="*/ 0 60000 65536"/>
              <a:gd name="T9" fmla="*/ 0 w 914400"/>
              <a:gd name="T10" fmla="*/ 0 h 634181"/>
              <a:gd name="T11" fmla="*/ 914400 w 914400"/>
              <a:gd name="T12" fmla="*/ 634181 h 63418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14400" h="634181">
                <a:moveTo>
                  <a:pt x="914400" y="0"/>
                </a:moveTo>
                <a:lnTo>
                  <a:pt x="324465" y="58994"/>
                </a:lnTo>
                <a:cubicBezTo>
                  <a:pt x="172065" y="164691"/>
                  <a:pt x="86032" y="399436"/>
                  <a:pt x="0" y="634181"/>
                </a:cubicBezTo>
              </a:path>
            </a:pathLst>
          </a:custGeom>
          <a:noFill/>
          <a:ln w="28575" algn="ctr">
            <a:solidFill>
              <a:srgbClr val="00206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solidFill>
                <a:srgbClr val="002060"/>
              </a:solidFill>
            </a:endParaRPr>
          </a:p>
        </p:txBody>
      </p:sp>
      <p:sp>
        <p:nvSpPr>
          <p:cNvPr id="8217" name="Freeform 40"/>
          <p:cNvSpPr>
            <a:spLocks noChangeArrowheads="1"/>
          </p:cNvSpPr>
          <p:nvPr/>
        </p:nvSpPr>
        <p:spPr bwMode="auto">
          <a:xfrm flipH="1">
            <a:off x="5029200" y="1809689"/>
            <a:ext cx="1143000" cy="633413"/>
          </a:xfrm>
          <a:custGeom>
            <a:avLst/>
            <a:gdLst>
              <a:gd name="T0" fmla="*/ 2232423 w 914400"/>
              <a:gd name="T1" fmla="*/ 0 h 634181"/>
              <a:gd name="T2" fmla="*/ 792150 w 914400"/>
              <a:gd name="T3" fmla="*/ 58781 h 634181"/>
              <a:gd name="T4" fmla="*/ 0 w 914400"/>
              <a:gd name="T5" fmla="*/ 631880 h 634181"/>
              <a:gd name="T6" fmla="*/ 0 60000 65536"/>
              <a:gd name="T7" fmla="*/ 0 60000 65536"/>
              <a:gd name="T8" fmla="*/ 0 60000 65536"/>
              <a:gd name="T9" fmla="*/ 0 w 914400"/>
              <a:gd name="T10" fmla="*/ 0 h 634181"/>
              <a:gd name="T11" fmla="*/ 914400 w 914400"/>
              <a:gd name="T12" fmla="*/ 634181 h 63418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14400" h="634181">
                <a:moveTo>
                  <a:pt x="914400" y="0"/>
                </a:moveTo>
                <a:lnTo>
                  <a:pt x="324465" y="58994"/>
                </a:lnTo>
                <a:cubicBezTo>
                  <a:pt x="172065" y="164691"/>
                  <a:pt x="86032" y="399436"/>
                  <a:pt x="0" y="634181"/>
                </a:cubicBezTo>
              </a:path>
            </a:pathLst>
          </a:custGeom>
          <a:noFill/>
          <a:ln w="28575" algn="ctr">
            <a:solidFill>
              <a:srgbClr val="00206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1152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First example: One Time Pad   </a:t>
            </a:r>
            <a:r>
              <a:rPr lang="en-US" sz="2000" smtClean="0"/>
              <a:t>(single use key)</a:t>
            </a:r>
            <a:endParaRPr lang="en-US" smtClean="0"/>
          </a:p>
        </p:txBody>
      </p:sp>
      <p:sp>
        <p:nvSpPr>
          <p:cNvPr id="1843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60400" y="1524000"/>
            <a:ext cx="8178800" cy="5105400"/>
          </a:xfrm>
        </p:spPr>
        <p:txBody>
          <a:bodyPr/>
          <a:lstStyle/>
          <a:p>
            <a:pPr marL="0" indent="0" eaLnBrk="1" hangingPunct="1"/>
            <a:r>
              <a:rPr lang="en-US" smtClean="0"/>
              <a:t>Vernam </a:t>
            </a:r>
            <a:r>
              <a:rPr lang="en-US" sz="1800" smtClean="0"/>
              <a:t>(1917)</a:t>
            </a:r>
            <a:endParaRPr lang="en-US" smtClean="0"/>
          </a:p>
          <a:p>
            <a:pPr marL="0" indent="0" eaLnBrk="1" hangingPunct="1"/>
            <a:endParaRPr lang="en-US" smtClean="0"/>
          </a:p>
          <a:p>
            <a:pPr marL="0" indent="0" eaLnBrk="1" hangingPunct="1"/>
            <a:endParaRPr lang="en-US" smtClean="0"/>
          </a:p>
          <a:p>
            <a:pPr marL="0" indent="0" eaLnBrk="1" hangingPunct="1"/>
            <a:endParaRPr lang="en-US" smtClean="0"/>
          </a:p>
          <a:p>
            <a:pPr marL="0" indent="0" eaLnBrk="1" hangingPunct="1"/>
            <a:endParaRPr lang="en-US" smtClean="0"/>
          </a:p>
          <a:p>
            <a:pPr marL="0" indent="0" eaLnBrk="1" hangingPunct="1"/>
            <a:endParaRPr lang="en-US" smtClean="0"/>
          </a:p>
          <a:p>
            <a:pPr marL="0" indent="0" eaLnBrk="1" hangingPunct="1">
              <a:buFont typeface="Wingdings" pitchFamily="2" charset="2"/>
              <a:buNone/>
            </a:pPr>
            <a:endParaRPr lang="en-US" sz="1800" smtClean="0">
              <a:sym typeface="Symbol" pitchFamily="18" charset="2"/>
            </a:endParaRPr>
          </a:p>
          <a:p>
            <a:pPr marL="0" indent="0" eaLnBrk="1" hangingPunct="1">
              <a:spcBef>
                <a:spcPct val="100000"/>
              </a:spcBef>
            </a:pPr>
            <a:r>
              <a:rPr lang="en-US" smtClean="0">
                <a:sym typeface="Symbol" pitchFamily="18" charset="2"/>
              </a:rPr>
              <a:t>Shannon ‘49:    </a:t>
            </a:r>
          </a:p>
          <a:p>
            <a:pPr lvl="1" eaLnBrk="1" hangingPunct="1"/>
            <a:r>
              <a:rPr lang="en-US" smtClean="0">
                <a:sym typeface="Symbol" pitchFamily="18" charset="2"/>
              </a:rPr>
              <a:t>OTP is “secure” against ciphertext-only attacks</a:t>
            </a:r>
            <a:endParaRPr lang="en-US" smtClean="0"/>
          </a:p>
        </p:txBody>
      </p:sp>
      <p:grpSp>
        <p:nvGrpSpPr>
          <p:cNvPr id="18437" name="Group 4"/>
          <p:cNvGrpSpPr>
            <a:grpSpLocks/>
          </p:cNvGrpSpPr>
          <p:nvPr/>
        </p:nvGrpSpPr>
        <p:grpSpPr bwMode="auto">
          <a:xfrm>
            <a:off x="2765425" y="2209800"/>
            <a:ext cx="5334000" cy="457200"/>
            <a:chOff x="624" y="1872"/>
            <a:chExt cx="3360" cy="288"/>
          </a:xfrm>
        </p:grpSpPr>
        <p:sp>
          <p:nvSpPr>
            <p:cNvPr id="18465" name="Rectangle 5"/>
            <p:cNvSpPr>
              <a:spLocks noChangeArrowheads="1"/>
            </p:cNvSpPr>
            <p:nvPr/>
          </p:nvSpPr>
          <p:spPr bwMode="auto">
            <a:xfrm>
              <a:off x="624" y="1872"/>
              <a:ext cx="336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r>
                <a:rPr lang="en-US"/>
                <a:t>0</a:t>
              </a:r>
            </a:p>
          </p:txBody>
        </p:sp>
        <p:sp>
          <p:nvSpPr>
            <p:cNvPr id="18466" name="Rectangle 6"/>
            <p:cNvSpPr>
              <a:spLocks noChangeArrowheads="1"/>
            </p:cNvSpPr>
            <p:nvPr/>
          </p:nvSpPr>
          <p:spPr bwMode="auto">
            <a:xfrm>
              <a:off x="960" y="1872"/>
              <a:ext cx="336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r>
                <a:rPr lang="en-US"/>
                <a:t>1</a:t>
              </a:r>
            </a:p>
          </p:txBody>
        </p:sp>
        <p:sp>
          <p:nvSpPr>
            <p:cNvPr id="18467" name="Rectangle 7"/>
            <p:cNvSpPr>
              <a:spLocks noChangeArrowheads="1"/>
            </p:cNvSpPr>
            <p:nvPr/>
          </p:nvSpPr>
          <p:spPr bwMode="auto">
            <a:xfrm>
              <a:off x="1296" y="1872"/>
              <a:ext cx="336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r>
                <a:rPr lang="en-US"/>
                <a:t>0</a:t>
              </a:r>
            </a:p>
          </p:txBody>
        </p:sp>
        <p:sp>
          <p:nvSpPr>
            <p:cNvPr id="18468" name="Rectangle 8"/>
            <p:cNvSpPr>
              <a:spLocks noChangeArrowheads="1"/>
            </p:cNvSpPr>
            <p:nvPr/>
          </p:nvSpPr>
          <p:spPr bwMode="auto">
            <a:xfrm>
              <a:off x="1632" y="1872"/>
              <a:ext cx="336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r>
                <a:rPr lang="en-US"/>
                <a:t>1</a:t>
              </a:r>
            </a:p>
          </p:txBody>
        </p:sp>
        <p:sp>
          <p:nvSpPr>
            <p:cNvPr id="18469" name="Rectangle 9"/>
            <p:cNvSpPr>
              <a:spLocks noChangeArrowheads="1"/>
            </p:cNvSpPr>
            <p:nvPr/>
          </p:nvSpPr>
          <p:spPr bwMode="auto">
            <a:xfrm>
              <a:off x="1968" y="1872"/>
              <a:ext cx="336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r>
                <a:rPr lang="en-US"/>
                <a:t>1</a:t>
              </a:r>
            </a:p>
          </p:txBody>
        </p:sp>
        <p:sp>
          <p:nvSpPr>
            <p:cNvPr id="18470" name="Rectangle 10"/>
            <p:cNvSpPr>
              <a:spLocks noChangeArrowheads="1"/>
            </p:cNvSpPr>
            <p:nvPr/>
          </p:nvSpPr>
          <p:spPr bwMode="auto">
            <a:xfrm>
              <a:off x="2304" y="1872"/>
              <a:ext cx="336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r>
                <a:rPr lang="en-US"/>
                <a:t>1</a:t>
              </a:r>
            </a:p>
          </p:txBody>
        </p:sp>
        <p:sp>
          <p:nvSpPr>
            <p:cNvPr id="18471" name="Rectangle 11"/>
            <p:cNvSpPr>
              <a:spLocks noChangeArrowheads="1"/>
            </p:cNvSpPr>
            <p:nvPr/>
          </p:nvSpPr>
          <p:spPr bwMode="auto">
            <a:xfrm>
              <a:off x="2640" y="1872"/>
              <a:ext cx="336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r>
                <a:rPr lang="en-US"/>
                <a:t>0</a:t>
              </a:r>
            </a:p>
          </p:txBody>
        </p:sp>
        <p:sp>
          <p:nvSpPr>
            <p:cNvPr id="18472" name="Rectangle 12"/>
            <p:cNvSpPr>
              <a:spLocks noChangeArrowheads="1"/>
            </p:cNvSpPr>
            <p:nvPr/>
          </p:nvSpPr>
          <p:spPr bwMode="auto">
            <a:xfrm>
              <a:off x="2976" y="1872"/>
              <a:ext cx="336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r>
                <a:rPr lang="en-US"/>
                <a:t>0</a:t>
              </a:r>
            </a:p>
          </p:txBody>
        </p:sp>
        <p:sp>
          <p:nvSpPr>
            <p:cNvPr id="18473" name="Rectangle 13"/>
            <p:cNvSpPr>
              <a:spLocks noChangeArrowheads="1"/>
            </p:cNvSpPr>
            <p:nvPr/>
          </p:nvSpPr>
          <p:spPr bwMode="auto">
            <a:xfrm>
              <a:off x="3648" y="1872"/>
              <a:ext cx="336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r>
                <a:rPr lang="en-US"/>
                <a:t>0</a:t>
              </a:r>
            </a:p>
          </p:txBody>
        </p:sp>
        <p:sp>
          <p:nvSpPr>
            <p:cNvPr id="18474" name="Rectangle 14"/>
            <p:cNvSpPr>
              <a:spLocks noChangeArrowheads="1"/>
            </p:cNvSpPr>
            <p:nvPr/>
          </p:nvSpPr>
          <p:spPr bwMode="auto">
            <a:xfrm>
              <a:off x="3312" y="1872"/>
              <a:ext cx="336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r>
                <a:rPr lang="en-US"/>
                <a:t>1</a:t>
              </a:r>
            </a:p>
          </p:txBody>
        </p:sp>
      </p:grpSp>
      <p:sp>
        <p:nvSpPr>
          <p:cNvPr id="18438" name="Text Box 15"/>
          <p:cNvSpPr txBox="1">
            <a:spLocks noChangeArrowheads="1"/>
          </p:cNvSpPr>
          <p:nvPr/>
        </p:nvSpPr>
        <p:spPr bwMode="auto">
          <a:xfrm>
            <a:off x="1012825" y="2209800"/>
            <a:ext cx="784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/>
              <a:t>Key:</a:t>
            </a:r>
          </a:p>
        </p:txBody>
      </p:sp>
      <p:grpSp>
        <p:nvGrpSpPr>
          <p:cNvPr id="18439" name="Group 16"/>
          <p:cNvGrpSpPr>
            <a:grpSpLocks/>
          </p:cNvGrpSpPr>
          <p:nvPr/>
        </p:nvGrpSpPr>
        <p:grpSpPr bwMode="auto">
          <a:xfrm>
            <a:off x="2765425" y="2895600"/>
            <a:ext cx="5334000" cy="457200"/>
            <a:chOff x="624" y="1872"/>
            <a:chExt cx="3360" cy="288"/>
          </a:xfrm>
        </p:grpSpPr>
        <p:sp>
          <p:nvSpPr>
            <p:cNvPr id="18455" name="Rectangle 17"/>
            <p:cNvSpPr>
              <a:spLocks noChangeArrowheads="1"/>
            </p:cNvSpPr>
            <p:nvPr/>
          </p:nvSpPr>
          <p:spPr bwMode="auto">
            <a:xfrm>
              <a:off x="624" y="1872"/>
              <a:ext cx="336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r>
                <a:rPr lang="en-US"/>
                <a:t>1</a:t>
              </a:r>
            </a:p>
          </p:txBody>
        </p:sp>
        <p:sp>
          <p:nvSpPr>
            <p:cNvPr id="18456" name="Rectangle 18"/>
            <p:cNvSpPr>
              <a:spLocks noChangeArrowheads="1"/>
            </p:cNvSpPr>
            <p:nvPr/>
          </p:nvSpPr>
          <p:spPr bwMode="auto">
            <a:xfrm>
              <a:off x="960" y="1872"/>
              <a:ext cx="336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r>
                <a:rPr lang="en-US"/>
                <a:t>1</a:t>
              </a:r>
            </a:p>
          </p:txBody>
        </p:sp>
        <p:sp>
          <p:nvSpPr>
            <p:cNvPr id="18457" name="Rectangle 19"/>
            <p:cNvSpPr>
              <a:spLocks noChangeArrowheads="1"/>
            </p:cNvSpPr>
            <p:nvPr/>
          </p:nvSpPr>
          <p:spPr bwMode="auto">
            <a:xfrm>
              <a:off x="1296" y="1872"/>
              <a:ext cx="336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r>
                <a:rPr lang="en-US"/>
                <a:t>0</a:t>
              </a:r>
            </a:p>
          </p:txBody>
        </p:sp>
        <p:sp>
          <p:nvSpPr>
            <p:cNvPr id="18458" name="Rectangle 20"/>
            <p:cNvSpPr>
              <a:spLocks noChangeArrowheads="1"/>
            </p:cNvSpPr>
            <p:nvPr/>
          </p:nvSpPr>
          <p:spPr bwMode="auto">
            <a:xfrm>
              <a:off x="1632" y="1872"/>
              <a:ext cx="336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r>
                <a:rPr lang="en-US"/>
                <a:t>0</a:t>
              </a:r>
            </a:p>
          </p:txBody>
        </p:sp>
        <p:sp>
          <p:nvSpPr>
            <p:cNvPr id="18459" name="Rectangle 21"/>
            <p:cNvSpPr>
              <a:spLocks noChangeArrowheads="1"/>
            </p:cNvSpPr>
            <p:nvPr/>
          </p:nvSpPr>
          <p:spPr bwMode="auto">
            <a:xfrm>
              <a:off x="1968" y="1872"/>
              <a:ext cx="336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r>
                <a:rPr lang="en-US"/>
                <a:t>0</a:t>
              </a:r>
            </a:p>
          </p:txBody>
        </p:sp>
        <p:sp>
          <p:nvSpPr>
            <p:cNvPr id="18460" name="Rectangle 22"/>
            <p:cNvSpPr>
              <a:spLocks noChangeArrowheads="1"/>
            </p:cNvSpPr>
            <p:nvPr/>
          </p:nvSpPr>
          <p:spPr bwMode="auto">
            <a:xfrm>
              <a:off x="2304" y="1872"/>
              <a:ext cx="336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r>
                <a:rPr lang="en-US"/>
                <a:t>1</a:t>
              </a:r>
            </a:p>
          </p:txBody>
        </p:sp>
        <p:sp>
          <p:nvSpPr>
            <p:cNvPr id="18461" name="Rectangle 23"/>
            <p:cNvSpPr>
              <a:spLocks noChangeArrowheads="1"/>
            </p:cNvSpPr>
            <p:nvPr/>
          </p:nvSpPr>
          <p:spPr bwMode="auto">
            <a:xfrm>
              <a:off x="2640" y="1872"/>
              <a:ext cx="336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r>
                <a:rPr lang="en-US"/>
                <a:t>1</a:t>
              </a:r>
            </a:p>
          </p:txBody>
        </p:sp>
        <p:sp>
          <p:nvSpPr>
            <p:cNvPr id="18462" name="Rectangle 24"/>
            <p:cNvSpPr>
              <a:spLocks noChangeArrowheads="1"/>
            </p:cNvSpPr>
            <p:nvPr/>
          </p:nvSpPr>
          <p:spPr bwMode="auto">
            <a:xfrm>
              <a:off x="2976" y="1872"/>
              <a:ext cx="336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r>
                <a:rPr lang="en-US"/>
                <a:t>0</a:t>
              </a:r>
            </a:p>
          </p:txBody>
        </p:sp>
        <p:sp>
          <p:nvSpPr>
            <p:cNvPr id="18463" name="Rectangle 25"/>
            <p:cNvSpPr>
              <a:spLocks noChangeArrowheads="1"/>
            </p:cNvSpPr>
            <p:nvPr/>
          </p:nvSpPr>
          <p:spPr bwMode="auto">
            <a:xfrm>
              <a:off x="3648" y="1872"/>
              <a:ext cx="336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r>
                <a:rPr lang="en-US"/>
                <a:t>0</a:t>
              </a:r>
            </a:p>
          </p:txBody>
        </p:sp>
        <p:sp>
          <p:nvSpPr>
            <p:cNvPr id="18464" name="Rectangle 26"/>
            <p:cNvSpPr>
              <a:spLocks noChangeArrowheads="1"/>
            </p:cNvSpPr>
            <p:nvPr/>
          </p:nvSpPr>
          <p:spPr bwMode="auto">
            <a:xfrm>
              <a:off x="3312" y="1872"/>
              <a:ext cx="336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r>
                <a:rPr lang="en-US"/>
                <a:t>0</a:t>
              </a:r>
            </a:p>
          </p:txBody>
        </p:sp>
      </p:grpSp>
      <p:sp>
        <p:nvSpPr>
          <p:cNvPr id="18440" name="Text Box 27"/>
          <p:cNvSpPr txBox="1">
            <a:spLocks noChangeArrowheads="1"/>
          </p:cNvSpPr>
          <p:nvPr/>
        </p:nvSpPr>
        <p:spPr bwMode="auto">
          <a:xfrm>
            <a:off x="990600" y="2895600"/>
            <a:ext cx="1444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/>
              <a:t>Plaintext:</a:t>
            </a:r>
          </a:p>
        </p:txBody>
      </p:sp>
      <p:sp>
        <p:nvSpPr>
          <p:cNvPr id="18441" name="Text Box 28"/>
          <p:cNvSpPr txBox="1">
            <a:spLocks noChangeArrowheads="1"/>
          </p:cNvSpPr>
          <p:nvPr/>
        </p:nvSpPr>
        <p:spPr bwMode="auto">
          <a:xfrm>
            <a:off x="8088467" y="2416314"/>
            <a:ext cx="59183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 smtClean="0">
                <a:sym typeface="Symbol" pitchFamily="18" charset="2"/>
              </a:rPr>
              <a:t>⊕ </a:t>
            </a:r>
            <a:endParaRPr lang="en-US" sz="4000" b="1"/>
          </a:p>
        </p:txBody>
      </p:sp>
      <p:sp>
        <p:nvSpPr>
          <p:cNvPr id="18442" name="Line 29"/>
          <p:cNvSpPr>
            <a:spLocks noChangeShapeType="1"/>
          </p:cNvSpPr>
          <p:nvPr/>
        </p:nvSpPr>
        <p:spPr bwMode="auto">
          <a:xfrm>
            <a:off x="2155825" y="3657600"/>
            <a:ext cx="6477000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8443" name="Group 30"/>
          <p:cNvGrpSpPr>
            <a:grpSpLocks/>
          </p:cNvGrpSpPr>
          <p:nvPr/>
        </p:nvGrpSpPr>
        <p:grpSpPr bwMode="auto">
          <a:xfrm>
            <a:off x="2765425" y="3962400"/>
            <a:ext cx="5334000" cy="457200"/>
            <a:chOff x="624" y="1872"/>
            <a:chExt cx="3360" cy="288"/>
          </a:xfrm>
        </p:grpSpPr>
        <p:sp>
          <p:nvSpPr>
            <p:cNvPr id="18445" name="Rectangle 31"/>
            <p:cNvSpPr>
              <a:spLocks noChangeArrowheads="1"/>
            </p:cNvSpPr>
            <p:nvPr/>
          </p:nvSpPr>
          <p:spPr bwMode="auto">
            <a:xfrm>
              <a:off x="624" y="1872"/>
              <a:ext cx="336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r>
                <a:rPr lang="en-US"/>
                <a:t>1</a:t>
              </a:r>
            </a:p>
          </p:txBody>
        </p:sp>
        <p:sp>
          <p:nvSpPr>
            <p:cNvPr id="18446" name="Rectangle 32"/>
            <p:cNvSpPr>
              <a:spLocks noChangeArrowheads="1"/>
            </p:cNvSpPr>
            <p:nvPr/>
          </p:nvSpPr>
          <p:spPr bwMode="auto">
            <a:xfrm>
              <a:off x="960" y="1872"/>
              <a:ext cx="336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r>
                <a:rPr lang="en-US"/>
                <a:t>0</a:t>
              </a:r>
            </a:p>
          </p:txBody>
        </p:sp>
        <p:sp>
          <p:nvSpPr>
            <p:cNvPr id="18447" name="Rectangle 33"/>
            <p:cNvSpPr>
              <a:spLocks noChangeArrowheads="1"/>
            </p:cNvSpPr>
            <p:nvPr/>
          </p:nvSpPr>
          <p:spPr bwMode="auto">
            <a:xfrm>
              <a:off x="1296" y="1872"/>
              <a:ext cx="336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r>
                <a:rPr lang="en-US"/>
                <a:t>0</a:t>
              </a:r>
            </a:p>
          </p:txBody>
        </p:sp>
        <p:sp>
          <p:nvSpPr>
            <p:cNvPr id="18448" name="Rectangle 34"/>
            <p:cNvSpPr>
              <a:spLocks noChangeArrowheads="1"/>
            </p:cNvSpPr>
            <p:nvPr/>
          </p:nvSpPr>
          <p:spPr bwMode="auto">
            <a:xfrm>
              <a:off x="1632" y="1872"/>
              <a:ext cx="336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r>
                <a:rPr lang="en-US"/>
                <a:t>1</a:t>
              </a:r>
            </a:p>
          </p:txBody>
        </p:sp>
        <p:sp>
          <p:nvSpPr>
            <p:cNvPr id="18449" name="Rectangle 35"/>
            <p:cNvSpPr>
              <a:spLocks noChangeArrowheads="1"/>
            </p:cNvSpPr>
            <p:nvPr/>
          </p:nvSpPr>
          <p:spPr bwMode="auto">
            <a:xfrm>
              <a:off x="1968" y="1872"/>
              <a:ext cx="336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r>
                <a:rPr lang="en-US"/>
                <a:t>1</a:t>
              </a:r>
            </a:p>
          </p:txBody>
        </p:sp>
        <p:sp>
          <p:nvSpPr>
            <p:cNvPr id="18450" name="Rectangle 36"/>
            <p:cNvSpPr>
              <a:spLocks noChangeArrowheads="1"/>
            </p:cNvSpPr>
            <p:nvPr/>
          </p:nvSpPr>
          <p:spPr bwMode="auto">
            <a:xfrm>
              <a:off x="2304" y="1872"/>
              <a:ext cx="336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r>
                <a:rPr lang="en-US"/>
                <a:t>0</a:t>
              </a:r>
            </a:p>
          </p:txBody>
        </p:sp>
        <p:sp>
          <p:nvSpPr>
            <p:cNvPr id="18451" name="Rectangle 37"/>
            <p:cNvSpPr>
              <a:spLocks noChangeArrowheads="1"/>
            </p:cNvSpPr>
            <p:nvPr/>
          </p:nvSpPr>
          <p:spPr bwMode="auto">
            <a:xfrm>
              <a:off x="2640" y="1872"/>
              <a:ext cx="336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r>
                <a:rPr lang="en-US"/>
                <a:t>1</a:t>
              </a:r>
            </a:p>
          </p:txBody>
        </p:sp>
        <p:sp>
          <p:nvSpPr>
            <p:cNvPr id="18452" name="Rectangle 38"/>
            <p:cNvSpPr>
              <a:spLocks noChangeArrowheads="1"/>
            </p:cNvSpPr>
            <p:nvPr/>
          </p:nvSpPr>
          <p:spPr bwMode="auto">
            <a:xfrm>
              <a:off x="2976" y="1872"/>
              <a:ext cx="336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r>
                <a:rPr lang="en-US"/>
                <a:t>0</a:t>
              </a:r>
            </a:p>
          </p:txBody>
        </p:sp>
        <p:sp>
          <p:nvSpPr>
            <p:cNvPr id="18453" name="Rectangle 39"/>
            <p:cNvSpPr>
              <a:spLocks noChangeArrowheads="1"/>
            </p:cNvSpPr>
            <p:nvPr/>
          </p:nvSpPr>
          <p:spPr bwMode="auto">
            <a:xfrm>
              <a:off x="3648" y="1872"/>
              <a:ext cx="336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r>
                <a:rPr lang="en-US"/>
                <a:t>0</a:t>
              </a:r>
            </a:p>
          </p:txBody>
        </p:sp>
        <p:sp>
          <p:nvSpPr>
            <p:cNvPr id="18454" name="Rectangle 40"/>
            <p:cNvSpPr>
              <a:spLocks noChangeArrowheads="1"/>
            </p:cNvSpPr>
            <p:nvPr/>
          </p:nvSpPr>
          <p:spPr bwMode="auto">
            <a:xfrm>
              <a:off x="3312" y="1872"/>
              <a:ext cx="336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r>
                <a:rPr lang="en-US"/>
                <a:t>1</a:t>
              </a:r>
            </a:p>
          </p:txBody>
        </p:sp>
      </p:grpSp>
      <p:sp>
        <p:nvSpPr>
          <p:cNvPr id="18444" name="Text Box 41"/>
          <p:cNvSpPr txBox="1">
            <a:spLocks noChangeArrowheads="1"/>
          </p:cNvSpPr>
          <p:nvPr/>
        </p:nvSpPr>
        <p:spPr bwMode="auto">
          <a:xfrm>
            <a:off x="1012825" y="3962400"/>
            <a:ext cx="1666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/>
              <a:t>Ciphertext:</a:t>
            </a:r>
          </a:p>
        </p:txBody>
      </p:sp>
    </p:spTree>
    <p:extLst>
      <p:ext uri="{BB962C8B-B14F-4D97-AF65-F5344CB8AC3E}">
        <p14:creationId xmlns:p14="http://schemas.microsoft.com/office/powerpoint/2010/main" val="1115679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aibin_Zhang_UCon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Haibin_Zhang_UConn</Template>
  <TotalTime>70676</TotalTime>
  <Words>1667</Words>
  <Application>Microsoft Macintosh PowerPoint</Application>
  <PresentationFormat>On-screen Show (4:3)</PresentationFormat>
  <Paragraphs>541</Paragraphs>
  <Slides>48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61" baseType="lpstr">
      <vt:lpstr>Calibri</vt:lpstr>
      <vt:lpstr>Comic Sans MS</vt:lpstr>
      <vt:lpstr>Mangal</vt:lpstr>
      <vt:lpstr>Symbol</vt:lpstr>
      <vt:lpstr>Tahoma</vt:lpstr>
      <vt:lpstr>Times</vt:lpstr>
      <vt:lpstr>Times New Roman</vt:lpstr>
      <vt:lpstr>Verdana</vt:lpstr>
      <vt:lpstr>Wingdings</vt:lpstr>
      <vt:lpstr>ヒラギノ角ゴ Pro W3</vt:lpstr>
      <vt:lpstr>宋体</vt:lpstr>
      <vt:lpstr>Arial</vt:lpstr>
      <vt:lpstr>Haibin_Zhang_UConn</vt:lpstr>
      <vt:lpstr>PowerPoint Presentation</vt:lpstr>
      <vt:lpstr>Review of Last Lecture: Approach to Secure Systems</vt:lpstr>
      <vt:lpstr>Cryptography</vt:lpstr>
      <vt:lpstr>Kerckhoff’s principle</vt:lpstr>
      <vt:lpstr>Goal 1:secure communication</vt:lpstr>
      <vt:lpstr>Goal 2:   Protected files</vt:lpstr>
      <vt:lpstr>Symmetric Cryptography</vt:lpstr>
      <vt:lpstr>Building block:   sym. encryption</vt:lpstr>
      <vt:lpstr>First example: One Time Pad   (single use key)</vt:lpstr>
      <vt:lpstr>Stream ciphers     (single use key)</vt:lpstr>
      <vt:lpstr>Dangers in using stream ciphers</vt:lpstr>
      <vt:lpstr>Blockcipher:  modern sym. crypto work horse-&gt; PRP (pseudo-random permutation)</vt:lpstr>
      <vt:lpstr>DES - out-dated; no longer secure   AES - golden standard: fast and Secure</vt:lpstr>
      <vt:lpstr>How to Use AES?</vt:lpstr>
      <vt:lpstr>How to encrypt arbitrary-length messages?</vt:lpstr>
      <vt:lpstr>How to encrypt arbitrary-length messages?</vt:lpstr>
      <vt:lpstr>Secure Encryption: IND</vt:lpstr>
      <vt:lpstr>CTR and CBC modes of operation</vt:lpstr>
      <vt:lpstr>CTR mode</vt:lpstr>
      <vt:lpstr>In pictures</vt:lpstr>
      <vt:lpstr>CBC</vt:lpstr>
      <vt:lpstr>Handling Incomplete Block</vt:lpstr>
      <vt:lpstr>Handling Incomplete Block for CBC</vt:lpstr>
      <vt:lpstr>Performance: [openssl speed]</vt:lpstr>
      <vt:lpstr>A Quick Summary</vt:lpstr>
      <vt:lpstr>Data and communication integrity</vt:lpstr>
      <vt:lpstr>Message Integrity:    MACs</vt:lpstr>
      <vt:lpstr>Secure MACs</vt:lpstr>
      <vt:lpstr>Construction 1:   ECBC</vt:lpstr>
      <vt:lpstr>Construction 2:   HMAC  (Hash-MAC)</vt:lpstr>
      <vt:lpstr>SHA-256:    Merkle-Damgard</vt:lpstr>
      <vt:lpstr>Construction 3:  PMAC – parallel MAC</vt:lpstr>
      <vt:lpstr>PowerPoint Presentation</vt:lpstr>
      <vt:lpstr>Authenticated Encryption:   Encryption + MAC</vt:lpstr>
      <vt:lpstr>Combining MAC and ENC   (CCA)</vt:lpstr>
      <vt:lpstr>Say, AES-GCM, or one-pass OCB</vt:lpstr>
      <vt:lpstr>Public-key Cryptography</vt:lpstr>
      <vt:lpstr>Public key encryption:   (Gen, E, D)</vt:lpstr>
      <vt:lpstr>Applications</vt:lpstr>
      <vt:lpstr>Trapdoor functions (TDF)</vt:lpstr>
      <vt:lpstr>Public-key encryption from TDFs </vt:lpstr>
      <vt:lpstr>Public-key encryption from TDFs </vt:lpstr>
      <vt:lpstr>PowerPoint Presentation</vt:lpstr>
      <vt:lpstr>Digital Signatures</vt:lpstr>
      <vt:lpstr>Digital Signatures from TDPs </vt:lpstr>
      <vt:lpstr>Public-Key Infrastructure (PKI)</vt:lpstr>
      <vt:lpstr>Putting it all together:  SSL/TLS  (simplified)</vt:lpstr>
      <vt:lpstr>PowerPoint Presentation</vt:lpstr>
    </vt:vector>
  </TitlesOfParts>
  <Company/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Lauren Broeils-Norwood</dc:creator>
  <cp:lastModifiedBy>Microsoft Office User</cp:lastModifiedBy>
  <cp:revision>2164</cp:revision>
  <cp:lastPrinted>2015-10-24T20:36:08Z</cp:lastPrinted>
  <dcterms:created xsi:type="dcterms:W3CDTF">2011-01-11T16:24:29Z</dcterms:created>
  <dcterms:modified xsi:type="dcterms:W3CDTF">2017-09-07T19:12:58Z</dcterms:modified>
</cp:coreProperties>
</file>