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</p:sldMasterIdLst>
  <p:notesMasterIdLst>
    <p:notesMasterId r:id="rId32"/>
  </p:notesMasterIdLst>
  <p:handoutMasterIdLst>
    <p:handoutMasterId r:id="rId33"/>
  </p:handoutMasterIdLst>
  <p:sldIdLst>
    <p:sldId id="361" r:id="rId2"/>
    <p:sldId id="652" r:id="rId3"/>
    <p:sldId id="907" r:id="rId4"/>
    <p:sldId id="908" r:id="rId5"/>
    <p:sldId id="933" r:id="rId6"/>
    <p:sldId id="909" r:id="rId7"/>
    <p:sldId id="739" r:id="rId8"/>
    <p:sldId id="910" r:id="rId9"/>
    <p:sldId id="912" r:id="rId10"/>
    <p:sldId id="913" r:id="rId11"/>
    <p:sldId id="914" r:id="rId12"/>
    <p:sldId id="915" r:id="rId13"/>
    <p:sldId id="917" r:id="rId14"/>
    <p:sldId id="918" r:id="rId15"/>
    <p:sldId id="921" r:id="rId16"/>
    <p:sldId id="924" r:id="rId17"/>
    <p:sldId id="925" r:id="rId18"/>
    <p:sldId id="926" r:id="rId19"/>
    <p:sldId id="928" r:id="rId20"/>
    <p:sldId id="922" r:id="rId21"/>
    <p:sldId id="929" r:id="rId22"/>
    <p:sldId id="710" r:id="rId23"/>
    <p:sldId id="930" r:id="rId24"/>
    <p:sldId id="923" r:id="rId25"/>
    <p:sldId id="859" r:id="rId26"/>
    <p:sldId id="931" r:id="rId27"/>
    <p:sldId id="705" r:id="rId28"/>
    <p:sldId id="706" r:id="rId29"/>
    <p:sldId id="932" r:id="rId30"/>
    <p:sldId id="531" r:id="rId3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AEB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216" autoAdjust="0"/>
    <p:restoredTop sz="87030" autoAdjust="0"/>
  </p:normalViewPr>
  <p:slideViewPr>
    <p:cSldViewPr snapToGrid="0" snapToObjects="1">
      <p:cViewPr>
        <p:scale>
          <a:sx n="91" d="100"/>
          <a:sy n="91" d="100"/>
        </p:scale>
        <p:origin x="3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6264"/>
    </p:cViewPr>
  </p:sorterViewPr>
  <p:notesViewPr>
    <p:cSldViewPr snapToGrid="0" snapToObjects="1">
      <p:cViewPr varScale="1">
        <p:scale>
          <a:sx n="82" d="100"/>
          <a:sy n="82" d="100"/>
        </p:scale>
        <p:origin x="230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95A0E-2C74-B048-9A84-8E3934DE8F14}" type="datetime1">
              <a:rPr lang="en-US" smtClean="0"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EE34A-0769-DA48-A162-70B029E5B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518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C8304-6DCA-F34B-92B5-B5FCF3C04305}" type="datetime1">
              <a:rPr lang="en-US" smtClean="0"/>
              <a:t>9/7/17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F9522-93D7-6241-A0D8-869218EB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319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68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13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99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98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69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34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0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735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27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2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5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625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663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823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20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43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45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53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1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8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83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32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2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5422" y="246417"/>
            <a:ext cx="8581292" cy="797806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422" y="1227667"/>
            <a:ext cx="8581292" cy="450144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r>
              <a:rPr lang="en-US" altLang="zh-CN" smtClean="0"/>
              <a:t>1</a:t>
            </a:r>
            <a:endParaRPr lang="en-US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Slide </a:t>
            </a:r>
            <a:fld id="{07BF33C9-D0C1-6A4F-923C-D9C67205D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9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119" y="1142915"/>
            <a:ext cx="88727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zh-CN" sz="4000" b="1" dirty="0" smtClean="0"/>
              <a:t>Principles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of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Computer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Security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2999" y="3288506"/>
            <a:ext cx="7115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ea typeface="Calibri" charset="0"/>
                <a:cs typeface="Calibri" charset="0"/>
              </a:rPr>
              <a:t>Instructor:</a:t>
            </a:r>
            <a:r>
              <a:rPr lang="zh-CN" altLang="en-US" sz="2800" dirty="0" smtClean="0">
                <a:ea typeface="Calibri" charset="0"/>
                <a:cs typeface="Calibri" charset="0"/>
              </a:rPr>
              <a:t> </a:t>
            </a:r>
            <a:r>
              <a:rPr lang="en-US" sz="2800" dirty="0" smtClean="0">
                <a:ea typeface="Calibri" charset="0"/>
                <a:cs typeface="Calibri" charset="0"/>
              </a:rPr>
              <a:t>Haibin Zhang</a:t>
            </a:r>
          </a:p>
        </p:txBody>
      </p:sp>
      <p:sp>
        <p:nvSpPr>
          <p:cNvPr id="6" name="Rectangle 8"/>
          <p:cNvSpPr/>
          <p:nvPr/>
        </p:nvSpPr>
        <p:spPr>
          <a:xfrm>
            <a:off x="1136639" y="3826111"/>
            <a:ext cx="7115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err="1" smtClean="0">
                <a:ea typeface="Calibri" charset="0"/>
                <a:cs typeface="Calibri" charset="0"/>
              </a:rPr>
              <a:t>hbzhang@umbc.edu</a:t>
            </a:r>
            <a:endParaRPr lang="en-US" sz="2800" dirty="0" smtClean="0"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24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Modern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Crypto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Popular;</a:t>
            </a:r>
            <a:r>
              <a:rPr lang="zh-CN" altLang="en-US" dirty="0" smtClean="0"/>
              <a:t> </a:t>
            </a:r>
            <a:r>
              <a:rPr lang="en-US" altLang="zh-CN" dirty="0" smtClean="0"/>
              <a:t>hard,</a:t>
            </a:r>
            <a:r>
              <a:rPr lang="zh-CN" altLang="en-US" dirty="0" smtClean="0"/>
              <a:t> </a:t>
            </a:r>
            <a:r>
              <a:rPr lang="en-US" altLang="zh-CN" dirty="0" smtClean="0"/>
              <a:t>if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impossible,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ignore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method</a:t>
            </a:r>
          </a:p>
          <a:p>
            <a:r>
              <a:rPr lang="en-US" altLang="zh-CN" dirty="0" smtClean="0"/>
              <a:t>Building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on</a:t>
            </a:r>
            <a:r>
              <a:rPr lang="zh-CN" altLang="en-US" dirty="0" smtClean="0"/>
              <a:t> </a:t>
            </a:r>
            <a:r>
              <a:rPr lang="en-US" altLang="zh-CN" dirty="0" smtClean="0"/>
              <a:t>topic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computational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complexity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probability</a:t>
            </a:r>
          </a:p>
          <a:p>
            <a:r>
              <a:rPr lang="en-US" altLang="zh-CN" dirty="0" smtClean="0"/>
              <a:t>Reduction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modern</a:t>
            </a:r>
            <a:r>
              <a:rPr lang="zh-CN" altLang="en-US" dirty="0" smtClean="0"/>
              <a:t> </a:t>
            </a:r>
            <a:r>
              <a:rPr lang="en-US" altLang="zh-CN" dirty="0" smtClean="0"/>
              <a:t>crypto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crypto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everything?</a:t>
            </a:r>
            <a:r>
              <a:rPr lang="zh-CN" altLang="en-US" dirty="0" smtClean="0"/>
              <a:t> </a:t>
            </a:r>
            <a:r>
              <a:rPr lang="en-US" altLang="zh-CN" dirty="0" smtClean="0"/>
              <a:t>“We</a:t>
            </a:r>
            <a:r>
              <a:rPr lang="zh-CN" altLang="en-US" dirty="0" smtClean="0"/>
              <a:t> </a:t>
            </a:r>
            <a:r>
              <a:rPr lang="en-US" altLang="zh-CN" dirty="0" smtClean="0"/>
              <a:t>only</a:t>
            </a:r>
            <a:r>
              <a:rPr lang="zh-CN" altLang="en-US" dirty="0" smtClean="0"/>
              <a:t> </a:t>
            </a:r>
            <a:r>
              <a:rPr lang="en-US" altLang="zh-CN" dirty="0" smtClean="0"/>
              <a:t>need</a:t>
            </a:r>
            <a:r>
              <a:rPr lang="zh-CN" altLang="en-US" dirty="0" smtClean="0"/>
              <a:t> </a:t>
            </a:r>
            <a:r>
              <a:rPr lang="en-US" altLang="zh-CN" dirty="0" smtClean="0"/>
              <a:t>cryptographers!”</a:t>
            </a:r>
          </a:p>
          <a:p>
            <a:endParaRPr lang="en-US" altLang="zh-CN" dirty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1642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Modern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Crypto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Symmetric</a:t>
            </a:r>
            <a:r>
              <a:rPr lang="zh-CN" altLang="en-US" dirty="0"/>
              <a:t> </a:t>
            </a:r>
            <a:r>
              <a:rPr lang="en-US" altLang="zh-CN" dirty="0"/>
              <a:t>cryptography</a:t>
            </a:r>
            <a:endParaRPr kumimoji="1" lang="en-US" altLang="zh-CN" dirty="0"/>
          </a:p>
          <a:p>
            <a:r>
              <a:rPr kumimoji="1" lang="en-US" altLang="zh-CN" dirty="0"/>
              <a:t>Asymmetric</a:t>
            </a:r>
            <a:r>
              <a:rPr kumimoji="1" lang="zh-CN" altLang="en-US" dirty="0"/>
              <a:t> </a:t>
            </a:r>
            <a:r>
              <a:rPr kumimoji="1" lang="en-US" altLang="zh-CN" dirty="0"/>
              <a:t>cryptography</a:t>
            </a:r>
          </a:p>
          <a:p>
            <a:r>
              <a:rPr kumimoji="1" lang="en-US" altLang="zh-CN" dirty="0"/>
              <a:t>Advanced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topics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Learning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prove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things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cryptography</a:t>
            </a:r>
          </a:p>
          <a:p>
            <a:r>
              <a:rPr kumimoji="1" lang="en-US" altLang="zh-CN" dirty="0" smtClean="0"/>
              <a:t>Homework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proofs</a:t>
            </a:r>
            <a:endParaRPr lang="en-US" altLang="zh-CN" dirty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419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Cryptographic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Engineering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Building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system</a:t>
            </a:r>
            <a:r>
              <a:rPr lang="zh-CN" altLang="en-US" dirty="0" smtClean="0"/>
              <a:t> </a:t>
            </a:r>
            <a:r>
              <a:rPr lang="en-US" altLang="zh-CN" dirty="0" smtClean="0"/>
              <a:t>using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crypto</a:t>
            </a:r>
          </a:p>
          <a:p>
            <a:r>
              <a:rPr kumimoji="1" lang="en-US" altLang="zh-CN" dirty="0"/>
              <a:t>R</a:t>
            </a:r>
            <a:r>
              <a:rPr kumimoji="1" lang="en-US" altLang="zh-CN" dirty="0" smtClean="0"/>
              <a:t>ather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different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from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crypto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Lab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crypto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engineering</a:t>
            </a:r>
            <a:endParaRPr kumimoji="1" lang="en-US" altLang="zh-CN" dirty="0"/>
          </a:p>
          <a:p>
            <a:endParaRPr lang="en-US" altLang="zh-CN" dirty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6890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Systems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Security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huge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topic</a:t>
            </a:r>
            <a:endParaRPr kumimoji="1" lang="en-US" altLang="zh-CN" dirty="0"/>
          </a:p>
          <a:p>
            <a:endParaRPr lang="en-US" altLang="zh-CN" dirty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7091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System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Basics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Modern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computer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architecture</a:t>
            </a:r>
          </a:p>
          <a:p>
            <a:r>
              <a:rPr kumimoji="1" lang="en-US" altLang="zh-CN" dirty="0" smtClean="0"/>
              <a:t>We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need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work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systems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secure</a:t>
            </a:r>
          </a:p>
          <a:p>
            <a:r>
              <a:rPr kumimoji="1" lang="en-US" altLang="zh-CN" dirty="0" smtClean="0"/>
              <a:t>Even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design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own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systems,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still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good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learn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modern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systems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Functionalities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reliability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should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first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I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would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not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possibly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cover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all.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approach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through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studies.</a:t>
            </a:r>
            <a:endParaRPr kumimoji="1" lang="en-US" altLang="zh-CN" dirty="0"/>
          </a:p>
          <a:p>
            <a:endParaRPr lang="en-US" altLang="zh-CN" dirty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66759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smtClean="0">
                <a:latin typeface="+mn-lt"/>
              </a:rPr>
              <a:t>Cloud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Computing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and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Cloud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Security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AWS</a:t>
            </a:r>
          </a:p>
          <a:p>
            <a:r>
              <a:rPr lang="en-US" altLang="zh-CN" dirty="0" smtClean="0"/>
              <a:t>EC2</a:t>
            </a:r>
          </a:p>
          <a:p>
            <a:endParaRPr lang="en-US" dirty="0"/>
          </a:p>
          <a:p>
            <a:r>
              <a:rPr lang="en-US" altLang="zh-CN" dirty="0" smtClean="0"/>
              <a:t>OpenStack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44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smtClean="0">
                <a:latin typeface="+mn-lt"/>
              </a:rPr>
              <a:t>Intrusion-Tolerant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SDN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and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Neutron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 smtClean="0"/>
              <a:t>Centralized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controller</a:t>
            </a:r>
          </a:p>
          <a:p>
            <a:pPr lvl="1"/>
            <a:r>
              <a:rPr lang="en-US" altLang="zh-CN" dirty="0" smtClean="0"/>
              <a:t>Simple,</a:t>
            </a:r>
            <a:r>
              <a:rPr lang="zh-CN" altLang="en-US" dirty="0" smtClean="0"/>
              <a:t> </a:t>
            </a:r>
            <a:r>
              <a:rPr lang="en-US" altLang="zh-CN" dirty="0" smtClean="0"/>
              <a:t>powerful,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programmable,</a:t>
            </a:r>
            <a:r>
              <a:rPr lang="zh-CN" altLang="en-US" dirty="0" smtClean="0"/>
              <a:t> </a:t>
            </a:r>
            <a:r>
              <a:rPr lang="en-US" altLang="zh-CN" dirty="0" smtClean="0"/>
              <a:t>flexible</a:t>
            </a:r>
            <a:r>
              <a:rPr lang="zh-CN" altLang="en-US" dirty="0" smtClean="0"/>
              <a:t> </a:t>
            </a:r>
            <a:r>
              <a:rPr lang="mr-IN" altLang="zh-CN" dirty="0" smtClean="0"/>
              <a:t>…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single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failure</a:t>
            </a:r>
          </a:p>
        </p:txBody>
      </p:sp>
    </p:spTree>
    <p:extLst>
      <p:ext uri="{BB962C8B-B14F-4D97-AF65-F5344CB8AC3E}">
        <p14:creationId xmlns:p14="http://schemas.microsoft.com/office/powerpoint/2010/main" val="107380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smtClean="0">
                <a:latin typeface="+mn-lt"/>
              </a:rPr>
              <a:t>Hardware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Security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 smtClean="0"/>
              <a:t>PUF: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physical</a:t>
            </a:r>
            <a:r>
              <a:rPr lang="zh-CN" altLang="en-US" sz="3200" dirty="0" smtClean="0"/>
              <a:t> </a:t>
            </a:r>
            <a:r>
              <a:rPr lang="en-US" altLang="zh-CN" sz="3200" dirty="0" err="1" smtClean="0"/>
              <a:t>unclonable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function</a:t>
            </a:r>
          </a:p>
          <a:p>
            <a:r>
              <a:rPr lang="en-US" altLang="zh-CN" sz="3200" dirty="0" smtClean="0"/>
              <a:t>Intel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SGX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(Your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computer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has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one)</a:t>
            </a:r>
          </a:p>
          <a:p>
            <a:r>
              <a:rPr lang="en-US" altLang="zh-CN" sz="3200" dirty="0" smtClean="0"/>
              <a:t>Oblivious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RAM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3674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smtClean="0">
                <a:latin typeface="+mn-lt"/>
              </a:rPr>
              <a:t>Network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Security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 err="1" smtClean="0"/>
              <a:t>IPSec,PGP</a:t>
            </a:r>
            <a:r>
              <a:rPr lang="en-US" altLang="zh-CN" sz="3200" dirty="0" smtClean="0"/>
              <a:t>,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SSH,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SSL</a:t>
            </a:r>
          </a:p>
          <a:p>
            <a:r>
              <a:rPr lang="en-US" altLang="zh-CN" sz="3200" dirty="0" smtClean="0"/>
              <a:t>Tor</a:t>
            </a:r>
          </a:p>
          <a:p>
            <a:endParaRPr lang="en-US" altLang="zh-CN" sz="3200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1625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smtClean="0">
                <a:latin typeface="+mn-lt"/>
              </a:rPr>
              <a:t>Intrusion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Detection		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 smtClean="0"/>
              <a:t>Anomaly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based</a:t>
            </a:r>
            <a:r>
              <a:rPr lang="zh-CN" altLang="en-US" sz="3200" dirty="0" smtClean="0"/>
              <a:t> </a:t>
            </a:r>
            <a:endParaRPr lang="en-US" altLang="zh-CN" sz="3200" dirty="0" smtClean="0"/>
          </a:p>
          <a:p>
            <a:r>
              <a:rPr lang="en-US" altLang="zh-CN" sz="3200" dirty="0" smtClean="0"/>
              <a:t>Signature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based</a:t>
            </a:r>
            <a:r>
              <a:rPr lang="zh-CN" altLang="en-US" sz="3200" dirty="0" smtClean="0"/>
              <a:t> </a:t>
            </a:r>
            <a:endParaRPr lang="en-US" altLang="zh-CN" sz="3200" dirty="0" smtClean="0"/>
          </a:p>
          <a:p>
            <a:r>
              <a:rPr lang="en-US" altLang="zh-CN" sz="3200" dirty="0" smtClean="0"/>
              <a:t>Specification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based</a:t>
            </a:r>
          </a:p>
          <a:p>
            <a:endParaRPr lang="en-US" altLang="zh-CN" sz="3200" dirty="0"/>
          </a:p>
          <a:p>
            <a:r>
              <a:rPr lang="en-US" altLang="zh-CN" sz="3200" smtClean="0"/>
              <a:t>Bro</a:t>
            </a:r>
            <a:endParaRPr lang="en-US" altLang="zh-CN" sz="3200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764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Course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Info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Time: </a:t>
            </a:r>
            <a:r>
              <a:rPr lang="en-US" dirty="0" err="1"/>
              <a:t>TuTh</a:t>
            </a:r>
            <a:r>
              <a:rPr lang="en-US" dirty="0"/>
              <a:t> 11:30am - 12:45pm </a:t>
            </a:r>
            <a:endParaRPr lang="en-US" dirty="0" smtClean="0"/>
          </a:p>
          <a:p>
            <a:r>
              <a:rPr lang="en-US" dirty="0" smtClean="0"/>
              <a:t>Place</a:t>
            </a:r>
            <a:r>
              <a:rPr lang="en-US" dirty="0"/>
              <a:t>: Janet &amp; Walter Sondheim 114</a:t>
            </a:r>
          </a:p>
          <a:p>
            <a:r>
              <a:rPr lang="en-US" dirty="0"/>
              <a:t>Instructor: Dr. Haibin Zhang</a:t>
            </a:r>
          </a:p>
          <a:p>
            <a:r>
              <a:rPr lang="en-US" dirty="0"/>
              <a:t>Instructor office: ITE 357</a:t>
            </a:r>
          </a:p>
          <a:p>
            <a:r>
              <a:rPr lang="en-US" dirty="0"/>
              <a:t>Email: </a:t>
            </a:r>
            <a:r>
              <a:rPr lang="en-US" dirty="0" err="1"/>
              <a:t>hbzhang</a:t>
            </a:r>
            <a:r>
              <a:rPr lang="en-US" dirty="0"/>
              <a:t> at </a:t>
            </a:r>
            <a:r>
              <a:rPr lang="en-US" dirty="0" err="1"/>
              <a:t>umbc</a:t>
            </a:r>
            <a:r>
              <a:rPr lang="en-US" dirty="0"/>
              <a:t> dot </a:t>
            </a:r>
            <a:r>
              <a:rPr lang="en-US" dirty="0" err="1"/>
              <a:t>edu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Office Hours: Tuesday </a:t>
            </a:r>
            <a:r>
              <a:rPr lang="en-US" dirty="0" smtClean="0">
                <a:solidFill>
                  <a:srgbClr val="FF0000"/>
                </a:solidFill>
              </a:rPr>
              <a:t>2pm-4pm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(Works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for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everyone?)</a:t>
            </a:r>
            <a:r>
              <a:rPr lang="en-US" dirty="0">
                <a:solidFill>
                  <a:srgbClr val="FF0000"/>
                </a:solidFill>
              </a:rPr>
              <a:t> </a:t>
            </a:r>
          </a:p>
          <a:p>
            <a:r>
              <a:rPr lang="en-US" dirty="0"/>
              <a:t>TA: Shantanu </a:t>
            </a:r>
            <a:r>
              <a:rPr lang="en-US" dirty="0" err="1" smtClean="0"/>
              <a:t>Hirlekar</a:t>
            </a:r>
            <a:r>
              <a:rPr lang="zh-CN" altLang="en-US" dirty="0"/>
              <a:t> </a:t>
            </a:r>
            <a:r>
              <a:rPr lang="zh-CN" altLang="en-US" dirty="0" smtClean="0"/>
              <a:t>      </a:t>
            </a:r>
            <a:r>
              <a:rPr lang="en-US" dirty="0" smtClean="0"/>
              <a:t>hs11</a:t>
            </a:r>
            <a:r>
              <a:rPr lang="zh-CN" altLang="en-US" dirty="0" smtClean="0"/>
              <a:t> </a:t>
            </a:r>
            <a:r>
              <a:rPr lang="en-US" altLang="zh-CN" dirty="0" smtClean="0"/>
              <a:t>at</a:t>
            </a:r>
            <a:r>
              <a:rPr lang="zh-CN" altLang="en-US" dirty="0" smtClean="0"/>
              <a:t> </a:t>
            </a:r>
            <a:r>
              <a:rPr lang="en-US" dirty="0" err="1" smtClean="0"/>
              <a:t>umbc</a:t>
            </a:r>
            <a:r>
              <a:rPr lang="zh-CN" altLang="en-US" dirty="0" smtClean="0"/>
              <a:t> </a:t>
            </a:r>
            <a:r>
              <a:rPr lang="en-US" altLang="zh-CN" dirty="0" smtClean="0"/>
              <a:t>dot</a:t>
            </a:r>
            <a:r>
              <a:rPr lang="zh-CN" altLang="en-US" dirty="0" smtClean="0"/>
              <a:t> </a:t>
            </a:r>
            <a:r>
              <a:rPr lang="en-US" dirty="0" err="1" smtClean="0"/>
              <a:t>edu</a:t>
            </a:r>
            <a:endParaRPr lang="en-US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2926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smtClean="0">
                <a:latin typeface="+mn-lt"/>
              </a:rPr>
              <a:t>Proactive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Security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3200" dirty="0" smtClean="0"/>
          </a:p>
          <a:p>
            <a:endParaRPr lang="en-US" altLang="zh-CN" sz="3200" dirty="0" smtClean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09600" y="1380067"/>
            <a:ext cx="8229600" cy="450144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3200" dirty="0"/>
          </a:p>
          <a:p>
            <a:endParaRPr lang="en-US" altLang="zh-CN" sz="3200" dirty="0"/>
          </a:p>
        </p:txBody>
      </p:sp>
      <p:sp>
        <p:nvSpPr>
          <p:cNvPr id="23" name="矩形 69"/>
          <p:cNvSpPr/>
          <p:nvPr/>
        </p:nvSpPr>
        <p:spPr>
          <a:xfrm>
            <a:off x="1736760" y="2178147"/>
            <a:ext cx="433285" cy="445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4" name="矩形 69"/>
          <p:cNvSpPr/>
          <p:nvPr/>
        </p:nvSpPr>
        <p:spPr>
          <a:xfrm>
            <a:off x="2681175" y="2181300"/>
            <a:ext cx="433285" cy="445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5" name="矩形 69"/>
          <p:cNvSpPr/>
          <p:nvPr/>
        </p:nvSpPr>
        <p:spPr>
          <a:xfrm>
            <a:off x="3623361" y="2179048"/>
            <a:ext cx="433285" cy="445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6" name="矩形 69"/>
          <p:cNvSpPr/>
          <p:nvPr/>
        </p:nvSpPr>
        <p:spPr>
          <a:xfrm>
            <a:off x="4587255" y="2179045"/>
            <a:ext cx="433285" cy="445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7" name="矩形 69"/>
          <p:cNvSpPr/>
          <p:nvPr/>
        </p:nvSpPr>
        <p:spPr>
          <a:xfrm>
            <a:off x="5508746" y="2178147"/>
            <a:ext cx="433285" cy="445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8" name="矩形 69"/>
          <p:cNvSpPr/>
          <p:nvPr/>
        </p:nvSpPr>
        <p:spPr>
          <a:xfrm>
            <a:off x="6478685" y="2178147"/>
            <a:ext cx="433285" cy="445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91619" y="2328651"/>
            <a:ext cx="130988" cy="171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838635" y="2330149"/>
            <a:ext cx="130988" cy="171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771505" y="2330592"/>
            <a:ext cx="130988" cy="171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36703" y="2321357"/>
            <a:ext cx="130988" cy="171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664957" y="2321356"/>
            <a:ext cx="130988" cy="171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628435" y="2316504"/>
            <a:ext cx="130988" cy="171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043849" y="2500310"/>
            <a:ext cx="430653" cy="295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42031" y="2696253"/>
            <a:ext cx="3201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Nodes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(secret</a:t>
            </a:r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shares)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89607" y="2707251"/>
            <a:ext cx="2866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Trusted Hardware/OS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61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err="1" smtClean="0">
                <a:latin typeface="+mn-lt"/>
              </a:rPr>
              <a:t>Permissionless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err="1" smtClean="0">
                <a:latin typeface="+mn-lt"/>
              </a:rPr>
              <a:t>Blochains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sz="3200" dirty="0"/>
              <a:t>Bitcoin,</a:t>
            </a:r>
            <a:r>
              <a:rPr kumimoji="1" lang="zh-CN" altLang="en-US" sz="3200" dirty="0"/>
              <a:t> </a:t>
            </a:r>
            <a:r>
              <a:rPr kumimoji="1" lang="en-US" altLang="zh-CN" sz="3200" dirty="0" err="1"/>
              <a:t>Ethereum</a:t>
            </a:r>
            <a:r>
              <a:rPr kumimoji="1" lang="en-US" altLang="zh-CN" sz="3200" dirty="0"/>
              <a:t>,</a:t>
            </a:r>
            <a:r>
              <a:rPr kumimoji="1" lang="zh-CN" altLang="en-US" sz="3200" dirty="0"/>
              <a:t> </a:t>
            </a:r>
            <a:r>
              <a:rPr kumimoji="1" lang="en-US" altLang="zh-CN" sz="3200" dirty="0" err="1"/>
              <a:t>ZeroCash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5805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797159" cy="797806"/>
          </a:xfrm>
        </p:spPr>
        <p:txBody>
          <a:bodyPr/>
          <a:lstStyle/>
          <a:p>
            <a:r>
              <a:rPr kumimoji="1" lang="en-US" altLang="zh-CN" dirty="0" smtClean="0"/>
              <a:t>Permissioned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Blockchains</a:t>
            </a:r>
            <a:endParaRPr kumimoji="1" lang="zh-CN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Gaining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popularity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7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797159" cy="797806"/>
          </a:xfrm>
        </p:spPr>
        <p:txBody>
          <a:bodyPr/>
          <a:lstStyle/>
          <a:p>
            <a:r>
              <a:rPr kumimoji="1" lang="en-US" altLang="zh-CN" dirty="0" smtClean="0"/>
              <a:t>One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Blockchain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Project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Using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PBFT</a:t>
            </a:r>
            <a:endParaRPr kumimoji="1" lang="zh-CN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71" y="6047288"/>
            <a:ext cx="3472794" cy="8107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030788"/>
            <a:ext cx="8229601" cy="513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16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smtClean="0">
                <a:latin typeface="+mn-lt"/>
              </a:rPr>
              <a:t>Cyber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Physical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Systems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Security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3200" dirty="0" smtClean="0"/>
          </a:p>
          <a:p>
            <a:endParaRPr lang="en-US" altLang="zh-CN" sz="3200" dirty="0" smtClean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609600" y="1380067"/>
            <a:ext cx="8229600" cy="450144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ヒラギノ角ゴ Pro W3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27" name="文本框 15"/>
          <p:cNvSpPr txBox="1"/>
          <p:nvPr/>
        </p:nvSpPr>
        <p:spPr>
          <a:xfrm>
            <a:off x="719669" y="1704836"/>
            <a:ext cx="203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Sensors/data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providers</a:t>
            </a:r>
            <a:endParaRPr kumimoji="1" lang="zh-CN" altLang="en-US" dirty="0"/>
          </a:p>
        </p:txBody>
      </p:sp>
      <p:sp>
        <p:nvSpPr>
          <p:cNvPr id="28" name="矩形 17"/>
          <p:cNvSpPr/>
          <p:nvPr/>
        </p:nvSpPr>
        <p:spPr>
          <a:xfrm>
            <a:off x="6191549" y="2765230"/>
            <a:ext cx="433285" cy="445246"/>
          </a:xfrm>
          <a:prstGeom prst="rect">
            <a:avLst/>
          </a:prstGeom>
          <a:solidFill>
            <a:srgbClr val="E46C0A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rgbClr val="FFFFFF"/>
                </a:solidFill>
              </a:rPr>
              <a:t>C</a:t>
            </a:r>
            <a:endParaRPr kumimoji="1" lang="zh-CN" altLang="en-US" dirty="0">
              <a:solidFill>
                <a:srgbClr val="FFFFFF"/>
              </a:solidFill>
            </a:endParaRPr>
          </a:p>
        </p:txBody>
      </p:sp>
      <p:sp>
        <p:nvSpPr>
          <p:cNvPr id="29" name="椭圆 2"/>
          <p:cNvSpPr/>
          <p:nvPr/>
        </p:nvSpPr>
        <p:spPr>
          <a:xfrm>
            <a:off x="3644212" y="2672767"/>
            <a:ext cx="659888" cy="62591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dirty="0" smtClean="0"/>
              <a:t>A</a:t>
            </a:r>
            <a:endParaRPr kumimoji="1" lang="zh-CN" altLang="en-US" sz="3600" dirty="0"/>
          </a:p>
        </p:txBody>
      </p:sp>
      <p:sp>
        <p:nvSpPr>
          <p:cNvPr id="30" name="文本框 23"/>
          <p:cNvSpPr txBox="1"/>
          <p:nvPr/>
        </p:nvSpPr>
        <p:spPr>
          <a:xfrm>
            <a:off x="3345054" y="3266632"/>
            <a:ext cx="2032000" cy="465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aggregator</a:t>
            </a:r>
            <a:endParaRPr kumimoji="1" lang="zh-CN" altLang="en-US" dirty="0"/>
          </a:p>
        </p:txBody>
      </p:sp>
      <p:cxnSp>
        <p:nvCxnSpPr>
          <p:cNvPr id="31" name="直线箭头连接符 25"/>
          <p:cNvCxnSpPr/>
          <p:nvPr/>
        </p:nvCxnSpPr>
        <p:spPr>
          <a:xfrm>
            <a:off x="2310806" y="1669716"/>
            <a:ext cx="1333406" cy="1095514"/>
          </a:xfrm>
          <a:prstGeom prst="straightConnector1">
            <a:avLst/>
          </a:prstGeom>
          <a:ln>
            <a:solidFill>
              <a:srgbClr val="59595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线箭头连接符 27"/>
          <p:cNvCxnSpPr/>
          <p:nvPr/>
        </p:nvCxnSpPr>
        <p:spPr>
          <a:xfrm flipV="1">
            <a:off x="1834533" y="3210476"/>
            <a:ext cx="1707363" cy="841695"/>
          </a:xfrm>
          <a:prstGeom prst="straightConnector1">
            <a:avLst/>
          </a:prstGeom>
          <a:ln>
            <a:solidFill>
              <a:srgbClr val="59595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线箭头连接符 36"/>
          <p:cNvCxnSpPr/>
          <p:nvPr/>
        </p:nvCxnSpPr>
        <p:spPr>
          <a:xfrm>
            <a:off x="4336268" y="2987853"/>
            <a:ext cx="1855281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椭圆 28"/>
          <p:cNvSpPr/>
          <p:nvPr/>
        </p:nvSpPr>
        <p:spPr>
          <a:xfrm>
            <a:off x="1984038" y="1376056"/>
            <a:ext cx="326768" cy="293660"/>
          </a:xfrm>
          <a:prstGeom prst="ellipse">
            <a:avLst/>
          </a:prstGeom>
          <a:solidFill>
            <a:srgbClr val="E46C0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5995840" y="3281040"/>
            <a:ext cx="1087634" cy="465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client</a:t>
            </a:r>
            <a:endParaRPr kumimoji="1" lang="zh-CN" altLang="en-US" dirty="0"/>
          </a:p>
        </p:txBody>
      </p:sp>
      <p:sp>
        <p:nvSpPr>
          <p:cNvPr id="36" name="文本框 37"/>
          <p:cNvSpPr txBox="1"/>
          <p:nvPr/>
        </p:nvSpPr>
        <p:spPr>
          <a:xfrm>
            <a:off x="6191549" y="1631842"/>
            <a:ext cx="2750121" cy="369332"/>
          </a:xfrm>
          <a:prstGeom prst="rect">
            <a:avLst/>
          </a:prstGeom>
          <a:solidFill>
            <a:srgbClr val="E46C0A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800" dirty="0"/>
              <a:t>F</a:t>
            </a:r>
            <a:r>
              <a:rPr kumimoji="1" lang="en-US" altLang="zh-CN" sz="1800" dirty="0" smtClean="0"/>
              <a:t>aulty/malicious</a:t>
            </a:r>
            <a:endParaRPr kumimoji="1" lang="zh-CN" altLang="en-US" sz="1800" dirty="0"/>
          </a:p>
        </p:txBody>
      </p:sp>
      <p:sp>
        <p:nvSpPr>
          <p:cNvPr id="37" name="文本框 38"/>
          <p:cNvSpPr txBox="1"/>
          <p:nvPr/>
        </p:nvSpPr>
        <p:spPr>
          <a:xfrm>
            <a:off x="6191549" y="2084139"/>
            <a:ext cx="274376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800" dirty="0" smtClean="0"/>
              <a:t>Correct</a:t>
            </a:r>
            <a:endParaRPr kumimoji="1" lang="zh-CN" altLang="en-US" sz="1800" dirty="0"/>
          </a:p>
        </p:txBody>
      </p:sp>
      <p:sp>
        <p:nvSpPr>
          <p:cNvPr id="38" name="椭圆 41"/>
          <p:cNvSpPr/>
          <p:nvPr/>
        </p:nvSpPr>
        <p:spPr>
          <a:xfrm>
            <a:off x="1439236" y="3966174"/>
            <a:ext cx="326768" cy="293660"/>
          </a:xfrm>
          <a:prstGeom prst="ellipse">
            <a:avLst/>
          </a:prstGeom>
          <a:solidFill>
            <a:srgbClr val="E46C0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9" name="直线箭头连接符 43"/>
          <p:cNvCxnSpPr/>
          <p:nvPr/>
        </p:nvCxnSpPr>
        <p:spPr>
          <a:xfrm>
            <a:off x="1439236" y="2672767"/>
            <a:ext cx="2128056" cy="333068"/>
          </a:xfrm>
          <a:prstGeom prst="straightConnector1">
            <a:avLst/>
          </a:prstGeom>
          <a:ln>
            <a:solidFill>
              <a:srgbClr val="59595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椭圆 46"/>
          <p:cNvSpPr/>
          <p:nvPr/>
        </p:nvSpPr>
        <p:spPr>
          <a:xfrm>
            <a:off x="1077188" y="2489211"/>
            <a:ext cx="326768" cy="29366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41" name="直线箭头连接符 47"/>
          <p:cNvCxnSpPr/>
          <p:nvPr/>
        </p:nvCxnSpPr>
        <p:spPr>
          <a:xfrm>
            <a:off x="3644212" y="1376056"/>
            <a:ext cx="329944" cy="1226147"/>
          </a:xfrm>
          <a:prstGeom prst="straightConnector1">
            <a:avLst/>
          </a:prstGeom>
          <a:ln>
            <a:solidFill>
              <a:srgbClr val="59595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椭圆 51"/>
          <p:cNvSpPr/>
          <p:nvPr/>
        </p:nvSpPr>
        <p:spPr>
          <a:xfrm>
            <a:off x="3413792" y="1040874"/>
            <a:ext cx="326768" cy="29366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zh-CN" altLang="en-US" dirty="0">
              <a:solidFill>
                <a:srgbClr val="404040"/>
              </a:solidFill>
            </a:endParaRPr>
          </a:p>
        </p:txBody>
      </p:sp>
      <p:cxnSp>
        <p:nvCxnSpPr>
          <p:cNvPr id="44" name="直线箭头连接符 52"/>
          <p:cNvCxnSpPr/>
          <p:nvPr/>
        </p:nvCxnSpPr>
        <p:spPr>
          <a:xfrm flipV="1">
            <a:off x="3431432" y="3362877"/>
            <a:ext cx="368704" cy="885556"/>
          </a:xfrm>
          <a:prstGeom prst="straightConnector1">
            <a:avLst/>
          </a:prstGeom>
          <a:ln>
            <a:solidFill>
              <a:srgbClr val="59595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椭圆 54"/>
          <p:cNvSpPr/>
          <p:nvPr/>
        </p:nvSpPr>
        <p:spPr>
          <a:xfrm>
            <a:off x="3215128" y="4234352"/>
            <a:ext cx="326768" cy="29366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618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6417"/>
            <a:ext cx="8639506" cy="797806"/>
          </a:xfrm>
        </p:spPr>
        <p:txBody>
          <a:bodyPr/>
          <a:lstStyle/>
          <a:p>
            <a:r>
              <a:rPr kumimoji="1" lang="en-US" altLang="zh-CN" dirty="0" smtClean="0"/>
              <a:t>Storage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Storage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Security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667"/>
            <a:ext cx="8397240" cy="4501445"/>
          </a:xfrm>
        </p:spPr>
        <p:txBody>
          <a:bodyPr/>
          <a:lstStyle/>
          <a:p>
            <a:r>
              <a:rPr lang="en-US" altLang="zh-CN" dirty="0" smtClean="0"/>
              <a:t>Replication-based</a:t>
            </a:r>
          </a:p>
          <a:p>
            <a:r>
              <a:rPr lang="en-US" altLang="zh-CN" dirty="0" smtClean="0"/>
              <a:t>Erasure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based</a:t>
            </a:r>
          </a:p>
          <a:p>
            <a:r>
              <a:rPr lang="en-US" altLang="zh-CN" dirty="0" smtClean="0"/>
              <a:t>Secure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deduplication</a:t>
            </a:r>
          </a:p>
          <a:p>
            <a:r>
              <a:rPr lang="en-US" altLang="zh-CN" dirty="0" err="1" smtClean="0"/>
              <a:t>Linearizability</a:t>
            </a:r>
            <a:endParaRPr lang="en-US" altLang="zh-CN" dirty="0" smtClean="0"/>
          </a:p>
          <a:p>
            <a:r>
              <a:rPr lang="mr-IN" altLang="zh-CN" dirty="0" smtClean="0"/>
              <a:t>…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0810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6417"/>
            <a:ext cx="8639506" cy="797806"/>
          </a:xfrm>
        </p:spPr>
        <p:txBody>
          <a:bodyPr/>
          <a:lstStyle/>
          <a:p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System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Has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Desirable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Features?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667"/>
            <a:ext cx="8397240" cy="4501445"/>
          </a:xfrm>
        </p:spPr>
        <p:txBody>
          <a:bodyPr/>
          <a:lstStyle/>
          <a:p>
            <a:r>
              <a:rPr lang="en-US" altLang="zh-CN" dirty="0" smtClean="0"/>
              <a:t>Confidentiality</a:t>
            </a:r>
          </a:p>
          <a:p>
            <a:r>
              <a:rPr lang="en-US" altLang="zh-CN" dirty="0" smtClean="0"/>
              <a:t>Integrity</a:t>
            </a:r>
          </a:p>
          <a:p>
            <a:r>
              <a:rPr lang="en-US" altLang="zh-CN" smtClean="0"/>
              <a:t>Availability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10070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smtClean="0">
                <a:latin typeface="+mn-lt"/>
              </a:rPr>
              <a:t>How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does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Evaluation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Look</a:t>
            </a:r>
            <a:r>
              <a:rPr kumimoji="1" lang="zh-CN" altLang="en-US" dirty="0" smtClean="0">
                <a:latin typeface="+mn-lt"/>
              </a:rPr>
              <a:t> </a:t>
            </a:r>
            <a:r>
              <a:rPr kumimoji="1" lang="en-US" altLang="zh-CN" dirty="0" smtClean="0">
                <a:latin typeface="+mn-lt"/>
              </a:rPr>
              <a:t>Like?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Throughput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55" y="2253013"/>
            <a:ext cx="4159084" cy="35210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7624"/>
            <a:ext cx="4336026" cy="352045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61536" y="1843549"/>
            <a:ext cx="811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LAN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97442" y="1848465"/>
            <a:ext cx="1071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W</a:t>
            </a:r>
            <a:r>
              <a:rPr lang="en-US" altLang="zh-CN" smtClean="0"/>
              <a:t>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7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246417"/>
            <a:ext cx="8844455" cy="797806"/>
          </a:xfrm>
        </p:spPr>
        <p:txBody>
          <a:bodyPr/>
          <a:lstStyle/>
          <a:p>
            <a:r>
              <a:rPr kumimoji="1" lang="en-US" altLang="zh-CN" dirty="0" smtClean="0">
                <a:latin typeface="+mn-lt"/>
              </a:rPr>
              <a:t>Evaluation</a:t>
            </a:r>
            <a:endParaRPr kumimoji="1" lang="zh-CN" altLang="en-US" dirty="0">
              <a:latin typeface="+mn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Scalability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(in</a:t>
            </a:r>
            <a:r>
              <a:rPr lang="zh-CN" altLang="en-US" dirty="0" smtClean="0"/>
              <a:t> </a:t>
            </a:r>
            <a:r>
              <a:rPr lang="en-US" altLang="zh-CN" dirty="0" smtClean="0"/>
              <a:t>LAN)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124" y="1915669"/>
            <a:ext cx="6004289" cy="400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69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Take-Home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Advice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Make</a:t>
            </a:r>
            <a:r>
              <a:rPr lang="zh-CN" altLang="en-US" dirty="0" smtClean="0"/>
              <a:t> </a:t>
            </a:r>
            <a:r>
              <a:rPr lang="en-US" altLang="zh-CN" dirty="0" smtClean="0"/>
              <a:t>good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my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office</a:t>
            </a:r>
            <a:r>
              <a:rPr lang="zh-CN" altLang="en-US" dirty="0" smtClean="0"/>
              <a:t> </a:t>
            </a:r>
            <a:r>
              <a:rPr lang="en-US" altLang="zh-CN" dirty="0" smtClean="0"/>
              <a:t>hours</a:t>
            </a:r>
          </a:p>
          <a:p>
            <a:r>
              <a:rPr lang="en-US" altLang="zh-CN" dirty="0" smtClean="0"/>
              <a:t>Class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discussion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important</a:t>
            </a:r>
            <a:endParaRPr lang="en-US" altLang="zh-CN" dirty="0"/>
          </a:p>
          <a:p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expect</a:t>
            </a:r>
            <a:r>
              <a:rPr lang="zh-CN" altLang="en-US" dirty="0" smtClean="0"/>
              <a:t> </a:t>
            </a:r>
            <a:r>
              <a:rPr lang="en-US" altLang="zh-CN" dirty="0" smtClean="0"/>
              <a:t>us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debug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your</a:t>
            </a:r>
            <a:r>
              <a:rPr lang="zh-CN" altLang="en-US" dirty="0" smtClean="0"/>
              <a:t> </a:t>
            </a:r>
            <a:r>
              <a:rPr lang="en-US" altLang="zh-CN" dirty="0" smtClean="0"/>
              <a:t>systems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(Doing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yourself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part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system</a:t>
            </a:r>
            <a:r>
              <a:rPr lang="zh-CN" altLang="en-US" dirty="0" smtClean="0"/>
              <a:t> </a:t>
            </a:r>
            <a:r>
              <a:rPr lang="en-US" altLang="zh-CN" dirty="0" smtClean="0"/>
              <a:t>studies.)</a:t>
            </a:r>
          </a:p>
          <a:p>
            <a:r>
              <a:rPr lang="en-US" altLang="zh-CN" dirty="0" smtClean="0"/>
              <a:t>Adjust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your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research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project</a:t>
            </a:r>
            <a:r>
              <a:rPr lang="zh-CN" altLang="en-US" dirty="0" smtClean="0"/>
              <a:t> </a:t>
            </a:r>
            <a:r>
              <a:rPr lang="en-US" altLang="zh-CN" dirty="0" smtClean="0"/>
              <a:t>idea</a:t>
            </a:r>
          </a:p>
          <a:p>
            <a:endParaRPr lang="en-US" altLang="zh-CN" dirty="0"/>
          </a:p>
          <a:p>
            <a:r>
              <a:rPr lang="en-US" altLang="zh-CN" dirty="0" smtClean="0"/>
              <a:t>Plan</a:t>
            </a:r>
            <a:r>
              <a:rPr lang="zh-CN" altLang="en-US" dirty="0" smtClean="0"/>
              <a:t> </a:t>
            </a:r>
            <a:r>
              <a:rPr lang="en-US" altLang="zh-CN" dirty="0" smtClean="0"/>
              <a:t>early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b="1" dirty="0"/>
              <a:t>d</a:t>
            </a:r>
            <a:r>
              <a:rPr lang="en-US" altLang="zh-CN" b="1" dirty="0" smtClean="0"/>
              <a:t>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project</a:t>
            </a:r>
          </a:p>
          <a:p>
            <a:endParaRPr lang="en-US" altLang="zh-CN" dirty="0" smtClean="0"/>
          </a:p>
          <a:p>
            <a:endParaRPr lang="en-US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7920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Self-Introduction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Name</a:t>
            </a:r>
          </a:p>
          <a:p>
            <a:r>
              <a:rPr lang="en-US" altLang="zh-CN" dirty="0" smtClean="0"/>
              <a:t>Research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interests/Labs/Advisor,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etc</a:t>
            </a:r>
            <a:endParaRPr lang="en-US" altLang="zh-CN" dirty="0" smtClean="0"/>
          </a:p>
          <a:p>
            <a:r>
              <a:rPr lang="en-US" altLang="zh-CN" dirty="0" smtClean="0"/>
              <a:t>Hobbies</a:t>
            </a:r>
          </a:p>
          <a:p>
            <a:endParaRPr lang="en-US" dirty="0"/>
          </a:p>
          <a:p>
            <a:r>
              <a:rPr lang="en-US" altLang="zh-CN" dirty="0" smtClean="0"/>
              <a:t>Optional: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expect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this</a:t>
            </a:r>
            <a:r>
              <a:rPr lang="zh-CN" altLang="en-US" dirty="0" smtClean="0"/>
              <a:t> </a:t>
            </a:r>
            <a:r>
              <a:rPr lang="en-US" altLang="zh-CN" dirty="0" smtClean="0"/>
              <a:t>course?</a:t>
            </a:r>
            <a:r>
              <a:rPr lang="zh-CN" altLang="en-US" dirty="0" smtClean="0"/>
              <a:t> </a:t>
            </a:r>
            <a:r>
              <a:rPr lang="en-US" altLang="zh-CN" dirty="0" smtClean="0"/>
              <a:t>Or: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topics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like</a:t>
            </a:r>
            <a:r>
              <a:rPr lang="zh-CN" altLang="en-US" dirty="0" smtClean="0"/>
              <a:t> </a:t>
            </a:r>
            <a:r>
              <a:rPr lang="en-US" altLang="zh-CN" dirty="0" smtClean="0"/>
              <a:t>most?</a:t>
            </a:r>
            <a:r>
              <a:rPr lang="zh-CN" altLang="en-US" dirty="0" smtClean="0"/>
              <a:t> </a:t>
            </a:r>
            <a:endParaRPr lang="en-US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838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42452" y="1257164"/>
            <a:ext cx="8229600" cy="4501445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zh-CN" sz="4000" dirty="0" smtClean="0"/>
              <a:t>Thank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you!</a:t>
            </a:r>
            <a:r>
              <a:rPr kumimoji="1" lang="zh-CN" altLang="en-US" sz="4000" dirty="0" smtClean="0"/>
              <a:t> </a:t>
            </a:r>
            <a:endParaRPr kumimoji="1" lang="en-US" altLang="zh-CN" sz="4000" dirty="0" smtClean="0"/>
          </a:p>
          <a:p>
            <a:pPr marL="0" indent="0">
              <a:buNone/>
            </a:pP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9577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Evaluation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See</a:t>
            </a:r>
            <a:r>
              <a:rPr lang="zh-CN" altLang="en-US" dirty="0" smtClean="0"/>
              <a:t> </a:t>
            </a:r>
            <a:r>
              <a:rPr lang="en-US" altLang="zh-CN" dirty="0" smtClean="0"/>
              <a:t>website</a:t>
            </a:r>
            <a:endParaRPr lang="en-US" dirty="0" smtClean="0"/>
          </a:p>
          <a:p>
            <a:endParaRPr kumimoji="1" lang="en-US" altLang="zh-CN" dirty="0"/>
          </a:p>
          <a:p>
            <a:r>
              <a:rPr kumimoji="1" lang="en-US" altLang="zh-CN" dirty="0" smtClean="0"/>
              <a:t>I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expect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research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projects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could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lead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interesting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paper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submissions</a:t>
            </a:r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0365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Ethics/“Warning”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Do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NOT</a:t>
            </a:r>
            <a:r>
              <a:rPr lang="zh-CN" altLang="en-US" b="1" dirty="0" smtClean="0"/>
              <a:t> </a:t>
            </a:r>
            <a:r>
              <a:rPr lang="en-US" b="1" dirty="0" smtClean="0"/>
              <a:t>undertake </a:t>
            </a:r>
            <a:r>
              <a:rPr lang="en-US" altLang="zh-CN" b="1" dirty="0" smtClean="0"/>
              <a:t>any</a:t>
            </a:r>
            <a:r>
              <a:rPr lang="en-US" b="1" dirty="0" smtClean="0"/>
              <a:t> </a:t>
            </a:r>
            <a:r>
              <a:rPr lang="en-US" b="1" dirty="0"/>
              <a:t>attacks </a:t>
            </a:r>
            <a:r>
              <a:rPr lang="en-US" altLang="zh-CN" b="1" dirty="0" smtClean="0"/>
              <a:t>learned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in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the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course</a:t>
            </a:r>
            <a:r>
              <a:rPr lang="en-US" dirty="0" smtClean="0"/>
              <a:t>. </a:t>
            </a:r>
            <a:r>
              <a:rPr lang="en-US" dirty="0"/>
              <a:t>The existence of a security </a:t>
            </a:r>
            <a:r>
              <a:rPr lang="en-US" altLang="zh-CN" dirty="0" smtClean="0"/>
              <a:t>vulnerability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no</a:t>
            </a:r>
            <a:r>
              <a:rPr lang="en-US" altLang="zh-CN" dirty="0" smtClean="0"/>
              <a:t>t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en-US" dirty="0" smtClean="0"/>
              <a:t> </a:t>
            </a:r>
            <a:r>
              <a:rPr lang="en-US" dirty="0"/>
              <a:t>excuse. </a:t>
            </a:r>
            <a:r>
              <a:rPr lang="en-US" altLang="zh-CN" dirty="0" smtClean="0"/>
              <a:t>Please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obey</a:t>
            </a:r>
            <a:r>
              <a:rPr lang="zh-CN" altLang="en-US" dirty="0" smtClean="0"/>
              <a:t> </a:t>
            </a:r>
            <a:r>
              <a:rPr lang="en-US" altLang="zh-CN" dirty="0" smtClean="0"/>
              <a:t>UMBC</a:t>
            </a:r>
            <a:r>
              <a:rPr lang="zh-CN" altLang="en-US" dirty="0" smtClean="0"/>
              <a:t> </a:t>
            </a:r>
            <a:r>
              <a:rPr lang="en-US" dirty="0" smtClean="0"/>
              <a:t>policy </a:t>
            </a:r>
            <a:r>
              <a:rPr lang="en-US" dirty="0"/>
              <a:t>and </a:t>
            </a:r>
            <a:r>
              <a:rPr lang="en-US" dirty="0" smtClean="0"/>
              <a:t>state</a:t>
            </a:r>
            <a:r>
              <a:rPr lang="en-US" altLang="zh-CN" dirty="0" smtClean="0"/>
              <a:t>/</a:t>
            </a:r>
            <a:r>
              <a:rPr lang="en-US" dirty="0" smtClean="0"/>
              <a:t>federal law. 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7786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Topic</a:t>
            </a:r>
            <a:r>
              <a:rPr kumimoji="1" lang="en-US" altLang="zh-CN" dirty="0"/>
              <a:t>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   </a:t>
            </a:r>
            <a:r>
              <a:rPr lang="en-US" dirty="0" smtClean="0"/>
              <a:t>Introduction </a:t>
            </a:r>
            <a:r>
              <a:rPr lang="en-US" dirty="0"/>
              <a:t>to computer security</a:t>
            </a:r>
          </a:p>
          <a:p>
            <a:r>
              <a:rPr lang="en-US" dirty="0"/>
              <a:t>   Security policies: confidentiality, integrity, availability, accountability, etc. </a:t>
            </a:r>
          </a:p>
          <a:p>
            <a:r>
              <a:rPr lang="en-US" dirty="0"/>
              <a:t>   Modern cryptography</a:t>
            </a:r>
          </a:p>
          <a:p>
            <a:r>
              <a:rPr lang="en-US" dirty="0"/>
              <a:t>   Cryptographic engineering</a:t>
            </a:r>
          </a:p>
          <a:p>
            <a:r>
              <a:rPr lang="en-US" dirty="0"/>
              <a:t>   Systems and distributed systems basics</a:t>
            </a:r>
          </a:p>
          <a:p>
            <a:r>
              <a:rPr lang="en-US" dirty="0"/>
              <a:t>   Cloud computing and cloud security</a:t>
            </a:r>
          </a:p>
          <a:p>
            <a:r>
              <a:rPr lang="en-US" dirty="0"/>
              <a:t>   Software defined networking and its security</a:t>
            </a:r>
          </a:p>
          <a:p>
            <a:r>
              <a:rPr lang="en-US" dirty="0"/>
              <a:t>   Hardware </a:t>
            </a:r>
            <a:r>
              <a:rPr lang="en-US" dirty="0" smtClean="0"/>
              <a:t>security</a:t>
            </a:r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4143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Topics,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Cont.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   </a:t>
            </a:r>
            <a:r>
              <a:rPr lang="en-US" dirty="0" smtClean="0"/>
              <a:t>Network </a:t>
            </a:r>
            <a:r>
              <a:rPr lang="en-US" dirty="0"/>
              <a:t>security</a:t>
            </a:r>
          </a:p>
          <a:p>
            <a:r>
              <a:rPr lang="en-US" dirty="0"/>
              <a:t>   Intrusion detection </a:t>
            </a:r>
          </a:p>
          <a:p>
            <a:r>
              <a:rPr lang="en-US" dirty="0"/>
              <a:t>   Privacy and anonymity</a:t>
            </a:r>
          </a:p>
          <a:p>
            <a:r>
              <a:rPr lang="en-US" dirty="0"/>
              <a:t>   </a:t>
            </a:r>
            <a:r>
              <a:rPr lang="en-US" dirty="0" err="1"/>
              <a:t>Blockchains</a:t>
            </a:r>
            <a:r>
              <a:rPr lang="en-US" dirty="0"/>
              <a:t> (permissioned and </a:t>
            </a:r>
            <a:r>
              <a:rPr lang="en-US" dirty="0" err="1"/>
              <a:t>permissionless</a:t>
            </a:r>
            <a:r>
              <a:rPr lang="en-US" dirty="0"/>
              <a:t>) security</a:t>
            </a:r>
          </a:p>
          <a:p>
            <a:r>
              <a:rPr lang="en-US" dirty="0"/>
              <a:t>   Ethics in computer security</a:t>
            </a:r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596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Overview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Topics	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have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big</a:t>
            </a:r>
            <a:r>
              <a:rPr lang="zh-CN" altLang="en-US" dirty="0" smtClean="0"/>
              <a:t> </a:t>
            </a:r>
            <a:r>
              <a:rPr lang="en-US" altLang="zh-CN" dirty="0" smtClean="0"/>
              <a:t>picture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about</a:t>
            </a:r>
            <a:r>
              <a:rPr lang="zh-CN" altLang="en-US" dirty="0" smtClean="0"/>
              <a:t> </a:t>
            </a:r>
            <a:r>
              <a:rPr lang="en-US" altLang="zh-CN" dirty="0" smtClean="0"/>
              <a:t>this</a:t>
            </a:r>
            <a:r>
              <a:rPr lang="zh-CN" altLang="en-US" dirty="0" smtClean="0"/>
              <a:t> </a:t>
            </a:r>
            <a:r>
              <a:rPr lang="en-US" altLang="zh-CN" dirty="0" smtClean="0"/>
              <a:t>course</a:t>
            </a:r>
          </a:p>
          <a:p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topics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subject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change</a:t>
            </a:r>
          </a:p>
          <a:p>
            <a:r>
              <a:rPr kumimoji="1" lang="en-US" altLang="zh-CN" dirty="0"/>
              <a:t>C</a:t>
            </a:r>
            <a:r>
              <a:rPr kumimoji="1" lang="en-US" altLang="zh-CN" dirty="0" smtClean="0"/>
              <a:t>ase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studies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1110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Approach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Goals</a:t>
            </a:r>
            <a:r>
              <a:rPr lang="zh-CN" altLang="en-US" dirty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Security</a:t>
            </a:r>
            <a:r>
              <a:rPr lang="zh-CN" altLang="en-US" dirty="0" smtClean="0"/>
              <a:t> </a:t>
            </a:r>
            <a:r>
              <a:rPr kumimoji="1" lang="en-US" altLang="zh-CN" dirty="0" smtClean="0"/>
              <a:t>policies</a:t>
            </a:r>
          </a:p>
          <a:p>
            <a:r>
              <a:rPr kumimoji="1" lang="en-US" altLang="zh-CN" dirty="0" smtClean="0"/>
              <a:t>Trust/Adversary: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about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assumptions</a:t>
            </a:r>
          </a:p>
          <a:p>
            <a:r>
              <a:rPr kumimoji="1" lang="en-US" altLang="zh-CN" dirty="0"/>
              <a:t>M</a:t>
            </a:r>
            <a:r>
              <a:rPr kumimoji="1" lang="en-US" altLang="zh-CN" dirty="0" smtClean="0"/>
              <a:t>echanisms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r>
              <a:rPr kumimoji="1" lang="en-US" altLang="zh-CN" dirty="0"/>
              <a:t>F</a:t>
            </a:r>
            <a:r>
              <a:rPr kumimoji="1" lang="en-US" altLang="zh-CN" dirty="0" smtClean="0"/>
              <a:t>ormal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security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approach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everyone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should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take</a:t>
            </a:r>
          </a:p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subfield,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slightly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different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7845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ibin_Zhang_UCo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Haibin_Zhang_UConn</Template>
  <TotalTime>70518</TotalTime>
  <Words>581</Words>
  <Application>Microsoft Macintosh PowerPoint</Application>
  <PresentationFormat>On-screen Show (4:3)</PresentationFormat>
  <Paragraphs>224</Paragraphs>
  <Slides>30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Calibri</vt:lpstr>
      <vt:lpstr>Mangal</vt:lpstr>
      <vt:lpstr>ヒラギノ角ゴ Pro W3</vt:lpstr>
      <vt:lpstr>宋体</vt:lpstr>
      <vt:lpstr>Arial</vt:lpstr>
      <vt:lpstr>Haibin_Zhang_UConn</vt:lpstr>
      <vt:lpstr>PowerPoint Presentation</vt:lpstr>
      <vt:lpstr>Course Info</vt:lpstr>
      <vt:lpstr>Self-Introduction</vt:lpstr>
      <vt:lpstr>Evaluation</vt:lpstr>
      <vt:lpstr>Ethics/“Warning”</vt:lpstr>
      <vt:lpstr>Topics</vt:lpstr>
      <vt:lpstr>Topics, Cont.</vt:lpstr>
      <vt:lpstr>Overview of Topics </vt:lpstr>
      <vt:lpstr>Approach</vt:lpstr>
      <vt:lpstr>Modern Crypto</vt:lpstr>
      <vt:lpstr>Modern Crypto</vt:lpstr>
      <vt:lpstr>Cryptographic Engineering</vt:lpstr>
      <vt:lpstr>Systems Security</vt:lpstr>
      <vt:lpstr>System Basics</vt:lpstr>
      <vt:lpstr>Cloud Computing and Cloud Security</vt:lpstr>
      <vt:lpstr>Intrusion-Tolerant SDN and Neutron</vt:lpstr>
      <vt:lpstr>Hardware Security</vt:lpstr>
      <vt:lpstr>Network Security</vt:lpstr>
      <vt:lpstr>Intrusion Detection  </vt:lpstr>
      <vt:lpstr>Proactive Security</vt:lpstr>
      <vt:lpstr>Permissionless Blochains</vt:lpstr>
      <vt:lpstr>Permissioned Blockchains</vt:lpstr>
      <vt:lpstr>One Blockchain Project Using PBFT</vt:lpstr>
      <vt:lpstr>Cyber Physical Systems Security</vt:lpstr>
      <vt:lpstr>Storage and Storage Security</vt:lpstr>
      <vt:lpstr>A System that Has All Desirable Features?</vt:lpstr>
      <vt:lpstr>How does Evaluation Look Like?</vt:lpstr>
      <vt:lpstr>Evaluation</vt:lpstr>
      <vt:lpstr>Take-Home Advice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Broeils-Norwood</dc:creator>
  <cp:lastModifiedBy>Microsoft Office User</cp:lastModifiedBy>
  <cp:revision>2155</cp:revision>
  <cp:lastPrinted>2015-10-24T20:36:08Z</cp:lastPrinted>
  <dcterms:created xsi:type="dcterms:W3CDTF">2011-01-11T16:24:29Z</dcterms:created>
  <dcterms:modified xsi:type="dcterms:W3CDTF">2017-09-07T19:16:30Z</dcterms:modified>
</cp:coreProperties>
</file>