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5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8" r:id="rId3"/>
    <p:sldId id="279" r:id="rId4"/>
    <p:sldId id="257" r:id="rId5"/>
    <p:sldId id="258" r:id="rId6"/>
    <p:sldId id="263" r:id="rId7"/>
    <p:sldId id="264" r:id="rId8"/>
    <p:sldId id="265" r:id="rId9"/>
    <p:sldId id="259" r:id="rId10"/>
    <p:sldId id="260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8" autoAdjust="0"/>
    <p:restoredTop sz="78066" autoAdjust="0"/>
  </p:normalViewPr>
  <p:slideViewPr>
    <p:cSldViewPr snapToGrid="0">
      <p:cViewPr varScale="1">
        <p:scale>
          <a:sx n="53" d="100"/>
          <a:sy n="53" d="100"/>
        </p:scale>
        <p:origin x="1488" y="184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image" Target="../media/image12.wmf"/><Relationship Id="rId13" Type="http://schemas.openxmlformats.org/officeDocument/2006/relationships/image" Target="../media/image13.wmf"/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8" Type="http://schemas.openxmlformats.org/officeDocument/2006/relationships/image" Target="../media/image8.wmf"/><Relationship Id="rId9" Type="http://schemas.openxmlformats.org/officeDocument/2006/relationships/image" Target="../media/image9.wmf"/><Relationship Id="rId10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1" Type="http://schemas.openxmlformats.org/officeDocument/2006/relationships/image" Target="../media/image5.wmf"/><Relationship Id="rId2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wmf"/><Relationship Id="rId12" Type="http://schemas.openxmlformats.org/officeDocument/2006/relationships/image" Target="../media/image39.wmf"/><Relationship Id="rId13" Type="http://schemas.openxmlformats.org/officeDocument/2006/relationships/image" Target="../media/image40.wmf"/><Relationship Id="rId14" Type="http://schemas.openxmlformats.org/officeDocument/2006/relationships/image" Target="../media/image41.wmf"/><Relationship Id="rId15" Type="http://schemas.openxmlformats.org/officeDocument/2006/relationships/image" Target="../media/image42.wmf"/><Relationship Id="rId1" Type="http://schemas.openxmlformats.org/officeDocument/2006/relationships/image" Target="../media/image4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wmf"/><Relationship Id="rId9" Type="http://schemas.openxmlformats.org/officeDocument/2006/relationships/image" Target="../media/image36.wmf"/><Relationship Id="rId10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20.w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6" Type="http://schemas.openxmlformats.org/officeDocument/2006/relationships/image" Target="../media/image35.wmf"/><Relationship Id="rId1" Type="http://schemas.openxmlformats.org/officeDocument/2006/relationships/image" Target="../media/image33.wmf"/><Relationship Id="rId2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2019/10/1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2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2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2019/10/1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62.xml"/><Relationship Id="rId2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wmf"/><Relationship Id="rId12" Type="http://schemas.openxmlformats.org/officeDocument/2006/relationships/oleObject" Target="../embeddings/oleObject52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53.bin"/><Relationship Id="rId15" Type="http://schemas.openxmlformats.org/officeDocument/2006/relationships/oleObject" Target="../embeddings/oleObject54.bin"/><Relationship Id="rId1" Type="http://schemas.openxmlformats.org/officeDocument/2006/relationships/vmlDrawing" Target="../drawings/vmlDrawing7.vml"/><Relationship Id="rId2" Type="http://schemas.openxmlformats.org/officeDocument/2006/relationships/tags" Target="../tags/tag73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49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50.bin"/><Relationship Id="rId9" Type="http://schemas.openxmlformats.org/officeDocument/2006/relationships/image" Target="../media/image47.wmf"/><Relationship Id="rId10" Type="http://schemas.openxmlformats.org/officeDocument/2006/relationships/oleObject" Target="../embeddings/oleObject51.bin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wmf"/><Relationship Id="rId12" Type="http://schemas.openxmlformats.org/officeDocument/2006/relationships/oleObject" Target="../embeddings/oleObject58.bin"/><Relationship Id="rId13" Type="http://schemas.openxmlformats.org/officeDocument/2006/relationships/image" Target="../media/image36.wmf"/><Relationship Id="rId14" Type="http://schemas.openxmlformats.org/officeDocument/2006/relationships/oleObject" Target="../embeddings/oleObject59.bin"/><Relationship Id="rId15" Type="http://schemas.openxmlformats.org/officeDocument/2006/relationships/image" Target="../media/image37.wmf"/><Relationship Id="rId16" Type="http://schemas.openxmlformats.org/officeDocument/2006/relationships/oleObject" Target="../embeddings/oleObject60.bin"/><Relationship Id="rId17" Type="http://schemas.openxmlformats.org/officeDocument/2006/relationships/image" Target="../media/image35.wmf"/><Relationship Id="rId1" Type="http://schemas.openxmlformats.org/officeDocument/2006/relationships/vmlDrawing" Target="../drawings/vmlDrawing8.vml"/><Relationship Id="rId2" Type="http://schemas.openxmlformats.org/officeDocument/2006/relationships/tags" Target="../tags/tag74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oleObject" Target="../embeddings/oleObject55.bin"/><Relationship Id="rId7" Type="http://schemas.openxmlformats.org/officeDocument/2006/relationships/image" Target="../media/image33.wmf"/><Relationship Id="rId8" Type="http://schemas.openxmlformats.org/officeDocument/2006/relationships/oleObject" Target="../embeddings/oleObject56.bin"/><Relationship Id="rId9" Type="http://schemas.openxmlformats.org/officeDocument/2006/relationships/image" Target="../media/image49.wmf"/><Relationship Id="rId10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42.wmf"/><Relationship Id="rId1" Type="http://schemas.openxmlformats.org/officeDocument/2006/relationships/vmlDrawing" Target="../drawings/vmlDrawing9.vml"/><Relationship Id="rId2" Type="http://schemas.openxmlformats.org/officeDocument/2006/relationships/tags" Target="../tags/tag7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76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6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20" Type="http://schemas.openxmlformats.org/officeDocument/2006/relationships/image" Target="../media/image7.wmf"/><Relationship Id="rId21" Type="http://schemas.openxmlformats.org/officeDocument/2006/relationships/oleObject" Target="../embeddings/oleObject8.bin"/><Relationship Id="rId22" Type="http://schemas.openxmlformats.org/officeDocument/2006/relationships/image" Target="../media/image8.wmf"/><Relationship Id="rId23" Type="http://schemas.openxmlformats.org/officeDocument/2006/relationships/oleObject" Target="../embeddings/oleObject9.bin"/><Relationship Id="rId24" Type="http://schemas.openxmlformats.org/officeDocument/2006/relationships/image" Target="../media/image9.wmf"/><Relationship Id="rId25" Type="http://schemas.openxmlformats.org/officeDocument/2006/relationships/oleObject" Target="../embeddings/oleObject10.bin"/><Relationship Id="rId26" Type="http://schemas.openxmlformats.org/officeDocument/2006/relationships/image" Target="../media/image10.wmf"/><Relationship Id="rId27" Type="http://schemas.openxmlformats.org/officeDocument/2006/relationships/oleObject" Target="../embeddings/oleObject11.bin"/><Relationship Id="rId28" Type="http://schemas.openxmlformats.org/officeDocument/2006/relationships/image" Target="../media/image11.wmf"/><Relationship Id="rId29" Type="http://schemas.openxmlformats.org/officeDocument/2006/relationships/oleObject" Target="../embeddings/oleObject12.bin"/><Relationship Id="rId30" Type="http://schemas.openxmlformats.org/officeDocument/2006/relationships/image" Target="../media/image12.wmf"/><Relationship Id="rId31" Type="http://schemas.openxmlformats.org/officeDocument/2006/relationships/oleObject" Target="../embeddings/oleObject13.bin"/><Relationship Id="rId32" Type="http://schemas.openxmlformats.org/officeDocument/2006/relationships/image" Target="../media/image13.wmf"/><Relationship Id="rId10" Type="http://schemas.openxmlformats.org/officeDocument/2006/relationships/image" Target="../media/image2.wmf"/><Relationship Id="rId11" Type="http://schemas.openxmlformats.org/officeDocument/2006/relationships/oleObject" Target="../embeddings/oleObject3.bin"/><Relationship Id="rId12" Type="http://schemas.openxmlformats.org/officeDocument/2006/relationships/image" Target="../media/image3.w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4.wmf"/><Relationship Id="rId15" Type="http://schemas.openxmlformats.org/officeDocument/2006/relationships/oleObject" Target="../embeddings/oleObject5.bin"/><Relationship Id="rId16" Type="http://schemas.openxmlformats.org/officeDocument/2006/relationships/image" Target="../media/image5.wmf"/><Relationship Id="rId17" Type="http://schemas.openxmlformats.org/officeDocument/2006/relationships/oleObject" Target="../embeddings/oleObject6.bin"/><Relationship Id="rId18" Type="http://schemas.openxmlformats.org/officeDocument/2006/relationships/image" Target="../media/image6.wmf"/><Relationship Id="rId1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tags" Target="../tags/tag67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0.w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2" Type="http://schemas.openxmlformats.org/officeDocument/2006/relationships/tags" Target="../tags/tag68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tags" Target="../tags/tag6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oleObject" Target="../embeddings/oleObject22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8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29.bin"/><Relationship Id="rId14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tags" Target="../tags/tag70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5" Type="http://schemas.openxmlformats.org/officeDocument/2006/relationships/oleObject" Target="../embeddings/oleObject25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5" Type="http://schemas.openxmlformats.org/officeDocument/2006/relationships/oleObject" Target="../embeddings/oleObject30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9.bin"/><Relationship Id="rId21" Type="http://schemas.openxmlformats.org/officeDocument/2006/relationships/image" Target="../media/image34.wmf"/><Relationship Id="rId22" Type="http://schemas.openxmlformats.org/officeDocument/2006/relationships/oleObject" Target="../embeddings/oleObject40.bin"/><Relationship Id="rId23" Type="http://schemas.openxmlformats.org/officeDocument/2006/relationships/image" Target="../media/image35.wmf"/><Relationship Id="rId24" Type="http://schemas.openxmlformats.org/officeDocument/2006/relationships/oleObject" Target="../embeddings/oleObject41.bin"/><Relationship Id="rId25" Type="http://schemas.openxmlformats.org/officeDocument/2006/relationships/image" Target="../media/image36.wmf"/><Relationship Id="rId26" Type="http://schemas.openxmlformats.org/officeDocument/2006/relationships/oleObject" Target="../embeddings/oleObject42.bin"/><Relationship Id="rId27" Type="http://schemas.openxmlformats.org/officeDocument/2006/relationships/image" Target="../media/image37.wmf"/><Relationship Id="rId28" Type="http://schemas.openxmlformats.org/officeDocument/2006/relationships/oleObject" Target="../embeddings/oleObject43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2" Type="http://schemas.openxmlformats.org/officeDocument/2006/relationships/tags" Target="../tags/tag72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oleObject" Target="../embeddings/oleObject32.bin"/><Relationship Id="rId30" Type="http://schemas.openxmlformats.org/officeDocument/2006/relationships/oleObject" Target="../embeddings/oleObject44.bin"/><Relationship Id="rId31" Type="http://schemas.openxmlformats.org/officeDocument/2006/relationships/image" Target="../media/image39.wmf"/><Relationship Id="rId32" Type="http://schemas.openxmlformats.org/officeDocument/2006/relationships/oleObject" Target="../embeddings/oleObject45.bin"/><Relationship Id="rId9" Type="http://schemas.openxmlformats.org/officeDocument/2006/relationships/oleObject" Target="../embeddings/oleObject34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29.wmf"/><Relationship Id="rId33" Type="http://schemas.openxmlformats.org/officeDocument/2006/relationships/image" Target="../media/image40.wmf"/><Relationship Id="rId34" Type="http://schemas.openxmlformats.org/officeDocument/2006/relationships/oleObject" Target="../embeddings/oleObject46.bin"/><Relationship Id="rId35" Type="http://schemas.openxmlformats.org/officeDocument/2006/relationships/image" Target="../media/image41.wmf"/><Relationship Id="rId36" Type="http://schemas.openxmlformats.org/officeDocument/2006/relationships/oleObject" Target="../embeddings/oleObject47.bin"/><Relationship Id="rId10" Type="http://schemas.openxmlformats.org/officeDocument/2006/relationships/oleObject" Target="../embeddings/oleObject35.bin"/><Relationship Id="rId11" Type="http://schemas.openxmlformats.org/officeDocument/2006/relationships/image" Target="../media/image30.w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31.wmf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oleObject" Target="../embeddings/oleObject37.bin"/><Relationship Id="rId17" Type="http://schemas.openxmlformats.org/officeDocument/2006/relationships/image" Target="../media/image32.wmf"/><Relationship Id="rId18" Type="http://schemas.openxmlformats.org/officeDocument/2006/relationships/oleObject" Target="../embeddings/oleObject38.bin"/><Relationship Id="rId19" Type="http://schemas.openxmlformats.org/officeDocument/2006/relationships/image" Target="../media/image33.wmf"/><Relationship Id="rId37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207" y="2588281"/>
            <a:ext cx="10852237" cy="899167"/>
          </a:xfrm>
        </p:spPr>
        <p:txBody>
          <a:bodyPr/>
          <a:lstStyle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How to Use Charm Crypto Lib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405587" y="4154170"/>
            <a:ext cx="10852237" cy="950984"/>
          </a:xfrm>
        </p:spPr>
        <p:txBody>
          <a:bodyPr/>
          <a:lstStyle/>
          <a:p>
            <a:r>
              <a:rPr lang="en-US" altLang="zh-CN" dirty="0"/>
              <a:t> Chao </a:t>
            </a:r>
            <a:r>
              <a:rPr lang="en-US" altLang="zh-CN" dirty="0" smtClean="0"/>
              <a:t>Liu; </a:t>
            </a:r>
            <a:r>
              <a:rPr lang="en-US" altLang="zh-CN" dirty="0" smtClean="0"/>
              <a:t>Haibin </a:t>
            </a:r>
            <a:r>
              <a:rPr lang="en-US" altLang="zh-CN" dirty="0"/>
              <a:t>Zhang</a:t>
            </a:r>
          </a:p>
          <a:p>
            <a:endParaRPr lang="en-US" altLang="zh-CN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Algorithm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Key-Gen():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Input: </a:t>
            </a:r>
            <a:r>
              <a:rPr lang="en-US" altLang="zh-CN">
                <a:sym typeface="+mn-ea"/>
              </a:rPr>
              <a:t>a secure Elliptic Curve (EC) group.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Output: g, Alice's private key     and public key              .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</a:t>
            </a:r>
          </a:p>
          <a:p>
            <a:r>
              <a:rPr lang="en-US" altLang="zh-CN">
                <a:sym typeface="+mn-ea"/>
              </a:rPr>
              <a:t> </a:t>
            </a:r>
            <a:r>
              <a:rPr lang="en-US" altLang="zh-CN" b="1"/>
              <a:t>Sign():</a:t>
            </a:r>
          </a:p>
          <a:p>
            <a:pPr marL="0" indent="0">
              <a:buNone/>
            </a:pPr>
            <a:r>
              <a:rPr lang="en-US" altLang="zh-CN"/>
              <a:t>    Input: message m, Alice's private key      .</a:t>
            </a:r>
          </a:p>
          <a:p>
            <a:pPr marL="0" indent="0">
              <a:buNone/>
            </a:pPr>
            <a:r>
              <a:rPr lang="en-US" altLang="zh-CN"/>
              <a:t>    Output: signature       .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 b="1"/>
              <a:t>Verify(): </a:t>
            </a:r>
          </a:p>
          <a:p>
            <a:pPr marL="0" indent="0">
              <a:buNone/>
            </a:pPr>
            <a:r>
              <a:rPr lang="en-US" altLang="zh-CN" b="1"/>
              <a:t>   </a:t>
            </a:r>
            <a:r>
              <a:rPr lang="en-US" altLang="zh-CN"/>
              <a:t>Input: Alice's public key              and the signature        .</a:t>
            </a:r>
          </a:p>
          <a:p>
            <a:pPr marL="0" indent="0">
              <a:buNone/>
            </a:pPr>
            <a:r>
              <a:rPr lang="en-US" altLang="zh-CN"/>
              <a:t>   Output: 1 or 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   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73855" y="2244725"/>
          <a:ext cx="245745" cy="27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r:id="rId4" imgW="127000" imgH="139700" progId="Equation.KSEE3">
                  <p:embed/>
                </p:oleObj>
              </mc:Choice>
              <mc:Fallback>
                <p:oleObj r:id="rId4" imgW="1270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3855" y="2244725"/>
                        <a:ext cx="245745" cy="270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10605" y="2120900"/>
          <a:ext cx="105600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0" r:id="rId6" imgW="545465" imgH="228600" progId="Equation.KSEE3">
                  <p:embed/>
                </p:oleObj>
              </mc:Choice>
              <mc:Fallback>
                <p:oleObj r:id="rId6" imgW="5454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0605" y="2120900"/>
                        <a:ext cx="105600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75568" y="3575685"/>
          <a:ext cx="246380" cy="270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" r:id="rId8" imgW="127000" imgH="139700" progId="Equation.KSEE3">
                  <p:embed/>
                </p:oleObj>
              </mc:Choice>
              <mc:Fallback>
                <p:oleObj r:id="rId8" imgW="127000" imgH="139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75568" y="3575685"/>
                        <a:ext cx="246380" cy="270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12123" y="4022090"/>
          <a:ext cx="46736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2" r:id="rId10" imgW="241300" imgH="165100" progId="Equation.KSEE3">
                  <p:embed/>
                </p:oleObj>
              </mc:Choice>
              <mc:Fallback>
                <p:oleObj r:id="rId10" imgW="2413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12123" y="4022090"/>
                        <a:ext cx="46736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6485" y="5751513"/>
          <a:ext cx="295275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r:id="rId12" imgW="152400" imgH="165100" progId="Equation.KSEE3">
                  <p:embed/>
                </p:oleObj>
              </mc:Choice>
              <mc:Fallback>
                <p:oleObj r:id="rId12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56485" y="5751513"/>
                        <a:ext cx="295275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09340" y="5212715"/>
          <a:ext cx="105600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4" r:id="rId14" imgW="545465" imgH="228600" progId="Equation.KSEE3">
                  <p:embed/>
                </p:oleObj>
              </mc:Choice>
              <mc:Fallback>
                <p:oleObj r:id="rId14" imgW="5454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09340" y="5212715"/>
                        <a:ext cx="105600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584633" y="5334635"/>
          <a:ext cx="46736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" r:id="rId15" imgW="241300" imgH="165100" progId="Equation.KSEE3">
                  <p:embed/>
                </p:oleObj>
              </mc:Choice>
              <mc:Fallback>
                <p:oleObj r:id="rId15" imgW="2413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84633" y="5334635"/>
                        <a:ext cx="46736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Partial codes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9925" y="1348740"/>
            <a:ext cx="6850380" cy="16973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5630" y="1000125"/>
            <a:ext cx="1497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Key-Gen()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5" y="3469640"/>
            <a:ext cx="6850380" cy="32543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520305" y="1958975"/>
            <a:ext cx="2435860" cy="297180"/>
            <a:chOff x="11843" y="3085"/>
            <a:chExt cx="3836" cy="468"/>
          </a:xfrm>
        </p:grpSpPr>
        <p:graphicFrame>
          <p:nvGraphicFramePr>
            <p:cNvPr id="7" name="对象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573" y="3085"/>
            <a:ext cx="1106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2" r:id="rId6" imgW="419100" imgH="177165" progId="Equation.KSEE3">
                    <p:embed/>
                  </p:oleObj>
                </mc:Choice>
                <mc:Fallback>
                  <p:oleObj r:id="rId6" imgW="419100" imgH="177165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573" y="3085"/>
                          <a:ext cx="1106" cy="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接箭头连接符 18"/>
            <p:cNvCxnSpPr/>
            <p:nvPr/>
          </p:nvCxnSpPr>
          <p:spPr>
            <a:xfrm flipV="1">
              <a:off x="11843" y="3397"/>
              <a:ext cx="2564" cy="1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4608830" y="2326640"/>
            <a:ext cx="5392420" cy="382270"/>
            <a:chOff x="7258" y="3664"/>
            <a:chExt cx="8492" cy="602"/>
          </a:xfrm>
        </p:grpSpPr>
        <p:graphicFrame>
          <p:nvGraphicFramePr>
            <p:cNvPr id="6" name="对象 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612" y="3664"/>
            <a:ext cx="1139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83" r:id="rId8" imgW="431800" imgH="228600" progId="Equation.KSEE3">
                    <p:embed/>
                  </p:oleObj>
                </mc:Choice>
                <mc:Fallback>
                  <p:oleObj r:id="rId8" imgW="4318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612" y="3664"/>
                          <a:ext cx="1139" cy="6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" name="直接箭头连接符 19"/>
            <p:cNvCxnSpPr/>
            <p:nvPr/>
          </p:nvCxnSpPr>
          <p:spPr>
            <a:xfrm>
              <a:off x="7258" y="3961"/>
              <a:ext cx="7180" cy="1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483100" y="3858895"/>
            <a:ext cx="6812915" cy="368300"/>
            <a:chOff x="7060" y="6077"/>
            <a:chExt cx="10729" cy="580"/>
          </a:xfrm>
        </p:grpSpPr>
        <p:grpSp>
          <p:nvGrpSpPr>
            <p:cNvPr id="51" name="组合 50"/>
            <p:cNvGrpSpPr/>
            <p:nvPr/>
          </p:nvGrpSpPr>
          <p:grpSpPr>
            <a:xfrm>
              <a:off x="14573" y="6077"/>
              <a:ext cx="3216" cy="580"/>
              <a:chOff x="594" y="4738"/>
              <a:chExt cx="3216" cy="580"/>
            </a:xfrm>
          </p:grpSpPr>
          <p:graphicFrame>
            <p:nvGraphicFramePr>
              <p:cNvPr id="11" name="对象 1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475" y="4843"/>
              <a:ext cx="335" cy="4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4" r:id="rId10" imgW="127000" imgH="177165" progId="Equation.KSEE3">
                      <p:embed/>
                    </p:oleObj>
                  </mc:Choice>
                  <mc:Fallback>
                    <p:oleObj r:id="rId10" imgW="127000" imgH="177165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475" y="4843"/>
                            <a:ext cx="335" cy="46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文本框 49"/>
              <p:cNvSpPr txBox="1"/>
              <p:nvPr/>
            </p:nvSpPr>
            <p:spPr>
              <a:xfrm>
                <a:off x="594" y="4738"/>
                <a:ext cx="28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Choose random</a:t>
                </a:r>
              </a:p>
            </p:txBody>
          </p:sp>
        </p:grpSp>
        <p:cxnSp>
          <p:nvCxnSpPr>
            <p:cNvPr id="21" name="直接箭头连接符 20"/>
            <p:cNvCxnSpPr/>
            <p:nvPr/>
          </p:nvCxnSpPr>
          <p:spPr>
            <a:xfrm flipV="1">
              <a:off x="7060" y="6397"/>
              <a:ext cx="7467" cy="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5349240" y="4135755"/>
            <a:ext cx="5745480" cy="387350"/>
            <a:chOff x="8424" y="6513"/>
            <a:chExt cx="9048" cy="610"/>
          </a:xfrm>
        </p:grpSpPr>
        <p:grpSp>
          <p:nvGrpSpPr>
            <p:cNvPr id="55" name="组合 54"/>
            <p:cNvGrpSpPr/>
            <p:nvPr/>
          </p:nvGrpSpPr>
          <p:grpSpPr>
            <a:xfrm>
              <a:off x="14598" y="6513"/>
              <a:ext cx="2874" cy="610"/>
              <a:chOff x="576" y="6328"/>
              <a:chExt cx="2874" cy="610"/>
            </a:xfrm>
          </p:grpSpPr>
          <p:graphicFrame>
            <p:nvGraphicFramePr>
              <p:cNvPr id="9" name="对象 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346" y="6328"/>
              <a:ext cx="1105" cy="6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5" r:id="rId12" imgW="419100" imgH="228600" progId="Equation.KSEE3">
                      <p:embed/>
                    </p:oleObj>
                  </mc:Choice>
                  <mc:Fallback>
                    <p:oleObj r:id="rId12" imgW="419100" imgH="2286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2346" y="6328"/>
                            <a:ext cx="1105" cy="6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文本框 53"/>
              <p:cNvSpPr txBox="1"/>
              <p:nvPr/>
            </p:nvSpPr>
            <p:spPr>
              <a:xfrm>
                <a:off x="576" y="6358"/>
                <a:ext cx="17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Compute</a:t>
                </a:r>
              </a:p>
            </p:txBody>
          </p:sp>
        </p:grpSp>
        <p:cxnSp>
          <p:nvCxnSpPr>
            <p:cNvPr id="22" name="直接箭头连接符 21"/>
            <p:cNvCxnSpPr/>
            <p:nvPr/>
          </p:nvCxnSpPr>
          <p:spPr>
            <a:xfrm>
              <a:off x="8424" y="6868"/>
              <a:ext cx="6189" cy="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5247640" y="4792345"/>
            <a:ext cx="6907530" cy="383540"/>
            <a:chOff x="8264" y="7547"/>
            <a:chExt cx="10878" cy="604"/>
          </a:xfrm>
        </p:grpSpPr>
        <p:grpSp>
          <p:nvGrpSpPr>
            <p:cNvPr id="57" name="组合 56"/>
            <p:cNvGrpSpPr/>
            <p:nvPr/>
          </p:nvGrpSpPr>
          <p:grpSpPr>
            <a:xfrm>
              <a:off x="14582" y="7547"/>
              <a:ext cx="4560" cy="604"/>
              <a:chOff x="598" y="7168"/>
              <a:chExt cx="4560" cy="604"/>
            </a:xfrm>
          </p:grpSpPr>
          <p:graphicFrame>
            <p:nvGraphicFramePr>
              <p:cNvPr id="15" name="对象 14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410" y="7168"/>
              <a:ext cx="2748" cy="6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6" r:id="rId14" imgW="1041400" imgH="228600" progId="Equation.KSEE3">
                      <p:embed/>
                    </p:oleObj>
                  </mc:Choice>
                  <mc:Fallback>
                    <p:oleObj r:id="rId14" imgW="1041400" imgH="2286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2410" y="7168"/>
                            <a:ext cx="2748" cy="6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文本框 55"/>
              <p:cNvSpPr txBox="1"/>
              <p:nvPr/>
            </p:nvSpPr>
            <p:spPr>
              <a:xfrm>
                <a:off x="598" y="7183"/>
                <a:ext cx="17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Compute</a:t>
                </a:r>
              </a:p>
            </p:txBody>
          </p:sp>
        </p:grpSp>
        <p:cxnSp>
          <p:nvCxnSpPr>
            <p:cNvPr id="24" name="直接箭头连接符 23"/>
            <p:cNvCxnSpPr/>
            <p:nvPr/>
          </p:nvCxnSpPr>
          <p:spPr>
            <a:xfrm>
              <a:off x="8264" y="7814"/>
              <a:ext cx="6226" cy="1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5313680" y="4490085"/>
            <a:ext cx="6184265" cy="368300"/>
            <a:chOff x="8368" y="7071"/>
            <a:chExt cx="9739" cy="580"/>
          </a:xfrm>
        </p:grpSpPr>
        <p:grpSp>
          <p:nvGrpSpPr>
            <p:cNvPr id="53" name="组合 52"/>
            <p:cNvGrpSpPr/>
            <p:nvPr/>
          </p:nvGrpSpPr>
          <p:grpSpPr>
            <a:xfrm>
              <a:off x="14581" y="7071"/>
              <a:ext cx="3527" cy="580"/>
              <a:chOff x="561" y="5690"/>
              <a:chExt cx="3527" cy="580"/>
            </a:xfrm>
          </p:grpSpPr>
          <p:graphicFrame>
            <p:nvGraphicFramePr>
              <p:cNvPr id="13" name="对象 12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346" y="5727"/>
              <a:ext cx="1742" cy="5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87" r:id="rId16" imgW="660400" imgH="203200" progId="Equation.KSEE3">
                      <p:embed/>
                    </p:oleObj>
                  </mc:Choice>
                  <mc:Fallback>
                    <p:oleObj r:id="rId16" imgW="660400" imgH="2032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2346" y="5727"/>
                            <a:ext cx="1742" cy="5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文本框 51"/>
              <p:cNvSpPr txBox="1"/>
              <p:nvPr/>
            </p:nvSpPr>
            <p:spPr>
              <a:xfrm>
                <a:off x="561" y="5690"/>
                <a:ext cx="174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Compute</a:t>
                </a:r>
              </a:p>
            </p:txBody>
          </p:sp>
        </p:grpSp>
        <p:cxnSp>
          <p:nvCxnSpPr>
            <p:cNvPr id="25" name="直接箭头连接符 24"/>
            <p:cNvCxnSpPr/>
            <p:nvPr/>
          </p:nvCxnSpPr>
          <p:spPr>
            <a:xfrm>
              <a:off x="8368" y="7340"/>
              <a:ext cx="6189" cy="1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631190" y="3037205"/>
            <a:ext cx="1052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Sign()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9925" y="1951990"/>
            <a:ext cx="5685155" cy="3308985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8982710" y="2197735"/>
            <a:ext cx="1931035" cy="374650"/>
            <a:chOff x="14146" y="3973"/>
            <a:chExt cx="3041" cy="590"/>
          </a:xfrm>
        </p:grpSpPr>
        <p:graphicFrame>
          <p:nvGraphicFramePr>
            <p:cNvPr id="18" name="对象 1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47" y="3973"/>
            <a:ext cx="1241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5" r:id="rId5" imgW="469900" imgH="203200" progId="Equation.KSEE3">
                    <p:embed/>
                  </p:oleObj>
                </mc:Choice>
                <mc:Fallback>
                  <p:oleObj r:id="rId5" imgW="469900" imgH="203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947" y="3973"/>
                          <a:ext cx="1241" cy="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文本框 57"/>
            <p:cNvSpPr txBox="1"/>
            <p:nvPr/>
          </p:nvSpPr>
          <p:spPr>
            <a:xfrm>
              <a:off x="14146" y="3983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987790" y="2564765"/>
            <a:ext cx="2644140" cy="379095"/>
            <a:chOff x="14154" y="4647"/>
            <a:chExt cx="4164" cy="597"/>
          </a:xfrm>
        </p:grpSpPr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71" y="4674"/>
            <a:ext cx="2347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6" r:id="rId7" imgW="889000" imgH="215900" progId="Equation.KSEE3">
                    <p:embed/>
                  </p:oleObj>
                </mc:Choice>
                <mc:Fallback>
                  <p:oleObj r:id="rId7" imgW="889000" imgH="2159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" y="4674"/>
                          <a:ext cx="2347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文本框 58"/>
            <p:cNvSpPr txBox="1"/>
            <p:nvPr/>
          </p:nvSpPr>
          <p:spPr>
            <a:xfrm>
              <a:off x="14154" y="4647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977630" y="2961005"/>
            <a:ext cx="2162810" cy="379095"/>
            <a:chOff x="14138" y="5399"/>
            <a:chExt cx="3406" cy="597"/>
          </a:xfrm>
        </p:grpSpPr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6001" y="5426"/>
            <a:ext cx="1543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7" r:id="rId9" imgW="584200" imgH="215900" progId="Equation.KSEE3">
                    <p:embed/>
                  </p:oleObj>
                </mc:Choice>
                <mc:Fallback>
                  <p:oleObj r:id="rId9" imgW="584200" imgH="2159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6001" y="5426"/>
                          <a:ext cx="1543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文本框 59"/>
            <p:cNvSpPr txBox="1"/>
            <p:nvPr/>
          </p:nvSpPr>
          <p:spPr>
            <a:xfrm>
              <a:off x="14138" y="5399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987790" y="3289300"/>
            <a:ext cx="2739390" cy="395605"/>
            <a:chOff x="14154" y="6156"/>
            <a:chExt cx="4314" cy="623"/>
          </a:xfrm>
        </p:grpSpPr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86" y="6156"/>
            <a:ext cx="2482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8" r:id="rId11" imgW="939800" imgH="228600" progId="Equation.KSEE3">
                    <p:embed/>
                  </p:oleObj>
                </mc:Choice>
                <mc:Fallback>
                  <p:oleObj r:id="rId11" imgW="9398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5986" y="6156"/>
                          <a:ext cx="2482" cy="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文本框 60"/>
            <p:cNvSpPr txBox="1"/>
            <p:nvPr/>
          </p:nvSpPr>
          <p:spPr>
            <a:xfrm>
              <a:off x="14154" y="6199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cxnSp>
        <p:nvCxnSpPr>
          <p:cNvPr id="5" name="直接箭头连接符 4"/>
          <p:cNvCxnSpPr>
            <a:endCxn id="58" idx="1"/>
          </p:cNvCxnSpPr>
          <p:nvPr/>
        </p:nvCxnSpPr>
        <p:spPr>
          <a:xfrm flipV="1">
            <a:off x="5200650" y="2388235"/>
            <a:ext cx="3782060" cy="57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5210810" y="2729230"/>
            <a:ext cx="3766820" cy="2159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5099050" y="3111500"/>
            <a:ext cx="3878580" cy="63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6393180" y="3457575"/>
            <a:ext cx="2594610" cy="1651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5414645" y="4043045"/>
            <a:ext cx="5160010" cy="340995"/>
            <a:chOff x="5414645" y="4043045"/>
            <a:chExt cx="5160010" cy="340995"/>
          </a:xfrm>
        </p:grpSpPr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105265" y="4043045"/>
            <a:ext cx="1469390" cy="340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9" r:id="rId13" imgW="876300" imgH="203200" progId="Equation.KSEE3">
                    <p:embed/>
                  </p:oleObj>
                </mc:Choice>
                <mc:Fallback>
                  <p:oleObj r:id="rId13" imgW="876300" imgH="203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105265" y="4043045"/>
                          <a:ext cx="1469390" cy="3409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" name="直接箭头连接符 8"/>
            <p:cNvCxnSpPr/>
            <p:nvPr/>
          </p:nvCxnSpPr>
          <p:spPr>
            <a:xfrm flipV="1">
              <a:off x="5414645" y="4147185"/>
              <a:ext cx="3454400" cy="304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669925" y="1397000"/>
            <a:ext cx="12217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Verify()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sz="3600"/>
          </a:p>
          <a:p>
            <a:pPr marL="0" indent="0" algn="ctr">
              <a:buNone/>
            </a:pPr>
            <a:endParaRPr lang="en-US" altLang="zh-CN" sz="3600"/>
          </a:p>
          <a:p>
            <a:pPr marL="0" indent="0" algn="ctr">
              <a:buNone/>
            </a:pPr>
            <a:r>
              <a:rPr lang="en-US" altLang="zh-CN" sz="6600"/>
              <a:t>Thanks!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000"/>
              <a:t>Introduction </a:t>
            </a:r>
          </a:p>
          <a:p>
            <a:r>
              <a:rPr lang="en-US" altLang="zh-CN" sz="4000"/>
              <a:t>ElGamal Encryption</a:t>
            </a:r>
          </a:p>
          <a:p>
            <a:r>
              <a:rPr lang="en-US" altLang="zh-CN" sz="4000"/>
              <a:t>ECDSA Scheme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600" dirty="0"/>
              <a:t>https://jhuisi.github.io/charm/</a:t>
            </a:r>
          </a:p>
          <a:p>
            <a:r>
              <a:rPr lang="en-US" altLang="zh-CN" sz="3600" dirty="0"/>
              <a:t>Easy to implement a scheme.</a:t>
            </a:r>
          </a:p>
          <a:p>
            <a:r>
              <a:rPr lang="en-US" altLang="zh-CN" sz="3600" dirty="0"/>
              <a:t>More than 40 schemes are implemented.</a:t>
            </a:r>
          </a:p>
          <a:p>
            <a:endParaRPr lang="en-US" altLang="zh-CN" sz="2400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ElGamal Encryption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5602" y="1296000"/>
            <a:ext cx="10852237" cy="5041355"/>
          </a:xfrm>
        </p:spPr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/>
              <a:t>  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https://en.wikipedia.org/wiki/ElGamal_encryption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3164840" y="1983740"/>
            <a:ext cx="5723890" cy="2617470"/>
            <a:chOff x="4984" y="3124"/>
            <a:chExt cx="9014" cy="4122"/>
          </a:xfrm>
        </p:grpSpPr>
        <p:grpSp>
          <p:nvGrpSpPr>
            <p:cNvPr id="15" name="组合 14"/>
            <p:cNvGrpSpPr/>
            <p:nvPr/>
          </p:nvGrpSpPr>
          <p:grpSpPr>
            <a:xfrm>
              <a:off x="12526" y="3124"/>
              <a:ext cx="1472" cy="4062"/>
              <a:chOff x="11687" y="3590"/>
              <a:chExt cx="1241" cy="3221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87" y="3590"/>
                <a:ext cx="1135" cy="2801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1860" y="6351"/>
                <a:ext cx="1068" cy="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Alice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984" y="3124"/>
              <a:ext cx="1578" cy="4122"/>
              <a:chOff x="3934" y="3590"/>
              <a:chExt cx="1189" cy="308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4" y="3590"/>
                <a:ext cx="1146" cy="2663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>
                <a:off x="4195" y="6237"/>
                <a:ext cx="928" cy="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Bob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351020" y="2354580"/>
            <a:ext cx="3388360" cy="409575"/>
            <a:chOff x="5802" y="3708"/>
            <a:chExt cx="5336" cy="645"/>
          </a:xfrm>
        </p:grpSpPr>
        <p:cxnSp>
          <p:nvCxnSpPr>
            <p:cNvPr id="20" name="直接箭头连接符 19"/>
            <p:cNvCxnSpPr/>
            <p:nvPr/>
          </p:nvCxnSpPr>
          <p:spPr>
            <a:xfrm flipH="1">
              <a:off x="5802" y="4325"/>
              <a:ext cx="5336" cy="29"/>
            </a:xfrm>
            <a:prstGeom prst="straightConnector1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对象 2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433" y="3708"/>
            <a:ext cx="2181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" r:id="rId7" imgW="977900" imgH="228600" progId="Equation.KSEE3">
                    <p:embed/>
                  </p:oleObj>
                </mc:Choice>
                <mc:Fallback>
                  <p:oleObj r:id="rId7" imgW="977900" imgH="228600" progId="Equation.KSEE3">
                    <p:embed/>
                    <p:pic>
                      <p:nvPicPr>
                        <p:cNvPr id="0" name="图片 1026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433" y="3708"/>
                          <a:ext cx="2181" cy="5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组合 41"/>
          <p:cNvGrpSpPr/>
          <p:nvPr/>
        </p:nvGrpSpPr>
        <p:grpSpPr>
          <a:xfrm>
            <a:off x="4470400" y="3463925"/>
            <a:ext cx="3260090" cy="427355"/>
            <a:chOff x="5990" y="5455"/>
            <a:chExt cx="5134" cy="673"/>
          </a:xfrm>
        </p:grpSpPr>
        <p:cxnSp>
          <p:nvCxnSpPr>
            <p:cNvPr id="33" name="直接箭头连接符 32"/>
            <p:cNvCxnSpPr/>
            <p:nvPr/>
          </p:nvCxnSpPr>
          <p:spPr>
            <a:xfrm flipV="1">
              <a:off x="5990" y="6098"/>
              <a:ext cx="5134" cy="31"/>
            </a:xfrm>
            <a:prstGeom prst="straightConnector1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对象 3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871" y="5455"/>
            <a:ext cx="1108" cy="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" r:id="rId9" imgW="444500" imgH="215900" progId="Equation.KSEE3">
                    <p:embed/>
                  </p:oleObj>
                </mc:Choice>
                <mc:Fallback>
                  <p:oleObj r:id="rId9" imgW="444500" imgH="215900" progId="Equation.KSEE3">
                    <p:embed/>
                    <p:pic>
                      <p:nvPicPr>
                        <p:cNvPr id="0" name="图片 1029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871" y="5455"/>
                          <a:ext cx="1108" cy="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组合 46"/>
          <p:cNvGrpSpPr/>
          <p:nvPr/>
        </p:nvGrpSpPr>
        <p:grpSpPr>
          <a:xfrm>
            <a:off x="694690" y="5037455"/>
            <a:ext cx="8193405" cy="941070"/>
            <a:chOff x="2444" y="8041"/>
            <a:chExt cx="11987" cy="1208"/>
          </a:xfrm>
        </p:grpSpPr>
        <p:graphicFrame>
          <p:nvGraphicFramePr>
            <p:cNvPr id="39" name="对象 3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903" y="8041"/>
            <a:ext cx="9528" cy="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" r:id="rId11" imgW="3708400" imgH="469900" progId="Equation.KSEE3">
                    <p:embed/>
                  </p:oleObj>
                </mc:Choice>
                <mc:Fallback>
                  <p:oleObj r:id="rId11" imgW="3708400" imgH="469900" progId="Equation.KSEE3">
                    <p:embed/>
                    <p:pic>
                      <p:nvPicPr>
                        <p:cNvPr id="0" name="图片 103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903" y="8041"/>
                          <a:ext cx="9528" cy="1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文本框 45"/>
            <p:cNvSpPr txBox="1"/>
            <p:nvPr/>
          </p:nvSpPr>
          <p:spPr>
            <a:xfrm>
              <a:off x="2444" y="8355"/>
              <a:ext cx="2328" cy="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ym typeface="+mn-ea"/>
                </a:rPr>
                <a:t>Correctness:</a:t>
              </a:r>
              <a:endParaRPr lang="zh-CN" altLang="en-US"/>
            </a:p>
          </p:txBody>
        </p:sp>
      </p:grp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" r:id="rId13" imgW="914400" imgH="215900" progId="Equation.KSEE3">
                  <p:embed/>
                </p:oleObj>
              </mc:Choice>
              <mc:Fallback>
                <p:oleObj r:id="rId13" imgW="914400" imgH="215900" progId="Equation.KSEE3">
                  <p:embed/>
                  <p:pic>
                    <p:nvPicPr>
                      <p:cNvPr id="0" name="图片 103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619125" y="2352675"/>
            <a:ext cx="2047875" cy="347345"/>
            <a:chOff x="975" y="3705"/>
            <a:chExt cx="3225" cy="547"/>
          </a:xfrm>
        </p:grpSpPr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404" y="3705"/>
            <a:ext cx="796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" r:id="rId15" imgW="279400" imgH="228600" progId="Equation.KSEE3">
                    <p:embed/>
                  </p:oleObj>
                </mc:Choice>
                <mc:Fallback>
                  <p:oleObj r:id="rId15" imgW="279400" imgH="228600" progId="Equation.KSEE3">
                    <p:embed/>
                    <p:pic>
                      <p:nvPicPr>
                        <p:cNvPr id="0" name="图片 102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404" y="3705"/>
                          <a:ext cx="796" cy="5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本框 10"/>
            <p:cNvSpPr txBox="1"/>
            <p:nvPr/>
          </p:nvSpPr>
          <p:spPr>
            <a:xfrm>
              <a:off x="975" y="3722"/>
              <a:ext cx="276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Choose random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8965" y="2745105"/>
            <a:ext cx="2421255" cy="381000"/>
            <a:chOff x="959" y="4323"/>
            <a:chExt cx="3813" cy="600"/>
          </a:xfrm>
        </p:grpSpPr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462" y="4323"/>
            <a:ext cx="2310" cy="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9" r:id="rId17" imgW="927100" imgH="241300" progId="Equation.KSEE3">
                    <p:embed/>
                  </p:oleObj>
                </mc:Choice>
                <mc:Fallback>
                  <p:oleObj r:id="rId17" imgW="927100" imgH="241300" progId="Equation.KSEE3">
                    <p:embed/>
                    <p:pic>
                      <p:nvPicPr>
                        <p:cNvPr id="0" name="图片 102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62" y="4323"/>
                          <a:ext cx="2310" cy="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959" y="4372"/>
              <a:ext cx="172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Compute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1665" y="3136900"/>
            <a:ext cx="1870710" cy="361950"/>
            <a:chOff x="979" y="4940"/>
            <a:chExt cx="2946" cy="570"/>
          </a:xfrm>
        </p:grpSpPr>
        <p:graphicFrame>
          <p:nvGraphicFramePr>
            <p:cNvPr id="29" name="对象 2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469" y="4940"/>
            <a:ext cx="1456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" r:id="rId19" imgW="584200" imgH="228600" progId="Equation.KSEE3">
                    <p:embed/>
                  </p:oleObj>
                </mc:Choice>
                <mc:Fallback>
                  <p:oleObj r:id="rId19" imgW="584200" imgH="228600" progId="Equation.KSEE3">
                    <p:embed/>
                    <p:pic>
                      <p:nvPicPr>
                        <p:cNvPr id="0" name="图片 1029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469" y="4940"/>
                          <a:ext cx="1456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本框 18"/>
            <p:cNvSpPr txBox="1"/>
            <p:nvPr/>
          </p:nvSpPr>
          <p:spPr>
            <a:xfrm>
              <a:off x="979" y="4968"/>
              <a:ext cx="172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Compute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33095" y="3496310"/>
            <a:ext cx="1880235" cy="360680"/>
            <a:chOff x="997" y="5506"/>
            <a:chExt cx="2961" cy="568"/>
          </a:xfrm>
        </p:grpSpPr>
        <p:graphicFrame>
          <p:nvGraphicFramePr>
            <p:cNvPr id="30" name="对象 2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502" y="5506"/>
            <a:ext cx="1456" cy="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" r:id="rId21" imgW="584200" imgH="215900" progId="Equation.KSEE3">
                    <p:embed/>
                  </p:oleObj>
                </mc:Choice>
                <mc:Fallback>
                  <p:oleObj r:id="rId21" imgW="584200" imgH="215900" progId="Equation.KSEE3">
                    <p:embed/>
                    <p:pic>
                      <p:nvPicPr>
                        <p:cNvPr id="0" name="图片 1029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502" y="5506"/>
                          <a:ext cx="1456" cy="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本框 21"/>
            <p:cNvSpPr txBox="1"/>
            <p:nvPr/>
          </p:nvSpPr>
          <p:spPr>
            <a:xfrm>
              <a:off x="997" y="5544"/>
              <a:ext cx="172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Compute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35635" y="2011680"/>
            <a:ext cx="2102485" cy="336550"/>
            <a:chOff x="1001" y="3168"/>
            <a:chExt cx="3311" cy="530"/>
          </a:xfrm>
        </p:grpSpPr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710" y="3256"/>
            <a:ext cx="602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" r:id="rId23" imgW="165100" imgH="139700" progId="Equation.KSEE3">
                    <p:embed/>
                  </p:oleObj>
                </mc:Choice>
                <mc:Fallback>
                  <p:oleObj r:id="rId23" imgW="165100" imgH="139700" progId="Equation.KSEE3">
                    <p:embed/>
                    <p:pic>
                      <p:nvPicPr>
                        <p:cNvPr id="0" name="图片 102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710" y="3256"/>
                          <a:ext cx="602" cy="4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本框 24"/>
            <p:cNvSpPr txBox="1"/>
            <p:nvPr/>
          </p:nvSpPr>
          <p:spPr>
            <a:xfrm>
              <a:off x="1001" y="3168"/>
              <a:ext cx="293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Encrypt message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808720" y="3663315"/>
            <a:ext cx="2284095" cy="900430"/>
            <a:chOff x="13872" y="5769"/>
            <a:chExt cx="3597" cy="1418"/>
          </a:xfrm>
        </p:grpSpPr>
        <p:graphicFrame>
          <p:nvGraphicFramePr>
            <p:cNvPr id="38" name="对象 3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363" y="5769"/>
            <a:ext cx="2107" cy="1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" r:id="rId25" imgW="660400" imgH="444500" progId="Equation.KSEE3">
                    <p:embed/>
                  </p:oleObj>
                </mc:Choice>
                <mc:Fallback>
                  <p:oleObj r:id="rId25" imgW="660400" imgH="444500" progId="Equation.KSEE3">
                    <p:embed/>
                    <p:pic>
                      <p:nvPicPr>
                        <p:cNvPr id="0" name="图片 103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5363" y="5769"/>
                          <a:ext cx="2107" cy="14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文本框 47"/>
            <p:cNvSpPr txBox="1"/>
            <p:nvPr/>
          </p:nvSpPr>
          <p:spPr>
            <a:xfrm>
              <a:off x="13872" y="6157"/>
              <a:ext cx="2455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/>
                <a:t>Compute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793480" y="2077720"/>
            <a:ext cx="2873375" cy="964565"/>
            <a:chOff x="13893" y="3287"/>
            <a:chExt cx="4525" cy="1519"/>
          </a:xfrm>
        </p:grpSpPr>
        <p:grpSp>
          <p:nvGrpSpPr>
            <p:cNvPr id="24" name="组合 23"/>
            <p:cNvGrpSpPr/>
            <p:nvPr/>
          </p:nvGrpSpPr>
          <p:grpSpPr>
            <a:xfrm>
              <a:off x="16236" y="3287"/>
              <a:ext cx="2182" cy="1517"/>
              <a:chOff x="13245" y="3464"/>
              <a:chExt cx="2054" cy="1340"/>
            </a:xfrm>
          </p:grpSpPr>
          <p:graphicFrame>
            <p:nvGraphicFramePr>
              <p:cNvPr id="17" name="对象 16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248" y="4239"/>
              <a:ext cx="2051" cy="5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4" r:id="rId27" imgW="876300" imgH="241300" progId="Equation.KSEE3">
                      <p:embed/>
                    </p:oleObj>
                  </mc:Choice>
                  <mc:Fallback>
                    <p:oleObj r:id="rId27" imgW="876300" imgH="2413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13248" y="4239"/>
                            <a:ext cx="2051" cy="56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对象 17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245" y="3843"/>
              <a:ext cx="1904" cy="5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5" r:id="rId29" imgW="812800" imgH="228600" progId="Equation.KSEE3">
                      <p:embed/>
                    </p:oleObj>
                  </mc:Choice>
                  <mc:Fallback>
                    <p:oleObj r:id="rId29" imgW="812800" imgH="228600" progId="Equation.KSEE3">
                      <p:embed/>
                      <p:pic>
                        <p:nvPicPr>
                          <p:cNvPr id="0" name="图片 1024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13245" y="3843"/>
                            <a:ext cx="1904" cy="5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对象 2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3267" y="3464"/>
              <a:ext cx="120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46" r:id="rId31" imgW="545465" imgH="203200" progId="Equation.KSEE3">
                      <p:embed/>
                    </p:oleObj>
                  </mc:Choice>
                  <mc:Fallback>
                    <p:oleObj r:id="rId31" imgW="545465" imgH="203200" progId="Equation.KSEE3">
                      <p:embed/>
                      <p:pic>
                        <p:nvPicPr>
                          <p:cNvPr id="0" name="图片 1025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13267" y="3464"/>
                            <a:ext cx="1207" cy="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4" name="文本框 53"/>
            <p:cNvSpPr txBox="1"/>
            <p:nvPr/>
          </p:nvSpPr>
          <p:spPr>
            <a:xfrm>
              <a:off x="13893" y="3774"/>
              <a:ext cx="17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Generate</a:t>
              </a:r>
            </a:p>
          </p:txBody>
        </p:sp>
        <p:sp>
          <p:nvSpPr>
            <p:cNvPr id="57" name="左大括号 56"/>
            <p:cNvSpPr/>
            <p:nvPr/>
          </p:nvSpPr>
          <p:spPr>
            <a:xfrm>
              <a:off x="15715" y="3320"/>
              <a:ext cx="454" cy="1487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Algorithm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/>
              <a:t>Key-Gen():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Input: </a:t>
            </a:r>
            <a:r>
              <a:rPr lang="en-US" altLang="zh-CN">
                <a:sym typeface="+mn-ea"/>
              </a:rPr>
              <a:t>a secure Elliptic Curve (EC) group, for example, prime192v1(NIST Approved curve).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Output:     , Alice's private key         and public key        .</a:t>
            </a:r>
          </a:p>
          <a:p>
            <a:pPr marL="0" indent="0">
              <a:buNone/>
            </a:pPr>
            <a:r>
              <a:rPr lang="en-US" altLang="zh-CN">
                <a:sym typeface="+mn-ea"/>
              </a:rPr>
              <a:t>   </a:t>
            </a:r>
          </a:p>
          <a:p>
            <a:r>
              <a:rPr lang="en-US" altLang="zh-CN">
                <a:sym typeface="+mn-ea"/>
              </a:rPr>
              <a:t> </a:t>
            </a:r>
            <a:r>
              <a:rPr lang="en-US" altLang="zh-CN" b="1"/>
              <a:t>Encryt():</a:t>
            </a:r>
          </a:p>
          <a:p>
            <a:pPr marL="0" indent="0">
              <a:buNone/>
            </a:pPr>
            <a:r>
              <a:rPr lang="en-US" altLang="zh-CN"/>
              <a:t>    Input: message m, Alice's public key        .</a:t>
            </a:r>
          </a:p>
          <a:p>
            <a:pPr marL="0" indent="0">
              <a:buNone/>
            </a:pPr>
            <a:r>
              <a:rPr lang="en-US" altLang="zh-CN"/>
              <a:t>    Output: two ciphertexts         .</a:t>
            </a:r>
          </a:p>
          <a:p>
            <a:pPr marL="0" indent="0">
              <a:buNone/>
            </a:pPr>
            <a:endParaRPr lang="en-US" altLang="zh-CN"/>
          </a:p>
          <a:p>
            <a:r>
              <a:rPr lang="en-US" altLang="zh-CN" b="1"/>
              <a:t>Decrypt(): </a:t>
            </a:r>
          </a:p>
          <a:p>
            <a:pPr marL="0" indent="0">
              <a:buNone/>
            </a:pPr>
            <a:r>
              <a:rPr lang="en-US" altLang="zh-CN" b="1"/>
              <a:t>   </a:t>
            </a:r>
            <a:r>
              <a:rPr lang="en-US" altLang="zh-CN"/>
              <a:t>Input: Alice's private key         and the ciphertexts         .</a:t>
            </a:r>
          </a:p>
          <a:p>
            <a:pPr marL="0" indent="0">
              <a:buNone/>
            </a:pPr>
            <a:r>
              <a:rPr lang="en-US" altLang="zh-CN"/>
              <a:t>   Output: m' (m=m') or </a:t>
            </a:r>
            <a:endParaRPr lang="en-US" altLang="zh-CN" b="1"/>
          </a:p>
          <a:p>
            <a:pPr marL="0" indent="0">
              <a:buNone/>
            </a:pPr>
            <a:r>
              <a:rPr lang="en-US" altLang="zh-CN"/>
              <a:t>   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69435" y="2149475"/>
          <a:ext cx="61277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" r:id="rId4" imgW="316865" imgH="228600" progId="Equation.KSEE3">
                  <p:embed/>
                </p:oleObj>
              </mc:Choice>
              <mc:Fallback>
                <p:oleObj r:id="rId4" imgW="3168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9435" y="2149475"/>
                        <a:ext cx="61277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569710" y="2139950"/>
          <a:ext cx="66357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r:id="rId6" imgW="342900" imgH="228600" progId="Equation.KSEE3">
                  <p:embed/>
                </p:oleObj>
              </mc:Choice>
              <mc:Fallback>
                <p:oleObj r:id="rId6" imgW="342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69710" y="2139950"/>
                        <a:ext cx="66357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95545" y="3442335"/>
          <a:ext cx="66357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r:id="rId8" imgW="342900" imgH="228600" progId="Equation.KSEE3">
                  <p:embed/>
                </p:oleObj>
              </mc:Choice>
              <mc:Fallback>
                <p:oleObj r:id="rId8" imgW="342900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5545" y="3442335"/>
                        <a:ext cx="66357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23310" y="3896360"/>
          <a:ext cx="639445" cy="41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r:id="rId9" imgW="330200" imgH="215900" progId="Equation.KSEE3">
                  <p:embed/>
                </p:oleObj>
              </mc:Choice>
              <mc:Fallback>
                <p:oleObj r:id="rId9" imgW="3302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23310" y="3896360"/>
                        <a:ext cx="639445" cy="41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17925" y="5233035"/>
          <a:ext cx="61277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r:id="rId11" imgW="316865" imgH="228600" progId="Equation.KSEE3">
                  <p:embed/>
                </p:oleObj>
              </mc:Choice>
              <mc:Fallback>
                <p:oleObj r:id="rId11" imgW="316865" imgH="228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7925" y="5233035"/>
                        <a:ext cx="61277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81128" y="5212715"/>
          <a:ext cx="638810" cy="41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r:id="rId12" imgW="330200" imgH="215900" progId="Equation.KSEE3">
                  <p:embed/>
                </p:oleObj>
              </mc:Choice>
              <mc:Fallback>
                <p:oleObj r:id="rId12" imgW="3302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81128" y="5212715"/>
                        <a:ext cx="638810" cy="417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32150" y="5732463"/>
          <a:ext cx="295275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r:id="rId14" imgW="152400" imgH="165100" progId="Equation.KSEE3">
                  <p:embed/>
                </p:oleObj>
              </mc:Choice>
              <mc:Fallback>
                <p:oleObj r:id="rId14" imgW="1524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32150" y="5732463"/>
                        <a:ext cx="295275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93253" y="2217738"/>
          <a:ext cx="270510" cy="319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r:id="rId16" imgW="139700" imgH="165100" progId="Equation.KSEE3">
                  <p:embed/>
                </p:oleObj>
              </mc:Choice>
              <mc:Fallback>
                <p:oleObj r:id="rId16" imgW="1397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893253" y="2217738"/>
                        <a:ext cx="270510" cy="319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-259515"/>
            <a:ext cx="10852237" cy="6480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9925" y="1400175"/>
            <a:ext cx="5134610" cy="973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5" y="1028700"/>
            <a:ext cx="5134610" cy="26225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015355" y="1028700"/>
            <a:ext cx="5772150" cy="1322705"/>
            <a:chOff x="6015355" y="1028700"/>
            <a:chExt cx="5772150" cy="1322705"/>
          </a:xfrm>
        </p:grpSpPr>
        <p:sp>
          <p:nvSpPr>
            <p:cNvPr id="8" name="右大括号 7"/>
            <p:cNvSpPr/>
            <p:nvPr/>
          </p:nvSpPr>
          <p:spPr>
            <a:xfrm>
              <a:off x="6015355" y="1028700"/>
              <a:ext cx="558800" cy="132270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740525" y="1428750"/>
              <a:ext cx="50469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/>
                <a:t>Import a elliptic curve, for example, prime192v1, </a:t>
              </a:r>
            </a:p>
            <a:p>
              <a:pPr algn="l"/>
              <a:r>
                <a:rPr lang="en-US" altLang="zh-CN" dirty="0"/>
                <a:t>prime192v2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64845" y="6365240"/>
            <a:ext cx="79197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https://jhuisi.github.io/charm/cryptographers.html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9925" y="586740"/>
            <a:ext cx="19418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Import a curve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4845" y="2351405"/>
            <a:ext cx="14973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Key-Gen()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05" y="2674620"/>
            <a:ext cx="5598160" cy="35788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10990" y="3805555"/>
            <a:ext cx="4754880" cy="318770"/>
            <a:chOff x="6474" y="5993"/>
            <a:chExt cx="7488" cy="502"/>
          </a:xfrm>
        </p:grpSpPr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2696" y="5993"/>
            <a:ext cx="1267" cy="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r:id="rId8" imgW="545465" imgH="203200" progId="Equation.KSEE3">
                    <p:embed/>
                  </p:oleObj>
                </mc:Choice>
                <mc:Fallback>
                  <p:oleObj r:id="rId8" imgW="545465" imgH="2032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696" y="5993"/>
                          <a:ext cx="1267" cy="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直接箭头连接符 21"/>
            <p:cNvCxnSpPr/>
            <p:nvPr/>
          </p:nvCxnSpPr>
          <p:spPr>
            <a:xfrm flipV="1">
              <a:off x="6474" y="6195"/>
              <a:ext cx="6178" cy="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4864735" y="4189730"/>
            <a:ext cx="5436235" cy="426085"/>
            <a:chOff x="7661" y="6598"/>
            <a:chExt cx="8561" cy="671"/>
          </a:xfrm>
        </p:grpSpPr>
        <p:graphicFrame>
          <p:nvGraphicFramePr>
            <p:cNvPr id="17" name="对象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044" y="6629"/>
            <a:ext cx="2179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0" r:id="rId10" imgW="876300" imgH="241300" progId="Equation.KSEE3">
                    <p:embed/>
                  </p:oleObj>
                </mc:Choice>
                <mc:Fallback>
                  <p:oleObj r:id="rId10" imgW="876300" imgH="2413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044" y="6629"/>
                          <a:ext cx="2179" cy="6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对象 1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576" y="6598"/>
            <a:ext cx="2023" cy="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r:id="rId12" imgW="812800" imgH="228600" progId="Equation.KSEE3">
                    <p:embed/>
                  </p:oleObj>
                </mc:Choice>
                <mc:Fallback>
                  <p:oleObj r:id="rId12" imgW="8128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576" y="6598"/>
                          <a:ext cx="2023" cy="6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直接箭头连接符 22"/>
            <p:cNvCxnSpPr/>
            <p:nvPr/>
          </p:nvCxnSpPr>
          <p:spPr>
            <a:xfrm flipV="1">
              <a:off x="7661" y="6885"/>
              <a:ext cx="3836" cy="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0075" y="2010410"/>
            <a:ext cx="5764530" cy="26009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3725" y="1288415"/>
            <a:ext cx="1441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Encrypt()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090670" y="2341880"/>
            <a:ext cx="6903085" cy="346710"/>
            <a:chOff x="6442" y="3688"/>
            <a:chExt cx="10871" cy="546"/>
          </a:xfrm>
        </p:grpSpPr>
        <p:grpSp>
          <p:nvGrpSpPr>
            <p:cNvPr id="35" name="组合 34"/>
            <p:cNvGrpSpPr/>
            <p:nvPr/>
          </p:nvGrpSpPr>
          <p:grpSpPr>
            <a:xfrm>
              <a:off x="14089" y="3688"/>
              <a:ext cx="3225" cy="547"/>
              <a:chOff x="975" y="3705"/>
              <a:chExt cx="3225" cy="547"/>
            </a:xfrm>
          </p:grpSpPr>
          <p:graphicFrame>
            <p:nvGraphicFramePr>
              <p:cNvPr id="27" name="对象 26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404" y="3705"/>
              <a:ext cx="796" cy="5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5" r:id="rId5" imgW="279400" imgH="228600" progId="Equation.KSEE3">
                      <p:embed/>
                    </p:oleObj>
                  </mc:Choice>
                  <mc:Fallback>
                    <p:oleObj r:id="rId5" imgW="279400" imgH="228600" progId="Equation.KSEE3">
                      <p:embed/>
                      <p:pic>
                        <p:nvPicPr>
                          <p:cNvPr id="0" name="图片 1028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404" y="3705"/>
                            <a:ext cx="796" cy="53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文本框 4"/>
              <p:cNvSpPr txBox="1"/>
              <p:nvPr/>
            </p:nvSpPr>
            <p:spPr>
              <a:xfrm>
                <a:off x="975" y="3722"/>
                <a:ext cx="2765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/>
                  <a:t>Choose random</a:t>
                </a:r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 flipV="1">
              <a:off x="6442" y="3975"/>
              <a:ext cx="7478" cy="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4112895" y="2728595"/>
            <a:ext cx="6694805" cy="361950"/>
            <a:chOff x="6477" y="3262"/>
            <a:chExt cx="10543" cy="570"/>
          </a:xfrm>
        </p:grpSpPr>
        <p:grpSp>
          <p:nvGrpSpPr>
            <p:cNvPr id="44" name="组合 43"/>
            <p:cNvGrpSpPr/>
            <p:nvPr/>
          </p:nvGrpSpPr>
          <p:grpSpPr>
            <a:xfrm>
              <a:off x="14074" y="3262"/>
              <a:ext cx="2946" cy="570"/>
              <a:chOff x="979" y="4940"/>
              <a:chExt cx="2946" cy="570"/>
            </a:xfrm>
          </p:grpSpPr>
          <p:graphicFrame>
            <p:nvGraphicFramePr>
              <p:cNvPr id="29" name="对象 2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469" y="4940"/>
              <a:ext cx="1456" cy="5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6" r:id="rId7" imgW="584200" imgH="228600" progId="Equation.KSEE3">
                      <p:embed/>
                    </p:oleObj>
                  </mc:Choice>
                  <mc:Fallback>
                    <p:oleObj r:id="rId7" imgW="584200" imgH="228600" progId="Equation.KSEE3">
                      <p:embed/>
                      <p:pic>
                        <p:nvPicPr>
                          <p:cNvPr id="0" name="图片 102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469" y="4940"/>
                            <a:ext cx="1456" cy="57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文本框 18"/>
              <p:cNvSpPr txBox="1"/>
              <p:nvPr/>
            </p:nvSpPr>
            <p:spPr>
              <a:xfrm>
                <a:off x="979" y="4968"/>
                <a:ext cx="1721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/>
                  <a:t>Compute</a:t>
                </a:r>
              </a:p>
            </p:txBody>
          </p:sp>
        </p:grpSp>
        <p:cxnSp>
          <p:nvCxnSpPr>
            <p:cNvPr id="9" name="直接箭头连接符 8"/>
            <p:cNvCxnSpPr/>
            <p:nvPr/>
          </p:nvCxnSpPr>
          <p:spPr>
            <a:xfrm flipV="1">
              <a:off x="6477" y="3515"/>
              <a:ext cx="7478" cy="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141470" y="3118485"/>
            <a:ext cx="7216140" cy="381000"/>
            <a:chOff x="6522" y="3726"/>
            <a:chExt cx="11364" cy="600"/>
          </a:xfrm>
        </p:grpSpPr>
        <p:grpSp>
          <p:nvGrpSpPr>
            <p:cNvPr id="45" name="组合 44"/>
            <p:cNvGrpSpPr/>
            <p:nvPr/>
          </p:nvGrpSpPr>
          <p:grpSpPr>
            <a:xfrm>
              <a:off x="14074" y="3726"/>
              <a:ext cx="3813" cy="600"/>
              <a:chOff x="959" y="4323"/>
              <a:chExt cx="3813" cy="600"/>
            </a:xfrm>
          </p:grpSpPr>
          <p:graphicFrame>
            <p:nvGraphicFramePr>
              <p:cNvPr id="28" name="对象 27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462" y="4323"/>
              <a:ext cx="2310" cy="6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7" r:id="rId9" imgW="927100" imgH="241300" progId="Equation.KSEE3">
                      <p:embed/>
                    </p:oleObj>
                  </mc:Choice>
                  <mc:Fallback>
                    <p:oleObj r:id="rId9" imgW="927100" imgH="241300" progId="Equation.KSEE3">
                      <p:embed/>
                      <p:pic>
                        <p:nvPicPr>
                          <p:cNvPr id="0" name="图片 1029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462" y="4323"/>
                            <a:ext cx="2310" cy="60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文本框 15"/>
              <p:cNvSpPr txBox="1"/>
              <p:nvPr/>
            </p:nvSpPr>
            <p:spPr>
              <a:xfrm>
                <a:off x="959" y="4372"/>
                <a:ext cx="1721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/>
                  <a:t>Compute</a:t>
                </a:r>
              </a:p>
            </p:txBody>
          </p:sp>
        </p:grpSp>
        <p:cxnSp>
          <p:nvCxnSpPr>
            <p:cNvPr id="10" name="直接箭头连接符 9"/>
            <p:cNvCxnSpPr/>
            <p:nvPr/>
          </p:nvCxnSpPr>
          <p:spPr>
            <a:xfrm flipV="1">
              <a:off x="6522" y="4040"/>
              <a:ext cx="7478" cy="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888865" y="3726815"/>
            <a:ext cx="6217285" cy="659765"/>
            <a:chOff x="7699" y="4639"/>
            <a:chExt cx="9791" cy="1039"/>
          </a:xfrm>
        </p:grpSpPr>
        <p:grpSp>
          <p:nvGrpSpPr>
            <p:cNvPr id="43" name="组合 42"/>
            <p:cNvGrpSpPr/>
            <p:nvPr/>
          </p:nvGrpSpPr>
          <p:grpSpPr>
            <a:xfrm>
              <a:off x="14186" y="5139"/>
              <a:ext cx="2961" cy="539"/>
              <a:chOff x="997" y="5596"/>
              <a:chExt cx="2961" cy="539"/>
            </a:xfrm>
          </p:grpSpPr>
          <p:graphicFrame>
            <p:nvGraphicFramePr>
              <p:cNvPr id="30" name="对象 29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502" y="5596"/>
              <a:ext cx="1456" cy="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58" r:id="rId11" imgW="584200" imgH="215900" progId="Equation.KSEE3">
                      <p:embed/>
                    </p:oleObj>
                  </mc:Choice>
                  <mc:Fallback>
                    <p:oleObj r:id="rId11" imgW="584200" imgH="215900" progId="Equation.KSEE3">
                      <p:embed/>
                      <p:pic>
                        <p:nvPicPr>
                          <p:cNvPr id="0" name="图片 1029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502" y="5596"/>
                            <a:ext cx="1456" cy="5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文本框 21"/>
              <p:cNvSpPr txBox="1"/>
              <p:nvPr/>
            </p:nvSpPr>
            <p:spPr>
              <a:xfrm>
                <a:off x="997" y="5604"/>
                <a:ext cx="1721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/>
                  <a:t>Compute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699" y="4639"/>
              <a:ext cx="9791" cy="797"/>
              <a:chOff x="7699" y="4579"/>
              <a:chExt cx="9791" cy="797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14179" y="4579"/>
                <a:ext cx="3311" cy="531"/>
                <a:chOff x="1001" y="3228"/>
                <a:chExt cx="3311" cy="531"/>
              </a:xfrm>
            </p:grpSpPr>
            <p:graphicFrame>
              <p:nvGraphicFramePr>
                <p:cNvPr id="26" name="对象 25">
                  <a:hlinkClick r:id="" action="ppaction://ole?verb=0"/>
                </p:cNvPr>
                <p:cNvGraphicFramePr>
                  <a:graphicFrameLocks noChangeAspect="1"/>
                </p:cNvGraphicFramePr>
                <p:nvPr/>
              </p:nvGraphicFramePr>
              <p:xfrm>
                <a:off x="3710" y="3331"/>
                <a:ext cx="602" cy="4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9" r:id="rId13" imgW="165100" imgH="139700" progId="Equation.KSEE3">
                        <p:embed/>
                      </p:oleObj>
                    </mc:Choice>
                    <mc:Fallback>
                      <p:oleObj r:id="rId13" imgW="165100" imgH="139700" progId="Equation.KSEE3">
                        <p:embed/>
                        <p:pic>
                          <p:nvPicPr>
                            <p:cNvPr id="0" name="图片 1027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10" y="3331"/>
                              <a:ext cx="602" cy="41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文本框 24"/>
                <p:cNvSpPr txBox="1"/>
                <p:nvPr/>
              </p:nvSpPr>
              <p:spPr>
                <a:xfrm>
                  <a:off x="1001" y="3228"/>
                  <a:ext cx="2931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/>
                    <a:t>Encrypt message</a:t>
                  </a:r>
                </a:p>
              </p:txBody>
            </p:sp>
          </p:grpSp>
          <p:sp>
            <p:nvSpPr>
              <p:cNvPr id="12" name="左大括号 11"/>
              <p:cNvSpPr/>
              <p:nvPr/>
            </p:nvSpPr>
            <p:spPr>
              <a:xfrm>
                <a:off x="7699" y="4811"/>
                <a:ext cx="6315" cy="565"/>
              </a:xfrm>
              <a:prstGeom prst="leftBrac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9925" y="2186305"/>
            <a:ext cx="6235700" cy="32105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9925" y="1604010"/>
            <a:ext cx="1697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Decrypt()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530090" y="2421890"/>
            <a:ext cx="6292850" cy="361950"/>
            <a:chOff x="6477" y="3262"/>
            <a:chExt cx="9910" cy="570"/>
          </a:xfrm>
        </p:grpSpPr>
        <p:grpSp>
          <p:nvGrpSpPr>
            <p:cNvPr id="44" name="组合 43"/>
            <p:cNvGrpSpPr/>
            <p:nvPr/>
          </p:nvGrpSpPr>
          <p:grpSpPr>
            <a:xfrm>
              <a:off x="14074" y="3262"/>
              <a:ext cx="2313" cy="570"/>
              <a:chOff x="979" y="4940"/>
              <a:chExt cx="2313" cy="570"/>
            </a:xfrm>
          </p:grpSpPr>
          <p:graphicFrame>
            <p:nvGraphicFramePr>
              <p:cNvPr id="29" name="对象 2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502" y="4940"/>
              <a:ext cx="790" cy="5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" r:id="rId5" imgW="316865" imgH="228600" progId="Equation.KSEE3">
                      <p:embed/>
                    </p:oleObj>
                  </mc:Choice>
                  <mc:Fallback>
                    <p:oleObj r:id="rId5" imgW="316865" imgH="228600" progId="Equation.KSEE3">
                      <p:embed/>
                      <p:pic>
                        <p:nvPicPr>
                          <p:cNvPr id="0" name="图片 102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502" y="4940"/>
                            <a:ext cx="790" cy="57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文本框 18"/>
              <p:cNvSpPr txBox="1"/>
              <p:nvPr/>
            </p:nvSpPr>
            <p:spPr>
              <a:xfrm>
                <a:off x="979" y="4968"/>
                <a:ext cx="1721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/>
                  <a:t>Compute</a:t>
                </a:r>
              </a:p>
            </p:txBody>
          </p:sp>
        </p:grpSp>
        <p:cxnSp>
          <p:nvCxnSpPr>
            <p:cNvPr id="9" name="直接箭头连接符 8"/>
            <p:cNvCxnSpPr/>
            <p:nvPr/>
          </p:nvCxnSpPr>
          <p:spPr>
            <a:xfrm flipV="1">
              <a:off x="6477" y="3515"/>
              <a:ext cx="7478" cy="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531995" y="2678430"/>
            <a:ext cx="6362065" cy="683895"/>
            <a:chOff x="6417" y="3009"/>
            <a:chExt cx="10019" cy="1077"/>
          </a:xfrm>
        </p:grpSpPr>
        <p:grpSp>
          <p:nvGrpSpPr>
            <p:cNvPr id="6" name="组合 5"/>
            <p:cNvGrpSpPr/>
            <p:nvPr/>
          </p:nvGrpSpPr>
          <p:grpSpPr>
            <a:xfrm>
              <a:off x="14074" y="3009"/>
              <a:ext cx="2362" cy="1077"/>
              <a:chOff x="979" y="4687"/>
              <a:chExt cx="2362" cy="1077"/>
            </a:xfrm>
          </p:grpSpPr>
          <p:graphicFrame>
            <p:nvGraphicFramePr>
              <p:cNvPr id="8" name="对象 7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454" y="4687"/>
              <a:ext cx="887" cy="10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7" r:id="rId7" imgW="355600" imgH="431800" progId="Equation.KSEE3">
                      <p:embed/>
                    </p:oleObj>
                  </mc:Choice>
                  <mc:Fallback>
                    <p:oleObj r:id="rId7" imgW="355600" imgH="431800" progId="Equation.KSEE3">
                      <p:embed/>
                      <p:pic>
                        <p:nvPicPr>
                          <p:cNvPr id="0" name="图片 102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454" y="4687"/>
                            <a:ext cx="887" cy="10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文本框 11"/>
              <p:cNvSpPr txBox="1"/>
              <p:nvPr/>
            </p:nvSpPr>
            <p:spPr>
              <a:xfrm>
                <a:off x="979" y="4968"/>
                <a:ext cx="1721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/>
                  <a:t>Compute</a:t>
                </a:r>
              </a:p>
            </p:txBody>
          </p:sp>
        </p:grpSp>
        <p:cxnSp>
          <p:nvCxnSpPr>
            <p:cNvPr id="13" name="直接箭头连接符 12"/>
            <p:cNvCxnSpPr/>
            <p:nvPr/>
          </p:nvCxnSpPr>
          <p:spPr>
            <a:xfrm flipV="1">
              <a:off x="6417" y="3575"/>
              <a:ext cx="7478" cy="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ECDSA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b="1"/>
              <a:t>ECDSA:</a:t>
            </a:r>
            <a:r>
              <a:rPr lang="en-US" altLang="zh-CN" sz="2000"/>
              <a:t> Elliptic Curve Digital Signature Algorithm.</a:t>
            </a:r>
          </a:p>
          <a:p>
            <a:pPr marL="0" indent="0">
              <a:buNone/>
            </a:pPr>
            <a:endParaRPr lang="en-US" altLang="zh-CN" sz="2000"/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41"/>
          <p:cNvGrpSpPr/>
          <p:nvPr/>
        </p:nvGrpSpPr>
        <p:grpSpPr>
          <a:xfrm>
            <a:off x="4129405" y="2930525"/>
            <a:ext cx="3260090" cy="417830"/>
            <a:chOff x="5990" y="5471"/>
            <a:chExt cx="5134" cy="658"/>
          </a:xfrm>
        </p:grpSpPr>
        <p:cxnSp>
          <p:nvCxnSpPr>
            <p:cNvPr id="33" name="直接箭头连接符 32"/>
            <p:cNvCxnSpPr/>
            <p:nvPr/>
          </p:nvCxnSpPr>
          <p:spPr>
            <a:xfrm flipV="1">
              <a:off x="5990" y="6098"/>
              <a:ext cx="5134" cy="31"/>
            </a:xfrm>
            <a:prstGeom prst="straightConnector1">
              <a:avLst/>
            </a:prstGeom>
            <a:ln w="25400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对象 3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8478" y="5471"/>
            <a:ext cx="1425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5" r:id="rId7" imgW="571500" imgH="203200" progId="Equation.KSEE3">
                    <p:embed/>
                  </p:oleObj>
                </mc:Choice>
                <mc:Fallback>
                  <p:oleObj r:id="rId7" imgW="571500" imgH="203200" progId="Equation.KSEE3">
                    <p:embed/>
                    <p:pic>
                      <p:nvPicPr>
                        <p:cNvPr id="0" name="图片 102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78" y="5471"/>
                          <a:ext cx="1425" cy="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6" r:id="rId9" imgW="914400" imgH="215900" progId="Equation.KSEE3">
                  <p:embed/>
                </p:oleObj>
              </mc:Choice>
              <mc:Fallback>
                <p:oleObj r:id="rId9" imgW="914400" imgH="2159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344170" y="5255260"/>
            <a:ext cx="7812138" cy="1071789"/>
            <a:chOff x="2444" y="8292"/>
            <a:chExt cx="11439" cy="1477"/>
          </a:xfrm>
        </p:grpSpPr>
        <p:grpSp>
          <p:nvGrpSpPr>
            <p:cNvPr id="47" name="组合 46"/>
            <p:cNvGrpSpPr/>
            <p:nvPr/>
          </p:nvGrpSpPr>
          <p:grpSpPr>
            <a:xfrm>
              <a:off x="2444" y="8292"/>
              <a:ext cx="11439" cy="589"/>
              <a:chOff x="2444" y="8292"/>
              <a:chExt cx="11439" cy="589"/>
            </a:xfrm>
          </p:grpSpPr>
          <p:graphicFrame>
            <p:nvGraphicFramePr>
              <p:cNvPr id="39" name="对象 3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5455" y="8292"/>
              <a:ext cx="8428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7" r:id="rId10" imgW="3276600" imgH="228600" progId="Equation.KSEE3">
                      <p:embed/>
                    </p:oleObj>
                  </mc:Choice>
                  <mc:Fallback>
                    <p:oleObj r:id="rId10" imgW="3276600" imgH="228600" progId="Equation.KSEE3">
                      <p:embed/>
                      <p:pic>
                        <p:nvPicPr>
                          <p:cNvPr id="0" name="图片 1031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455" y="8292"/>
                            <a:ext cx="8428" cy="58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文本框 45"/>
              <p:cNvSpPr txBox="1"/>
              <p:nvPr/>
            </p:nvSpPr>
            <p:spPr>
              <a:xfrm>
                <a:off x="2444" y="8355"/>
                <a:ext cx="2328" cy="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>
                    <a:sym typeface="+mn-ea"/>
                  </a:rPr>
                  <a:t>Correctness:</a:t>
                </a:r>
                <a:endParaRPr lang="zh-CN" altLang="en-US"/>
              </a:p>
            </p:txBody>
          </p:sp>
        </p:grpSp>
        <p:graphicFrame>
          <p:nvGraphicFramePr>
            <p:cNvPr id="31" name="对象 3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850" y="8918"/>
            <a:ext cx="5627" cy="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8" r:id="rId12" imgW="2184400" imgH="330200" progId="Equation.KSEE3">
                    <p:embed/>
                  </p:oleObj>
                </mc:Choice>
                <mc:Fallback>
                  <p:oleObj r:id="rId12" imgW="2184400" imgH="330200" progId="Equation.KSEE3">
                    <p:embed/>
                    <p:pic>
                      <p:nvPicPr>
                        <p:cNvPr id="0" name="图片 1031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50" y="8918"/>
                          <a:ext cx="5627" cy="8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8" name="组合 67"/>
          <p:cNvGrpSpPr/>
          <p:nvPr/>
        </p:nvGrpSpPr>
        <p:grpSpPr>
          <a:xfrm>
            <a:off x="3526790" y="2703830"/>
            <a:ext cx="5374005" cy="1668780"/>
            <a:chOff x="5554" y="4258"/>
            <a:chExt cx="8463" cy="2628"/>
          </a:xfrm>
        </p:grpSpPr>
        <p:grpSp>
          <p:nvGrpSpPr>
            <p:cNvPr id="43" name="组合 42"/>
            <p:cNvGrpSpPr/>
            <p:nvPr/>
          </p:nvGrpSpPr>
          <p:grpSpPr>
            <a:xfrm>
              <a:off x="5554" y="4554"/>
              <a:ext cx="2364" cy="2333"/>
              <a:chOff x="4091" y="4599"/>
              <a:chExt cx="2364" cy="2333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1" y="4599"/>
                <a:ext cx="2365" cy="1602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4840" y="6352"/>
                <a:ext cx="106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Alice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1865" y="4258"/>
              <a:ext cx="2152" cy="2589"/>
              <a:chOff x="12153" y="4258"/>
              <a:chExt cx="2152" cy="2589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53" y="4258"/>
                <a:ext cx="2153" cy="1738"/>
              </a:xfrm>
              <a:prstGeom prst="rect">
                <a:avLst/>
              </a:prstGeom>
            </p:spPr>
          </p:pic>
          <p:sp>
            <p:nvSpPr>
              <p:cNvPr id="40" name="文本框 39"/>
              <p:cNvSpPr txBox="1"/>
              <p:nvPr/>
            </p:nvSpPr>
            <p:spPr>
              <a:xfrm>
                <a:off x="12766" y="6267"/>
                <a:ext cx="92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/>
                  <a:t>Bob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348615" y="2329180"/>
            <a:ext cx="3336290" cy="660400"/>
            <a:chOff x="249" y="3143"/>
            <a:chExt cx="5254" cy="1040"/>
          </a:xfrm>
        </p:grpSpPr>
        <p:grpSp>
          <p:nvGrpSpPr>
            <p:cNvPr id="41" name="组合 40"/>
            <p:cNvGrpSpPr/>
            <p:nvPr/>
          </p:nvGrpSpPr>
          <p:grpSpPr>
            <a:xfrm>
              <a:off x="2757" y="3143"/>
              <a:ext cx="2746" cy="1040"/>
              <a:chOff x="1128" y="3218"/>
              <a:chExt cx="2746" cy="1040"/>
            </a:xfrm>
          </p:grpSpPr>
          <p:graphicFrame>
            <p:nvGraphicFramePr>
              <p:cNvPr id="6" name="对象 5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28" y="3655"/>
              <a:ext cx="2746" cy="6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49" r:id="rId16" imgW="1041400" imgH="228600" progId="Equation.KSEE3">
                      <p:embed/>
                    </p:oleObj>
                  </mc:Choice>
                  <mc:Fallback>
                    <p:oleObj r:id="rId16" imgW="1041400" imgH="2286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128" y="3655"/>
                            <a:ext cx="2746" cy="60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对象 6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190" y="3218"/>
              <a:ext cx="1106" cy="4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50" r:id="rId18" imgW="419100" imgH="177165" progId="Equation.KSEE3">
                      <p:embed/>
                    </p:oleObj>
                  </mc:Choice>
                  <mc:Fallback>
                    <p:oleObj r:id="rId18" imgW="419100" imgH="177165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190" y="3218"/>
                            <a:ext cx="1106" cy="46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左大括号 22"/>
            <p:cNvSpPr/>
            <p:nvPr/>
          </p:nvSpPr>
          <p:spPr>
            <a:xfrm>
              <a:off x="2332" y="3297"/>
              <a:ext cx="377" cy="78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49" y="3387"/>
              <a:ext cx="1805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Generate</a:t>
              </a:r>
              <a:endParaRPr lang="en-US" altLang="zh-CN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6710" y="3071495"/>
            <a:ext cx="2042160" cy="368300"/>
            <a:chOff x="594" y="4802"/>
            <a:chExt cx="3216" cy="580"/>
          </a:xfrm>
        </p:grpSpPr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3475" y="4843"/>
            <a:ext cx="335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1" r:id="rId20" imgW="127000" imgH="177165" progId="Equation.KSEE3">
                    <p:embed/>
                  </p:oleObj>
                </mc:Choice>
                <mc:Fallback>
                  <p:oleObj r:id="rId20" imgW="127000" imgH="177165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475" y="4843"/>
                          <a:ext cx="335" cy="4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文本框 49"/>
            <p:cNvSpPr txBox="1"/>
            <p:nvPr/>
          </p:nvSpPr>
          <p:spPr>
            <a:xfrm>
              <a:off x="594" y="4802"/>
              <a:ext cx="28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Choose random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6235" y="3546475"/>
            <a:ext cx="2239645" cy="368300"/>
            <a:chOff x="561" y="5690"/>
            <a:chExt cx="3527" cy="580"/>
          </a:xfrm>
        </p:grpSpPr>
        <p:graphicFrame>
          <p:nvGraphicFramePr>
            <p:cNvPr id="13" name="对象 1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346" y="5727"/>
            <a:ext cx="1742" cy="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2" r:id="rId22" imgW="660400" imgH="203200" progId="Equation.KSEE3">
                    <p:embed/>
                  </p:oleObj>
                </mc:Choice>
                <mc:Fallback>
                  <p:oleObj r:id="rId22" imgW="660400" imgH="203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346" y="5727"/>
                          <a:ext cx="1742" cy="5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文本框 51"/>
            <p:cNvSpPr txBox="1"/>
            <p:nvPr/>
          </p:nvSpPr>
          <p:spPr>
            <a:xfrm>
              <a:off x="561" y="5690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56235" y="4018280"/>
            <a:ext cx="1824990" cy="387350"/>
            <a:chOff x="576" y="6328"/>
            <a:chExt cx="2874" cy="610"/>
          </a:xfrm>
        </p:grpSpPr>
        <p:graphicFrame>
          <p:nvGraphicFramePr>
            <p:cNvPr id="9" name="对象 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346" y="6328"/>
            <a:ext cx="1105" cy="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3" r:id="rId24" imgW="419100" imgH="228600" progId="Equation.KSEE3">
                    <p:embed/>
                  </p:oleObj>
                </mc:Choice>
                <mc:Fallback>
                  <p:oleObj r:id="rId24" imgW="4191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346" y="6328"/>
                          <a:ext cx="1105" cy="6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文本框 53"/>
            <p:cNvSpPr txBox="1"/>
            <p:nvPr/>
          </p:nvSpPr>
          <p:spPr>
            <a:xfrm>
              <a:off x="576" y="6358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60680" y="4485005"/>
            <a:ext cx="2895600" cy="383540"/>
            <a:chOff x="598" y="7168"/>
            <a:chExt cx="4560" cy="604"/>
          </a:xfrm>
        </p:grpSpPr>
        <p:graphicFrame>
          <p:nvGraphicFramePr>
            <p:cNvPr id="15" name="对象 1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410" y="7168"/>
            <a:ext cx="2748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4" r:id="rId26" imgW="1041400" imgH="228600" progId="Equation.KSEE3">
                    <p:embed/>
                  </p:oleObj>
                </mc:Choice>
                <mc:Fallback>
                  <p:oleObj r:id="rId26" imgW="10414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410" y="7168"/>
                          <a:ext cx="2748" cy="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文本框 55"/>
            <p:cNvSpPr txBox="1"/>
            <p:nvPr/>
          </p:nvSpPr>
          <p:spPr>
            <a:xfrm>
              <a:off x="598" y="7183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982710" y="2522855"/>
            <a:ext cx="1931035" cy="374650"/>
            <a:chOff x="14146" y="3973"/>
            <a:chExt cx="3041" cy="590"/>
          </a:xfrm>
        </p:grpSpPr>
        <p:graphicFrame>
          <p:nvGraphicFramePr>
            <p:cNvPr id="18" name="对象 1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47" y="3973"/>
            <a:ext cx="1241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5" r:id="rId28" imgW="469900" imgH="203200" progId="Equation.KSEE3">
                    <p:embed/>
                  </p:oleObj>
                </mc:Choice>
                <mc:Fallback>
                  <p:oleObj r:id="rId28" imgW="469900" imgH="203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5947" y="3973"/>
                          <a:ext cx="1241" cy="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文本框 57"/>
            <p:cNvSpPr txBox="1"/>
            <p:nvPr/>
          </p:nvSpPr>
          <p:spPr>
            <a:xfrm>
              <a:off x="14146" y="3983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987790" y="2950845"/>
            <a:ext cx="2644140" cy="379095"/>
            <a:chOff x="14154" y="4647"/>
            <a:chExt cx="4164" cy="597"/>
          </a:xfrm>
        </p:grpSpPr>
        <p:graphicFrame>
          <p:nvGraphicFramePr>
            <p:cNvPr id="21" name="对象 2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71" y="4674"/>
            <a:ext cx="2347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" r:id="rId30" imgW="889000" imgH="215900" progId="Equation.KSEE3">
                    <p:embed/>
                  </p:oleObj>
                </mc:Choice>
                <mc:Fallback>
                  <p:oleObj r:id="rId30" imgW="889000" imgH="2159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5971" y="4674"/>
                          <a:ext cx="2347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文本框 58"/>
            <p:cNvSpPr txBox="1"/>
            <p:nvPr/>
          </p:nvSpPr>
          <p:spPr>
            <a:xfrm>
              <a:off x="14154" y="4647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977630" y="3428365"/>
            <a:ext cx="2162810" cy="379095"/>
            <a:chOff x="14138" y="5399"/>
            <a:chExt cx="3406" cy="597"/>
          </a:xfrm>
        </p:grpSpPr>
        <p:graphicFrame>
          <p:nvGraphicFramePr>
            <p:cNvPr id="24" name="对象 2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6001" y="5426"/>
            <a:ext cx="1543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" r:id="rId32" imgW="584200" imgH="215900" progId="Equation.KSEE3">
                    <p:embed/>
                  </p:oleObj>
                </mc:Choice>
                <mc:Fallback>
                  <p:oleObj r:id="rId32" imgW="584200" imgH="2159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6001" y="5426"/>
                          <a:ext cx="1543" cy="5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文本框 59"/>
            <p:cNvSpPr txBox="1"/>
            <p:nvPr/>
          </p:nvSpPr>
          <p:spPr>
            <a:xfrm>
              <a:off x="14138" y="5399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987790" y="3909060"/>
            <a:ext cx="2739390" cy="395605"/>
            <a:chOff x="14154" y="6156"/>
            <a:chExt cx="4314" cy="623"/>
          </a:xfrm>
        </p:grpSpPr>
        <p:graphicFrame>
          <p:nvGraphicFramePr>
            <p:cNvPr id="26" name="对象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86" y="6156"/>
            <a:ext cx="2482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" r:id="rId34" imgW="939800" imgH="228600" progId="Equation.KSEE3">
                    <p:embed/>
                  </p:oleObj>
                </mc:Choice>
                <mc:Fallback>
                  <p:oleObj r:id="rId34" imgW="939800" imgH="2286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15986" y="6156"/>
                          <a:ext cx="2482" cy="6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文本框 60"/>
            <p:cNvSpPr txBox="1"/>
            <p:nvPr/>
          </p:nvSpPr>
          <p:spPr>
            <a:xfrm>
              <a:off x="14154" y="6199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997950" y="4373245"/>
            <a:ext cx="2604770" cy="407035"/>
            <a:chOff x="14170" y="6887"/>
            <a:chExt cx="4102" cy="641"/>
          </a:xfrm>
        </p:grpSpPr>
        <p:graphicFrame>
          <p:nvGraphicFramePr>
            <p:cNvPr id="28" name="对象 2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58" y="6992"/>
            <a:ext cx="2314" cy="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" r:id="rId36" imgW="876300" imgH="203200" progId="Equation.KSEE3">
                    <p:embed/>
                  </p:oleObj>
                </mc:Choice>
                <mc:Fallback>
                  <p:oleObj r:id="rId36" imgW="876300" imgH="2032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15958" y="6992"/>
                          <a:ext cx="2314" cy="5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文本框 61"/>
            <p:cNvSpPr txBox="1"/>
            <p:nvPr/>
          </p:nvSpPr>
          <p:spPr>
            <a:xfrm>
              <a:off x="14170" y="6887"/>
              <a:ext cx="17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/>
                <a:t>Compute</a:t>
              </a: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Macintosh PowerPoint</Application>
  <PresentationFormat>Widescreen</PresentationFormat>
  <Paragraphs>103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微软雅黑</vt:lpstr>
      <vt:lpstr>Office 主题​​</vt:lpstr>
      <vt:lpstr>Equation.KSEE3</vt:lpstr>
      <vt:lpstr>How to Use Charm Crypto Lib</vt:lpstr>
      <vt:lpstr>PowerPoint Presentation</vt:lpstr>
      <vt:lpstr>Introduction</vt:lpstr>
      <vt:lpstr>ElGamal Encryption</vt:lpstr>
      <vt:lpstr>Algorithm</vt:lpstr>
      <vt:lpstr>PowerPoint Presentation</vt:lpstr>
      <vt:lpstr>PowerPoint Presentation</vt:lpstr>
      <vt:lpstr>PowerPoint Presentation</vt:lpstr>
      <vt:lpstr>ECDSA</vt:lpstr>
      <vt:lpstr>Algorithm</vt:lpstr>
      <vt:lpstr>Partial codes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Charm Crypto Lib</dc:title>
  <dc:creator/>
  <cp:lastModifiedBy>Haibin Zhang</cp:lastModifiedBy>
  <cp:revision>271</cp:revision>
  <dcterms:created xsi:type="dcterms:W3CDTF">2019-06-19T02:08:00Z</dcterms:created>
  <dcterms:modified xsi:type="dcterms:W3CDTF">2019-10-01T17:51:21Z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