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</p:sldMasterIdLst>
  <p:notesMasterIdLst>
    <p:notesMasterId r:id="rId30"/>
  </p:notesMasterIdLst>
  <p:handoutMasterIdLst>
    <p:handoutMasterId r:id="rId31"/>
  </p:handoutMasterIdLst>
  <p:sldIdLst>
    <p:sldId id="418" r:id="rId2"/>
    <p:sldId id="907" r:id="rId3"/>
    <p:sldId id="947" r:id="rId4"/>
    <p:sldId id="948" r:id="rId5"/>
    <p:sldId id="949" r:id="rId6"/>
    <p:sldId id="950" r:id="rId7"/>
    <p:sldId id="362" r:id="rId8"/>
    <p:sldId id="363" r:id="rId9"/>
    <p:sldId id="364" r:id="rId10"/>
    <p:sldId id="365" r:id="rId11"/>
    <p:sldId id="366" r:id="rId12"/>
    <p:sldId id="367" r:id="rId13"/>
    <p:sldId id="958" r:id="rId14"/>
    <p:sldId id="959" r:id="rId15"/>
    <p:sldId id="960" r:id="rId16"/>
    <p:sldId id="962" r:id="rId17"/>
    <p:sldId id="961" r:id="rId18"/>
    <p:sldId id="421" r:id="rId19"/>
    <p:sldId id="422" r:id="rId20"/>
    <p:sldId id="423" r:id="rId21"/>
    <p:sldId id="424" r:id="rId22"/>
    <p:sldId id="492" r:id="rId23"/>
    <p:sldId id="471" r:id="rId24"/>
    <p:sldId id="458" r:id="rId25"/>
    <p:sldId id="427" r:id="rId26"/>
    <p:sldId id="509" r:id="rId27"/>
    <p:sldId id="404" r:id="rId28"/>
    <p:sldId id="963" r:id="rId2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AEB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15" autoAdjust="0"/>
    <p:restoredTop sz="87017" autoAdjust="0"/>
  </p:normalViewPr>
  <p:slideViewPr>
    <p:cSldViewPr snapToGrid="0" snapToObjects="1">
      <p:cViewPr varScale="1">
        <p:scale>
          <a:sx n="54" d="100"/>
          <a:sy n="54" d="100"/>
        </p:scale>
        <p:origin x="76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6264"/>
    </p:cViewPr>
  </p:sorterViewPr>
  <p:notesViewPr>
    <p:cSldViewPr snapToGrid="0" snapToObjects="1">
      <p:cViewPr varScale="1">
        <p:scale>
          <a:sx n="82" d="100"/>
          <a:sy n="82" d="100"/>
        </p:scale>
        <p:origin x="230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95A0E-2C74-B048-9A84-8E3934DE8F14}" type="datetime1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EE34A-0769-DA48-A162-70B029E5B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518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C8304-6DCA-F34B-92B5-B5FCF3C04305}" type="datetime1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F9522-93D7-6241-A0D8-869218EB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319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45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3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26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6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259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D9181DA8-6C89-4347-90ED-F4901E9376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1400D1AB-2130-4485-9E88-0753638A97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D11B3CB2-E9DC-4D44-9F91-EB9C20BC65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4DAF8C0C-80B5-490D-B4F9-46C9FEFDD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6AE57DD0-632C-451E-AAEA-9CDA181318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57BC294F-55B7-48B5-A600-23E25EA92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B0131BCD-2F7F-4845-B2AD-C934B249F3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9384D33D-EF98-4EA8-A9A0-141FE9A1C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29EF0B5E-A1EB-4034-A4C2-DD850381C1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B0670A43-4F0A-4FE8-B439-7B7344873C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EC75878D-B914-47AD-9C35-9D4F2989EC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E872DF9E-1471-470B-B875-0BE09327FC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85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7E8FEB93-E19F-4971-BCED-C448AFD7B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F30FB82C-6A12-432F-9B0F-3D52AC5DD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7E8FEB93-E19F-4971-BCED-C448AFD7B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F30FB82C-6A12-432F-9B0F-3D52AC5DD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9413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3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95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93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29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12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7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5422" y="246417"/>
            <a:ext cx="8581292" cy="797806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x-non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422" y="1227667"/>
            <a:ext cx="8581292" cy="450144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r>
              <a:rPr lang="en-US" altLang="zh-CN"/>
              <a:t>1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7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Slide </a:t>
            </a:r>
            <a:fld id="{07BF33C9-D0C1-6A4F-923C-D9C67205D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9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ngimg.com/download/23077" TargetMode="External"/><Relationship Id="rId5" Type="http://schemas.openxmlformats.org/officeDocument/2006/relationships/image" Target="../media/image6.png"/><Relationship Id="rId4" Type="http://schemas.openxmlformats.org/officeDocument/2006/relationships/hyperlink" Target="http://junior2.cumbresblogs.com/page/22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ngimg.com/download/23077" TargetMode="External"/><Relationship Id="rId5" Type="http://schemas.openxmlformats.org/officeDocument/2006/relationships/image" Target="../media/image6.png"/><Relationship Id="rId4" Type="http://schemas.openxmlformats.org/officeDocument/2006/relationships/hyperlink" Target="http://junior2.cumbresblogs.com/page/22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s://aquilanonvedente.wordpress.com/2015/11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7.png"/><Relationship Id="rId4" Type="http://schemas.openxmlformats.org/officeDocument/2006/relationships/hyperlink" Target="http://pngimg.com/download/23077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://pngimg.com/download/2307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://pngimg.com/download/23077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://pngimg.com/download/2307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Blockchains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8</a:t>
            </a:r>
          </a:p>
          <a:p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33075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A93437B-BAAA-46E2-9FF4-CE69109C9E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41904" y="907609"/>
            <a:ext cx="1037044" cy="99167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177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3392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61178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90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90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6816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64605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</a:t>
            </a:r>
            <a:r>
              <a:rPr lang="en-US" altLang="zh-CN" dirty="0"/>
              <a:t>9</a:t>
            </a:r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</a:t>
            </a:r>
            <a:r>
              <a:rPr lang="en-US" altLang="zh-CN" dirty="0"/>
              <a:t>9</a:t>
            </a:r>
            <a:r>
              <a:rPr lang="en-US" dirty="0"/>
              <a:t>0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A93437B-BAAA-46E2-9FF4-CE69109C9E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41904" y="907609"/>
            <a:ext cx="1037044" cy="99167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72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3392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61178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90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200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</a:t>
            </a:r>
            <a:r>
              <a:rPr lang="en-US" altLang="zh-CN" dirty="0"/>
              <a:t>9</a:t>
            </a:r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A98FD83-ADD4-4C21-9ADB-C4C0D1F2607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692058" y="854110"/>
            <a:ext cx="1140294" cy="9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99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+mn-lt"/>
              </a:rPr>
              <a:t>Crash Fault-Tolerant SMR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en-US" altLang="zh-CN" i="1" dirty="0"/>
              <a:t>f</a:t>
            </a:r>
            <a:r>
              <a:rPr lang="en-US" altLang="zh-CN" dirty="0"/>
              <a:t>+1</a:t>
            </a:r>
            <a:r>
              <a:rPr lang="zh-CN" altLang="en-US" dirty="0"/>
              <a:t> </a:t>
            </a:r>
            <a:r>
              <a:rPr lang="en-US" altLang="zh-CN" dirty="0"/>
              <a:t>replicas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tolerate</a:t>
            </a:r>
            <a:r>
              <a:rPr lang="zh-CN" altLang="en-US" dirty="0"/>
              <a:t> </a:t>
            </a:r>
            <a:r>
              <a:rPr lang="en-US" altLang="zh-CN" i="1" dirty="0"/>
              <a:t>f</a:t>
            </a:r>
            <a:r>
              <a:rPr lang="zh-CN" altLang="en-US" dirty="0"/>
              <a:t> </a:t>
            </a:r>
            <a:r>
              <a:rPr lang="en-US" altLang="zh-CN" dirty="0"/>
              <a:t>failures</a:t>
            </a:r>
            <a:endParaRPr lang="zh-CN" altLang="en-US" dirty="0"/>
          </a:p>
          <a:p>
            <a:r>
              <a:rPr lang="en-US" altLang="zh-CN" dirty="0"/>
              <a:t>Example</a:t>
            </a:r>
            <a:r>
              <a:rPr lang="zh-CN" altLang="zh-CN" dirty="0"/>
              <a:t>:</a:t>
            </a:r>
            <a:endParaRPr lang="en-US" altLang="zh-CN" dirty="0"/>
          </a:p>
          <a:p>
            <a:pPr lvl="1"/>
            <a:r>
              <a:rPr kumimoji="1" lang="en-US" altLang="zh-CN" dirty="0">
                <a:solidFill>
                  <a:srgbClr val="595959"/>
                </a:solidFill>
              </a:rPr>
              <a:t>Paxos</a:t>
            </a:r>
            <a:r>
              <a:rPr kumimoji="1" lang="zh-CN" altLang="en-US" dirty="0">
                <a:solidFill>
                  <a:srgbClr val="595959"/>
                </a:solidFill>
              </a:rPr>
              <a:t>: </a:t>
            </a:r>
            <a:r>
              <a:rPr kumimoji="1" lang="en-US" altLang="zh-CN" dirty="0">
                <a:solidFill>
                  <a:srgbClr val="595959"/>
                </a:solidFill>
              </a:rPr>
              <a:t>SMR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for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crash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failures</a:t>
            </a:r>
          </a:p>
          <a:p>
            <a:pPr marL="0" indent="0">
              <a:buNone/>
            </a:pPr>
            <a:endParaRPr kumimoji="1" lang="zh-CN" altLang="en-US" dirty="0">
              <a:solidFill>
                <a:srgbClr val="595959"/>
              </a:solidFill>
            </a:endParaRPr>
          </a:p>
          <a:p>
            <a:pPr marL="0" indent="0">
              <a:buNone/>
            </a:pPr>
            <a:endParaRPr kumimoji="1" lang="en-US" altLang="zh-CN" dirty="0"/>
          </a:p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“most”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important </a:t>
            </a:r>
            <a:r>
              <a:rPr kumimoji="1" lang="en-US" altLang="zh-CN" dirty="0">
                <a:solidFill>
                  <a:srgbClr val="FF0000"/>
                </a:solidFill>
              </a:rPr>
              <a:t>backbone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architecture</a:t>
            </a:r>
          </a:p>
          <a:p>
            <a:r>
              <a:rPr kumimoji="1" lang="en-US" altLang="zh-CN" dirty="0">
                <a:solidFill>
                  <a:srgbClr val="595959"/>
                </a:solidFill>
              </a:rPr>
              <a:t>Each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major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service</a:t>
            </a:r>
          </a:p>
          <a:p>
            <a:pPr lvl="1"/>
            <a:r>
              <a:rPr kumimoji="1" lang="en-US" altLang="zh-CN" dirty="0" err="1">
                <a:solidFill>
                  <a:srgbClr val="595959"/>
                </a:solidFill>
              </a:rPr>
              <a:t>BigTable</a:t>
            </a:r>
            <a:r>
              <a:rPr kumimoji="1" lang="en-US" altLang="zh-CN" dirty="0">
                <a:solidFill>
                  <a:srgbClr val="595959"/>
                </a:solidFill>
              </a:rPr>
              <a:t>,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Chubby,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Spanner,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Azure,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Amazon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Web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Services,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 err="1">
                <a:solidFill>
                  <a:srgbClr val="595959"/>
                </a:solidFill>
              </a:rPr>
              <a:t>Ceph</a:t>
            </a:r>
            <a:r>
              <a:rPr kumimoji="1" lang="en-US" altLang="zh-CN" dirty="0">
                <a:solidFill>
                  <a:srgbClr val="595959"/>
                </a:solidFill>
              </a:rPr>
              <a:t>,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IBM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SAN,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VMware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NSX,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…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endParaRPr kumimoji="1" lang="en-US" altLang="zh-CN" dirty="0">
              <a:solidFill>
                <a:srgbClr val="595959"/>
              </a:solidFill>
            </a:endParaRPr>
          </a:p>
          <a:p>
            <a:endParaRPr kumimoji="1" lang="en-US" altLang="zh-CN" dirty="0">
              <a:solidFill>
                <a:srgbClr val="595959"/>
              </a:solidFill>
            </a:endParaRPr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609600" y="1380067"/>
            <a:ext cx="8229600" cy="450144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zh-CN" dirty="0"/>
          </a:p>
          <a:p>
            <a:pPr marL="0" indent="0">
              <a:buFont typeface="Arial" charset="0"/>
              <a:buNone/>
            </a:pPr>
            <a:endParaRPr kumimoji="1" lang="en-US" altLang="zh-CN" dirty="0"/>
          </a:p>
          <a:p>
            <a:pPr marL="0" indent="0">
              <a:buFont typeface="Arial" charset="0"/>
              <a:buNone/>
            </a:pPr>
            <a:endParaRPr kumimoji="1" lang="en-US" altLang="zh-CN" dirty="0"/>
          </a:p>
          <a:p>
            <a:pPr marL="0" indent="0">
              <a:buFont typeface="Arial" charset="0"/>
              <a:buNone/>
            </a:pPr>
            <a:endParaRPr kumimoji="1" lang="en-US" altLang="zh-CN" dirty="0"/>
          </a:p>
        </p:txBody>
      </p:sp>
      <p:sp>
        <p:nvSpPr>
          <p:cNvPr id="7" name="TextBox 11"/>
          <p:cNvSpPr txBox="1"/>
          <p:nvPr/>
        </p:nvSpPr>
        <p:spPr>
          <a:xfrm>
            <a:off x="4926812" y="2852790"/>
            <a:ext cx="3213922" cy="5847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Lamport</a:t>
            </a:r>
            <a:r>
              <a:rPr lang="en-US" altLang="zh-CN" sz="1600" dirty="0"/>
              <a:t>, ACM</a:t>
            </a:r>
            <a:r>
              <a:rPr lang="zh-CN" altLang="en-US" sz="1600" dirty="0"/>
              <a:t> </a:t>
            </a:r>
            <a:r>
              <a:rPr lang="en-US" altLang="zh-CN" sz="1600" dirty="0"/>
              <a:t>TOCS</a:t>
            </a:r>
            <a:r>
              <a:rPr lang="zh-CN" altLang="en-US" sz="1600" dirty="0"/>
              <a:t>  </a:t>
            </a:r>
            <a:r>
              <a:rPr lang="en-US" altLang="zh-CN" sz="1600" dirty="0"/>
              <a:t>1998];</a:t>
            </a:r>
            <a:r>
              <a:rPr lang="zh-CN" altLang="en-US" sz="1600" dirty="0"/>
              <a:t> </a:t>
            </a:r>
            <a:r>
              <a:rPr lang="en-US" altLang="zh-CN" sz="1600" dirty="0"/>
              <a:t>going</a:t>
            </a:r>
            <a:r>
              <a:rPr lang="zh-CN" altLang="en-US" sz="1600" dirty="0"/>
              <a:t> </a:t>
            </a:r>
            <a:r>
              <a:rPr lang="en-US" altLang="zh-CN" sz="1600" dirty="0"/>
              <a:t>back</a:t>
            </a:r>
            <a:r>
              <a:rPr lang="zh-CN" altLang="en-US" sz="1600" dirty="0"/>
              <a:t> </a:t>
            </a:r>
            <a:r>
              <a:rPr lang="en-US" altLang="zh-CN" sz="1600" dirty="0"/>
              <a:t>to</a:t>
            </a:r>
            <a:r>
              <a:rPr lang="zh-CN" altLang="en-US" sz="1600" dirty="0"/>
              <a:t> </a:t>
            </a:r>
            <a:r>
              <a:rPr lang="en-US" altLang="zh-CN" sz="1600" dirty="0"/>
              <a:t>1989</a:t>
            </a:r>
          </a:p>
        </p:txBody>
      </p:sp>
      <p:sp>
        <p:nvSpPr>
          <p:cNvPr id="8" name="TextBox 10"/>
          <p:cNvSpPr txBox="1"/>
          <p:nvPr/>
        </p:nvSpPr>
        <p:spPr>
          <a:xfrm>
            <a:off x="6726624" y="43511"/>
            <a:ext cx="237008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State</a:t>
            </a:r>
            <a:r>
              <a:rPr lang="zh-CN" altLang="en-US" sz="1600" dirty="0"/>
              <a:t> </a:t>
            </a:r>
            <a:r>
              <a:rPr lang="en-US" altLang="zh-CN" sz="1600" dirty="0"/>
              <a:t>Machine</a:t>
            </a:r>
            <a:r>
              <a:rPr lang="zh-CN" altLang="en-US" sz="1600" dirty="0"/>
              <a:t> </a:t>
            </a:r>
            <a:r>
              <a:rPr lang="en-US" altLang="zh-CN" sz="1600" dirty="0"/>
              <a:t>Replication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4695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400" y="2578100"/>
            <a:ext cx="6345936" cy="179399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+mn-lt"/>
              </a:rPr>
              <a:t>Paxos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609600" y="1380067"/>
            <a:ext cx="8229600" cy="450144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zh-CN" dirty="0"/>
          </a:p>
          <a:p>
            <a:pPr marL="0" indent="0">
              <a:buFont typeface="Arial" charset="0"/>
              <a:buNone/>
            </a:pPr>
            <a:endParaRPr kumimoji="1" lang="en-US" altLang="zh-CN" dirty="0"/>
          </a:p>
          <a:p>
            <a:pPr marL="0" indent="0">
              <a:buFont typeface="Arial" charset="0"/>
              <a:buNone/>
            </a:pPr>
            <a:endParaRPr kumimoji="1" lang="en-US" altLang="zh-CN" dirty="0"/>
          </a:p>
          <a:p>
            <a:pPr marL="0" indent="0">
              <a:buFont typeface="Arial" charset="0"/>
              <a:buNone/>
            </a:pPr>
            <a:endParaRPr kumimoji="1" lang="en-US" altLang="zh-CN" dirty="0"/>
          </a:p>
        </p:txBody>
      </p:sp>
      <p:sp>
        <p:nvSpPr>
          <p:cNvPr id="7" name="TextBox 11"/>
          <p:cNvSpPr txBox="1"/>
          <p:nvPr/>
        </p:nvSpPr>
        <p:spPr>
          <a:xfrm>
            <a:off x="4926812" y="1227190"/>
            <a:ext cx="266778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sz="1600" dirty="0" err="1"/>
              <a:t>Lamport</a:t>
            </a:r>
            <a:r>
              <a:rPr lang="en-US" sz="1600" dirty="0"/>
              <a:t>. Paxos made simple. ACM SIGACT News</a:t>
            </a:r>
            <a:r>
              <a:rPr lang="zh-CN" altLang="en-US" sz="1600" dirty="0"/>
              <a:t> </a:t>
            </a:r>
            <a:r>
              <a:rPr lang="en-US" altLang="zh-CN" sz="1600" dirty="0"/>
              <a:t>2001]</a:t>
            </a:r>
            <a:endParaRPr lang="en-US" sz="1600" dirty="0"/>
          </a:p>
        </p:txBody>
      </p:sp>
      <p:sp>
        <p:nvSpPr>
          <p:cNvPr id="8" name="TextBox 10"/>
          <p:cNvSpPr txBox="1"/>
          <p:nvPr/>
        </p:nvSpPr>
        <p:spPr>
          <a:xfrm>
            <a:off x="6726624" y="43511"/>
            <a:ext cx="237008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State</a:t>
            </a:r>
            <a:r>
              <a:rPr lang="zh-CN" altLang="en-US" sz="1600" dirty="0"/>
              <a:t> </a:t>
            </a:r>
            <a:r>
              <a:rPr lang="en-US" altLang="zh-CN" sz="1600" dirty="0"/>
              <a:t>Machine</a:t>
            </a:r>
            <a:r>
              <a:rPr lang="zh-CN" altLang="en-US" sz="1600" dirty="0"/>
              <a:t> </a:t>
            </a:r>
            <a:r>
              <a:rPr lang="en-US" altLang="zh-CN" sz="1600" dirty="0"/>
              <a:t>Replication</a:t>
            </a:r>
            <a:endParaRPr lang="en-US" sz="1600" dirty="0"/>
          </a:p>
        </p:txBody>
      </p:sp>
      <p:sp>
        <p:nvSpPr>
          <p:cNvPr id="9" name="TextBox 11"/>
          <p:cNvSpPr txBox="1"/>
          <p:nvPr/>
        </p:nvSpPr>
        <p:spPr>
          <a:xfrm>
            <a:off x="1409888" y="1235005"/>
            <a:ext cx="3213922" cy="5847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Lamport</a:t>
            </a:r>
            <a:r>
              <a:rPr lang="en-US" altLang="zh-CN" sz="1600" dirty="0"/>
              <a:t>, ACM</a:t>
            </a:r>
            <a:r>
              <a:rPr lang="zh-CN" altLang="en-US" sz="1600" dirty="0"/>
              <a:t> </a:t>
            </a:r>
            <a:r>
              <a:rPr lang="en-US" altLang="zh-CN" sz="1600" dirty="0"/>
              <a:t>TOCS</a:t>
            </a:r>
            <a:r>
              <a:rPr lang="zh-CN" altLang="en-US" sz="1600" dirty="0"/>
              <a:t>  </a:t>
            </a:r>
            <a:r>
              <a:rPr lang="en-US" altLang="zh-CN" sz="1600" dirty="0"/>
              <a:t>1998];</a:t>
            </a:r>
            <a:r>
              <a:rPr lang="zh-CN" altLang="en-US" sz="1600" dirty="0"/>
              <a:t> </a:t>
            </a:r>
            <a:r>
              <a:rPr lang="en-US" altLang="zh-CN" sz="1600" dirty="0"/>
              <a:t>going</a:t>
            </a:r>
            <a:r>
              <a:rPr lang="zh-CN" altLang="en-US" sz="1600" dirty="0"/>
              <a:t> </a:t>
            </a:r>
            <a:r>
              <a:rPr lang="en-US" altLang="zh-CN" sz="1600" dirty="0"/>
              <a:t>back</a:t>
            </a:r>
            <a:r>
              <a:rPr lang="zh-CN" altLang="en-US" sz="1600" dirty="0"/>
              <a:t> </a:t>
            </a:r>
            <a:r>
              <a:rPr lang="en-US" altLang="zh-CN" sz="1600" dirty="0"/>
              <a:t>to</a:t>
            </a:r>
            <a:r>
              <a:rPr lang="zh-CN" altLang="en-US" sz="1600" dirty="0"/>
              <a:t> </a:t>
            </a:r>
            <a:r>
              <a:rPr lang="en-US" altLang="zh-CN" sz="1600" dirty="0"/>
              <a:t>1989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827" y="4533097"/>
            <a:ext cx="2057400" cy="19621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2694" y="4490932"/>
            <a:ext cx="62394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1A1A1F"/>
                </a:solidFill>
                <a:ea typeface="Calibri" charset="0"/>
                <a:cs typeface="Calibri" charset="0"/>
              </a:rPr>
              <a:t>“</a:t>
            </a:r>
            <a:r>
              <a:rPr lang="en-US" sz="1800" dirty="0">
                <a:solidFill>
                  <a:srgbClr val="1A1A1F"/>
                </a:solidFill>
                <a:ea typeface="Calibri" charset="0"/>
                <a:cs typeface="Calibri" charset="0"/>
              </a:rPr>
              <a:t>For fundamental contributions to the theory and practice of </a:t>
            </a:r>
            <a:r>
              <a:rPr lang="en-US" sz="1800" dirty="0">
                <a:ea typeface="Calibri" charset="0"/>
                <a:cs typeface="Calibri" charset="0"/>
              </a:rPr>
              <a:t>distributed and concurrent systems</a:t>
            </a:r>
            <a:r>
              <a:rPr lang="en-US" sz="1800" dirty="0">
                <a:solidFill>
                  <a:srgbClr val="1A1A1F"/>
                </a:solidFill>
                <a:ea typeface="Calibri" charset="0"/>
                <a:cs typeface="Calibri" charset="0"/>
              </a:rPr>
              <a:t>, notably the invention of concepts such as </a:t>
            </a:r>
            <a:r>
              <a:rPr lang="en-US" sz="1800" dirty="0">
                <a:ea typeface="Calibri" charset="0"/>
                <a:cs typeface="Calibri" charset="0"/>
              </a:rPr>
              <a:t>causality</a:t>
            </a:r>
            <a:r>
              <a:rPr lang="en-US" sz="1800" dirty="0">
                <a:solidFill>
                  <a:srgbClr val="1A1A1F"/>
                </a:solidFill>
                <a:ea typeface="Calibri" charset="0"/>
                <a:cs typeface="Calibri" charset="0"/>
              </a:rPr>
              <a:t> and logical clocks, </a:t>
            </a:r>
            <a:r>
              <a:rPr lang="en-US" sz="1800" dirty="0">
                <a:solidFill>
                  <a:srgbClr val="FF0000"/>
                </a:solidFill>
                <a:ea typeface="Calibri" charset="0"/>
                <a:cs typeface="Calibri" charset="0"/>
              </a:rPr>
              <a:t>safety and </a:t>
            </a:r>
            <a:r>
              <a:rPr lang="en-US" sz="1800" dirty="0" err="1">
                <a:solidFill>
                  <a:srgbClr val="FF0000"/>
                </a:solidFill>
                <a:ea typeface="Calibri" charset="0"/>
                <a:cs typeface="Calibri" charset="0"/>
              </a:rPr>
              <a:t>liveness</a:t>
            </a:r>
            <a:r>
              <a:rPr lang="en-US" sz="1800" dirty="0">
                <a:solidFill>
                  <a:srgbClr val="FF0000"/>
                </a:solidFill>
                <a:ea typeface="Calibri" charset="0"/>
                <a:cs typeface="Calibri" charset="0"/>
              </a:rPr>
              <a:t>, replicated state machines</a:t>
            </a:r>
            <a:r>
              <a:rPr lang="en-US" sz="1800" dirty="0">
                <a:solidFill>
                  <a:srgbClr val="1A1A1F"/>
                </a:solidFill>
                <a:ea typeface="Calibri" charset="0"/>
                <a:cs typeface="Calibri" charset="0"/>
              </a:rPr>
              <a:t>, and sequential consistency.</a:t>
            </a:r>
            <a:r>
              <a:rPr lang="en-US" altLang="zh-CN" sz="1800" dirty="0">
                <a:solidFill>
                  <a:srgbClr val="1A1A1F"/>
                </a:solidFill>
                <a:ea typeface="Calibri" charset="0"/>
                <a:cs typeface="Calibri" charset="0"/>
              </a:rPr>
              <a:t>”</a:t>
            </a:r>
            <a:endParaRPr lang="en-US" sz="1800" dirty="0">
              <a:ea typeface="Calibri" charset="0"/>
              <a:cs typeface="Calibri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1996" y="5652913"/>
            <a:ext cx="2178431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Turing</a:t>
            </a:r>
            <a:r>
              <a:rPr lang="zh-CN" altLang="en-US" sz="2000" dirty="0"/>
              <a:t> </a:t>
            </a:r>
            <a:r>
              <a:rPr lang="en-US" altLang="zh-CN" sz="2000" dirty="0"/>
              <a:t>Award</a:t>
            </a:r>
            <a:r>
              <a:rPr lang="zh-CN" altLang="en-US" sz="2000" dirty="0"/>
              <a:t> </a:t>
            </a:r>
            <a:r>
              <a:rPr lang="en-US" altLang="zh-CN" sz="2000" dirty="0"/>
              <a:t>2013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226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797159" cy="797806"/>
          </a:xfrm>
        </p:spPr>
        <p:txBody>
          <a:bodyPr/>
          <a:lstStyle/>
          <a:p>
            <a:r>
              <a:rPr kumimoji="1" lang="en-US" altLang="zh-CN" dirty="0"/>
              <a:t>Byzantine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Fault-Tolerant</a:t>
            </a:r>
            <a:r>
              <a:rPr kumimoji="1" lang="zh-CN" altLang="en-US" dirty="0"/>
              <a:t> </a:t>
            </a:r>
            <a:r>
              <a:rPr kumimoji="1" lang="en-US" altLang="zh-CN" dirty="0"/>
              <a:t>SMR</a:t>
            </a:r>
            <a:r>
              <a:rPr kumimoji="1" lang="zh-CN" altLang="zh-CN" dirty="0"/>
              <a:t> </a:t>
            </a:r>
            <a:r>
              <a:rPr kumimoji="1" lang="en-US" altLang="zh-CN" dirty="0"/>
              <a:t>(BFT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Protocols)</a:t>
            </a:r>
            <a:br>
              <a:rPr kumimoji="1" lang="en-US" altLang="zh-CN" dirty="0"/>
            </a:br>
            <a:br>
              <a:rPr kumimoji="1" lang="en-US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227667"/>
            <a:ext cx="8797159" cy="4501445"/>
          </a:xfrm>
        </p:spPr>
        <p:txBody>
          <a:bodyPr/>
          <a:lstStyle/>
          <a:p>
            <a:r>
              <a:rPr kumimoji="1" lang="en-US" altLang="zh-CN" dirty="0"/>
              <a:t>Traditionally</a:t>
            </a:r>
            <a:r>
              <a:rPr kumimoji="1" lang="zh-CN" altLang="en-US" dirty="0"/>
              <a:t> </a:t>
            </a:r>
            <a:r>
              <a:rPr kumimoji="1" lang="en-US" altLang="zh-CN" dirty="0"/>
              <a:t>important </a:t>
            </a:r>
          </a:p>
          <a:p>
            <a:pPr lvl="1"/>
            <a:r>
              <a:rPr kumimoji="1" lang="en-US" altLang="zh-CN" dirty="0"/>
              <a:t>Powerful: </a:t>
            </a:r>
            <a:r>
              <a:rPr kumimoji="1" lang="en-US" altLang="zh-CN" dirty="0">
                <a:solidFill>
                  <a:srgbClr val="FF0000"/>
                </a:solidFill>
              </a:rPr>
              <a:t>Byzantine/arbitrary</a:t>
            </a:r>
            <a:r>
              <a:rPr kumimoji="1" lang="en-US" altLang="zh-CN" dirty="0"/>
              <a:t> failures &amp; attacks</a:t>
            </a:r>
          </a:p>
          <a:p>
            <a:pPr lvl="1"/>
            <a:r>
              <a:rPr kumimoji="1" lang="en-US" altLang="zh-CN" dirty="0"/>
              <a:t>Systems, distributed systems, theory, crypto, security, …</a:t>
            </a:r>
          </a:p>
          <a:p>
            <a:r>
              <a:rPr kumimoji="1" lang="en-US" altLang="zh-CN" dirty="0"/>
              <a:t>Recently</a:t>
            </a:r>
            <a:r>
              <a:rPr kumimoji="1" lang="zh-CN" altLang="en-US" dirty="0"/>
              <a:t> </a:t>
            </a:r>
            <a:r>
              <a:rPr kumimoji="1" lang="en-US" altLang="zh-CN" dirty="0"/>
              <a:t>gain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prominence</a:t>
            </a:r>
          </a:p>
          <a:p>
            <a:pPr lvl="1"/>
            <a:r>
              <a:rPr kumimoji="1" lang="en-US" altLang="zh-CN" dirty="0"/>
              <a:t>Real</a:t>
            </a:r>
            <a:r>
              <a:rPr kumimoji="1" lang="zh-CN" altLang="en-US" dirty="0"/>
              <a:t> </a:t>
            </a:r>
            <a:r>
              <a:rPr kumimoji="1" lang="en-US" altLang="zh-CN" dirty="0"/>
              <a:t>threats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real</a:t>
            </a:r>
            <a:r>
              <a:rPr kumimoji="1" lang="zh-CN" altLang="en-US" dirty="0"/>
              <a:t> </a:t>
            </a:r>
            <a:r>
              <a:rPr kumimoji="1" lang="en-US" altLang="zh-CN" dirty="0"/>
              <a:t>systems</a:t>
            </a:r>
            <a:endParaRPr kumimoji="1" lang="zh-CN" altLang="en-US" dirty="0"/>
          </a:p>
          <a:p>
            <a:pPr lvl="1"/>
            <a:r>
              <a:rPr kumimoji="1" lang="en-US" altLang="zh-CN" dirty="0"/>
              <a:t>Blockchains</a:t>
            </a:r>
            <a:endParaRPr kumimoji="1" lang="zh-CN" altLang="en-US" dirty="0"/>
          </a:p>
          <a:p>
            <a:pPr lvl="1"/>
            <a:r>
              <a:rPr kumimoji="1" lang="en-US" altLang="zh-CN" dirty="0"/>
              <a:t>Mission-critical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systems (SpaceX)</a:t>
            </a:r>
          </a:p>
          <a:p>
            <a:pPr lvl="1"/>
            <a:r>
              <a:rPr kumimoji="1" lang="mr-IN" altLang="zh-CN" dirty="0"/>
              <a:t>…</a:t>
            </a:r>
            <a:endParaRPr kumimoji="1" lang="en-US" altLang="zh-CN" dirty="0"/>
          </a:p>
        </p:txBody>
      </p:sp>
      <p:sp>
        <p:nvSpPr>
          <p:cNvPr id="4" name="TextBox 10"/>
          <p:cNvSpPr txBox="1"/>
          <p:nvPr/>
        </p:nvSpPr>
        <p:spPr>
          <a:xfrm>
            <a:off x="6726624" y="43511"/>
            <a:ext cx="237008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State</a:t>
            </a:r>
            <a:r>
              <a:rPr lang="zh-CN" altLang="en-US" sz="1600" dirty="0"/>
              <a:t> </a:t>
            </a:r>
            <a:r>
              <a:rPr lang="en-US" altLang="zh-CN" sz="1600" dirty="0"/>
              <a:t>Machine</a:t>
            </a:r>
            <a:r>
              <a:rPr lang="zh-CN" altLang="en-US" sz="1600" dirty="0"/>
              <a:t> </a:t>
            </a:r>
            <a:r>
              <a:rPr lang="en-US" altLang="zh-CN" sz="1600" dirty="0"/>
              <a:t>Replication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6712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797159" cy="797806"/>
          </a:xfrm>
        </p:spPr>
        <p:txBody>
          <a:bodyPr/>
          <a:lstStyle/>
          <a:p>
            <a:r>
              <a:rPr kumimoji="1" lang="en-US" altLang="zh-CN" dirty="0"/>
              <a:t>Byzantine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Fault-Tolerant</a:t>
            </a:r>
            <a:r>
              <a:rPr kumimoji="1" lang="zh-CN" altLang="en-US" dirty="0"/>
              <a:t> </a:t>
            </a:r>
            <a:r>
              <a:rPr kumimoji="1" lang="en-US" altLang="zh-CN" dirty="0"/>
              <a:t>SMR</a:t>
            </a:r>
            <a:r>
              <a:rPr kumimoji="1" lang="zh-CN" altLang="zh-CN" dirty="0"/>
              <a:t> </a:t>
            </a:r>
            <a:r>
              <a:rPr kumimoji="1" lang="en-US" altLang="zh-CN" dirty="0"/>
              <a:t>(BFT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Protocols)</a:t>
            </a:r>
            <a:br>
              <a:rPr kumimoji="1" lang="en-US" altLang="zh-CN" dirty="0"/>
            </a:br>
            <a:br>
              <a:rPr kumimoji="1" lang="en-US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227667"/>
            <a:ext cx="8797159" cy="4501445"/>
          </a:xfrm>
        </p:spPr>
        <p:txBody>
          <a:bodyPr/>
          <a:lstStyle/>
          <a:p>
            <a:r>
              <a:rPr kumimoji="1" lang="en-US" altLang="zh-CN" dirty="0"/>
              <a:t>Traditionally</a:t>
            </a:r>
            <a:r>
              <a:rPr kumimoji="1" lang="zh-CN" altLang="en-US" dirty="0"/>
              <a:t> </a:t>
            </a:r>
            <a:r>
              <a:rPr kumimoji="1" lang="en-US" altLang="zh-CN" dirty="0"/>
              <a:t>important </a:t>
            </a:r>
          </a:p>
          <a:p>
            <a:pPr lvl="1"/>
            <a:r>
              <a:rPr kumimoji="1" lang="en-US" altLang="zh-CN" dirty="0"/>
              <a:t>Powerful: </a:t>
            </a:r>
            <a:r>
              <a:rPr kumimoji="1" lang="en-US" altLang="zh-CN" dirty="0">
                <a:solidFill>
                  <a:srgbClr val="FF0000"/>
                </a:solidFill>
              </a:rPr>
              <a:t>Byzantine/arbitrary</a:t>
            </a:r>
            <a:r>
              <a:rPr kumimoji="1" lang="en-US" altLang="zh-CN" dirty="0"/>
              <a:t> failures &amp; attacks</a:t>
            </a:r>
          </a:p>
          <a:p>
            <a:pPr lvl="1"/>
            <a:r>
              <a:rPr kumimoji="1" lang="en-US" altLang="zh-CN" dirty="0"/>
              <a:t>Systems, distributed systems, theory, crypto, security, …</a:t>
            </a:r>
          </a:p>
          <a:p>
            <a:r>
              <a:rPr kumimoji="1" lang="en-US" altLang="zh-CN" dirty="0"/>
              <a:t>Recently</a:t>
            </a:r>
            <a:r>
              <a:rPr kumimoji="1" lang="zh-CN" altLang="en-US" dirty="0"/>
              <a:t> </a:t>
            </a:r>
            <a:r>
              <a:rPr kumimoji="1" lang="en-US" altLang="zh-CN" dirty="0"/>
              <a:t>gain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prominence</a:t>
            </a:r>
          </a:p>
          <a:p>
            <a:pPr lvl="1"/>
            <a:r>
              <a:rPr kumimoji="1" lang="en-US" altLang="zh-CN" dirty="0"/>
              <a:t>Real</a:t>
            </a:r>
            <a:r>
              <a:rPr kumimoji="1" lang="zh-CN" altLang="en-US" dirty="0"/>
              <a:t> </a:t>
            </a:r>
            <a:r>
              <a:rPr kumimoji="1" lang="en-US" altLang="zh-CN" dirty="0"/>
              <a:t>threats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real</a:t>
            </a:r>
            <a:r>
              <a:rPr kumimoji="1" lang="zh-CN" altLang="en-US" dirty="0"/>
              <a:t> </a:t>
            </a:r>
            <a:r>
              <a:rPr kumimoji="1" lang="en-US" altLang="zh-CN" dirty="0"/>
              <a:t>systems</a:t>
            </a:r>
            <a:endParaRPr kumimoji="1" lang="zh-CN" altLang="en-US" dirty="0"/>
          </a:p>
          <a:p>
            <a:pPr lvl="1"/>
            <a:r>
              <a:rPr kumimoji="1" lang="en-US" altLang="zh-CN" dirty="0"/>
              <a:t>Blockchains</a:t>
            </a:r>
            <a:endParaRPr kumimoji="1" lang="zh-CN" altLang="en-US" dirty="0"/>
          </a:p>
          <a:p>
            <a:pPr lvl="1"/>
            <a:r>
              <a:rPr kumimoji="1" lang="en-US" altLang="zh-CN" dirty="0"/>
              <a:t>Mission-critical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systems (SpaceX)</a:t>
            </a:r>
          </a:p>
          <a:p>
            <a:pPr lvl="1"/>
            <a:r>
              <a:rPr kumimoji="1" lang="mr-IN" altLang="zh-CN" dirty="0"/>
              <a:t>…</a:t>
            </a:r>
            <a:endParaRPr kumimoji="1" lang="en-US" altLang="zh-CN" dirty="0"/>
          </a:p>
        </p:txBody>
      </p:sp>
      <p:sp>
        <p:nvSpPr>
          <p:cNvPr id="4" name="TextBox 10"/>
          <p:cNvSpPr txBox="1"/>
          <p:nvPr/>
        </p:nvSpPr>
        <p:spPr>
          <a:xfrm>
            <a:off x="6726624" y="43511"/>
            <a:ext cx="237008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State</a:t>
            </a:r>
            <a:r>
              <a:rPr lang="zh-CN" altLang="en-US" sz="1600" dirty="0"/>
              <a:t> </a:t>
            </a:r>
            <a:r>
              <a:rPr lang="en-US" altLang="zh-CN" sz="1600" dirty="0"/>
              <a:t>Machine</a:t>
            </a:r>
            <a:r>
              <a:rPr lang="zh-CN" altLang="en-US" sz="1600" dirty="0"/>
              <a:t> </a:t>
            </a:r>
            <a:r>
              <a:rPr lang="en-US" altLang="zh-CN" sz="1600" dirty="0"/>
              <a:t>Replication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239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797159" cy="797806"/>
          </a:xfrm>
        </p:spPr>
        <p:txBody>
          <a:bodyPr/>
          <a:lstStyle/>
          <a:p>
            <a:r>
              <a:rPr kumimoji="1" lang="en-US" altLang="zh-CN" dirty="0"/>
              <a:t>PBFT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227667"/>
            <a:ext cx="8291015" cy="4501445"/>
          </a:xfrm>
        </p:spPr>
        <p:txBody>
          <a:bodyPr/>
          <a:lstStyle/>
          <a:p>
            <a:r>
              <a:rPr kumimoji="1" lang="en-US" altLang="zh-CN" dirty="0"/>
              <a:t>3</a:t>
            </a:r>
            <a:r>
              <a:rPr kumimoji="1" lang="en-US" altLang="zh-CN" i="1" dirty="0"/>
              <a:t>f</a:t>
            </a:r>
            <a:r>
              <a:rPr kumimoji="1" lang="en-US" altLang="zh-CN" dirty="0"/>
              <a:t>+1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replicas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tolerate</a:t>
            </a:r>
            <a:r>
              <a:rPr kumimoji="1" lang="zh-CN" altLang="en-US" dirty="0"/>
              <a:t> </a:t>
            </a:r>
            <a:r>
              <a:rPr kumimoji="1" lang="en-US" altLang="zh-CN" i="1" dirty="0"/>
              <a:t>f</a:t>
            </a:r>
            <a:r>
              <a:rPr kumimoji="1" lang="zh-CN" altLang="en-US" dirty="0"/>
              <a:t> </a:t>
            </a:r>
            <a:r>
              <a:rPr kumimoji="1" lang="en-US" altLang="zh-CN" dirty="0"/>
              <a:t>Byzantine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failures</a:t>
            </a:r>
            <a:r>
              <a:rPr kumimoji="1" lang="zh-CN" altLang="en-US" dirty="0"/>
              <a:t> </a:t>
            </a:r>
            <a:endParaRPr kumimoji="1" lang="en-US" altLang="zh-CN" dirty="0"/>
          </a:p>
        </p:txBody>
      </p:sp>
      <p:sp>
        <p:nvSpPr>
          <p:cNvPr id="4" name="TextBox 10"/>
          <p:cNvSpPr txBox="1"/>
          <p:nvPr/>
        </p:nvSpPr>
        <p:spPr>
          <a:xfrm>
            <a:off x="6726624" y="43511"/>
            <a:ext cx="237008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State</a:t>
            </a:r>
            <a:r>
              <a:rPr lang="zh-CN" altLang="en-US" sz="1600" dirty="0"/>
              <a:t> </a:t>
            </a:r>
            <a:r>
              <a:rPr lang="en-US" altLang="zh-CN" sz="1600" dirty="0"/>
              <a:t>Machine</a:t>
            </a:r>
            <a:r>
              <a:rPr lang="zh-CN" altLang="en-US" sz="1600" dirty="0"/>
              <a:t> </a:t>
            </a:r>
            <a:r>
              <a:rPr lang="en-US" altLang="zh-CN" sz="1600" dirty="0"/>
              <a:t>Replication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768" y="2601024"/>
            <a:ext cx="6348231" cy="2217897"/>
          </a:xfrm>
          <a:prstGeom prst="rect">
            <a:avLst/>
          </a:prstGeom>
        </p:spPr>
      </p:pic>
      <p:sp>
        <p:nvSpPr>
          <p:cNvPr id="6" name="TextBox 11"/>
          <p:cNvSpPr txBox="1"/>
          <p:nvPr/>
        </p:nvSpPr>
        <p:spPr>
          <a:xfrm>
            <a:off x="5459096" y="1807969"/>
            <a:ext cx="2749282" cy="3468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[Castro</a:t>
            </a:r>
            <a:r>
              <a:rPr lang="zh-CN" altLang="zh-CN" sz="1600" dirty="0"/>
              <a:t> </a:t>
            </a:r>
            <a:r>
              <a:rPr lang="en-US" altLang="zh-CN" sz="1600" dirty="0"/>
              <a:t>and</a:t>
            </a:r>
            <a:r>
              <a:rPr lang="zh-CN" altLang="en-US" sz="1600" dirty="0"/>
              <a:t> </a:t>
            </a:r>
            <a:r>
              <a:rPr lang="en-US" altLang="zh-CN" sz="1600" dirty="0" err="1"/>
              <a:t>Liskov</a:t>
            </a:r>
            <a:r>
              <a:rPr lang="en-US" altLang="zh-CN" sz="1600" dirty="0"/>
              <a:t>,</a:t>
            </a:r>
            <a:r>
              <a:rPr lang="zh-CN" altLang="en-US" sz="1600" dirty="0"/>
              <a:t> </a:t>
            </a:r>
            <a:r>
              <a:rPr lang="en-US" altLang="zh-CN" sz="1600" dirty="0"/>
              <a:t>OSDI</a:t>
            </a:r>
            <a:r>
              <a:rPr lang="zh-CN" altLang="en-US" sz="1600" dirty="0"/>
              <a:t> </a:t>
            </a:r>
            <a:r>
              <a:rPr lang="en-US" altLang="zh-CN" sz="1600" dirty="0"/>
              <a:t>1999]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66" y="4748732"/>
            <a:ext cx="2074427" cy="19607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459096" y="4778579"/>
            <a:ext cx="3684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1A1A1F"/>
                </a:solidFill>
                <a:ea typeface="Calibri" charset="0"/>
                <a:cs typeface="Calibri" charset="0"/>
              </a:rPr>
              <a:t>“</a:t>
            </a:r>
            <a:r>
              <a:rPr lang="en-US" sz="1800" dirty="0">
                <a:solidFill>
                  <a:srgbClr val="1A1A1F"/>
                </a:solidFill>
                <a:ea typeface="Calibri" charset="0"/>
                <a:cs typeface="Calibri" charset="0"/>
              </a:rPr>
              <a:t>For contributions to practical and theoretical foundations of programming language and system design, especially related to data abstraction, fault tolerance, and distributed computing.</a:t>
            </a:r>
            <a:r>
              <a:rPr lang="en-US" altLang="zh-CN" sz="1800" dirty="0">
                <a:solidFill>
                  <a:srgbClr val="1A1A1F"/>
                </a:solidFill>
                <a:ea typeface="Calibri" charset="0"/>
                <a:cs typeface="Calibri" charset="0"/>
              </a:rPr>
              <a:t>”</a:t>
            </a:r>
            <a:endParaRPr lang="en-US" sz="1800" dirty="0">
              <a:ea typeface="Calibri" charset="0"/>
              <a:cs typeface="Calibri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53" y="4774932"/>
            <a:ext cx="1934560" cy="19345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32604" y="6459733"/>
            <a:ext cx="2178431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Turing</a:t>
            </a:r>
            <a:r>
              <a:rPr lang="zh-CN" altLang="en-US" sz="2000" dirty="0"/>
              <a:t> </a:t>
            </a:r>
            <a:r>
              <a:rPr lang="en-US" altLang="zh-CN" sz="2000" dirty="0"/>
              <a:t>Award</a:t>
            </a:r>
            <a:r>
              <a:rPr lang="zh-CN" altLang="en-US" sz="2000" dirty="0"/>
              <a:t> </a:t>
            </a:r>
            <a:r>
              <a:rPr lang="en-US" altLang="zh-CN" sz="2000" dirty="0"/>
              <a:t>2008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927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0677326-8CBB-4EE1-B61D-0918FA7F9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 Case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B727C09-6E2E-4F01-A4E9-EC837BD8E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Client sends request to all</a:t>
            </a:r>
          </a:p>
          <a:p>
            <a:pPr lvl="1"/>
            <a:r>
              <a:rPr lang="en-US" altLang="en-US" dirty="0"/>
              <a:t>Why not just send to one?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E3394FF4-BA42-4359-A0B7-2761629AF2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 Case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43A092D4-4B31-46A9-A642-3FA89F191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Primary sends </a:t>
            </a:r>
            <a:r>
              <a:rPr lang="en-US" altLang="en-US">
                <a:solidFill>
                  <a:schemeClr val="hlink"/>
                </a:solidFill>
              </a:rPr>
              <a:t>pre-prepare </a:t>
            </a:r>
            <a:r>
              <a:rPr lang="en-US" altLang="en-US"/>
              <a:t>message to all</a:t>
            </a:r>
          </a:p>
          <a:p>
            <a:pPr lvl="1"/>
            <a:r>
              <a:rPr lang="en-US" altLang="en-US"/>
              <a:t>Records operation in log as pre-prepared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State Machine Replication, BFT, and Blockchains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8387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7CB73273-545E-4276-B650-3FB4C14B3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 Case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0D36D7CC-4124-4BAD-AEF8-D01122003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Replicas check the pre-prepare and if it is ok:</a:t>
            </a:r>
          </a:p>
          <a:p>
            <a:pPr lvl="1"/>
            <a:r>
              <a:rPr lang="en-US" altLang="en-US"/>
              <a:t>Record operation in log as pre-prepared</a:t>
            </a:r>
          </a:p>
          <a:p>
            <a:pPr lvl="1"/>
            <a:r>
              <a:rPr lang="en-US" altLang="en-US"/>
              <a:t>Send </a:t>
            </a:r>
            <a:r>
              <a:rPr lang="en-US" altLang="en-US">
                <a:solidFill>
                  <a:schemeClr val="hlink"/>
                </a:solidFill>
              </a:rPr>
              <a:t>prepare</a:t>
            </a:r>
            <a:r>
              <a:rPr lang="en-US" altLang="en-US"/>
              <a:t> messages </a:t>
            </a:r>
            <a:r>
              <a:rPr lang="en-US" altLang="en-US">
                <a:solidFill>
                  <a:schemeClr val="hlink"/>
                </a:solidFill>
              </a:rPr>
              <a:t>to all</a:t>
            </a:r>
          </a:p>
          <a:p>
            <a:pPr lvl="1"/>
            <a:endParaRPr lang="en-US" altLang="en-US">
              <a:solidFill>
                <a:schemeClr val="hlink"/>
              </a:solidFill>
            </a:endParaRPr>
          </a:p>
          <a:p>
            <a:r>
              <a:rPr lang="en-US" altLang="en-US">
                <a:solidFill>
                  <a:schemeClr val="accent1"/>
                </a:solidFill>
              </a:rPr>
              <a:t>All to all communication</a:t>
            </a:r>
          </a:p>
          <a:p>
            <a:pPr lvl="1"/>
            <a:endParaRPr lang="en-US" altLang="en-US">
              <a:solidFill>
                <a:schemeClr val="accent1"/>
              </a:solidFill>
            </a:endParaRPr>
          </a:p>
          <a:p>
            <a:pPr lvl="1"/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807D2D7B-66A4-4B7A-B0A7-BACE54473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 Case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78AF6BD9-0D4D-4330-BB91-9C8F4635A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Replicas wait for </a:t>
            </a:r>
            <a:r>
              <a:rPr lang="en-US" altLang="en-US">
                <a:solidFill>
                  <a:schemeClr val="hlink"/>
                </a:solidFill>
              </a:rPr>
              <a:t>2f+1 matching prepares </a:t>
            </a:r>
          </a:p>
          <a:p>
            <a:pPr lvl="1"/>
            <a:r>
              <a:rPr lang="en-US" altLang="en-US"/>
              <a:t>Record operation in log as prepared</a:t>
            </a:r>
          </a:p>
          <a:p>
            <a:pPr lvl="1"/>
            <a:r>
              <a:rPr lang="en-US" altLang="en-US"/>
              <a:t>Send </a:t>
            </a:r>
            <a:r>
              <a:rPr lang="en-US" altLang="en-US">
                <a:solidFill>
                  <a:schemeClr val="hlink"/>
                </a:solidFill>
              </a:rPr>
              <a:t>commit </a:t>
            </a:r>
            <a:r>
              <a:rPr lang="en-US" altLang="en-US"/>
              <a:t>message </a:t>
            </a:r>
            <a:r>
              <a:rPr lang="en-US" altLang="en-US">
                <a:solidFill>
                  <a:schemeClr val="hlink"/>
                </a:solidFill>
              </a:rPr>
              <a:t>to all</a:t>
            </a:r>
          </a:p>
          <a:p>
            <a:pPr lvl="1"/>
            <a:endParaRPr lang="en-US" altLang="en-US">
              <a:solidFill>
                <a:schemeClr val="hlink"/>
              </a:solidFill>
            </a:endParaRPr>
          </a:p>
          <a:p>
            <a:r>
              <a:rPr lang="en-US" altLang="en-US">
                <a:solidFill>
                  <a:schemeClr val="accent1"/>
                </a:solidFill>
              </a:rPr>
              <a:t>Trust the group, not the individuals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1D7DEB16-00EC-479E-B246-14A9CAEE5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 Case</a:t>
            </a:r>
          </a:p>
        </p:txBody>
      </p:sp>
      <p:sp>
        <p:nvSpPr>
          <p:cNvPr id="315395" name="Rectangle 3">
            <a:extLst>
              <a:ext uri="{FF2B5EF4-FFF2-40B4-BE49-F238E27FC236}">
                <a16:creationId xmlns:a16="http://schemas.microsoft.com/office/drawing/2014/main" id="{16D53348-300B-4A7C-8A11-87B8E692A6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Replicas wait for </a:t>
            </a:r>
            <a:r>
              <a:rPr lang="en-US" altLang="en-US">
                <a:solidFill>
                  <a:schemeClr val="hlink"/>
                </a:solidFill>
              </a:rPr>
              <a:t>2f+1 matching commits</a:t>
            </a:r>
          </a:p>
          <a:p>
            <a:pPr lvl="1"/>
            <a:r>
              <a:rPr lang="en-US" altLang="en-US"/>
              <a:t>Record operation in log as committed</a:t>
            </a:r>
          </a:p>
          <a:p>
            <a:pPr lvl="1"/>
            <a:r>
              <a:rPr lang="en-US" altLang="en-US"/>
              <a:t>Execute the operation</a:t>
            </a:r>
          </a:p>
          <a:p>
            <a:pPr lvl="1"/>
            <a:r>
              <a:rPr lang="en-US" altLang="en-US"/>
              <a:t>Send result to the client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>
            <a:extLst>
              <a:ext uri="{FF2B5EF4-FFF2-40B4-BE49-F238E27FC236}">
                <a16:creationId xmlns:a16="http://schemas.microsoft.com/office/drawing/2014/main" id="{6FC0B410-E1DC-4353-82A4-BB9EBF8F6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 Case</a:t>
            </a:r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C25965E2-B1BF-447B-840C-84DC9BABF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Client waits for </a:t>
            </a:r>
            <a:r>
              <a:rPr lang="en-US" altLang="en-US">
                <a:solidFill>
                  <a:schemeClr val="hlink"/>
                </a:solidFill>
              </a:rPr>
              <a:t>f+1 matching replies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>
            <a:extLst>
              <a:ext uri="{FF2B5EF4-FFF2-40B4-BE49-F238E27FC236}">
                <a16:creationId xmlns:a16="http://schemas.microsoft.com/office/drawing/2014/main" id="{044B1447-DDE6-4FDE-9099-D94C0122BE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BFT</a:t>
            </a:r>
          </a:p>
        </p:txBody>
      </p:sp>
      <p:grpSp>
        <p:nvGrpSpPr>
          <p:cNvPr id="245763" name="Group 3">
            <a:extLst>
              <a:ext uri="{FF2B5EF4-FFF2-40B4-BE49-F238E27FC236}">
                <a16:creationId xmlns:a16="http://schemas.microsoft.com/office/drawing/2014/main" id="{4EDE1DBC-B342-430B-ACF3-F9752B94D9FE}"/>
              </a:ext>
            </a:extLst>
          </p:cNvPr>
          <p:cNvGrpSpPr>
            <a:grpSpLocks/>
          </p:cNvGrpSpPr>
          <p:nvPr/>
        </p:nvGrpSpPr>
        <p:grpSpPr bwMode="auto">
          <a:xfrm>
            <a:off x="-212725" y="2398713"/>
            <a:ext cx="8929688" cy="3622675"/>
            <a:chOff x="-250" y="821"/>
            <a:chExt cx="5988" cy="2428"/>
          </a:xfrm>
        </p:grpSpPr>
        <p:sp>
          <p:nvSpPr>
            <p:cNvPr id="245764" name="Line 4">
              <a:extLst>
                <a:ext uri="{FF2B5EF4-FFF2-40B4-BE49-F238E27FC236}">
                  <a16:creationId xmlns:a16="http://schemas.microsoft.com/office/drawing/2014/main" id="{6F4071BA-BAFD-4D26-AEAC-392D5F3BB1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252"/>
              <a:ext cx="45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65" name="Line 5">
              <a:extLst>
                <a:ext uri="{FF2B5EF4-FFF2-40B4-BE49-F238E27FC236}">
                  <a16:creationId xmlns:a16="http://schemas.microsoft.com/office/drawing/2014/main" id="{D0F88996-F0E3-457E-BFD4-5A55982B42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706"/>
              <a:ext cx="4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66" name="Line 6">
              <a:extLst>
                <a:ext uri="{FF2B5EF4-FFF2-40B4-BE49-F238E27FC236}">
                  <a16:creationId xmlns:a16="http://schemas.microsoft.com/office/drawing/2014/main" id="{F2F16D05-614D-463F-B2CB-494C9E18B1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2160"/>
              <a:ext cx="4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67" name="Line 7">
              <a:extLst>
                <a:ext uri="{FF2B5EF4-FFF2-40B4-BE49-F238E27FC236}">
                  <a16:creationId xmlns:a16="http://schemas.microsoft.com/office/drawing/2014/main" id="{432BD242-A547-451C-84EF-789586C19D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2614"/>
              <a:ext cx="45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68" name="Line 8">
              <a:extLst>
                <a:ext uri="{FF2B5EF4-FFF2-40B4-BE49-F238E27FC236}">
                  <a16:creationId xmlns:a16="http://schemas.microsoft.com/office/drawing/2014/main" id="{4650BA94-CA68-4BA0-9383-A5C1A9BD60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067"/>
              <a:ext cx="4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69" name="Text Box 9">
              <a:extLst>
                <a:ext uri="{FF2B5EF4-FFF2-40B4-BE49-F238E27FC236}">
                  <a16:creationId xmlns:a16="http://schemas.microsoft.com/office/drawing/2014/main" id="{C7B06540-7787-4C1D-B301-957593489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" y="1116"/>
              <a:ext cx="864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Client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70" name="Text Box 10">
              <a:extLst>
                <a:ext uri="{FF2B5EF4-FFF2-40B4-BE49-F238E27FC236}">
                  <a16:creationId xmlns:a16="http://schemas.microsoft.com/office/drawing/2014/main" id="{EA2835AD-09BA-42D4-9F19-CBF14A94C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04" y="1568"/>
              <a:ext cx="1452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Primary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71" name="Text Box 11">
              <a:extLst>
                <a:ext uri="{FF2B5EF4-FFF2-40B4-BE49-F238E27FC236}">
                  <a16:creationId xmlns:a16="http://schemas.microsoft.com/office/drawing/2014/main" id="{0F3C22DB-B547-4ABE-AD93-2FC51FD7C1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50" y="2024"/>
              <a:ext cx="1452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Replica 2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72" name="Text Box 12">
              <a:extLst>
                <a:ext uri="{FF2B5EF4-FFF2-40B4-BE49-F238E27FC236}">
                  <a16:creationId xmlns:a16="http://schemas.microsoft.com/office/drawing/2014/main" id="{E9D2608F-7A47-4515-9416-53BDDAB78C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50" y="2477"/>
              <a:ext cx="1452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Replica 3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73" name="Text Box 13">
              <a:extLst>
                <a:ext uri="{FF2B5EF4-FFF2-40B4-BE49-F238E27FC236}">
                  <a16:creationId xmlns:a16="http://schemas.microsoft.com/office/drawing/2014/main" id="{0358CF1B-BDFE-4C5C-A6EE-05C5E9772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50" y="2931"/>
              <a:ext cx="1452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Replica 4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74" name="Line 14">
              <a:extLst>
                <a:ext uri="{FF2B5EF4-FFF2-40B4-BE49-F238E27FC236}">
                  <a16:creationId xmlns:a16="http://schemas.microsoft.com/office/drawing/2014/main" id="{4374207A-D984-4BDF-BC17-E3A12E1601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1026"/>
              <a:ext cx="0" cy="2223"/>
            </a:xfrm>
            <a:prstGeom prst="line">
              <a:avLst/>
            </a:prstGeom>
            <a:noFill/>
            <a:ln w="9525">
              <a:solidFill>
                <a:srgbClr val="635E5D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75" name="Line 15">
              <a:extLst>
                <a:ext uri="{FF2B5EF4-FFF2-40B4-BE49-F238E27FC236}">
                  <a16:creationId xmlns:a16="http://schemas.microsoft.com/office/drawing/2014/main" id="{9A93434C-D33F-43DD-A5A5-E4C3EF05FD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026"/>
              <a:ext cx="0" cy="2223"/>
            </a:xfrm>
            <a:prstGeom prst="line">
              <a:avLst/>
            </a:prstGeom>
            <a:noFill/>
            <a:ln w="9525">
              <a:solidFill>
                <a:srgbClr val="635E5D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76" name="Line 16">
              <a:extLst>
                <a:ext uri="{FF2B5EF4-FFF2-40B4-BE49-F238E27FC236}">
                  <a16:creationId xmlns:a16="http://schemas.microsoft.com/office/drawing/2014/main" id="{EBDD7D44-1D56-4D9C-AF45-EA988BFF9C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1026"/>
              <a:ext cx="0" cy="2223"/>
            </a:xfrm>
            <a:prstGeom prst="line">
              <a:avLst/>
            </a:prstGeom>
            <a:noFill/>
            <a:ln w="9525">
              <a:solidFill>
                <a:srgbClr val="635E5D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77" name="Line 17">
              <a:extLst>
                <a:ext uri="{FF2B5EF4-FFF2-40B4-BE49-F238E27FC236}">
                  <a16:creationId xmlns:a16="http://schemas.microsoft.com/office/drawing/2014/main" id="{9CD28CA3-CE5C-4482-B131-BAD2AD92DC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1026"/>
              <a:ext cx="0" cy="2223"/>
            </a:xfrm>
            <a:prstGeom prst="line">
              <a:avLst/>
            </a:prstGeom>
            <a:noFill/>
            <a:ln w="9525">
              <a:solidFill>
                <a:srgbClr val="635E5D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78" name="Text Box 18">
              <a:extLst>
                <a:ext uri="{FF2B5EF4-FFF2-40B4-BE49-F238E27FC236}">
                  <a16:creationId xmlns:a16="http://schemas.microsoft.com/office/drawing/2014/main" id="{08B70939-08DF-4000-8661-046E7A27E6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" y="821"/>
              <a:ext cx="1452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Request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79" name="Text Box 19">
              <a:extLst>
                <a:ext uri="{FF2B5EF4-FFF2-40B4-BE49-F238E27FC236}">
                  <a16:creationId xmlns:a16="http://schemas.microsoft.com/office/drawing/2014/main" id="{99F60A3B-AADC-412E-BCC4-1FE22A8BBA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" y="821"/>
              <a:ext cx="1453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Pre-Prepare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80" name="Text Box 20">
              <a:extLst>
                <a:ext uri="{FF2B5EF4-FFF2-40B4-BE49-F238E27FC236}">
                  <a16:creationId xmlns:a16="http://schemas.microsoft.com/office/drawing/2014/main" id="{09DCEABE-8C62-46F5-BE63-9135065E62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9" y="821"/>
              <a:ext cx="1451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Prepare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81" name="Text Box 21">
              <a:extLst>
                <a:ext uri="{FF2B5EF4-FFF2-40B4-BE49-F238E27FC236}">
                  <a16:creationId xmlns:a16="http://schemas.microsoft.com/office/drawing/2014/main" id="{3A829036-8E60-4776-AB30-DC6ACBCB98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8" y="821"/>
              <a:ext cx="1452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Commit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82" name="Text Box 22">
              <a:extLst>
                <a:ext uri="{FF2B5EF4-FFF2-40B4-BE49-F238E27FC236}">
                  <a16:creationId xmlns:a16="http://schemas.microsoft.com/office/drawing/2014/main" id="{7507837A-0C1F-4164-B30E-0C433D711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6" y="821"/>
              <a:ext cx="1452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741363" indent="-284163"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defTabSz="45720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AU" altLang="en-US" sz="2000" b="0">
                  <a:latin typeface="Lucida Sans Unicode" panose="020B0602030504020204" pitchFamily="34" charset="0"/>
                </a:rPr>
                <a:t>Reply</a:t>
              </a:r>
              <a:endParaRPr lang="en-US" altLang="en-US" sz="2000" b="0">
                <a:latin typeface="Lucida Sans Unicode" panose="020B0602030504020204" pitchFamily="34" charset="0"/>
              </a:endParaRPr>
            </a:p>
          </p:txBody>
        </p:sp>
        <p:sp>
          <p:nvSpPr>
            <p:cNvPr id="245783" name="Line 23">
              <a:extLst>
                <a:ext uri="{FF2B5EF4-FFF2-40B4-BE49-F238E27FC236}">
                  <a16:creationId xmlns:a16="http://schemas.microsoft.com/office/drawing/2014/main" id="{EDF68078-E5D1-4102-8975-923C5FC77D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253"/>
              <a:ext cx="907" cy="453"/>
            </a:xfrm>
            <a:prstGeom prst="line">
              <a:avLst/>
            </a:prstGeom>
            <a:noFill/>
            <a:ln w="15875">
              <a:solidFill>
                <a:srgbClr val="CA52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84" name="Line 24">
              <a:extLst>
                <a:ext uri="{FF2B5EF4-FFF2-40B4-BE49-F238E27FC236}">
                  <a16:creationId xmlns:a16="http://schemas.microsoft.com/office/drawing/2014/main" id="{583C78E7-95DF-4FF4-8A82-BA07CE0A6A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253"/>
              <a:ext cx="907" cy="907"/>
            </a:xfrm>
            <a:prstGeom prst="line">
              <a:avLst/>
            </a:prstGeom>
            <a:noFill/>
            <a:ln w="15875">
              <a:solidFill>
                <a:srgbClr val="CA52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85" name="Line 25">
              <a:extLst>
                <a:ext uri="{FF2B5EF4-FFF2-40B4-BE49-F238E27FC236}">
                  <a16:creationId xmlns:a16="http://schemas.microsoft.com/office/drawing/2014/main" id="{0A5B7613-BEA7-4931-925F-51E75AA095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253"/>
              <a:ext cx="907" cy="1361"/>
            </a:xfrm>
            <a:prstGeom prst="line">
              <a:avLst/>
            </a:prstGeom>
            <a:noFill/>
            <a:ln w="15875">
              <a:solidFill>
                <a:srgbClr val="CA52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86" name="Line 26">
              <a:extLst>
                <a:ext uri="{FF2B5EF4-FFF2-40B4-BE49-F238E27FC236}">
                  <a16:creationId xmlns:a16="http://schemas.microsoft.com/office/drawing/2014/main" id="{89F139DD-4755-4313-B7AB-AE9B436D5B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253"/>
              <a:ext cx="907" cy="1814"/>
            </a:xfrm>
            <a:prstGeom prst="line">
              <a:avLst/>
            </a:prstGeom>
            <a:noFill/>
            <a:ln w="15875">
              <a:solidFill>
                <a:srgbClr val="CA52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87" name="Line 27">
              <a:extLst>
                <a:ext uri="{FF2B5EF4-FFF2-40B4-BE49-F238E27FC236}">
                  <a16:creationId xmlns:a16="http://schemas.microsoft.com/office/drawing/2014/main" id="{69B59FF0-3268-4D08-AD83-27305F34C5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1706"/>
              <a:ext cx="907" cy="454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88" name="Line 28">
              <a:extLst>
                <a:ext uri="{FF2B5EF4-FFF2-40B4-BE49-F238E27FC236}">
                  <a16:creationId xmlns:a16="http://schemas.microsoft.com/office/drawing/2014/main" id="{E6D4E841-54E9-4858-8F92-5C38E8F9DB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1706"/>
              <a:ext cx="907" cy="908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89" name="Line 29">
              <a:extLst>
                <a:ext uri="{FF2B5EF4-FFF2-40B4-BE49-F238E27FC236}">
                  <a16:creationId xmlns:a16="http://schemas.microsoft.com/office/drawing/2014/main" id="{856505C2-F20A-4E4F-9FF3-87A013E555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1706"/>
              <a:ext cx="907" cy="1361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0" name="Line 30">
              <a:extLst>
                <a:ext uri="{FF2B5EF4-FFF2-40B4-BE49-F238E27FC236}">
                  <a16:creationId xmlns:a16="http://schemas.microsoft.com/office/drawing/2014/main" id="{69A45FC0-2C1D-4762-AB9C-E9ABDA0066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1706"/>
              <a:ext cx="907" cy="454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1" name="Line 31">
              <a:extLst>
                <a:ext uri="{FF2B5EF4-FFF2-40B4-BE49-F238E27FC236}">
                  <a16:creationId xmlns:a16="http://schemas.microsoft.com/office/drawing/2014/main" id="{DE75FCA5-730E-4DC2-99E9-7BBD665168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160"/>
              <a:ext cx="907" cy="454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2" name="Line 32">
              <a:extLst>
                <a:ext uri="{FF2B5EF4-FFF2-40B4-BE49-F238E27FC236}">
                  <a16:creationId xmlns:a16="http://schemas.microsoft.com/office/drawing/2014/main" id="{9CD1CE47-C7F8-4F99-A9AB-560080B02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160"/>
              <a:ext cx="907" cy="907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3" name="Line 33">
              <a:extLst>
                <a:ext uri="{FF2B5EF4-FFF2-40B4-BE49-F238E27FC236}">
                  <a16:creationId xmlns:a16="http://schemas.microsoft.com/office/drawing/2014/main" id="{AC50B35F-0A25-46B4-B43C-9692B8A3C5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1706"/>
              <a:ext cx="907" cy="908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4" name="Line 34">
              <a:extLst>
                <a:ext uri="{FF2B5EF4-FFF2-40B4-BE49-F238E27FC236}">
                  <a16:creationId xmlns:a16="http://schemas.microsoft.com/office/drawing/2014/main" id="{024C07E8-E6CA-4D63-96F1-FF92C37FCA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2160"/>
              <a:ext cx="907" cy="454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5" name="Line 35">
              <a:extLst>
                <a:ext uri="{FF2B5EF4-FFF2-40B4-BE49-F238E27FC236}">
                  <a16:creationId xmlns:a16="http://schemas.microsoft.com/office/drawing/2014/main" id="{22833BC3-3F9B-41E5-BD02-843FDBE2B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614"/>
              <a:ext cx="907" cy="453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6" name="Line 36">
              <a:extLst>
                <a:ext uri="{FF2B5EF4-FFF2-40B4-BE49-F238E27FC236}">
                  <a16:creationId xmlns:a16="http://schemas.microsoft.com/office/drawing/2014/main" id="{6415B637-5E55-46E5-98BD-E7A539AC29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1706"/>
              <a:ext cx="907" cy="1361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7" name="Line 37">
              <a:extLst>
                <a:ext uri="{FF2B5EF4-FFF2-40B4-BE49-F238E27FC236}">
                  <a16:creationId xmlns:a16="http://schemas.microsoft.com/office/drawing/2014/main" id="{6D94F3BE-5E85-4FC7-91BA-ED981D6CDD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2160"/>
              <a:ext cx="907" cy="907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8" name="Line 38">
              <a:extLst>
                <a:ext uri="{FF2B5EF4-FFF2-40B4-BE49-F238E27FC236}">
                  <a16:creationId xmlns:a16="http://schemas.microsoft.com/office/drawing/2014/main" id="{E7816780-29B4-45EE-8957-12B43BCA10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2614"/>
              <a:ext cx="907" cy="453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799" name="Line 39">
              <a:extLst>
                <a:ext uri="{FF2B5EF4-FFF2-40B4-BE49-F238E27FC236}">
                  <a16:creationId xmlns:a16="http://schemas.microsoft.com/office/drawing/2014/main" id="{400B1BD1-206F-4C02-898C-F891353F7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1706"/>
              <a:ext cx="907" cy="454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0" name="Line 40">
              <a:extLst>
                <a:ext uri="{FF2B5EF4-FFF2-40B4-BE49-F238E27FC236}">
                  <a16:creationId xmlns:a16="http://schemas.microsoft.com/office/drawing/2014/main" id="{53655F9A-8246-4159-B99F-9875BBEB37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1706"/>
              <a:ext cx="907" cy="908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1" name="Line 41">
              <a:extLst>
                <a:ext uri="{FF2B5EF4-FFF2-40B4-BE49-F238E27FC236}">
                  <a16:creationId xmlns:a16="http://schemas.microsoft.com/office/drawing/2014/main" id="{E81916DF-0A60-4CB9-8FC7-76941A1355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1706"/>
              <a:ext cx="907" cy="1361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2" name="Line 42">
              <a:extLst>
                <a:ext uri="{FF2B5EF4-FFF2-40B4-BE49-F238E27FC236}">
                  <a16:creationId xmlns:a16="http://schemas.microsoft.com/office/drawing/2014/main" id="{A540DADF-31B9-4576-9B2A-D121B0D360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1706"/>
              <a:ext cx="907" cy="454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3" name="Line 43">
              <a:extLst>
                <a:ext uri="{FF2B5EF4-FFF2-40B4-BE49-F238E27FC236}">
                  <a16:creationId xmlns:a16="http://schemas.microsoft.com/office/drawing/2014/main" id="{B1BE4BBE-5E9D-4B3D-AEE1-1B5D419A10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2160"/>
              <a:ext cx="907" cy="454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4" name="Line 44">
              <a:extLst>
                <a:ext uri="{FF2B5EF4-FFF2-40B4-BE49-F238E27FC236}">
                  <a16:creationId xmlns:a16="http://schemas.microsoft.com/office/drawing/2014/main" id="{F42AC45B-2BBE-4990-BE7B-35ABB7DDC3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2160"/>
              <a:ext cx="907" cy="907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5" name="Line 45">
              <a:extLst>
                <a:ext uri="{FF2B5EF4-FFF2-40B4-BE49-F238E27FC236}">
                  <a16:creationId xmlns:a16="http://schemas.microsoft.com/office/drawing/2014/main" id="{ABE7D8E4-0779-499D-A136-E2988D9758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1706"/>
              <a:ext cx="907" cy="908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6" name="Line 46">
              <a:extLst>
                <a:ext uri="{FF2B5EF4-FFF2-40B4-BE49-F238E27FC236}">
                  <a16:creationId xmlns:a16="http://schemas.microsoft.com/office/drawing/2014/main" id="{F2A2DCC6-FE25-44EC-8B01-19DA5533C7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2160"/>
              <a:ext cx="907" cy="454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7" name="Line 47">
              <a:extLst>
                <a:ext uri="{FF2B5EF4-FFF2-40B4-BE49-F238E27FC236}">
                  <a16:creationId xmlns:a16="http://schemas.microsoft.com/office/drawing/2014/main" id="{6AC85B71-4162-43D2-8357-DDEC4974E2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2614"/>
              <a:ext cx="907" cy="453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8" name="Line 48">
              <a:extLst>
                <a:ext uri="{FF2B5EF4-FFF2-40B4-BE49-F238E27FC236}">
                  <a16:creationId xmlns:a16="http://schemas.microsoft.com/office/drawing/2014/main" id="{87AC0F2F-B64F-4DCB-A2A1-281FB6A71D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1706"/>
              <a:ext cx="907" cy="1361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09" name="Line 49">
              <a:extLst>
                <a:ext uri="{FF2B5EF4-FFF2-40B4-BE49-F238E27FC236}">
                  <a16:creationId xmlns:a16="http://schemas.microsoft.com/office/drawing/2014/main" id="{DD86A060-6D36-401F-BEAB-FBE6ABA233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2160"/>
              <a:ext cx="907" cy="907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10" name="Line 50">
              <a:extLst>
                <a:ext uri="{FF2B5EF4-FFF2-40B4-BE49-F238E27FC236}">
                  <a16:creationId xmlns:a16="http://schemas.microsoft.com/office/drawing/2014/main" id="{74984911-3C36-4E12-AB34-B5E643791A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2614"/>
              <a:ext cx="907" cy="453"/>
            </a:xfrm>
            <a:prstGeom prst="line">
              <a:avLst/>
            </a:prstGeom>
            <a:noFill/>
            <a:ln w="15875">
              <a:solidFill>
                <a:srgbClr val="B9100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11" name="Line 51">
              <a:extLst>
                <a:ext uri="{FF2B5EF4-FFF2-40B4-BE49-F238E27FC236}">
                  <a16:creationId xmlns:a16="http://schemas.microsoft.com/office/drawing/2014/main" id="{9BBDB9AA-2C8D-41D7-B847-6451095DC4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4" y="1253"/>
              <a:ext cx="908" cy="453"/>
            </a:xfrm>
            <a:prstGeom prst="line">
              <a:avLst/>
            </a:prstGeom>
            <a:noFill/>
            <a:ln w="15875">
              <a:solidFill>
                <a:srgbClr val="CA52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12" name="Line 52">
              <a:extLst>
                <a:ext uri="{FF2B5EF4-FFF2-40B4-BE49-F238E27FC236}">
                  <a16:creationId xmlns:a16="http://schemas.microsoft.com/office/drawing/2014/main" id="{BC93B87A-B933-4B29-B721-5DB7F77D42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4" y="1253"/>
              <a:ext cx="908" cy="907"/>
            </a:xfrm>
            <a:prstGeom prst="line">
              <a:avLst/>
            </a:prstGeom>
            <a:noFill/>
            <a:ln w="15875">
              <a:solidFill>
                <a:srgbClr val="CA52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13" name="Line 53">
              <a:extLst>
                <a:ext uri="{FF2B5EF4-FFF2-40B4-BE49-F238E27FC236}">
                  <a16:creationId xmlns:a16="http://schemas.microsoft.com/office/drawing/2014/main" id="{BAB54D13-DCFF-4E4B-8B9E-64EA37CFF1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4" y="1253"/>
              <a:ext cx="908" cy="1361"/>
            </a:xfrm>
            <a:prstGeom prst="line">
              <a:avLst/>
            </a:prstGeom>
            <a:noFill/>
            <a:ln w="15875">
              <a:solidFill>
                <a:srgbClr val="CA52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5814" name="Line 54">
              <a:extLst>
                <a:ext uri="{FF2B5EF4-FFF2-40B4-BE49-F238E27FC236}">
                  <a16:creationId xmlns:a16="http://schemas.microsoft.com/office/drawing/2014/main" id="{E6372154-A1A3-4B6D-A6F0-5051C4BC87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4" y="1253"/>
              <a:ext cx="908" cy="1814"/>
            </a:xfrm>
            <a:prstGeom prst="line">
              <a:avLst/>
            </a:prstGeom>
            <a:noFill/>
            <a:ln w="15875">
              <a:solidFill>
                <a:srgbClr val="CA52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8E603802-C06F-4AC9-8B0F-34021B8123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View Change (</a:t>
            </a:r>
            <a:r>
              <a:rPr lang="en-US" altLang="en-US"/>
              <a:t>Quite Complex!)</a:t>
            </a:r>
            <a:endParaRPr lang="en-US" altLang="en-US" dirty="0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46B4762A-AF11-4631-8A82-802BCD40D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Replicas watch the primary </a:t>
            </a:r>
          </a:p>
          <a:p>
            <a:r>
              <a:rPr lang="en-US" altLang="en-US"/>
              <a:t>Request a view change</a:t>
            </a:r>
          </a:p>
          <a:p>
            <a:pPr lvl="1"/>
            <a:r>
              <a:rPr lang="en-US" altLang="en-US"/>
              <a:t>send a do-viewchange request </a:t>
            </a:r>
            <a:r>
              <a:rPr lang="en-US" altLang="en-US">
                <a:solidFill>
                  <a:schemeClr val="hlink"/>
                </a:solidFill>
              </a:rPr>
              <a:t>to all</a:t>
            </a:r>
          </a:p>
          <a:p>
            <a:pPr lvl="1"/>
            <a:r>
              <a:rPr lang="en-US" altLang="en-US"/>
              <a:t>new primary requires </a:t>
            </a:r>
            <a:r>
              <a:rPr lang="en-US" altLang="en-US">
                <a:solidFill>
                  <a:schemeClr val="hlink"/>
                </a:solidFill>
              </a:rPr>
              <a:t>f+1 requests</a:t>
            </a:r>
          </a:p>
          <a:p>
            <a:pPr lvl="1"/>
            <a:r>
              <a:rPr lang="en-US" altLang="en-US"/>
              <a:t>sends new-view with this </a:t>
            </a:r>
            <a:r>
              <a:rPr lang="en-US" altLang="en-US">
                <a:solidFill>
                  <a:schemeClr val="hlink"/>
                </a:solidFill>
              </a:rPr>
              <a:t>certificate</a:t>
            </a:r>
          </a:p>
          <a:p>
            <a:r>
              <a:rPr lang="en-US" altLang="en-US"/>
              <a:t>Rest is similar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A01FA953-096E-4599-81D3-78497D9E4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Improved Performance</a:t>
            </a:r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4498E887-A7F9-4A64-A888-C9BD7887A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Lower latency for writes (4 messages)</a:t>
            </a:r>
          </a:p>
          <a:p>
            <a:pPr lvl="1" eaLnBrk="1" hangingPunct="1"/>
            <a:r>
              <a:rPr lang="en-US" altLang="en-US" dirty="0"/>
              <a:t>Replicas respond at prepare</a:t>
            </a:r>
          </a:p>
          <a:p>
            <a:pPr lvl="1" eaLnBrk="1" hangingPunct="1"/>
            <a:r>
              <a:rPr lang="en-US" altLang="en-US" dirty="0"/>
              <a:t>Client waits for 2f+1 matching responses</a:t>
            </a:r>
          </a:p>
          <a:p>
            <a:pPr eaLnBrk="1" hangingPunct="1"/>
            <a:r>
              <a:rPr lang="en-US" altLang="en-US" dirty="0"/>
              <a:t>Fast reads (one round trip)</a:t>
            </a:r>
          </a:p>
          <a:p>
            <a:pPr lvl="1" eaLnBrk="1" hangingPunct="1"/>
            <a:r>
              <a:rPr lang="en-US" altLang="en-US" dirty="0"/>
              <a:t>Client sends to all; they respond immediately</a:t>
            </a:r>
          </a:p>
          <a:p>
            <a:pPr lvl="1" eaLnBrk="1" hangingPunct="1"/>
            <a:r>
              <a:rPr lang="en-US" altLang="en-US" dirty="0"/>
              <a:t>Client waits for 2f+1 matching responses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94B0E8C8-0152-4168-9FD6-F5FC2E3CD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Improvements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0CD689EF-14CC-4727-91C9-ADDE0CA74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Batching</a:t>
            </a:r>
          </a:p>
          <a:p>
            <a:pPr lvl="1"/>
            <a:r>
              <a:rPr lang="en-US" altLang="en-US"/>
              <a:t>Run protocol every K requests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94B0E8C8-0152-4168-9FD6-F5FC2E3CD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Blockchains are SMR (e.g., PBFT) 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0CD689EF-14CC-4727-91C9-ADDE0CA74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Yet with three differences:</a:t>
            </a:r>
          </a:p>
          <a:p>
            <a:pPr lvl="1"/>
            <a:r>
              <a:rPr lang="en-US" altLang="en-US" dirty="0"/>
              <a:t>In blockchains, only append-only operations are allowed;  delete, for instance, is disabled.</a:t>
            </a:r>
          </a:p>
          <a:p>
            <a:pPr lvl="1"/>
            <a:r>
              <a:rPr lang="en-US" altLang="en-US" dirty="0"/>
              <a:t>Blockchains operations are batched and written in the database; SMR does not explicitly require this.</a:t>
            </a:r>
          </a:p>
          <a:p>
            <a:pPr lvl="1"/>
            <a:r>
              <a:rPr lang="en-US" altLang="en-US" dirty="0"/>
              <a:t>Blockchains typically allow anyone to deploy programs (“smart contracts”); SMR typically only allows the system designer to write fixed programs. In this sense, blockchains are more general! </a:t>
            </a:r>
          </a:p>
        </p:txBody>
      </p:sp>
    </p:spTree>
    <p:extLst>
      <p:ext uri="{BB962C8B-B14F-4D97-AF65-F5344CB8AC3E}">
        <p14:creationId xmlns:p14="http://schemas.microsoft.com/office/powerpoint/2010/main" val="176071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Single</a:t>
            </a:r>
            <a:r>
              <a:rPr kumimoji="1" lang="zh-CN" altLang="en-US" dirty="0"/>
              <a:t> </a:t>
            </a:r>
            <a:r>
              <a:rPr kumimoji="1" lang="en-US" altLang="zh-CN" dirty="0"/>
              <a:t>Server</a:t>
            </a:r>
            <a:r>
              <a:rPr kumimoji="1" lang="zh-CN" altLang="en-US" dirty="0"/>
              <a:t> </a:t>
            </a:r>
            <a:r>
              <a:rPr kumimoji="1" lang="en-US" altLang="zh-CN" dirty="0"/>
              <a:t>Architecture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12" name="TextBox 10"/>
          <p:cNvSpPr txBox="1"/>
          <p:nvPr/>
        </p:nvSpPr>
        <p:spPr>
          <a:xfrm>
            <a:off x="6726624" y="43511"/>
            <a:ext cx="237008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State</a:t>
            </a:r>
            <a:r>
              <a:rPr lang="zh-CN" altLang="en-US" sz="1600" dirty="0"/>
              <a:t> </a:t>
            </a:r>
            <a:r>
              <a:rPr lang="en-US" altLang="zh-CN" sz="1600" dirty="0"/>
              <a:t>Machine</a:t>
            </a:r>
            <a:r>
              <a:rPr lang="zh-CN" altLang="en-US" sz="1600" dirty="0"/>
              <a:t> </a:t>
            </a:r>
            <a:r>
              <a:rPr lang="en-US" altLang="zh-CN" sz="1600" dirty="0"/>
              <a:t>Replication</a:t>
            </a:r>
            <a:endParaRPr lang="en-US" sz="16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448" y="1956491"/>
            <a:ext cx="2196254" cy="80098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8871" y="3001620"/>
            <a:ext cx="1904615" cy="77214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3076" y="2501891"/>
            <a:ext cx="4949835" cy="72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42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Single</a:t>
            </a:r>
            <a:r>
              <a:rPr kumimoji="1" lang="zh-CN" altLang="en-US" dirty="0"/>
              <a:t> </a:t>
            </a:r>
            <a:r>
              <a:rPr kumimoji="1" lang="en-US" altLang="zh-CN" dirty="0"/>
              <a:t>Server</a:t>
            </a:r>
            <a:r>
              <a:rPr kumimoji="1" lang="zh-CN" altLang="en-US" dirty="0"/>
              <a:t> </a:t>
            </a:r>
            <a:r>
              <a:rPr kumimoji="1" lang="en-US" altLang="zh-CN" dirty="0"/>
              <a:t>Architecture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single</a:t>
            </a:r>
            <a:r>
              <a:rPr kumimoji="1" lang="zh-CN" altLang="en-US" dirty="0"/>
              <a:t> </a:t>
            </a:r>
            <a:r>
              <a:rPr kumimoji="1" lang="en-US" altLang="zh-CN" dirty="0"/>
              <a:t>point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failure!</a:t>
            </a:r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12" name="TextBox 10"/>
          <p:cNvSpPr txBox="1"/>
          <p:nvPr/>
        </p:nvSpPr>
        <p:spPr>
          <a:xfrm>
            <a:off x="6726624" y="43511"/>
            <a:ext cx="237008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State</a:t>
            </a:r>
            <a:r>
              <a:rPr lang="zh-CN" altLang="en-US" sz="1600" dirty="0"/>
              <a:t> </a:t>
            </a:r>
            <a:r>
              <a:rPr lang="en-US" altLang="zh-CN" sz="1600" dirty="0"/>
              <a:t>Machine</a:t>
            </a:r>
            <a:r>
              <a:rPr lang="zh-CN" altLang="en-US" sz="1600" dirty="0"/>
              <a:t> </a:t>
            </a:r>
            <a:r>
              <a:rPr lang="en-US" altLang="zh-CN" sz="1600" dirty="0"/>
              <a:t>Replication</a:t>
            </a:r>
            <a:endParaRPr lang="en-US" sz="16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448" y="1956491"/>
            <a:ext cx="2196254" cy="8009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3076" y="2501891"/>
            <a:ext cx="4949835" cy="7213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0147" y="2602358"/>
            <a:ext cx="533053" cy="53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74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7"/>
          <p:cNvSpPr>
            <a:spLocks noChangeArrowheads="1"/>
          </p:cNvSpPr>
          <p:nvPr/>
        </p:nvSpPr>
        <p:spPr bwMode="auto">
          <a:xfrm>
            <a:off x="4769289" y="1806011"/>
            <a:ext cx="2134651" cy="377182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Machine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Replication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227667"/>
            <a:ext cx="8500188" cy="4501445"/>
          </a:xfrm>
        </p:spPr>
        <p:txBody>
          <a:bodyPr/>
          <a:lstStyle/>
          <a:p>
            <a:r>
              <a:rPr kumimoji="1" lang="en-US" altLang="zh-CN" dirty="0"/>
              <a:t>Interactive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protocol</a:t>
            </a:r>
            <a:r>
              <a:rPr kumimoji="1" lang="zh-CN" altLang="en-US" dirty="0"/>
              <a:t> </a:t>
            </a:r>
            <a:r>
              <a:rPr kumimoji="1" lang="en-US" altLang="zh-CN" dirty="0"/>
              <a:t>among</a:t>
            </a:r>
            <a:r>
              <a:rPr kumimoji="1" lang="zh-CN" altLang="en-US" dirty="0"/>
              <a:t> </a:t>
            </a:r>
            <a:r>
              <a:rPr kumimoji="1" lang="en-US" altLang="zh-CN" dirty="0"/>
              <a:t>servers</a:t>
            </a:r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r>
              <a:rPr kumimoji="1" lang="en-US" altLang="zh-CN" dirty="0"/>
              <a:t>State machine replication gives </a:t>
            </a:r>
            <a:r>
              <a:rPr kumimoji="1" lang="en-US" altLang="zh-CN" dirty="0">
                <a:solidFill>
                  <a:srgbClr val="FF0000"/>
                </a:solidFill>
              </a:rPr>
              <a:t>safety</a:t>
            </a:r>
            <a:r>
              <a:rPr kumimoji="1"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kumimoji="1" lang="en-US" altLang="zh-CN" dirty="0"/>
              <a:t>and </a:t>
            </a:r>
            <a:r>
              <a:rPr kumimoji="1" lang="en-US" altLang="zh-CN" dirty="0" err="1">
                <a:solidFill>
                  <a:srgbClr val="FF0000"/>
                </a:solidFill>
              </a:rPr>
              <a:t>liveness</a:t>
            </a:r>
            <a:r>
              <a:rPr kumimoji="1" lang="en-US" altLang="zh-CN" dirty="0">
                <a:solidFill>
                  <a:srgbClr val="FF0000"/>
                </a:solidFill>
              </a:rPr>
              <a:t>.</a:t>
            </a:r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12" name="TextBox 10"/>
          <p:cNvSpPr txBox="1"/>
          <p:nvPr/>
        </p:nvSpPr>
        <p:spPr>
          <a:xfrm>
            <a:off x="6726624" y="43511"/>
            <a:ext cx="237008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State</a:t>
            </a:r>
            <a:r>
              <a:rPr lang="zh-CN" altLang="en-US" sz="1600" dirty="0"/>
              <a:t> </a:t>
            </a:r>
            <a:r>
              <a:rPr lang="en-US" altLang="zh-CN" sz="1600" dirty="0"/>
              <a:t>Machine</a:t>
            </a:r>
            <a:r>
              <a:rPr lang="zh-CN" altLang="en-US" sz="1600" dirty="0"/>
              <a:t> </a:t>
            </a:r>
            <a:r>
              <a:rPr lang="en-US" altLang="zh-CN" sz="1600" dirty="0"/>
              <a:t>Replication</a:t>
            </a:r>
            <a:endParaRPr lang="en-US" sz="16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076" y="2501891"/>
            <a:ext cx="4949835" cy="7213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448" y="1956491"/>
            <a:ext cx="2142660" cy="7814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5225" y="3326373"/>
            <a:ext cx="1717975" cy="72204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5225" y="4178892"/>
            <a:ext cx="1717975" cy="72204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0147" y="3427858"/>
            <a:ext cx="533053" cy="53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65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Machine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Replication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(SMR)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27667"/>
            <a:ext cx="8559800" cy="4501445"/>
          </a:xfrm>
        </p:spPr>
        <p:txBody>
          <a:bodyPr/>
          <a:lstStyle/>
          <a:p>
            <a:r>
              <a:rPr kumimoji="1" lang="en-US" altLang="zh-CN" dirty="0"/>
              <a:t>Replicas maintain the same state</a:t>
            </a:r>
          </a:p>
          <a:p>
            <a:pPr lvl="1"/>
            <a:r>
              <a:rPr kumimoji="1" lang="en-US" altLang="zh-CN" dirty="0"/>
              <a:t>Replicas start in the same state</a:t>
            </a:r>
          </a:p>
          <a:p>
            <a:pPr lvl="1"/>
            <a:r>
              <a:rPr kumimoji="1" lang="en-US" altLang="zh-CN" dirty="0"/>
              <a:t>Operations are deterministic</a:t>
            </a:r>
          </a:p>
          <a:p>
            <a:pPr lvl="1"/>
            <a:r>
              <a:rPr kumimoji="1" lang="en-US" altLang="zh-CN" dirty="0"/>
              <a:t>Replicas execute operations </a:t>
            </a:r>
            <a:r>
              <a:rPr kumimoji="1" lang="en-US" altLang="zh-CN" dirty="0">
                <a:solidFill>
                  <a:srgbClr val="FF0000"/>
                </a:solidFill>
              </a:rPr>
              <a:t>in the same order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(i.e.,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total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order)</a:t>
            </a:r>
          </a:p>
          <a:p>
            <a:r>
              <a:rPr kumimoji="1" lang="en-US" altLang="zh-CN" dirty="0"/>
              <a:t>Replicas</a:t>
            </a:r>
            <a:r>
              <a:rPr kumimoji="1" lang="zh-CN" altLang="en-US" dirty="0"/>
              <a:t> </a:t>
            </a:r>
            <a:r>
              <a:rPr kumimoji="1" lang="en-US" altLang="zh-CN" dirty="0"/>
              <a:t>send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replies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clients</a:t>
            </a:r>
          </a:p>
          <a:p>
            <a:r>
              <a:rPr kumimoji="1" lang="en-US" altLang="zh-CN" dirty="0"/>
              <a:t>Clients</a:t>
            </a:r>
            <a:r>
              <a:rPr kumimoji="1" lang="zh-CN" altLang="en-US" dirty="0"/>
              <a:t> </a:t>
            </a:r>
            <a:r>
              <a:rPr kumimoji="1" lang="en-US" altLang="zh-CN" dirty="0"/>
              <a:t>vote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replica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replies</a:t>
            </a:r>
          </a:p>
          <a:p>
            <a:endParaRPr kumimoji="1" lang="en-US" altLang="zh-CN" dirty="0"/>
          </a:p>
          <a:p>
            <a:pPr lvl="1"/>
            <a:endParaRPr kumimoji="1" lang="zh-CN" altLang="en-US" dirty="0"/>
          </a:p>
        </p:txBody>
      </p:sp>
      <p:sp>
        <p:nvSpPr>
          <p:cNvPr id="4" name="TextBox 10"/>
          <p:cNvSpPr txBox="1"/>
          <p:nvPr/>
        </p:nvSpPr>
        <p:spPr>
          <a:xfrm>
            <a:off x="6726624" y="43511"/>
            <a:ext cx="237008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State</a:t>
            </a:r>
            <a:r>
              <a:rPr lang="zh-CN" altLang="en-US" sz="1600" dirty="0"/>
              <a:t> </a:t>
            </a:r>
            <a:r>
              <a:rPr lang="en-US" altLang="zh-CN" sz="1600" dirty="0"/>
              <a:t>Machine</a:t>
            </a:r>
            <a:r>
              <a:rPr lang="zh-CN" altLang="en-US" sz="1600" dirty="0"/>
              <a:t> </a:t>
            </a:r>
            <a:r>
              <a:rPr lang="en-US" altLang="zh-CN" sz="1600" dirty="0"/>
              <a:t>Replication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168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Blockchains (modeled as state machine replication)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5422" y="246417"/>
            <a:ext cx="8581292" cy="797806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/>
              <a:t>Roughly, Consensus: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About</a:t>
            </a:r>
            <a:r>
              <a:rPr kumimoji="1" lang="zh-CN" altLang="en-US" dirty="0"/>
              <a:t> </a:t>
            </a:r>
            <a:r>
              <a:rPr kumimoji="1" lang="en-US" altLang="zh-CN" dirty="0"/>
              <a:t>Achieving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“Total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Order”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389077" y="867083"/>
            <a:ext cx="2575879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Lamport</a:t>
            </a:r>
            <a:r>
              <a:rPr lang="en-US" altLang="zh-CN" sz="1600" dirty="0"/>
              <a:t>, ACM TOPLAS 1984]</a:t>
            </a:r>
          </a:p>
        </p:txBody>
      </p:sp>
    </p:spTree>
    <p:extLst>
      <p:ext uri="{BB962C8B-B14F-4D97-AF65-F5344CB8AC3E}">
        <p14:creationId xmlns:p14="http://schemas.microsoft.com/office/powerpoint/2010/main" val="1866693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377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33075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68375"/>
      </p:ext>
    </p:extLst>
  </p:cSld>
  <p:clrMapOvr>
    <a:masterClrMapping/>
  </p:clrMapOvr>
</p:sld>
</file>

<file path=ppt/theme/theme1.xml><?xml version="1.0" encoding="utf-8"?>
<a:theme xmlns:a="http://schemas.openxmlformats.org/drawingml/2006/main" name="Haibin_Zhang_UCo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Haibin_Zhang_UConn</Template>
  <TotalTime>70863</TotalTime>
  <Words>942</Words>
  <Application>Microsoft Office PowerPoint</Application>
  <PresentationFormat>On-screen Show (4:3)</PresentationFormat>
  <Paragraphs>242</Paragraphs>
  <Slides>28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Lucida Sans Unicode</vt:lpstr>
      <vt:lpstr>Haibin_Zhang_UConn</vt:lpstr>
      <vt:lpstr>Blockchains</vt:lpstr>
      <vt:lpstr>State Machine Replication, BFT, and Blockchains</vt:lpstr>
      <vt:lpstr>Single Server Architecture</vt:lpstr>
      <vt:lpstr>Single Server Architecture</vt:lpstr>
      <vt:lpstr>State Machine Replication</vt:lpstr>
      <vt:lpstr>State Machine Replication (SMR)</vt:lpstr>
      <vt:lpstr>Roughly, Consensus: All About Achieving “Total Order”</vt:lpstr>
      <vt:lpstr>The “Total Order” Requirement</vt:lpstr>
      <vt:lpstr>The “Total Order” Requirement</vt:lpstr>
      <vt:lpstr>The “Total Order” Requirement</vt:lpstr>
      <vt:lpstr>The “Total Order” Requirement</vt:lpstr>
      <vt:lpstr>The “Total Order” Requirement</vt:lpstr>
      <vt:lpstr>Crash Fault-Tolerant SMR</vt:lpstr>
      <vt:lpstr>Paxos</vt:lpstr>
      <vt:lpstr>Byzantine Fault-Tolerant SMR (BFT Protocols)  </vt:lpstr>
      <vt:lpstr>Byzantine Fault-Tolerant SMR (BFT Protocols)  </vt:lpstr>
      <vt:lpstr>PBFT</vt:lpstr>
      <vt:lpstr>Normal Case</vt:lpstr>
      <vt:lpstr>Normal Case</vt:lpstr>
      <vt:lpstr>Normal Case</vt:lpstr>
      <vt:lpstr>Normal Case</vt:lpstr>
      <vt:lpstr>Normal Case</vt:lpstr>
      <vt:lpstr>Normal Case</vt:lpstr>
      <vt:lpstr>BFT</vt:lpstr>
      <vt:lpstr>View Change (Quite Complex!)</vt:lpstr>
      <vt:lpstr>Improved Performance</vt:lpstr>
      <vt:lpstr>Improvements</vt:lpstr>
      <vt:lpstr>Blockchains are SMR (e.g., PBFT)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Broeils-Norwood</dc:creator>
  <cp:lastModifiedBy>Haibin Zhang</cp:lastModifiedBy>
  <cp:revision>2175</cp:revision>
  <cp:lastPrinted>2015-10-24T20:36:08Z</cp:lastPrinted>
  <dcterms:created xsi:type="dcterms:W3CDTF">2011-01-11T16:24:29Z</dcterms:created>
  <dcterms:modified xsi:type="dcterms:W3CDTF">2019-09-23T04:25:59Z</dcterms:modified>
</cp:coreProperties>
</file>