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18" r:id="rId2"/>
    <p:sldId id="473" r:id="rId3"/>
    <p:sldId id="496" r:id="rId4"/>
    <p:sldId id="497" r:id="rId5"/>
    <p:sldId id="506" r:id="rId6"/>
    <p:sldId id="505" r:id="rId7"/>
    <p:sldId id="510" r:id="rId8"/>
    <p:sldId id="1186" r:id="rId9"/>
    <p:sldId id="516" r:id="rId10"/>
    <p:sldId id="518" r:id="rId11"/>
    <p:sldId id="519" r:id="rId12"/>
    <p:sldId id="517" r:id="rId13"/>
    <p:sldId id="521" r:id="rId14"/>
    <p:sldId id="1181" r:id="rId15"/>
    <p:sldId id="1182" r:id="rId16"/>
    <p:sldId id="1183" r:id="rId17"/>
    <p:sldId id="1184" r:id="rId18"/>
    <p:sldId id="1185" r:id="rId19"/>
    <p:sldId id="1187" r:id="rId20"/>
    <p:sldId id="1190" r:id="rId21"/>
    <p:sldId id="1188" r:id="rId22"/>
    <p:sldId id="1189" r:id="rId23"/>
    <p:sldId id="1191" r:id="rId24"/>
    <p:sldId id="52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1" autoAdjust="0"/>
    <p:restoredTop sz="94660"/>
  </p:normalViewPr>
  <p:slideViewPr>
    <p:cSldViewPr>
      <p:cViewPr varScale="1">
        <p:scale>
          <a:sx n="71" d="100"/>
          <a:sy n="71" d="100"/>
        </p:scale>
        <p:origin x="160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9/23/19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655F8-3242-0244-AEA0-5E642BFF9A1D}" type="slidenum">
              <a:rPr lang="en-US"/>
              <a:pPr/>
              <a:t>3</a:t>
            </a:fld>
            <a:endParaRPr lang="en-US"/>
          </a:p>
        </p:txBody>
      </p:sp>
      <p:sp>
        <p:nvSpPr>
          <p:cNvPr id="102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6794F-392E-7542-A3FD-7090E6AF439E}" type="slidenum">
              <a:rPr lang="en-US"/>
              <a:pPr/>
              <a:t>13</a:t>
            </a:fld>
            <a:endParaRPr lang="en-US"/>
          </a:p>
        </p:txBody>
      </p:sp>
      <p:sp>
        <p:nvSpPr>
          <p:cNvPr id="104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B60F1-A189-5440-8B69-8964ED394F53}" type="slidenum">
              <a:rPr lang="en-US"/>
              <a:pPr/>
              <a:t>4</a:t>
            </a:fld>
            <a:endParaRPr lang="en-US"/>
          </a:p>
        </p:txBody>
      </p:sp>
      <p:sp>
        <p:nvSpPr>
          <p:cNvPr id="102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8FFF37-9843-1A47-9D75-963DF37644C4}" type="slidenum">
              <a:rPr lang="en-US"/>
              <a:pPr/>
              <a:t>5</a:t>
            </a:fld>
            <a:endParaRPr lang="en-US"/>
          </a:p>
        </p:txBody>
      </p:sp>
      <p:sp>
        <p:nvSpPr>
          <p:cNvPr id="102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86B69-BCC1-F24D-8CD9-D5951DB68B41}" type="slidenum">
              <a:rPr lang="en-US"/>
              <a:pPr/>
              <a:t>6</a:t>
            </a:fld>
            <a:endParaRPr 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D47CA-5F87-5E4A-9F4F-6A2C4AA1A8C1}" type="slidenum">
              <a:rPr lang="en-US"/>
              <a:pPr/>
              <a:t>7</a:t>
            </a:fld>
            <a:endParaRPr lang="en-US"/>
          </a:p>
        </p:txBody>
      </p:sp>
      <p:sp>
        <p:nvSpPr>
          <p:cNvPr id="103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42605-1157-0248-8747-E6F255889012}" type="slidenum">
              <a:rPr lang="en-US"/>
              <a:pPr/>
              <a:t>9</a:t>
            </a:fld>
            <a:endParaRPr lang="en-US"/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549A1-9EA8-574C-A3FC-B3742453445F}" type="slidenum">
              <a:rPr lang="en-US"/>
              <a:pPr/>
              <a:t>10</a:t>
            </a:fld>
            <a:endParaRPr lang="en-US"/>
          </a:p>
        </p:txBody>
      </p:sp>
      <p:sp>
        <p:nvSpPr>
          <p:cNvPr id="103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D7572-5C10-4A40-8540-1B0E1B1937DD}" type="slidenum">
              <a:rPr lang="en-US"/>
              <a:pPr/>
              <a:t>11</a:t>
            </a:fld>
            <a:endParaRPr lang="en-US"/>
          </a:p>
        </p:txBody>
      </p:sp>
      <p:sp>
        <p:nvSpPr>
          <p:cNvPr id="103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C6635-132F-A442-AE5C-56DC63AEFFCA}" type="slidenum">
              <a:rPr lang="en-US"/>
              <a:pPr/>
              <a:t>12</a:t>
            </a:fld>
            <a:endParaRPr lang="en-US"/>
          </a:p>
        </p:txBody>
      </p:sp>
      <p:sp>
        <p:nvSpPr>
          <p:cNvPr id="103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9/23/19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9/23/19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9/23/19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Blockchains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7</a:t>
            </a:r>
            <a:endParaRPr lang="en-US" sz="4000" i="1" dirty="0">
              <a:solidFill>
                <a:schemeClr val="tx1"/>
              </a:solidFill>
            </a:endParaRPr>
          </a:p>
          <a:p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82D0-0AA0-174C-AC6E-3BA2B6D9FD4F}" type="datetime1">
              <a:rPr lang="en-US" smtClean="0"/>
              <a:t>9/23/19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16A1-BCB8-B44B-ABF2-262DF7586252}" type="slidenum">
              <a:rPr lang="en-US"/>
              <a:pPr/>
              <a:t>10</a:t>
            </a:fld>
            <a:endParaRPr lang="en-US"/>
          </a:p>
        </p:txBody>
      </p:sp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 Example</a:t>
            </a:r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92260" name="Line 4"/>
          <p:cNvSpPr>
            <a:spLocks noChangeShapeType="1"/>
          </p:cNvSpPr>
          <p:nvPr/>
        </p:nvSpPr>
        <p:spPr bwMode="auto">
          <a:xfrm>
            <a:off x="1712913" y="2795588"/>
            <a:ext cx="171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1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2" name="Line 6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63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92264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92265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grpSp>
        <p:nvGrpSpPr>
          <p:cNvPr id="992266" name="Group 10"/>
          <p:cNvGrpSpPr>
            <a:grpSpLocks/>
          </p:cNvGrpSpPr>
          <p:nvPr/>
        </p:nvGrpSpPr>
        <p:grpSpPr bwMode="auto">
          <a:xfrm>
            <a:off x="3124200" y="2622550"/>
            <a:ext cx="311150" cy="368300"/>
            <a:chOff x="240" y="3408"/>
            <a:chExt cx="144" cy="144"/>
          </a:xfrm>
        </p:grpSpPr>
        <p:sp>
          <p:nvSpPr>
            <p:cNvPr id="992267" name="Line 11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268" name="Line 12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2269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2270" name="Oval 14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2271" name="Line 15"/>
          <p:cNvSpPr>
            <a:spLocks noChangeShapeType="1"/>
          </p:cNvSpPr>
          <p:nvPr/>
        </p:nvSpPr>
        <p:spPr bwMode="auto">
          <a:xfrm>
            <a:off x="1712913" y="5802313"/>
            <a:ext cx="3925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72" name="Text Box 16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2273" name="Line 17"/>
          <p:cNvSpPr>
            <a:spLocks noChangeShapeType="1"/>
          </p:cNvSpPr>
          <p:nvPr/>
        </p:nvSpPr>
        <p:spPr bwMode="auto">
          <a:xfrm>
            <a:off x="2209800" y="2774950"/>
            <a:ext cx="83820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74" name="Line 18"/>
          <p:cNvSpPr>
            <a:spLocks noChangeShapeType="1"/>
          </p:cNvSpPr>
          <p:nvPr/>
        </p:nvSpPr>
        <p:spPr bwMode="auto">
          <a:xfrm>
            <a:off x="2286000" y="2851150"/>
            <a:ext cx="1905000" cy="263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75" name="Line 19"/>
          <p:cNvSpPr>
            <a:spLocks noChangeShapeType="1"/>
          </p:cNvSpPr>
          <p:nvPr/>
        </p:nvSpPr>
        <p:spPr bwMode="auto">
          <a:xfrm>
            <a:off x="2209800" y="2774950"/>
            <a:ext cx="6858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2279" name="Text Box 23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>
                <a:solidFill>
                  <a:srgbClr val="FF0000"/>
                </a:solidFill>
                <a:latin typeface="Trebuchet MS" charset="0"/>
              </a:rPr>
              <a:t>Yes</a:t>
            </a:r>
          </a:p>
        </p:txBody>
      </p:sp>
      <p:sp>
        <p:nvSpPr>
          <p:cNvPr id="992280" name="Text Box 24"/>
          <p:cNvSpPr txBox="1">
            <a:spLocks noChangeArrowheads="1"/>
          </p:cNvSpPr>
          <p:nvPr/>
        </p:nvSpPr>
        <p:spPr bwMode="auto">
          <a:xfrm>
            <a:off x="3797300" y="5441950"/>
            <a:ext cx="161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2281" name="Oval 25"/>
          <p:cNvSpPr>
            <a:spLocks noChangeArrowheads="1"/>
          </p:cNvSpPr>
          <p:nvPr/>
        </p:nvSpPr>
        <p:spPr bwMode="auto">
          <a:xfrm>
            <a:off x="4313238" y="5745163"/>
            <a:ext cx="104775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2282" name="Group 26"/>
          <p:cNvGrpSpPr>
            <a:grpSpLocks/>
          </p:cNvGrpSpPr>
          <p:nvPr/>
        </p:nvGrpSpPr>
        <p:grpSpPr bwMode="auto">
          <a:xfrm>
            <a:off x="5257800" y="5638800"/>
            <a:ext cx="311150" cy="368300"/>
            <a:chOff x="240" y="3408"/>
            <a:chExt cx="144" cy="144"/>
          </a:xfrm>
        </p:grpSpPr>
        <p:sp>
          <p:nvSpPr>
            <p:cNvPr id="992283" name="Line 27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284" name="Line 28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2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B0DC-D374-8E4C-B676-913FCD212D80}" type="datetime1">
              <a:rPr lang="en-US" smtClean="0"/>
              <a:t>9/23/19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8A9BA-C4F9-B14D-8B5A-5BDFD6ACDD78}" type="slidenum">
              <a:rPr lang="en-US"/>
              <a:pPr/>
              <a:t>11</a:t>
            </a:fld>
            <a:endParaRPr lang="en-US"/>
          </a:p>
        </p:txBody>
      </p:sp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 Example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93284" name="Line 4"/>
          <p:cNvSpPr>
            <a:spLocks noChangeShapeType="1"/>
          </p:cNvSpPr>
          <p:nvPr/>
        </p:nvSpPr>
        <p:spPr bwMode="auto">
          <a:xfrm>
            <a:off x="1712913" y="2795588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85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86" name="Line 6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87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93288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93289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3293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3294" name="Oval 14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295" name="Line 15"/>
          <p:cNvSpPr>
            <a:spLocks noChangeShapeType="1"/>
          </p:cNvSpPr>
          <p:nvPr/>
        </p:nvSpPr>
        <p:spPr bwMode="auto">
          <a:xfrm>
            <a:off x="1712913" y="5802313"/>
            <a:ext cx="3925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96" name="Text Box 16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3297" name="Line 17"/>
          <p:cNvSpPr>
            <a:spLocks noChangeShapeType="1"/>
          </p:cNvSpPr>
          <p:nvPr/>
        </p:nvSpPr>
        <p:spPr bwMode="auto">
          <a:xfrm>
            <a:off x="2209800" y="2774950"/>
            <a:ext cx="83820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98" name="Line 18"/>
          <p:cNvSpPr>
            <a:spLocks noChangeShapeType="1"/>
          </p:cNvSpPr>
          <p:nvPr/>
        </p:nvSpPr>
        <p:spPr bwMode="auto">
          <a:xfrm>
            <a:off x="2286000" y="2851150"/>
            <a:ext cx="1905000" cy="263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299" name="Line 19"/>
          <p:cNvSpPr>
            <a:spLocks noChangeShapeType="1"/>
          </p:cNvSpPr>
          <p:nvPr/>
        </p:nvSpPr>
        <p:spPr bwMode="auto">
          <a:xfrm>
            <a:off x="2209800" y="2774950"/>
            <a:ext cx="6858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00" name="Text Box 20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>
                <a:solidFill>
                  <a:srgbClr val="FF0000"/>
                </a:solidFill>
                <a:latin typeface="Trebuchet MS" charset="0"/>
              </a:rPr>
              <a:t>No</a:t>
            </a:r>
          </a:p>
        </p:txBody>
      </p:sp>
      <p:sp>
        <p:nvSpPr>
          <p:cNvPr id="993301" name="Text Box 21"/>
          <p:cNvSpPr txBox="1">
            <a:spLocks noChangeArrowheads="1"/>
          </p:cNvSpPr>
          <p:nvPr/>
        </p:nvSpPr>
        <p:spPr bwMode="auto">
          <a:xfrm>
            <a:off x="3797300" y="5441950"/>
            <a:ext cx="161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3302" name="Oval 22"/>
          <p:cNvSpPr>
            <a:spLocks noChangeArrowheads="1"/>
          </p:cNvSpPr>
          <p:nvPr/>
        </p:nvSpPr>
        <p:spPr bwMode="auto">
          <a:xfrm>
            <a:off x="4313238" y="5745163"/>
            <a:ext cx="104775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303" name="Group 23"/>
          <p:cNvGrpSpPr>
            <a:grpSpLocks/>
          </p:cNvGrpSpPr>
          <p:nvPr/>
        </p:nvGrpSpPr>
        <p:grpSpPr bwMode="auto">
          <a:xfrm>
            <a:off x="5257800" y="5638800"/>
            <a:ext cx="311150" cy="368300"/>
            <a:chOff x="240" y="3408"/>
            <a:chExt cx="144" cy="144"/>
          </a:xfrm>
        </p:grpSpPr>
        <p:sp>
          <p:nvSpPr>
            <p:cNvPr id="993304" name="Line 24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05" name="Line 25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7E86-2C58-854F-A205-675D4AF942C3}" type="datetime1">
              <a:rPr lang="en-US" smtClean="0"/>
              <a:t>9/23/19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9A05F-60FC-1B4D-8D9C-6CDF7728B9CD}" type="slidenum">
              <a:rPr lang="en-US"/>
              <a:pPr/>
              <a:t>12</a:t>
            </a:fld>
            <a:endParaRPr lang="en-US"/>
          </a:p>
        </p:txBody>
      </p:sp>
      <p:sp>
        <p:nvSpPr>
          <p:cNvPr id="99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 Example</a:t>
            </a:r>
          </a:p>
        </p:txBody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91236" name="Line 4"/>
          <p:cNvSpPr>
            <a:spLocks noChangeShapeType="1"/>
          </p:cNvSpPr>
          <p:nvPr/>
        </p:nvSpPr>
        <p:spPr bwMode="auto">
          <a:xfrm>
            <a:off x="1712913" y="2795588"/>
            <a:ext cx="209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37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38" name="Line 6"/>
          <p:cNvSpPr>
            <a:spLocks noChangeShapeType="1"/>
          </p:cNvSpPr>
          <p:nvPr/>
        </p:nvSpPr>
        <p:spPr bwMode="auto">
          <a:xfrm>
            <a:off x="1712913" y="4786313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39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91240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91241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1245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1246" name="Text Box 14"/>
          <p:cNvSpPr txBox="1">
            <a:spLocks noChangeArrowheads="1"/>
          </p:cNvSpPr>
          <p:nvPr/>
        </p:nvSpPr>
        <p:spPr bwMode="auto">
          <a:xfrm>
            <a:off x="4102100" y="3414713"/>
            <a:ext cx="161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1247" name="Oval 15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1248" name="Oval 16"/>
          <p:cNvSpPr>
            <a:spLocks noChangeArrowheads="1"/>
          </p:cNvSpPr>
          <p:nvPr/>
        </p:nvSpPr>
        <p:spPr bwMode="auto">
          <a:xfrm>
            <a:off x="4618038" y="3717925"/>
            <a:ext cx="104775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1249" name="Line 17"/>
          <p:cNvSpPr>
            <a:spLocks noChangeShapeType="1"/>
          </p:cNvSpPr>
          <p:nvPr/>
        </p:nvSpPr>
        <p:spPr bwMode="auto">
          <a:xfrm>
            <a:off x="1712913" y="5802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50" name="Text Box 18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1253" name="Line 21"/>
          <p:cNvSpPr>
            <a:spLocks noChangeShapeType="1"/>
          </p:cNvSpPr>
          <p:nvPr/>
        </p:nvSpPr>
        <p:spPr bwMode="auto">
          <a:xfrm>
            <a:off x="2209800" y="277495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54" name="Line 22"/>
          <p:cNvSpPr>
            <a:spLocks noChangeShapeType="1"/>
          </p:cNvSpPr>
          <p:nvPr/>
        </p:nvSpPr>
        <p:spPr bwMode="auto">
          <a:xfrm>
            <a:off x="2286000" y="2851150"/>
            <a:ext cx="1752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1255" name="Line 23"/>
          <p:cNvSpPr>
            <a:spLocks noChangeShapeType="1"/>
          </p:cNvSpPr>
          <p:nvPr/>
        </p:nvSpPr>
        <p:spPr bwMode="auto">
          <a:xfrm>
            <a:off x="2209800" y="2774950"/>
            <a:ext cx="1676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91256" name="Group 24"/>
          <p:cNvGrpSpPr>
            <a:grpSpLocks/>
          </p:cNvGrpSpPr>
          <p:nvPr/>
        </p:nvGrpSpPr>
        <p:grpSpPr bwMode="auto">
          <a:xfrm>
            <a:off x="4572000" y="4600575"/>
            <a:ext cx="311150" cy="368300"/>
            <a:chOff x="240" y="3408"/>
            <a:chExt cx="144" cy="144"/>
          </a:xfrm>
        </p:grpSpPr>
        <p:sp>
          <p:nvSpPr>
            <p:cNvPr id="991257" name="Line 25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1258" name="Line 26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1259" name="Text Box 27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 dirty="0">
                <a:solidFill>
                  <a:srgbClr val="FF0000"/>
                </a:solidFill>
                <a:latin typeface="Trebuchet MS" charset="0"/>
              </a:rPr>
              <a:t>No</a:t>
            </a:r>
          </a:p>
        </p:txBody>
      </p: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3352800" y="2590800"/>
            <a:ext cx="311150" cy="368300"/>
            <a:chOff x="240" y="3408"/>
            <a:chExt cx="144" cy="144"/>
          </a:xfrm>
        </p:grpSpPr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achieve Byzantine Reliable Broadcast</a:t>
            </a:r>
          </a:p>
        </p:txBody>
      </p:sp>
      <p:sp>
        <p:nvSpPr>
          <p:cNvPr id="9963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C5DE7A-1506-4A71-8B1C-201CFB58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7E91E-5AEF-4314-A5F1-5B446901B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Bracha’s</a:t>
            </a:r>
            <a:r>
              <a:rPr lang="en-US" dirty="0"/>
              <a:t> protocol tolerates </a:t>
            </a:r>
            <a:r>
              <a:rPr lang="en-US" i="1" dirty="0"/>
              <a:t>f</a:t>
            </a:r>
            <a:r>
              <a:rPr lang="en-US" dirty="0"/>
              <a:t> faulty replicas out of </a:t>
            </a:r>
            <a:r>
              <a:rPr lang="en-US" i="1" dirty="0"/>
              <a:t>n</a:t>
            </a:r>
            <a:r>
              <a:rPr lang="en-US" dirty="0"/>
              <a:t> = 3</a:t>
            </a:r>
            <a:r>
              <a:rPr lang="en-US" i="1" dirty="0"/>
              <a:t>f</a:t>
            </a:r>
            <a:r>
              <a:rPr lang="en-US" dirty="0"/>
              <a:t>+1.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941013" y="11854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</p:spTree>
    <p:extLst>
      <p:ext uri="{BB962C8B-B14F-4D97-AF65-F5344CB8AC3E}">
        <p14:creationId xmlns:p14="http://schemas.microsoft.com/office/powerpoint/2010/main" val="3065569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35D5BE09-6FAB-470D-B654-71EE8BFC7FC0}"/>
              </a:ext>
            </a:extLst>
          </p:cNvPr>
          <p:cNvCxnSpPr>
            <a:cxnSpLocks/>
          </p:cNvCxnSpPr>
          <p:nvPr/>
        </p:nvCxnSpPr>
        <p:spPr>
          <a:xfrm flipV="1">
            <a:off x="931850" y="2853383"/>
            <a:ext cx="4254513" cy="162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B18338AD-9E95-4583-8E90-17B0EE115DD6}"/>
              </a:ext>
            </a:extLst>
          </p:cNvPr>
          <p:cNvCxnSpPr>
            <a:cxnSpLocks/>
          </p:cNvCxnSpPr>
          <p:nvPr/>
        </p:nvCxnSpPr>
        <p:spPr>
          <a:xfrm>
            <a:off x="931850" y="3448323"/>
            <a:ext cx="4254513" cy="97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B7610127-5CCF-4D61-B775-A07DECE3F3DD}"/>
              </a:ext>
            </a:extLst>
          </p:cNvPr>
          <p:cNvCxnSpPr>
            <a:cxnSpLocks/>
          </p:cNvCxnSpPr>
          <p:nvPr/>
        </p:nvCxnSpPr>
        <p:spPr>
          <a:xfrm>
            <a:off x="927561" y="4043258"/>
            <a:ext cx="42545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="" xmlns:a16="http://schemas.microsoft.com/office/drawing/2014/main" id="{3A93CBA1-96F9-4BB4-B951-0C5E301A2D37}"/>
              </a:ext>
            </a:extLst>
          </p:cNvPr>
          <p:cNvCxnSpPr>
            <a:cxnSpLocks/>
          </p:cNvCxnSpPr>
          <p:nvPr/>
        </p:nvCxnSpPr>
        <p:spPr>
          <a:xfrm flipV="1">
            <a:off x="927561" y="4654005"/>
            <a:ext cx="4258802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44B51A-D1D2-4B79-B3B7-09CA636FEB34}"/>
              </a:ext>
            </a:extLst>
          </p:cNvPr>
          <p:cNvSpPr txBox="1"/>
          <p:nvPr/>
        </p:nvSpPr>
        <p:spPr>
          <a:xfrm>
            <a:off x="414205" y="26734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62F20A-B8B6-4D02-A278-3B2D9FC9E722}"/>
              </a:ext>
            </a:extLst>
          </p:cNvPr>
          <p:cNvSpPr txBox="1"/>
          <p:nvPr/>
        </p:nvSpPr>
        <p:spPr>
          <a:xfrm>
            <a:off x="414205" y="330212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63ACBD5-0AD4-44C4-B4C8-B2C8ECAD0D80}"/>
              </a:ext>
            </a:extLst>
          </p:cNvPr>
          <p:cNvSpPr txBox="1"/>
          <p:nvPr/>
        </p:nvSpPr>
        <p:spPr>
          <a:xfrm>
            <a:off x="414205" y="39307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CAEB3B-77EC-4226-A94A-F2627C80ED66}"/>
              </a:ext>
            </a:extLst>
          </p:cNvPr>
          <p:cNvSpPr txBox="1"/>
          <p:nvPr/>
        </p:nvSpPr>
        <p:spPr>
          <a:xfrm>
            <a:off x="414205" y="4602284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04991DA-A478-431B-941E-C1720AF23C0B}"/>
              </a:ext>
            </a:extLst>
          </p:cNvPr>
          <p:cNvSpPr/>
          <p:nvPr/>
        </p:nvSpPr>
        <p:spPr>
          <a:xfrm>
            <a:off x="927561" y="253496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B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3AB9A77E-FF9B-424E-B13C-CCF3746BC31E}"/>
              </a:ext>
            </a:extLst>
          </p:cNvPr>
          <p:cNvCxnSpPr>
            <a:cxnSpLocks/>
          </p:cNvCxnSpPr>
          <p:nvPr/>
        </p:nvCxnSpPr>
        <p:spPr>
          <a:xfrm>
            <a:off x="1303586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FE45EEE3-0407-48C7-88C5-3B3504178D71}"/>
              </a:ext>
            </a:extLst>
          </p:cNvPr>
          <p:cNvCxnSpPr>
            <a:cxnSpLocks/>
          </p:cNvCxnSpPr>
          <p:nvPr/>
        </p:nvCxnSpPr>
        <p:spPr>
          <a:xfrm>
            <a:off x="1303586" y="2869679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CD67B2F8-E28A-41F0-823B-2618E99B9944}"/>
              </a:ext>
            </a:extLst>
          </p:cNvPr>
          <p:cNvCxnSpPr>
            <a:cxnSpLocks/>
          </p:cNvCxnSpPr>
          <p:nvPr/>
        </p:nvCxnSpPr>
        <p:spPr>
          <a:xfrm>
            <a:off x="1336273" y="2898019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50336A5-BE22-4C75-9BDB-45AB5B84BF77}"/>
              </a:ext>
            </a:extLst>
          </p:cNvPr>
          <p:cNvSpPr txBox="1"/>
          <p:nvPr/>
        </p:nvSpPr>
        <p:spPr>
          <a:xfrm>
            <a:off x="1193349" y="4821575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“Initiate”</a:t>
            </a:r>
          </a:p>
        </p:txBody>
      </p:sp>
      <p:sp>
        <p:nvSpPr>
          <p:cNvPr id="17" name="TextBox 11"/>
          <p:cNvSpPr txBox="1"/>
          <p:nvPr/>
        </p:nvSpPr>
        <p:spPr>
          <a:xfrm>
            <a:off x="4941013" y="990600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</p:spTree>
    <p:extLst>
      <p:ext uri="{BB962C8B-B14F-4D97-AF65-F5344CB8AC3E}">
        <p14:creationId xmlns:p14="http://schemas.microsoft.com/office/powerpoint/2010/main" val="2995804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EFC1055C-0C64-495E-BBE8-A7D96DC72F98}"/>
              </a:ext>
            </a:extLst>
          </p:cNvPr>
          <p:cNvCxnSpPr>
            <a:cxnSpLocks/>
          </p:cNvCxnSpPr>
          <p:nvPr/>
        </p:nvCxnSpPr>
        <p:spPr>
          <a:xfrm flipV="1">
            <a:off x="931850" y="2853383"/>
            <a:ext cx="4254513" cy="162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3BA474DF-8E3A-48C0-83C2-B43D8016E808}"/>
              </a:ext>
            </a:extLst>
          </p:cNvPr>
          <p:cNvCxnSpPr>
            <a:cxnSpLocks/>
          </p:cNvCxnSpPr>
          <p:nvPr/>
        </p:nvCxnSpPr>
        <p:spPr>
          <a:xfrm>
            <a:off x="931850" y="3448323"/>
            <a:ext cx="4254513" cy="97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AADCCD67-4854-41A2-AB54-546C815EE75B}"/>
              </a:ext>
            </a:extLst>
          </p:cNvPr>
          <p:cNvCxnSpPr>
            <a:cxnSpLocks/>
          </p:cNvCxnSpPr>
          <p:nvPr/>
        </p:nvCxnSpPr>
        <p:spPr>
          <a:xfrm>
            <a:off x="927561" y="4043258"/>
            <a:ext cx="42545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33CF9F8E-D4C2-4170-A3A4-F86AED18DBB9}"/>
              </a:ext>
            </a:extLst>
          </p:cNvPr>
          <p:cNvCxnSpPr>
            <a:cxnSpLocks/>
          </p:cNvCxnSpPr>
          <p:nvPr/>
        </p:nvCxnSpPr>
        <p:spPr>
          <a:xfrm flipV="1">
            <a:off x="927561" y="4654005"/>
            <a:ext cx="4258802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44B51A-D1D2-4B79-B3B7-09CA636FEB34}"/>
              </a:ext>
            </a:extLst>
          </p:cNvPr>
          <p:cNvSpPr txBox="1"/>
          <p:nvPr/>
        </p:nvSpPr>
        <p:spPr>
          <a:xfrm>
            <a:off x="414205" y="26734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62F20A-B8B6-4D02-A278-3B2D9FC9E722}"/>
              </a:ext>
            </a:extLst>
          </p:cNvPr>
          <p:cNvSpPr txBox="1"/>
          <p:nvPr/>
        </p:nvSpPr>
        <p:spPr>
          <a:xfrm>
            <a:off x="414205" y="330212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63ACBD5-0AD4-44C4-B4C8-B2C8ECAD0D80}"/>
              </a:ext>
            </a:extLst>
          </p:cNvPr>
          <p:cNvSpPr txBox="1"/>
          <p:nvPr/>
        </p:nvSpPr>
        <p:spPr>
          <a:xfrm>
            <a:off x="414205" y="39307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CAEB3B-77EC-4226-A94A-F2627C80ED66}"/>
              </a:ext>
            </a:extLst>
          </p:cNvPr>
          <p:cNvSpPr txBox="1"/>
          <p:nvPr/>
        </p:nvSpPr>
        <p:spPr>
          <a:xfrm>
            <a:off x="414205" y="4602284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04991DA-A478-431B-941E-C1720AF23C0B}"/>
              </a:ext>
            </a:extLst>
          </p:cNvPr>
          <p:cNvSpPr/>
          <p:nvPr/>
        </p:nvSpPr>
        <p:spPr>
          <a:xfrm>
            <a:off x="927561" y="2534964"/>
            <a:ext cx="371737" cy="2586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B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3AB9A77E-FF9B-424E-B13C-CCF3746BC31E}"/>
              </a:ext>
            </a:extLst>
          </p:cNvPr>
          <p:cNvCxnSpPr>
            <a:cxnSpLocks/>
          </p:cNvCxnSpPr>
          <p:nvPr/>
        </p:nvCxnSpPr>
        <p:spPr>
          <a:xfrm>
            <a:off x="1303586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FE45EEE3-0407-48C7-88C5-3B3504178D71}"/>
              </a:ext>
            </a:extLst>
          </p:cNvPr>
          <p:cNvCxnSpPr>
            <a:cxnSpLocks/>
          </p:cNvCxnSpPr>
          <p:nvPr/>
        </p:nvCxnSpPr>
        <p:spPr>
          <a:xfrm>
            <a:off x="1303586" y="2869679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CD67B2F8-E28A-41F0-823B-2618E99B9944}"/>
              </a:ext>
            </a:extLst>
          </p:cNvPr>
          <p:cNvCxnSpPr>
            <a:cxnSpLocks/>
          </p:cNvCxnSpPr>
          <p:nvPr/>
        </p:nvCxnSpPr>
        <p:spPr>
          <a:xfrm>
            <a:off x="1336273" y="2898019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A1F53741-59D6-4F03-B5E4-CC61B5CCAA55}"/>
              </a:ext>
            </a:extLst>
          </p:cNvPr>
          <p:cNvCxnSpPr>
            <a:cxnSpLocks/>
          </p:cNvCxnSpPr>
          <p:nvPr/>
        </p:nvCxnSpPr>
        <p:spPr>
          <a:xfrm>
            <a:off x="2491571" y="346035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B0BDAB50-738D-42EA-8645-626AE0966F11}"/>
              </a:ext>
            </a:extLst>
          </p:cNvPr>
          <p:cNvCxnSpPr>
            <a:cxnSpLocks/>
          </p:cNvCxnSpPr>
          <p:nvPr/>
        </p:nvCxnSpPr>
        <p:spPr>
          <a:xfrm>
            <a:off x="2475227" y="3448324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47B3F032-0E4A-4EB9-AC64-C9D663A28031}"/>
              </a:ext>
            </a:extLst>
          </p:cNvPr>
          <p:cNvCxnSpPr>
            <a:cxnSpLocks/>
          </p:cNvCxnSpPr>
          <p:nvPr/>
        </p:nvCxnSpPr>
        <p:spPr>
          <a:xfrm flipV="1">
            <a:off x="2491571" y="2870983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1766C00B-996D-4E0C-839C-A532A0D30EE5}"/>
              </a:ext>
            </a:extLst>
          </p:cNvPr>
          <p:cNvSpPr/>
          <p:nvPr/>
        </p:nvSpPr>
        <p:spPr>
          <a:xfrm>
            <a:off x="2475228" y="311419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50336A5-BE22-4C75-9BDB-45AB5B84BF77}"/>
              </a:ext>
            </a:extLst>
          </p:cNvPr>
          <p:cNvSpPr txBox="1"/>
          <p:nvPr/>
        </p:nvSpPr>
        <p:spPr>
          <a:xfrm>
            <a:off x="1193349" y="4821575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“Initiate”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B4A9488-B963-432B-9496-59B3DCD876D2}"/>
              </a:ext>
            </a:extLst>
          </p:cNvPr>
          <p:cNvSpPr txBox="1"/>
          <p:nvPr/>
        </p:nvSpPr>
        <p:spPr>
          <a:xfrm>
            <a:off x="2491570" y="4839410"/>
            <a:ext cx="82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“Echo”</a:t>
            </a:r>
          </a:p>
        </p:txBody>
      </p:sp>
      <p:sp>
        <p:nvSpPr>
          <p:cNvPr id="25" name="TextBox 11"/>
          <p:cNvSpPr txBox="1"/>
          <p:nvPr/>
        </p:nvSpPr>
        <p:spPr>
          <a:xfrm>
            <a:off x="4941013" y="10330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</p:spTree>
    <p:extLst>
      <p:ext uri="{BB962C8B-B14F-4D97-AF65-F5344CB8AC3E}">
        <p14:creationId xmlns:p14="http://schemas.microsoft.com/office/powerpoint/2010/main" val="314547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C9D6C5A3-B7E5-4721-8E59-5FE9A4B79958}"/>
              </a:ext>
            </a:extLst>
          </p:cNvPr>
          <p:cNvCxnSpPr>
            <a:cxnSpLocks/>
          </p:cNvCxnSpPr>
          <p:nvPr/>
        </p:nvCxnSpPr>
        <p:spPr>
          <a:xfrm flipV="1">
            <a:off x="931850" y="2853383"/>
            <a:ext cx="4254513" cy="162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C35943C9-D31E-43F5-8794-504028EB6650}"/>
              </a:ext>
            </a:extLst>
          </p:cNvPr>
          <p:cNvCxnSpPr>
            <a:cxnSpLocks/>
          </p:cNvCxnSpPr>
          <p:nvPr/>
        </p:nvCxnSpPr>
        <p:spPr>
          <a:xfrm>
            <a:off x="931850" y="3448323"/>
            <a:ext cx="4254513" cy="97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0978D0A0-7A18-4E34-9484-3DEB4CDB43F7}"/>
              </a:ext>
            </a:extLst>
          </p:cNvPr>
          <p:cNvCxnSpPr>
            <a:cxnSpLocks/>
          </p:cNvCxnSpPr>
          <p:nvPr/>
        </p:nvCxnSpPr>
        <p:spPr>
          <a:xfrm>
            <a:off x="927561" y="4043258"/>
            <a:ext cx="42545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0E2425D6-8D82-4CC7-AE30-D0FD4477BF01}"/>
              </a:ext>
            </a:extLst>
          </p:cNvPr>
          <p:cNvCxnSpPr>
            <a:cxnSpLocks/>
          </p:cNvCxnSpPr>
          <p:nvPr/>
        </p:nvCxnSpPr>
        <p:spPr>
          <a:xfrm flipV="1">
            <a:off x="927561" y="4654005"/>
            <a:ext cx="4258802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7D1BAFFB-2745-4477-8430-84996355EDC1}"/>
              </a:ext>
            </a:extLst>
          </p:cNvPr>
          <p:cNvCxnSpPr>
            <a:cxnSpLocks/>
          </p:cNvCxnSpPr>
          <p:nvPr/>
        </p:nvCxnSpPr>
        <p:spPr>
          <a:xfrm>
            <a:off x="2467962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92C77536-1A6C-4FC4-9A60-39E2FEEB18ED}"/>
              </a:ext>
            </a:extLst>
          </p:cNvPr>
          <p:cNvCxnSpPr>
            <a:cxnSpLocks/>
          </p:cNvCxnSpPr>
          <p:nvPr/>
        </p:nvCxnSpPr>
        <p:spPr>
          <a:xfrm>
            <a:off x="2462821" y="2864109"/>
            <a:ext cx="693632" cy="11560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="" xmlns:a16="http://schemas.microsoft.com/office/drawing/2014/main" id="{16624C01-5D73-419B-A4BD-1FEBE963C8F4}"/>
              </a:ext>
            </a:extLst>
          </p:cNvPr>
          <p:cNvCxnSpPr>
            <a:cxnSpLocks/>
          </p:cNvCxnSpPr>
          <p:nvPr/>
        </p:nvCxnSpPr>
        <p:spPr>
          <a:xfrm>
            <a:off x="2491462" y="2879712"/>
            <a:ext cx="664991" cy="578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44B51A-D1D2-4B79-B3B7-09CA636FEB34}"/>
              </a:ext>
            </a:extLst>
          </p:cNvPr>
          <p:cNvSpPr txBox="1"/>
          <p:nvPr/>
        </p:nvSpPr>
        <p:spPr>
          <a:xfrm>
            <a:off x="414205" y="26734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62F20A-B8B6-4D02-A278-3B2D9FC9E722}"/>
              </a:ext>
            </a:extLst>
          </p:cNvPr>
          <p:cNvSpPr txBox="1"/>
          <p:nvPr/>
        </p:nvSpPr>
        <p:spPr>
          <a:xfrm>
            <a:off x="414205" y="330212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63ACBD5-0AD4-44C4-B4C8-B2C8ECAD0D80}"/>
              </a:ext>
            </a:extLst>
          </p:cNvPr>
          <p:cNvSpPr txBox="1"/>
          <p:nvPr/>
        </p:nvSpPr>
        <p:spPr>
          <a:xfrm>
            <a:off x="414205" y="39307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CAEB3B-77EC-4226-A94A-F2627C80ED66}"/>
              </a:ext>
            </a:extLst>
          </p:cNvPr>
          <p:cNvSpPr txBox="1"/>
          <p:nvPr/>
        </p:nvSpPr>
        <p:spPr>
          <a:xfrm>
            <a:off x="414205" y="4602284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04991DA-A478-431B-941E-C1720AF23C0B}"/>
              </a:ext>
            </a:extLst>
          </p:cNvPr>
          <p:cNvSpPr/>
          <p:nvPr/>
        </p:nvSpPr>
        <p:spPr>
          <a:xfrm>
            <a:off x="927561" y="253496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3AB9A77E-FF9B-424E-B13C-CCF3746BC31E}"/>
              </a:ext>
            </a:extLst>
          </p:cNvPr>
          <p:cNvCxnSpPr>
            <a:cxnSpLocks/>
          </p:cNvCxnSpPr>
          <p:nvPr/>
        </p:nvCxnSpPr>
        <p:spPr>
          <a:xfrm>
            <a:off x="1303586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FE45EEE3-0407-48C7-88C5-3B3504178D71}"/>
              </a:ext>
            </a:extLst>
          </p:cNvPr>
          <p:cNvCxnSpPr>
            <a:cxnSpLocks/>
          </p:cNvCxnSpPr>
          <p:nvPr/>
        </p:nvCxnSpPr>
        <p:spPr>
          <a:xfrm>
            <a:off x="1303586" y="2869679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CD67B2F8-E28A-41F0-823B-2618E99B9944}"/>
              </a:ext>
            </a:extLst>
          </p:cNvPr>
          <p:cNvCxnSpPr>
            <a:cxnSpLocks/>
          </p:cNvCxnSpPr>
          <p:nvPr/>
        </p:nvCxnSpPr>
        <p:spPr>
          <a:xfrm>
            <a:off x="1303586" y="2884015"/>
            <a:ext cx="693632" cy="59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A1F53741-59D6-4F03-B5E4-CC61B5CCAA55}"/>
              </a:ext>
            </a:extLst>
          </p:cNvPr>
          <p:cNvCxnSpPr>
            <a:cxnSpLocks/>
          </p:cNvCxnSpPr>
          <p:nvPr/>
        </p:nvCxnSpPr>
        <p:spPr>
          <a:xfrm>
            <a:off x="2491571" y="346035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B0BDAB50-738D-42EA-8645-626AE0966F11}"/>
              </a:ext>
            </a:extLst>
          </p:cNvPr>
          <p:cNvCxnSpPr>
            <a:cxnSpLocks/>
          </p:cNvCxnSpPr>
          <p:nvPr/>
        </p:nvCxnSpPr>
        <p:spPr>
          <a:xfrm>
            <a:off x="2475227" y="3448324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47B3F032-0E4A-4EB9-AC64-C9D663A28031}"/>
              </a:ext>
            </a:extLst>
          </p:cNvPr>
          <p:cNvCxnSpPr>
            <a:cxnSpLocks/>
          </p:cNvCxnSpPr>
          <p:nvPr/>
        </p:nvCxnSpPr>
        <p:spPr>
          <a:xfrm flipV="1">
            <a:off x="2491571" y="2870983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1766C00B-996D-4E0C-839C-A532A0D30EE5}"/>
              </a:ext>
            </a:extLst>
          </p:cNvPr>
          <p:cNvSpPr/>
          <p:nvPr/>
        </p:nvSpPr>
        <p:spPr>
          <a:xfrm>
            <a:off x="2475228" y="311419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50336A5-BE22-4C75-9BDB-45AB5B84BF77}"/>
              </a:ext>
            </a:extLst>
          </p:cNvPr>
          <p:cNvSpPr txBox="1"/>
          <p:nvPr/>
        </p:nvSpPr>
        <p:spPr>
          <a:xfrm>
            <a:off x="1193349" y="4821575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“Initiate”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B4A9488-B963-432B-9496-59B3DCD876D2}"/>
              </a:ext>
            </a:extLst>
          </p:cNvPr>
          <p:cNvSpPr txBox="1"/>
          <p:nvPr/>
        </p:nvSpPr>
        <p:spPr>
          <a:xfrm>
            <a:off x="2491570" y="4839410"/>
            <a:ext cx="82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“Echo”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32274E6F-09A5-441A-A312-F31FA039AE3F}"/>
              </a:ext>
            </a:extLst>
          </p:cNvPr>
          <p:cNvCxnSpPr>
            <a:cxnSpLocks/>
          </p:cNvCxnSpPr>
          <p:nvPr/>
        </p:nvCxnSpPr>
        <p:spPr>
          <a:xfrm flipV="1">
            <a:off x="2491571" y="3457516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FA2FDC0A-A00B-4C60-9106-8FC659BA1D53}"/>
              </a:ext>
            </a:extLst>
          </p:cNvPr>
          <p:cNvCxnSpPr>
            <a:cxnSpLocks/>
          </p:cNvCxnSpPr>
          <p:nvPr/>
        </p:nvCxnSpPr>
        <p:spPr>
          <a:xfrm flipV="1">
            <a:off x="2487634" y="405704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DA3BE02F-99CB-42E7-AEC8-4303342961A4}"/>
              </a:ext>
            </a:extLst>
          </p:cNvPr>
          <p:cNvCxnSpPr>
            <a:cxnSpLocks/>
          </p:cNvCxnSpPr>
          <p:nvPr/>
        </p:nvCxnSpPr>
        <p:spPr>
          <a:xfrm>
            <a:off x="2487634" y="4055582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43C6EA85-0485-41C3-91EA-C570ADDEE84A}"/>
              </a:ext>
            </a:extLst>
          </p:cNvPr>
          <p:cNvCxnSpPr>
            <a:cxnSpLocks/>
          </p:cNvCxnSpPr>
          <p:nvPr/>
        </p:nvCxnSpPr>
        <p:spPr>
          <a:xfrm flipV="1">
            <a:off x="2475227" y="2884016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16C56E92-8E1C-4A6A-BB44-5AA07B5B9563}"/>
              </a:ext>
            </a:extLst>
          </p:cNvPr>
          <p:cNvCxnSpPr>
            <a:cxnSpLocks/>
          </p:cNvCxnSpPr>
          <p:nvPr/>
        </p:nvCxnSpPr>
        <p:spPr>
          <a:xfrm flipV="1">
            <a:off x="2471290" y="3455715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1BF11CB7-C825-4197-B160-17A91E3D2792}"/>
              </a:ext>
            </a:extLst>
          </p:cNvPr>
          <p:cNvCxnSpPr>
            <a:cxnSpLocks/>
          </p:cNvCxnSpPr>
          <p:nvPr/>
        </p:nvCxnSpPr>
        <p:spPr>
          <a:xfrm flipV="1">
            <a:off x="2467354" y="2853384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F61E036-55C4-499C-88DA-677B0538E288}"/>
              </a:ext>
            </a:extLst>
          </p:cNvPr>
          <p:cNvSpPr/>
          <p:nvPr/>
        </p:nvSpPr>
        <p:spPr>
          <a:xfrm>
            <a:off x="2475228" y="372456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CEC58AF1-1F19-4E68-952B-049A87AAE6C5}"/>
              </a:ext>
            </a:extLst>
          </p:cNvPr>
          <p:cNvSpPr/>
          <p:nvPr/>
        </p:nvSpPr>
        <p:spPr>
          <a:xfrm>
            <a:off x="2467354" y="4293102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C83968F-E59B-42AC-A7DE-93E1CB0C00C0}"/>
              </a:ext>
            </a:extLst>
          </p:cNvPr>
          <p:cNvSpPr/>
          <p:nvPr/>
        </p:nvSpPr>
        <p:spPr>
          <a:xfrm>
            <a:off x="2450307" y="2540487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" name="TextBox 11"/>
          <p:cNvSpPr txBox="1"/>
          <p:nvPr/>
        </p:nvSpPr>
        <p:spPr>
          <a:xfrm>
            <a:off x="4941013" y="11092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</p:spTree>
    <p:extLst>
      <p:ext uri="{BB962C8B-B14F-4D97-AF65-F5344CB8AC3E}">
        <p14:creationId xmlns:p14="http://schemas.microsoft.com/office/powerpoint/2010/main" val="217519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69DD4184-B650-4AB9-9F88-DD114CB7566A}"/>
              </a:ext>
            </a:extLst>
          </p:cNvPr>
          <p:cNvCxnSpPr>
            <a:cxnSpLocks/>
          </p:cNvCxnSpPr>
          <p:nvPr/>
        </p:nvCxnSpPr>
        <p:spPr>
          <a:xfrm flipV="1">
            <a:off x="931850" y="2853383"/>
            <a:ext cx="4254513" cy="162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9458A64B-8813-4DFC-9684-FDDA8D990F97}"/>
              </a:ext>
            </a:extLst>
          </p:cNvPr>
          <p:cNvCxnSpPr>
            <a:cxnSpLocks/>
          </p:cNvCxnSpPr>
          <p:nvPr/>
        </p:nvCxnSpPr>
        <p:spPr>
          <a:xfrm>
            <a:off x="931850" y="3448323"/>
            <a:ext cx="4254513" cy="97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CF5E3463-C9FA-4B54-8F3C-7B4380DFACCA}"/>
              </a:ext>
            </a:extLst>
          </p:cNvPr>
          <p:cNvCxnSpPr>
            <a:cxnSpLocks/>
          </p:cNvCxnSpPr>
          <p:nvPr/>
        </p:nvCxnSpPr>
        <p:spPr>
          <a:xfrm>
            <a:off x="927561" y="4043258"/>
            <a:ext cx="42545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A4749761-79A4-401E-BCD6-5AF294AFF738}"/>
              </a:ext>
            </a:extLst>
          </p:cNvPr>
          <p:cNvCxnSpPr>
            <a:cxnSpLocks/>
          </p:cNvCxnSpPr>
          <p:nvPr/>
        </p:nvCxnSpPr>
        <p:spPr>
          <a:xfrm flipV="1">
            <a:off x="927561" y="4654005"/>
            <a:ext cx="4258802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7D1BAFFB-2745-4477-8430-84996355EDC1}"/>
              </a:ext>
            </a:extLst>
          </p:cNvPr>
          <p:cNvCxnSpPr>
            <a:cxnSpLocks/>
          </p:cNvCxnSpPr>
          <p:nvPr/>
        </p:nvCxnSpPr>
        <p:spPr>
          <a:xfrm>
            <a:off x="2467962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92C77536-1A6C-4FC4-9A60-39E2FEEB18ED}"/>
              </a:ext>
            </a:extLst>
          </p:cNvPr>
          <p:cNvCxnSpPr>
            <a:cxnSpLocks/>
          </p:cNvCxnSpPr>
          <p:nvPr/>
        </p:nvCxnSpPr>
        <p:spPr>
          <a:xfrm>
            <a:off x="2462821" y="2864109"/>
            <a:ext cx="693632" cy="11560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="" xmlns:a16="http://schemas.microsoft.com/office/drawing/2014/main" id="{16624C01-5D73-419B-A4BD-1FEBE963C8F4}"/>
              </a:ext>
            </a:extLst>
          </p:cNvPr>
          <p:cNvCxnSpPr>
            <a:cxnSpLocks/>
          </p:cNvCxnSpPr>
          <p:nvPr/>
        </p:nvCxnSpPr>
        <p:spPr>
          <a:xfrm>
            <a:off x="2491462" y="2879712"/>
            <a:ext cx="664991" cy="578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44B51A-D1D2-4B79-B3B7-09CA636FEB34}"/>
              </a:ext>
            </a:extLst>
          </p:cNvPr>
          <p:cNvSpPr txBox="1"/>
          <p:nvPr/>
        </p:nvSpPr>
        <p:spPr>
          <a:xfrm>
            <a:off x="414205" y="267347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62F20A-B8B6-4D02-A278-3B2D9FC9E722}"/>
              </a:ext>
            </a:extLst>
          </p:cNvPr>
          <p:cNvSpPr txBox="1"/>
          <p:nvPr/>
        </p:nvSpPr>
        <p:spPr>
          <a:xfrm>
            <a:off x="414205" y="3302122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63ACBD5-0AD4-44C4-B4C8-B2C8ECAD0D80}"/>
              </a:ext>
            </a:extLst>
          </p:cNvPr>
          <p:cNvSpPr txBox="1"/>
          <p:nvPr/>
        </p:nvSpPr>
        <p:spPr>
          <a:xfrm>
            <a:off x="414205" y="3883077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CAEB3B-77EC-4226-A94A-F2627C80ED66}"/>
              </a:ext>
            </a:extLst>
          </p:cNvPr>
          <p:cNvSpPr txBox="1"/>
          <p:nvPr/>
        </p:nvSpPr>
        <p:spPr>
          <a:xfrm>
            <a:off x="414205" y="4539940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04991DA-A478-431B-941E-C1720AF23C0B}"/>
              </a:ext>
            </a:extLst>
          </p:cNvPr>
          <p:cNvSpPr/>
          <p:nvPr/>
        </p:nvSpPr>
        <p:spPr>
          <a:xfrm>
            <a:off x="927561" y="253496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3AB9A77E-FF9B-424E-B13C-CCF3746BC31E}"/>
              </a:ext>
            </a:extLst>
          </p:cNvPr>
          <p:cNvCxnSpPr>
            <a:cxnSpLocks/>
          </p:cNvCxnSpPr>
          <p:nvPr/>
        </p:nvCxnSpPr>
        <p:spPr>
          <a:xfrm>
            <a:off x="1303586" y="286968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FE45EEE3-0407-48C7-88C5-3B3504178D71}"/>
              </a:ext>
            </a:extLst>
          </p:cNvPr>
          <p:cNvCxnSpPr>
            <a:cxnSpLocks/>
          </p:cNvCxnSpPr>
          <p:nvPr/>
        </p:nvCxnSpPr>
        <p:spPr>
          <a:xfrm>
            <a:off x="1303586" y="2869679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CD67B2F8-E28A-41F0-823B-2618E99B9944}"/>
              </a:ext>
            </a:extLst>
          </p:cNvPr>
          <p:cNvCxnSpPr>
            <a:cxnSpLocks/>
          </p:cNvCxnSpPr>
          <p:nvPr/>
        </p:nvCxnSpPr>
        <p:spPr>
          <a:xfrm>
            <a:off x="1303586" y="2884015"/>
            <a:ext cx="693632" cy="59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A1F53741-59D6-4F03-B5E4-CC61B5CCAA55}"/>
              </a:ext>
            </a:extLst>
          </p:cNvPr>
          <p:cNvCxnSpPr>
            <a:cxnSpLocks/>
          </p:cNvCxnSpPr>
          <p:nvPr/>
        </p:nvCxnSpPr>
        <p:spPr>
          <a:xfrm>
            <a:off x="2491571" y="346035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B0BDAB50-738D-42EA-8645-626AE0966F11}"/>
              </a:ext>
            </a:extLst>
          </p:cNvPr>
          <p:cNvCxnSpPr>
            <a:cxnSpLocks/>
          </p:cNvCxnSpPr>
          <p:nvPr/>
        </p:nvCxnSpPr>
        <p:spPr>
          <a:xfrm>
            <a:off x="2475227" y="3448324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47B3F032-0E4A-4EB9-AC64-C9D663A28031}"/>
              </a:ext>
            </a:extLst>
          </p:cNvPr>
          <p:cNvCxnSpPr>
            <a:cxnSpLocks/>
          </p:cNvCxnSpPr>
          <p:nvPr/>
        </p:nvCxnSpPr>
        <p:spPr>
          <a:xfrm flipV="1">
            <a:off x="2491571" y="2870983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1766C00B-996D-4E0C-839C-A532A0D30EE5}"/>
              </a:ext>
            </a:extLst>
          </p:cNvPr>
          <p:cNvSpPr/>
          <p:nvPr/>
        </p:nvSpPr>
        <p:spPr>
          <a:xfrm>
            <a:off x="2475228" y="311419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50336A5-BE22-4C75-9BDB-45AB5B84BF77}"/>
              </a:ext>
            </a:extLst>
          </p:cNvPr>
          <p:cNvSpPr txBox="1"/>
          <p:nvPr/>
        </p:nvSpPr>
        <p:spPr>
          <a:xfrm>
            <a:off x="1193349" y="4821575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“Initiate”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6B4A9488-B963-432B-9496-59B3DCD876D2}"/>
              </a:ext>
            </a:extLst>
          </p:cNvPr>
          <p:cNvSpPr txBox="1"/>
          <p:nvPr/>
        </p:nvSpPr>
        <p:spPr>
          <a:xfrm>
            <a:off x="2491570" y="4839410"/>
            <a:ext cx="82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“Echo”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32274E6F-09A5-441A-A312-F31FA039AE3F}"/>
              </a:ext>
            </a:extLst>
          </p:cNvPr>
          <p:cNvCxnSpPr>
            <a:cxnSpLocks/>
          </p:cNvCxnSpPr>
          <p:nvPr/>
        </p:nvCxnSpPr>
        <p:spPr>
          <a:xfrm flipV="1">
            <a:off x="2491571" y="3457516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FA2FDC0A-A00B-4C60-9106-8FC659BA1D53}"/>
              </a:ext>
            </a:extLst>
          </p:cNvPr>
          <p:cNvCxnSpPr>
            <a:cxnSpLocks/>
          </p:cNvCxnSpPr>
          <p:nvPr/>
        </p:nvCxnSpPr>
        <p:spPr>
          <a:xfrm flipV="1">
            <a:off x="2487634" y="405704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DA3BE02F-99CB-42E7-AEC8-4303342961A4}"/>
              </a:ext>
            </a:extLst>
          </p:cNvPr>
          <p:cNvCxnSpPr>
            <a:cxnSpLocks/>
          </p:cNvCxnSpPr>
          <p:nvPr/>
        </p:nvCxnSpPr>
        <p:spPr>
          <a:xfrm>
            <a:off x="2487634" y="4055582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43C6EA85-0485-41C3-91EA-C570ADDEE84A}"/>
              </a:ext>
            </a:extLst>
          </p:cNvPr>
          <p:cNvCxnSpPr>
            <a:cxnSpLocks/>
          </p:cNvCxnSpPr>
          <p:nvPr/>
        </p:nvCxnSpPr>
        <p:spPr>
          <a:xfrm flipV="1">
            <a:off x="2475227" y="2884016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16C56E92-8E1C-4A6A-BB44-5AA07B5B9563}"/>
              </a:ext>
            </a:extLst>
          </p:cNvPr>
          <p:cNvCxnSpPr>
            <a:cxnSpLocks/>
          </p:cNvCxnSpPr>
          <p:nvPr/>
        </p:nvCxnSpPr>
        <p:spPr>
          <a:xfrm flipV="1">
            <a:off x="2471290" y="3455715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1BF11CB7-C825-4197-B160-17A91E3D2792}"/>
              </a:ext>
            </a:extLst>
          </p:cNvPr>
          <p:cNvCxnSpPr>
            <a:cxnSpLocks/>
          </p:cNvCxnSpPr>
          <p:nvPr/>
        </p:nvCxnSpPr>
        <p:spPr>
          <a:xfrm flipV="1">
            <a:off x="2467354" y="2853384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F61E036-55C4-499C-88DA-677B0538E288}"/>
              </a:ext>
            </a:extLst>
          </p:cNvPr>
          <p:cNvSpPr/>
          <p:nvPr/>
        </p:nvSpPr>
        <p:spPr>
          <a:xfrm>
            <a:off x="2475228" y="372456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CEC58AF1-1F19-4E68-952B-049A87AAE6C5}"/>
              </a:ext>
            </a:extLst>
          </p:cNvPr>
          <p:cNvSpPr/>
          <p:nvPr/>
        </p:nvSpPr>
        <p:spPr>
          <a:xfrm>
            <a:off x="2467354" y="4293102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C83968F-E59B-42AC-A7DE-93E1CB0C00C0}"/>
              </a:ext>
            </a:extLst>
          </p:cNvPr>
          <p:cNvSpPr/>
          <p:nvPr/>
        </p:nvSpPr>
        <p:spPr>
          <a:xfrm>
            <a:off x="2450307" y="2540487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4683805D-CC83-4BA0-963F-0C9E7109F277}"/>
              </a:ext>
            </a:extLst>
          </p:cNvPr>
          <p:cNvCxnSpPr>
            <a:cxnSpLocks/>
          </p:cNvCxnSpPr>
          <p:nvPr/>
        </p:nvCxnSpPr>
        <p:spPr>
          <a:xfrm>
            <a:off x="3710974" y="2862536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1F8F3632-0AA4-4582-89A2-AE1552D63944}"/>
              </a:ext>
            </a:extLst>
          </p:cNvPr>
          <p:cNvCxnSpPr>
            <a:cxnSpLocks/>
          </p:cNvCxnSpPr>
          <p:nvPr/>
        </p:nvCxnSpPr>
        <p:spPr>
          <a:xfrm>
            <a:off x="3705833" y="2856965"/>
            <a:ext cx="693632" cy="11560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F5A710DC-3B3D-4CA8-9E78-D0D5E3BBEA60}"/>
              </a:ext>
            </a:extLst>
          </p:cNvPr>
          <p:cNvCxnSpPr>
            <a:cxnSpLocks/>
          </p:cNvCxnSpPr>
          <p:nvPr/>
        </p:nvCxnSpPr>
        <p:spPr>
          <a:xfrm>
            <a:off x="3734474" y="2872568"/>
            <a:ext cx="664991" cy="578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F898B6DC-662A-4704-98A2-E7E221D027E3}"/>
              </a:ext>
            </a:extLst>
          </p:cNvPr>
          <p:cNvCxnSpPr>
            <a:cxnSpLocks/>
          </p:cNvCxnSpPr>
          <p:nvPr/>
        </p:nvCxnSpPr>
        <p:spPr>
          <a:xfrm>
            <a:off x="3734583" y="3453211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8B3D2296-934C-476C-93EB-EC8A760FE502}"/>
              </a:ext>
            </a:extLst>
          </p:cNvPr>
          <p:cNvCxnSpPr>
            <a:cxnSpLocks/>
          </p:cNvCxnSpPr>
          <p:nvPr/>
        </p:nvCxnSpPr>
        <p:spPr>
          <a:xfrm>
            <a:off x="3718240" y="3441180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8747A47B-247D-4221-BA97-E11F5DC1B3EE}"/>
              </a:ext>
            </a:extLst>
          </p:cNvPr>
          <p:cNvCxnSpPr>
            <a:cxnSpLocks/>
          </p:cNvCxnSpPr>
          <p:nvPr/>
        </p:nvCxnSpPr>
        <p:spPr>
          <a:xfrm flipV="1">
            <a:off x="3734583" y="2863840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05FEB35F-5991-4566-AD47-E6EADD3D4683}"/>
              </a:ext>
            </a:extLst>
          </p:cNvPr>
          <p:cNvSpPr/>
          <p:nvPr/>
        </p:nvSpPr>
        <p:spPr>
          <a:xfrm>
            <a:off x="3718240" y="3107051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826F83D-AA19-4BB5-A913-8193AA607E0F}"/>
              </a:ext>
            </a:extLst>
          </p:cNvPr>
          <p:cNvSpPr txBox="1"/>
          <p:nvPr/>
        </p:nvSpPr>
        <p:spPr>
          <a:xfrm>
            <a:off x="3626666" y="4828014"/>
            <a:ext cx="95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“Ready”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6BC8C04A-70FA-4EED-A331-34580ED0CB92}"/>
              </a:ext>
            </a:extLst>
          </p:cNvPr>
          <p:cNvCxnSpPr>
            <a:cxnSpLocks/>
          </p:cNvCxnSpPr>
          <p:nvPr/>
        </p:nvCxnSpPr>
        <p:spPr>
          <a:xfrm flipV="1">
            <a:off x="3734583" y="3450372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320330BC-A50E-4147-A3F6-C13DBDB9B1D9}"/>
              </a:ext>
            </a:extLst>
          </p:cNvPr>
          <p:cNvCxnSpPr>
            <a:cxnSpLocks/>
          </p:cNvCxnSpPr>
          <p:nvPr/>
        </p:nvCxnSpPr>
        <p:spPr>
          <a:xfrm flipV="1">
            <a:off x="3730646" y="4049901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A75FC4F2-83DA-4DEB-9888-95A7AA5170ED}"/>
              </a:ext>
            </a:extLst>
          </p:cNvPr>
          <p:cNvCxnSpPr>
            <a:cxnSpLocks/>
          </p:cNvCxnSpPr>
          <p:nvPr/>
        </p:nvCxnSpPr>
        <p:spPr>
          <a:xfrm>
            <a:off x="3730646" y="4048438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7E80EB90-9C57-4DE1-8115-84026E334860}"/>
              </a:ext>
            </a:extLst>
          </p:cNvPr>
          <p:cNvCxnSpPr>
            <a:cxnSpLocks/>
          </p:cNvCxnSpPr>
          <p:nvPr/>
        </p:nvCxnSpPr>
        <p:spPr>
          <a:xfrm flipV="1">
            <a:off x="3718240" y="2876872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752E529C-DA36-4132-8F30-0D1B1E0E2ED3}"/>
              </a:ext>
            </a:extLst>
          </p:cNvPr>
          <p:cNvCxnSpPr>
            <a:cxnSpLocks/>
          </p:cNvCxnSpPr>
          <p:nvPr/>
        </p:nvCxnSpPr>
        <p:spPr>
          <a:xfrm flipV="1">
            <a:off x="3714303" y="3448571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="" xmlns:a16="http://schemas.microsoft.com/office/drawing/2014/main" id="{B0B64566-BE80-4312-8336-48ABC180C622}"/>
              </a:ext>
            </a:extLst>
          </p:cNvPr>
          <p:cNvCxnSpPr>
            <a:cxnSpLocks/>
          </p:cNvCxnSpPr>
          <p:nvPr/>
        </p:nvCxnSpPr>
        <p:spPr>
          <a:xfrm flipV="1">
            <a:off x="3710366" y="2846240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C2645899-04C4-449E-8E3F-5D3A00B94DE0}"/>
              </a:ext>
            </a:extLst>
          </p:cNvPr>
          <p:cNvSpPr/>
          <p:nvPr/>
        </p:nvSpPr>
        <p:spPr>
          <a:xfrm>
            <a:off x="3718240" y="3717420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EBEC77B9-D383-4EFF-8E63-7A421F018097}"/>
              </a:ext>
            </a:extLst>
          </p:cNvPr>
          <p:cNvSpPr/>
          <p:nvPr/>
        </p:nvSpPr>
        <p:spPr>
          <a:xfrm>
            <a:off x="3710367" y="4285958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CFE01127-B9AB-4176-9A06-347206263C57}"/>
              </a:ext>
            </a:extLst>
          </p:cNvPr>
          <p:cNvSpPr/>
          <p:nvPr/>
        </p:nvSpPr>
        <p:spPr>
          <a:xfrm>
            <a:off x="3693319" y="2533343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3649293-705C-4CA4-9E2A-86C7463F8215}"/>
              </a:ext>
            </a:extLst>
          </p:cNvPr>
          <p:cNvSpPr txBox="1"/>
          <p:nvPr/>
        </p:nvSpPr>
        <p:spPr>
          <a:xfrm>
            <a:off x="5772150" y="2457450"/>
            <a:ext cx="3028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Communication complexity is O(n</a:t>
            </a:r>
            <a:r>
              <a:rPr lang="en-US" sz="2100" baseline="30000" dirty="0"/>
              <a:t>2</a:t>
            </a:r>
            <a:r>
              <a:rPr lang="en-US" sz="2100" dirty="0"/>
              <a:t>|B|) </a:t>
            </a:r>
          </a:p>
        </p:txBody>
      </p:sp>
      <p:sp>
        <p:nvSpPr>
          <p:cNvPr id="57" name="TextBox 11"/>
          <p:cNvSpPr txBox="1"/>
          <p:nvPr/>
        </p:nvSpPr>
        <p:spPr>
          <a:xfrm>
            <a:off x="4941013" y="11092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</p:spTree>
    <p:extLst>
      <p:ext uri="{BB962C8B-B14F-4D97-AF65-F5344CB8AC3E}">
        <p14:creationId xmlns:p14="http://schemas.microsoft.com/office/powerpoint/2010/main" val="1217416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57" name="TextBox 11"/>
          <p:cNvSpPr txBox="1"/>
          <p:nvPr/>
        </p:nvSpPr>
        <p:spPr>
          <a:xfrm>
            <a:off x="4941013" y="11092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F6B3C666-4BA7-4A6C-8B88-9B1B5FA64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2037"/>
            <a:ext cx="6702962" cy="43148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99137B2-B0D5-4A6C-8430-E62D9A691AF0}"/>
              </a:ext>
            </a:extLst>
          </p:cNvPr>
          <p:cNvSpPr txBox="1"/>
          <p:nvPr/>
        </p:nvSpPr>
        <p:spPr>
          <a:xfrm>
            <a:off x="990600" y="5943600"/>
            <a:ext cx="685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algorithm implements Byzantine reliable broadcast if n &gt; 3t.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7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Best-effort broadcast or simply broadcast (BEB)</a:t>
            </a:r>
          </a:p>
          <a:p>
            <a:pPr lvl="1"/>
            <a:r>
              <a:rPr lang="en-US" dirty="0"/>
              <a:t>Unreliable</a:t>
            </a:r>
          </a:p>
          <a:p>
            <a:endParaRPr lang="en-US" dirty="0"/>
          </a:p>
          <a:p>
            <a:r>
              <a:rPr lang="en-US" dirty="0"/>
              <a:t>Reliable broadcast (RB)</a:t>
            </a:r>
          </a:p>
          <a:p>
            <a:pPr lvl="1"/>
            <a:r>
              <a:rPr lang="en-US" dirty="0"/>
              <a:t>Reliable</a:t>
            </a:r>
          </a:p>
          <a:p>
            <a:pPr lvl="1"/>
            <a:r>
              <a:rPr lang="en-US" dirty="0"/>
              <a:t>We are interested</a:t>
            </a:r>
          </a:p>
        </p:txBody>
      </p:sp>
    </p:spTree>
    <p:extLst>
      <p:ext uri="{BB962C8B-B14F-4D97-AF65-F5344CB8AC3E}">
        <p14:creationId xmlns:p14="http://schemas.microsoft.com/office/powerpoint/2010/main" val="152460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A13E11-C48E-42AD-8CB8-80A1C5BF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Bracha’s</a:t>
            </a:r>
            <a:r>
              <a:rPr lang="en-US" dirty="0"/>
              <a:t> Reliable Broadcast</a:t>
            </a:r>
            <a:br>
              <a:rPr lang="en-US" dirty="0"/>
            </a:br>
            <a:endParaRPr lang="en-US" dirty="0"/>
          </a:p>
        </p:txBody>
      </p:sp>
      <p:sp>
        <p:nvSpPr>
          <p:cNvPr id="57" name="TextBox 11"/>
          <p:cNvSpPr txBox="1"/>
          <p:nvPr/>
        </p:nvSpPr>
        <p:spPr>
          <a:xfrm>
            <a:off x="4941013" y="1109246"/>
            <a:ext cx="396240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Bracha</a:t>
            </a:r>
            <a:r>
              <a:rPr lang="en-US" altLang="zh-CN" sz="1600" dirty="0"/>
              <a:t>, </a:t>
            </a:r>
            <a:r>
              <a:rPr lang="en-US" sz="1600" i="1" dirty="0"/>
              <a:t>Information and Computation</a:t>
            </a:r>
            <a:r>
              <a:rPr lang="zh-CN" altLang="en-US" sz="1600" dirty="0"/>
              <a:t> </a:t>
            </a:r>
            <a:r>
              <a:rPr lang="en-US" altLang="zh-CN" sz="1600" dirty="0"/>
              <a:t>2018]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F6B3C666-4BA7-4A6C-8B88-9B1B5FA64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2037"/>
            <a:ext cx="6702962" cy="43148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99137B2-B0D5-4A6C-8430-E62D9A691AF0}"/>
              </a:ext>
            </a:extLst>
          </p:cNvPr>
          <p:cNvSpPr txBox="1"/>
          <p:nvPr/>
        </p:nvSpPr>
        <p:spPr>
          <a:xfrm>
            <a:off x="990600" y="5943600"/>
            <a:ext cx="685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algorithm implements Byzantine reliable broadcast if n &gt; 3t.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B1EAB66-A61F-412A-ADEC-69AA5E2D8E9B}"/>
              </a:ext>
            </a:extLst>
          </p:cNvPr>
          <p:cNvSpPr/>
          <p:nvPr/>
        </p:nvSpPr>
        <p:spPr>
          <a:xfrm>
            <a:off x="838200" y="3886200"/>
            <a:ext cx="7315200" cy="11430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3477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060E54-597B-48A6-8F67-1388AE7F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Proof? (Discussion Time!)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B39B10-B217-4429-AA38-C4BA1D53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E4799F42-D6F0-4452-95BC-71B9A8DD8C77}"/>
              </a:ext>
            </a:extLst>
          </p:cNvPr>
          <p:cNvCxnSpPr>
            <a:cxnSpLocks/>
          </p:cNvCxnSpPr>
          <p:nvPr/>
        </p:nvCxnSpPr>
        <p:spPr>
          <a:xfrm flipV="1">
            <a:off x="931850" y="1767840"/>
            <a:ext cx="4254513" cy="162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E3182E2D-F7CD-4B4D-81E0-49708ECAA80E}"/>
              </a:ext>
            </a:extLst>
          </p:cNvPr>
          <p:cNvCxnSpPr>
            <a:cxnSpLocks/>
          </p:cNvCxnSpPr>
          <p:nvPr/>
        </p:nvCxnSpPr>
        <p:spPr>
          <a:xfrm>
            <a:off x="931850" y="2362780"/>
            <a:ext cx="4254513" cy="97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8816B82B-B765-427A-9731-CC8F31FCF07B}"/>
              </a:ext>
            </a:extLst>
          </p:cNvPr>
          <p:cNvCxnSpPr>
            <a:cxnSpLocks/>
          </p:cNvCxnSpPr>
          <p:nvPr/>
        </p:nvCxnSpPr>
        <p:spPr>
          <a:xfrm>
            <a:off x="927561" y="2957715"/>
            <a:ext cx="42545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02874CB7-32BB-46EA-937E-182353EC972C}"/>
              </a:ext>
            </a:extLst>
          </p:cNvPr>
          <p:cNvCxnSpPr>
            <a:cxnSpLocks/>
          </p:cNvCxnSpPr>
          <p:nvPr/>
        </p:nvCxnSpPr>
        <p:spPr>
          <a:xfrm flipV="1">
            <a:off x="927561" y="3568462"/>
            <a:ext cx="4258802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98048896-C62B-4242-A34D-B5638C1B8119}"/>
              </a:ext>
            </a:extLst>
          </p:cNvPr>
          <p:cNvCxnSpPr>
            <a:cxnSpLocks/>
          </p:cNvCxnSpPr>
          <p:nvPr/>
        </p:nvCxnSpPr>
        <p:spPr>
          <a:xfrm>
            <a:off x="2467962" y="1784137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99283969-1555-485C-8930-6704D7ACA47D}"/>
              </a:ext>
            </a:extLst>
          </p:cNvPr>
          <p:cNvCxnSpPr>
            <a:cxnSpLocks/>
          </p:cNvCxnSpPr>
          <p:nvPr/>
        </p:nvCxnSpPr>
        <p:spPr>
          <a:xfrm>
            <a:off x="2462821" y="1778566"/>
            <a:ext cx="693632" cy="11560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C1932BCD-0039-4AD3-855A-592B9F2DF31E}"/>
              </a:ext>
            </a:extLst>
          </p:cNvPr>
          <p:cNvCxnSpPr>
            <a:cxnSpLocks/>
          </p:cNvCxnSpPr>
          <p:nvPr/>
        </p:nvCxnSpPr>
        <p:spPr>
          <a:xfrm>
            <a:off x="2491462" y="1794169"/>
            <a:ext cx="664991" cy="578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60D0E91-FAD7-4B51-A920-C4784502E1FF}"/>
              </a:ext>
            </a:extLst>
          </p:cNvPr>
          <p:cNvSpPr txBox="1"/>
          <p:nvPr/>
        </p:nvSpPr>
        <p:spPr>
          <a:xfrm>
            <a:off x="414205" y="1587929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75A17C4-1308-44D9-A5FE-726BCA01F2F2}"/>
              </a:ext>
            </a:extLst>
          </p:cNvPr>
          <p:cNvSpPr txBox="1"/>
          <p:nvPr/>
        </p:nvSpPr>
        <p:spPr>
          <a:xfrm>
            <a:off x="414205" y="2216579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031ECDF-9D7D-48F8-B5FC-91650471FBBD}"/>
              </a:ext>
            </a:extLst>
          </p:cNvPr>
          <p:cNvSpPr txBox="1"/>
          <p:nvPr/>
        </p:nvSpPr>
        <p:spPr>
          <a:xfrm>
            <a:off x="414205" y="2797534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2D1FF37-B677-4EDB-AEF0-B1A6D6FFF964}"/>
              </a:ext>
            </a:extLst>
          </p:cNvPr>
          <p:cNvSpPr txBox="1"/>
          <p:nvPr/>
        </p:nvSpPr>
        <p:spPr>
          <a:xfrm>
            <a:off x="414205" y="3454397"/>
            <a:ext cx="417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p</a:t>
            </a:r>
            <a:r>
              <a:rPr lang="en-US" sz="2100" baseline="-25000" dirty="0"/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3F44348E-F6D2-489D-B351-AAB2B3B98D92}"/>
              </a:ext>
            </a:extLst>
          </p:cNvPr>
          <p:cNvSpPr/>
          <p:nvPr/>
        </p:nvSpPr>
        <p:spPr>
          <a:xfrm>
            <a:off x="927561" y="1449421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43EDC6BF-19A4-46A3-AD34-6192ED7E19C0}"/>
              </a:ext>
            </a:extLst>
          </p:cNvPr>
          <p:cNvCxnSpPr>
            <a:cxnSpLocks/>
          </p:cNvCxnSpPr>
          <p:nvPr/>
        </p:nvCxnSpPr>
        <p:spPr>
          <a:xfrm>
            <a:off x="1303586" y="1784137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3CE77181-FCCA-4A2D-8A0B-472B610AA001}"/>
              </a:ext>
            </a:extLst>
          </p:cNvPr>
          <p:cNvCxnSpPr>
            <a:cxnSpLocks/>
          </p:cNvCxnSpPr>
          <p:nvPr/>
        </p:nvCxnSpPr>
        <p:spPr>
          <a:xfrm>
            <a:off x="1303586" y="1784136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F4A14878-866F-478D-B013-D4D1D0572761}"/>
              </a:ext>
            </a:extLst>
          </p:cNvPr>
          <p:cNvCxnSpPr>
            <a:cxnSpLocks/>
          </p:cNvCxnSpPr>
          <p:nvPr/>
        </p:nvCxnSpPr>
        <p:spPr>
          <a:xfrm>
            <a:off x="1303586" y="1798472"/>
            <a:ext cx="693632" cy="59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89F33557-B0F5-4741-ABD3-9C16BD78A24F}"/>
              </a:ext>
            </a:extLst>
          </p:cNvPr>
          <p:cNvCxnSpPr>
            <a:cxnSpLocks/>
          </p:cNvCxnSpPr>
          <p:nvPr/>
        </p:nvCxnSpPr>
        <p:spPr>
          <a:xfrm>
            <a:off x="2491571" y="2374812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10E75B42-86BC-40C7-9C2F-38192DDE1CFC}"/>
              </a:ext>
            </a:extLst>
          </p:cNvPr>
          <p:cNvCxnSpPr>
            <a:cxnSpLocks/>
          </p:cNvCxnSpPr>
          <p:nvPr/>
        </p:nvCxnSpPr>
        <p:spPr>
          <a:xfrm>
            <a:off x="2475227" y="2362781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F9B8BC76-8E59-4B00-8A1C-90F2C7038279}"/>
              </a:ext>
            </a:extLst>
          </p:cNvPr>
          <p:cNvCxnSpPr>
            <a:cxnSpLocks/>
          </p:cNvCxnSpPr>
          <p:nvPr/>
        </p:nvCxnSpPr>
        <p:spPr>
          <a:xfrm flipV="1">
            <a:off x="2491571" y="1785440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928AF479-687E-4CA1-8C36-830F398BE836}"/>
              </a:ext>
            </a:extLst>
          </p:cNvPr>
          <p:cNvSpPr/>
          <p:nvPr/>
        </p:nvSpPr>
        <p:spPr>
          <a:xfrm>
            <a:off x="2475228" y="2028651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F443C4CF-0D6E-4760-A082-D2E1328307D4}"/>
              </a:ext>
            </a:extLst>
          </p:cNvPr>
          <p:cNvSpPr txBox="1"/>
          <p:nvPr/>
        </p:nvSpPr>
        <p:spPr>
          <a:xfrm>
            <a:off x="1193349" y="3736032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“Initiate”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CABFDE1-01A6-4CA0-82B8-45466C7DC6E7}"/>
              </a:ext>
            </a:extLst>
          </p:cNvPr>
          <p:cNvSpPr txBox="1"/>
          <p:nvPr/>
        </p:nvSpPr>
        <p:spPr>
          <a:xfrm>
            <a:off x="2491570" y="3753867"/>
            <a:ext cx="82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“Echo”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7B5830E2-C359-47A2-B0A7-0810D133951B}"/>
              </a:ext>
            </a:extLst>
          </p:cNvPr>
          <p:cNvCxnSpPr>
            <a:cxnSpLocks/>
          </p:cNvCxnSpPr>
          <p:nvPr/>
        </p:nvCxnSpPr>
        <p:spPr>
          <a:xfrm flipV="1">
            <a:off x="2491571" y="2371973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6EF7C65B-6DE3-4F22-8F9E-687A5383ABF1}"/>
              </a:ext>
            </a:extLst>
          </p:cNvPr>
          <p:cNvCxnSpPr>
            <a:cxnSpLocks/>
          </p:cNvCxnSpPr>
          <p:nvPr/>
        </p:nvCxnSpPr>
        <p:spPr>
          <a:xfrm flipV="1">
            <a:off x="2487634" y="2971502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0EFDB31A-93BD-469B-94DB-AF52E7C3F32F}"/>
              </a:ext>
            </a:extLst>
          </p:cNvPr>
          <p:cNvCxnSpPr>
            <a:cxnSpLocks/>
          </p:cNvCxnSpPr>
          <p:nvPr/>
        </p:nvCxnSpPr>
        <p:spPr>
          <a:xfrm>
            <a:off x="2487634" y="2970039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D037DECE-7AE6-4E88-9F5C-3BE93459C246}"/>
              </a:ext>
            </a:extLst>
          </p:cNvPr>
          <p:cNvCxnSpPr>
            <a:cxnSpLocks/>
          </p:cNvCxnSpPr>
          <p:nvPr/>
        </p:nvCxnSpPr>
        <p:spPr>
          <a:xfrm flipV="1">
            <a:off x="2475227" y="1798473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F95AAD36-51B5-4503-B9F3-26B6105DA0BD}"/>
              </a:ext>
            </a:extLst>
          </p:cNvPr>
          <p:cNvCxnSpPr>
            <a:cxnSpLocks/>
          </p:cNvCxnSpPr>
          <p:nvPr/>
        </p:nvCxnSpPr>
        <p:spPr>
          <a:xfrm flipV="1">
            <a:off x="2471290" y="2370172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E5773475-7083-423B-8770-AB1D96832005}"/>
              </a:ext>
            </a:extLst>
          </p:cNvPr>
          <p:cNvCxnSpPr>
            <a:cxnSpLocks/>
          </p:cNvCxnSpPr>
          <p:nvPr/>
        </p:nvCxnSpPr>
        <p:spPr>
          <a:xfrm flipV="1">
            <a:off x="2467354" y="1767841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1AF27509-F12F-4258-861C-001EF0F8FD76}"/>
              </a:ext>
            </a:extLst>
          </p:cNvPr>
          <p:cNvSpPr/>
          <p:nvPr/>
        </p:nvSpPr>
        <p:spPr>
          <a:xfrm>
            <a:off x="2475228" y="2639021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4BF8353A-9BDE-48DF-86D5-6AF96B822813}"/>
              </a:ext>
            </a:extLst>
          </p:cNvPr>
          <p:cNvSpPr/>
          <p:nvPr/>
        </p:nvSpPr>
        <p:spPr>
          <a:xfrm>
            <a:off x="2467354" y="3207559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BC079357-ED9A-4C5C-8A20-6539219302C8}"/>
              </a:ext>
            </a:extLst>
          </p:cNvPr>
          <p:cNvSpPr/>
          <p:nvPr/>
        </p:nvSpPr>
        <p:spPr>
          <a:xfrm>
            <a:off x="2450307" y="1454944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CE10F2A8-02AA-4531-8323-91535508D460}"/>
              </a:ext>
            </a:extLst>
          </p:cNvPr>
          <p:cNvCxnSpPr>
            <a:cxnSpLocks/>
          </p:cNvCxnSpPr>
          <p:nvPr/>
        </p:nvCxnSpPr>
        <p:spPr>
          <a:xfrm>
            <a:off x="3710974" y="1776993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59CD12C5-8B36-4CD0-84AC-2E4C853E8A99}"/>
              </a:ext>
            </a:extLst>
          </p:cNvPr>
          <p:cNvCxnSpPr>
            <a:cxnSpLocks/>
          </p:cNvCxnSpPr>
          <p:nvPr/>
        </p:nvCxnSpPr>
        <p:spPr>
          <a:xfrm>
            <a:off x="3705833" y="1771422"/>
            <a:ext cx="693632" cy="11560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1649BCF5-332B-471A-9CF9-7A0EB0B9B0E2}"/>
              </a:ext>
            </a:extLst>
          </p:cNvPr>
          <p:cNvCxnSpPr>
            <a:cxnSpLocks/>
          </p:cNvCxnSpPr>
          <p:nvPr/>
        </p:nvCxnSpPr>
        <p:spPr>
          <a:xfrm>
            <a:off x="3734474" y="1787025"/>
            <a:ext cx="664991" cy="578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C429959B-1813-4F15-8154-88F32DC0EF50}"/>
              </a:ext>
            </a:extLst>
          </p:cNvPr>
          <p:cNvCxnSpPr>
            <a:cxnSpLocks/>
          </p:cNvCxnSpPr>
          <p:nvPr/>
        </p:nvCxnSpPr>
        <p:spPr>
          <a:xfrm>
            <a:off x="3734583" y="2367668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69F25E1E-FE91-4420-AAB4-FABCE6DDD161}"/>
              </a:ext>
            </a:extLst>
          </p:cNvPr>
          <p:cNvCxnSpPr>
            <a:cxnSpLocks/>
          </p:cNvCxnSpPr>
          <p:nvPr/>
        </p:nvCxnSpPr>
        <p:spPr>
          <a:xfrm>
            <a:off x="3718240" y="2355637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="" xmlns:a16="http://schemas.microsoft.com/office/drawing/2014/main" id="{98F1F68C-AE0E-4897-9634-B8186F4331BE}"/>
              </a:ext>
            </a:extLst>
          </p:cNvPr>
          <p:cNvCxnSpPr>
            <a:cxnSpLocks/>
          </p:cNvCxnSpPr>
          <p:nvPr/>
        </p:nvCxnSpPr>
        <p:spPr>
          <a:xfrm flipV="1">
            <a:off x="3734583" y="1778297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3CCBB147-0F47-4149-876B-113B5A872014}"/>
              </a:ext>
            </a:extLst>
          </p:cNvPr>
          <p:cNvSpPr/>
          <p:nvPr/>
        </p:nvSpPr>
        <p:spPr>
          <a:xfrm>
            <a:off x="3718240" y="2021508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8D265F43-2FA8-474C-BFF3-A2B994D9AEA6}"/>
              </a:ext>
            </a:extLst>
          </p:cNvPr>
          <p:cNvSpPr txBox="1"/>
          <p:nvPr/>
        </p:nvSpPr>
        <p:spPr>
          <a:xfrm>
            <a:off x="3626666" y="3742471"/>
            <a:ext cx="95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“Ready”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A703BC0E-CE17-4F33-8D0F-A29119D10897}"/>
              </a:ext>
            </a:extLst>
          </p:cNvPr>
          <p:cNvCxnSpPr>
            <a:cxnSpLocks/>
          </p:cNvCxnSpPr>
          <p:nvPr/>
        </p:nvCxnSpPr>
        <p:spPr>
          <a:xfrm flipV="1">
            <a:off x="3734583" y="2364829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3E4FEADA-DF3D-4061-866B-A9D13A383E99}"/>
              </a:ext>
            </a:extLst>
          </p:cNvPr>
          <p:cNvCxnSpPr>
            <a:cxnSpLocks/>
          </p:cNvCxnSpPr>
          <p:nvPr/>
        </p:nvCxnSpPr>
        <p:spPr>
          <a:xfrm flipV="1">
            <a:off x="3730646" y="2964358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E9EB1B73-A814-4257-A0EC-5479E9482E3B}"/>
              </a:ext>
            </a:extLst>
          </p:cNvPr>
          <p:cNvCxnSpPr>
            <a:cxnSpLocks/>
          </p:cNvCxnSpPr>
          <p:nvPr/>
        </p:nvCxnSpPr>
        <p:spPr>
          <a:xfrm>
            <a:off x="3730646" y="2962895"/>
            <a:ext cx="660945" cy="5813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728825C1-3A42-4FE3-8489-5295EE7B200A}"/>
              </a:ext>
            </a:extLst>
          </p:cNvPr>
          <p:cNvCxnSpPr>
            <a:cxnSpLocks/>
          </p:cNvCxnSpPr>
          <p:nvPr/>
        </p:nvCxnSpPr>
        <p:spPr>
          <a:xfrm flipV="1">
            <a:off x="3718240" y="1791329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6855B804-7350-4C91-B979-0FE9BF1FE9EC}"/>
              </a:ext>
            </a:extLst>
          </p:cNvPr>
          <p:cNvCxnSpPr>
            <a:cxnSpLocks/>
          </p:cNvCxnSpPr>
          <p:nvPr/>
        </p:nvCxnSpPr>
        <p:spPr>
          <a:xfrm flipV="1">
            <a:off x="3714303" y="2363028"/>
            <a:ext cx="693632" cy="1172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A243B7A9-4ACD-4CB4-B194-F40A6309B718}"/>
              </a:ext>
            </a:extLst>
          </p:cNvPr>
          <p:cNvCxnSpPr>
            <a:cxnSpLocks/>
          </p:cNvCxnSpPr>
          <p:nvPr/>
        </p:nvCxnSpPr>
        <p:spPr>
          <a:xfrm flipV="1">
            <a:off x="3710366" y="1760697"/>
            <a:ext cx="693632" cy="1784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EC118974-895B-462A-8105-7FE35F98F824}"/>
              </a:ext>
            </a:extLst>
          </p:cNvPr>
          <p:cNvSpPr/>
          <p:nvPr/>
        </p:nvSpPr>
        <p:spPr>
          <a:xfrm>
            <a:off x="3718240" y="2631877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6F6CBCEF-109A-4BB9-880A-7E090C098A68}"/>
              </a:ext>
            </a:extLst>
          </p:cNvPr>
          <p:cNvSpPr/>
          <p:nvPr/>
        </p:nvSpPr>
        <p:spPr>
          <a:xfrm>
            <a:off x="3710367" y="3200415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ADD8EA10-896E-47C6-AD79-A2A8690EF8A9}"/>
              </a:ext>
            </a:extLst>
          </p:cNvPr>
          <p:cNvSpPr/>
          <p:nvPr/>
        </p:nvSpPr>
        <p:spPr>
          <a:xfrm>
            <a:off x="3693319" y="1447800"/>
            <a:ext cx="371737" cy="258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76C41324-AFE1-43D1-B802-9898EE2A25BA}"/>
              </a:ext>
            </a:extLst>
          </p:cNvPr>
          <p:cNvSpPr/>
          <p:nvPr/>
        </p:nvSpPr>
        <p:spPr>
          <a:xfrm>
            <a:off x="685800" y="4423154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(Validity) If the broadcaster is correct, then every correct replica delivers the broadcaster’s message. </a:t>
            </a:r>
            <a:r>
              <a:rPr lang="en-US" sz="2400" dirty="0">
                <a:solidFill>
                  <a:srgbClr val="FF0000"/>
                </a:solidFill>
              </a:rPr>
              <a:t>(Easy!)</a:t>
            </a:r>
          </a:p>
          <a:p>
            <a:r>
              <a:rPr lang="en-US" sz="2400" dirty="0"/>
              <a:t>(Consistency) If two correct servers deliver two messages B and B′ then B = B′. </a:t>
            </a:r>
            <a:r>
              <a:rPr lang="en-US" sz="2400" dirty="0">
                <a:solidFill>
                  <a:srgbClr val="FF0000"/>
                </a:solidFill>
              </a:rPr>
              <a:t>(Note that n &gt; 3t)</a:t>
            </a:r>
          </a:p>
          <a:p>
            <a:r>
              <a:rPr lang="en-US" sz="2400" dirty="0"/>
              <a:t>(Totality) If any correct replica delivers a broadcast message B, then all correct replicas deliver B. (</a:t>
            </a:r>
            <a:r>
              <a:rPr lang="en-US" sz="2400" dirty="0">
                <a:solidFill>
                  <a:srgbClr val="FF0000"/>
                </a:solidFill>
              </a:rPr>
              <a:t>Hint: Use Amplification!)</a:t>
            </a:r>
          </a:p>
        </p:txBody>
      </p:sp>
    </p:spTree>
    <p:extLst>
      <p:ext uri="{BB962C8B-B14F-4D97-AF65-F5344CB8AC3E}">
        <p14:creationId xmlns:p14="http://schemas.microsoft.com/office/powerpoint/2010/main" val="2227896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060E54-597B-48A6-8F67-1388AE7F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B39B10-B217-4429-AA38-C4BA1D53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89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060E54-597B-48A6-8F67-1388AE7F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B39B10-B217-4429-AA38-C4BA1D53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building primitive for one particular BFT (aka atomic broadcast, permissioned blockchain)</a:t>
            </a:r>
          </a:p>
          <a:p>
            <a:r>
              <a:rPr lang="en-US" dirty="0"/>
              <a:t>Weaker than BFT</a:t>
            </a:r>
          </a:p>
          <a:p>
            <a:r>
              <a:rPr lang="en-US" dirty="0"/>
              <a:t>BFT implies reliable broadcast</a:t>
            </a:r>
          </a:p>
        </p:txBody>
      </p:sp>
    </p:spTree>
    <p:extLst>
      <p:ext uri="{BB962C8B-B14F-4D97-AF65-F5344CB8AC3E}">
        <p14:creationId xmlns:p14="http://schemas.microsoft.com/office/powerpoint/2010/main" val="3097984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24C550-2B70-4C07-9599-B00C3AD1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662233-F6EC-4495-A3D9-EFC1D7124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slides from Dr. Ali </a:t>
            </a:r>
            <a:r>
              <a:rPr lang="en-US" dirty="0" err="1"/>
              <a:t>Ghodsi</a:t>
            </a:r>
            <a:r>
              <a:rPr lang="en-US" dirty="0"/>
              <a:t> with some adaptations. </a:t>
            </a:r>
          </a:p>
        </p:txBody>
      </p:sp>
    </p:spTree>
    <p:extLst>
      <p:ext uri="{BB962C8B-B14F-4D97-AF65-F5344CB8AC3E}">
        <p14:creationId xmlns:p14="http://schemas.microsoft.com/office/powerpoint/2010/main" val="16410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1002-FD13-8549-BD85-4DAD782C2D2A}" type="slidenum">
              <a:rPr lang="en-US"/>
              <a:pPr/>
              <a:t>3</a:t>
            </a:fld>
            <a:endParaRPr lang="en-US"/>
          </a:p>
        </p:txBody>
      </p:sp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Unreliable Broadcast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59493" name="Line 5"/>
          <p:cNvSpPr>
            <a:spLocks noChangeShapeType="1"/>
          </p:cNvSpPr>
          <p:nvPr/>
        </p:nvSpPr>
        <p:spPr bwMode="auto">
          <a:xfrm>
            <a:off x="1712913" y="2795588"/>
            <a:ext cx="171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4" name="Line 6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5" name="Line 7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496" name="Text Box 8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59497" name="Text Box 9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59498" name="Text Box 10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grpSp>
        <p:nvGrpSpPr>
          <p:cNvPr id="959499" name="Group 11"/>
          <p:cNvGrpSpPr>
            <a:grpSpLocks/>
          </p:cNvGrpSpPr>
          <p:nvPr/>
        </p:nvGrpSpPr>
        <p:grpSpPr bwMode="auto">
          <a:xfrm>
            <a:off x="3124200" y="2622550"/>
            <a:ext cx="311150" cy="368300"/>
            <a:chOff x="240" y="3408"/>
            <a:chExt cx="144" cy="144"/>
          </a:xfrm>
        </p:grpSpPr>
        <p:sp>
          <p:nvSpPr>
            <p:cNvPr id="959500" name="Line 12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501" name="Line 13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9502" name="Text Box 14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59503" name="Text Box 15"/>
          <p:cNvSpPr txBox="1">
            <a:spLocks noChangeArrowheads="1"/>
          </p:cNvSpPr>
          <p:nvPr/>
        </p:nvSpPr>
        <p:spPr bwMode="auto">
          <a:xfrm>
            <a:off x="4102100" y="3414713"/>
            <a:ext cx="161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59505" name="Oval 17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9506" name="Oval 18"/>
          <p:cNvSpPr>
            <a:spLocks noChangeArrowheads="1"/>
          </p:cNvSpPr>
          <p:nvPr/>
        </p:nvSpPr>
        <p:spPr bwMode="auto">
          <a:xfrm>
            <a:off x="4618038" y="3717925"/>
            <a:ext cx="104775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9520" name="Line 32"/>
          <p:cNvSpPr>
            <a:spLocks noChangeShapeType="1"/>
          </p:cNvSpPr>
          <p:nvPr/>
        </p:nvSpPr>
        <p:spPr bwMode="auto">
          <a:xfrm>
            <a:off x="1712913" y="5802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522" name="Text Box 34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59530" name="Text Box 42"/>
          <p:cNvSpPr txBox="1">
            <a:spLocks noChangeArrowheads="1"/>
          </p:cNvSpPr>
          <p:nvPr/>
        </p:nvSpPr>
        <p:spPr bwMode="auto">
          <a:xfrm>
            <a:off x="3797300" y="5441950"/>
            <a:ext cx="161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59531" name="Oval 43"/>
          <p:cNvSpPr>
            <a:spLocks noChangeArrowheads="1"/>
          </p:cNvSpPr>
          <p:nvPr/>
        </p:nvSpPr>
        <p:spPr bwMode="auto">
          <a:xfrm>
            <a:off x="4313238" y="5745163"/>
            <a:ext cx="104775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9532" name="Line 44"/>
          <p:cNvSpPr>
            <a:spLocks noChangeShapeType="1"/>
          </p:cNvSpPr>
          <p:nvPr/>
        </p:nvSpPr>
        <p:spPr bwMode="auto">
          <a:xfrm>
            <a:off x="2209800" y="277495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533" name="Line 45"/>
          <p:cNvSpPr>
            <a:spLocks noChangeShapeType="1"/>
          </p:cNvSpPr>
          <p:nvPr/>
        </p:nvSpPr>
        <p:spPr bwMode="auto">
          <a:xfrm>
            <a:off x="2286000" y="2851150"/>
            <a:ext cx="1752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9534" name="Line 46"/>
          <p:cNvSpPr>
            <a:spLocks noChangeShapeType="1"/>
          </p:cNvSpPr>
          <p:nvPr/>
        </p:nvSpPr>
        <p:spPr bwMode="auto">
          <a:xfrm>
            <a:off x="2209800" y="2774950"/>
            <a:ext cx="1676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9535" name="Group 47"/>
          <p:cNvGrpSpPr>
            <a:grpSpLocks/>
          </p:cNvGrpSpPr>
          <p:nvPr/>
        </p:nvGrpSpPr>
        <p:grpSpPr bwMode="auto">
          <a:xfrm>
            <a:off x="3810000" y="3917950"/>
            <a:ext cx="311150" cy="368300"/>
            <a:chOff x="240" y="3408"/>
            <a:chExt cx="144" cy="144"/>
          </a:xfrm>
        </p:grpSpPr>
        <p:sp>
          <p:nvSpPr>
            <p:cNvPr id="959536" name="Line 48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537" name="Line 49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/>
              <a:t>Reliable Broadcast Abstractions</a:t>
            </a:r>
            <a:br>
              <a:rPr lang="en-US" sz="3800"/>
            </a:br>
            <a:endParaRPr lang="en-US" sz="3800"/>
          </a:p>
        </p:txBody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100" b="1" dirty="0">
                <a:solidFill>
                  <a:srgbClr val="FF0000"/>
                </a:solidFill>
              </a:rPr>
              <a:t>Best-effort broadcast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Guarantees reliability </a:t>
            </a:r>
            <a:r>
              <a:rPr lang="en-US" sz="2000" dirty="0">
                <a:solidFill>
                  <a:srgbClr val="003399"/>
                </a:solidFill>
              </a:rPr>
              <a:t>only if sender is correct</a:t>
            </a:r>
          </a:p>
          <a:p>
            <a:pPr lvl="1"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100" b="1" dirty="0">
                <a:solidFill>
                  <a:srgbClr val="FF0000"/>
                </a:solidFill>
              </a:rPr>
              <a:t>Reliable broadcast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Guarantees reliability </a:t>
            </a:r>
            <a:r>
              <a:rPr lang="en-US" sz="2000" dirty="0">
                <a:solidFill>
                  <a:srgbClr val="003399"/>
                </a:solidFill>
              </a:rPr>
              <a:t>independent of whether sender is correct</a:t>
            </a:r>
          </a:p>
          <a:p>
            <a:pPr>
              <a:lnSpc>
                <a:spcPct val="90000"/>
              </a:lnSpc>
            </a:pPr>
            <a:endParaRPr lang="en-US" sz="21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3E12-B100-2A43-BE02-4C8D4D994851}" type="datetime1">
              <a:rPr lang="en-US" smtClean="0"/>
              <a:t>9/23/19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46C75-E4DA-E549-83CE-69B152452B17}" type="slidenum">
              <a:rPr lang="en-US"/>
              <a:pPr/>
              <a:t>5</a:t>
            </a:fld>
            <a:endParaRPr lang="en-US"/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BEB Example</a:t>
            </a:r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73828" name="Line 4"/>
          <p:cNvSpPr>
            <a:spLocks noChangeShapeType="1"/>
          </p:cNvSpPr>
          <p:nvPr/>
        </p:nvSpPr>
        <p:spPr bwMode="auto">
          <a:xfrm>
            <a:off x="1712913" y="2795588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29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30" name="Line 6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31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73832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73833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73837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3838" name="Text Box 14"/>
          <p:cNvSpPr txBox="1">
            <a:spLocks noChangeArrowheads="1"/>
          </p:cNvSpPr>
          <p:nvPr/>
        </p:nvSpPr>
        <p:spPr bwMode="auto">
          <a:xfrm>
            <a:off x="4102100" y="3414713"/>
            <a:ext cx="161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3839" name="Oval 15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840" name="Oval 16"/>
          <p:cNvSpPr>
            <a:spLocks noChangeArrowheads="1"/>
          </p:cNvSpPr>
          <p:nvPr/>
        </p:nvSpPr>
        <p:spPr bwMode="auto">
          <a:xfrm>
            <a:off x="4618038" y="3717925"/>
            <a:ext cx="104775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841" name="Line 17"/>
          <p:cNvSpPr>
            <a:spLocks noChangeShapeType="1"/>
          </p:cNvSpPr>
          <p:nvPr/>
        </p:nvSpPr>
        <p:spPr bwMode="auto">
          <a:xfrm>
            <a:off x="1712913" y="5802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42" name="Text Box 18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73843" name="Text Box 19"/>
          <p:cNvSpPr txBox="1">
            <a:spLocks noChangeArrowheads="1"/>
          </p:cNvSpPr>
          <p:nvPr/>
        </p:nvSpPr>
        <p:spPr bwMode="auto">
          <a:xfrm>
            <a:off x="3797300" y="5441950"/>
            <a:ext cx="161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3844" name="Oval 20"/>
          <p:cNvSpPr>
            <a:spLocks noChangeArrowheads="1"/>
          </p:cNvSpPr>
          <p:nvPr/>
        </p:nvSpPr>
        <p:spPr bwMode="auto">
          <a:xfrm>
            <a:off x="4313238" y="5745163"/>
            <a:ext cx="104775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845" name="Line 21"/>
          <p:cNvSpPr>
            <a:spLocks noChangeShapeType="1"/>
          </p:cNvSpPr>
          <p:nvPr/>
        </p:nvSpPr>
        <p:spPr bwMode="auto">
          <a:xfrm>
            <a:off x="2209800" y="277495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46" name="Line 22"/>
          <p:cNvSpPr>
            <a:spLocks noChangeShapeType="1"/>
          </p:cNvSpPr>
          <p:nvPr/>
        </p:nvSpPr>
        <p:spPr bwMode="auto">
          <a:xfrm>
            <a:off x="2286000" y="2851150"/>
            <a:ext cx="1752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847" name="Line 23"/>
          <p:cNvSpPr>
            <a:spLocks noChangeShapeType="1"/>
          </p:cNvSpPr>
          <p:nvPr/>
        </p:nvSpPr>
        <p:spPr bwMode="auto">
          <a:xfrm>
            <a:off x="2209800" y="2774950"/>
            <a:ext cx="1676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3848" name="Group 24"/>
          <p:cNvGrpSpPr>
            <a:grpSpLocks/>
          </p:cNvGrpSpPr>
          <p:nvPr/>
        </p:nvGrpSpPr>
        <p:grpSpPr bwMode="auto">
          <a:xfrm>
            <a:off x="3810000" y="3917950"/>
            <a:ext cx="311150" cy="368300"/>
            <a:chOff x="240" y="3408"/>
            <a:chExt cx="144" cy="144"/>
          </a:xfrm>
        </p:grpSpPr>
        <p:sp>
          <p:nvSpPr>
            <p:cNvPr id="973849" name="Line 25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50" name="Line 26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851" name="Text Box 27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>
                <a:solidFill>
                  <a:srgbClr val="FF0000"/>
                </a:solidFill>
                <a:latin typeface="Trebuchet MS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D230-1828-2742-8BEA-1CC2CEDD587D}" type="datetime1">
              <a:rPr lang="en-US" smtClean="0"/>
              <a:t>9/23/19</a:t>
            </a:fld>
            <a:endParaRPr lang="en-US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F409-6820-2B42-B8FB-DC47C59C1574}" type="slidenum">
              <a:rPr lang="en-US"/>
              <a:pPr/>
              <a:t>6</a:t>
            </a:fld>
            <a:endParaRPr lang="en-US"/>
          </a:p>
        </p:txBody>
      </p:sp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BEB Example (2)</a:t>
            </a:r>
          </a:p>
        </p:txBody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72804" name="Line 4"/>
          <p:cNvSpPr>
            <a:spLocks noChangeShapeType="1"/>
          </p:cNvSpPr>
          <p:nvPr/>
        </p:nvSpPr>
        <p:spPr bwMode="auto">
          <a:xfrm>
            <a:off x="1712913" y="2795588"/>
            <a:ext cx="171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05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06" name="Line 6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07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72808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72809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grpSp>
        <p:nvGrpSpPr>
          <p:cNvPr id="972810" name="Group 10"/>
          <p:cNvGrpSpPr>
            <a:grpSpLocks/>
          </p:cNvGrpSpPr>
          <p:nvPr/>
        </p:nvGrpSpPr>
        <p:grpSpPr bwMode="auto">
          <a:xfrm>
            <a:off x="3124200" y="2622550"/>
            <a:ext cx="311150" cy="368300"/>
            <a:chOff x="240" y="3408"/>
            <a:chExt cx="144" cy="144"/>
          </a:xfrm>
        </p:grpSpPr>
        <p:sp>
          <p:nvSpPr>
            <p:cNvPr id="972811" name="Line 11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812" name="Line 12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2813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2814" name="Text Box 14"/>
          <p:cNvSpPr txBox="1">
            <a:spLocks noChangeArrowheads="1"/>
          </p:cNvSpPr>
          <p:nvPr/>
        </p:nvSpPr>
        <p:spPr bwMode="auto">
          <a:xfrm>
            <a:off x="4102100" y="3414713"/>
            <a:ext cx="161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2815" name="Oval 15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6" name="Oval 16"/>
          <p:cNvSpPr>
            <a:spLocks noChangeArrowheads="1"/>
          </p:cNvSpPr>
          <p:nvPr/>
        </p:nvSpPr>
        <p:spPr bwMode="auto">
          <a:xfrm>
            <a:off x="4618038" y="3717925"/>
            <a:ext cx="104775" cy="1222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17" name="Line 17"/>
          <p:cNvSpPr>
            <a:spLocks noChangeShapeType="1"/>
          </p:cNvSpPr>
          <p:nvPr/>
        </p:nvSpPr>
        <p:spPr bwMode="auto">
          <a:xfrm>
            <a:off x="1712913" y="5802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18" name="Text Box 18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72819" name="Text Box 19"/>
          <p:cNvSpPr txBox="1">
            <a:spLocks noChangeArrowheads="1"/>
          </p:cNvSpPr>
          <p:nvPr/>
        </p:nvSpPr>
        <p:spPr bwMode="auto">
          <a:xfrm>
            <a:off x="3797300" y="5441950"/>
            <a:ext cx="161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deliver(p</a:t>
            </a:r>
            <a:r>
              <a:rPr lang="en-US" sz="1800" baseline="-25000">
                <a:latin typeface="Trebuchet MS" charset="0"/>
              </a:rPr>
              <a:t>1</a:t>
            </a:r>
            <a:r>
              <a:rPr lang="en-US" sz="1800">
                <a:latin typeface="Trebuchet MS" charset="0"/>
              </a:rPr>
              <a:t>,m)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72820" name="Oval 20"/>
          <p:cNvSpPr>
            <a:spLocks noChangeArrowheads="1"/>
          </p:cNvSpPr>
          <p:nvPr/>
        </p:nvSpPr>
        <p:spPr bwMode="auto">
          <a:xfrm>
            <a:off x="4313238" y="5745163"/>
            <a:ext cx="104775" cy="122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21" name="Line 21"/>
          <p:cNvSpPr>
            <a:spLocks noChangeShapeType="1"/>
          </p:cNvSpPr>
          <p:nvPr/>
        </p:nvSpPr>
        <p:spPr bwMode="auto">
          <a:xfrm>
            <a:off x="2209800" y="277495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2" name="Line 22"/>
          <p:cNvSpPr>
            <a:spLocks noChangeShapeType="1"/>
          </p:cNvSpPr>
          <p:nvPr/>
        </p:nvSpPr>
        <p:spPr bwMode="auto">
          <a:xfrm>
            <a:off x="2286000" y="2851150"/>
            <a:ext cx="1752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23" name="Line 23"/>
          <p:cNvSpPr>
            <a:spLocks noChangeShapeType="1"/>
          </p:cNvSpPr>
          <p:nvPr/>
        </p:nvSpPr>
        <p:spPr bwMode="auto">
          <a:xfrm>
            <a:off x="2209800" y="2774950"/>
            <a:ext cx="1676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72824" name="Group 24"/>
          <p:cNvGrpSpPr>
            <a:grpSpLocks/>
          </p:cNvGrpSpPr>
          <p:nvPr/>
        </p:nvGrpSpPr>
        <p:grpSpPr bwMode="auto">
          <a:xfrm>
            <a:off x="3810000" y="3917950"/>
            <a:ext cx="311150" cy="368300"/>
            <a:chOff x="240" y="3408"/>
            <a:chExt cx="144" cy="144"/>
          </a:xfrm>
        </p:grpSpPr>
        <p:sp>
          <p:nvSpPr>
            <p:cNvPr id="972825" name="Line 25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826" name="Line 26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2827" name="Text Box 27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>
                <a:solidFill>
                  <a:srgbClr val="FF0000"/>
                </a:solidFill>
                <a:latin typeface="Trebuchet MS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87D3-FE61-8143-AF3A-DE29D4EDE786}" type="datetime1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7AAF-2A76-184A-9096-AC8605EF6300}" type="slidenum">
              <a:rPr lang="en-US"/>
              <a:pPr/>
              <a:t>7</a:t>
            </a:fld>
            <a:endParaRPr lang="en-US"/>
          </a:p>
        </p:txBody>
      </p:sp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Broadcast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BEB gives no guarantees if </a:t>
            </a:r>
            <a:r>
              <a:rPr lang="en-US" dirty="0">
                <a:solidFill>
                  <a:srgbClr val="FF0000"/>
                </a:solidFill>
              </a:rPr>
              <a:t>sender crashes</a:t>
            </a:r>
          </a:p>
          <a:p>
            <a:pPr lvl="1"/>
            <a:r>
              <a:rPr lang="en-US" dirty="0"/>
              <a:t>Strengthen to give guarantees if sender crashes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C5DE7A-1506-4A71-8B1C-201CFB58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7E91E-5AEF-4314-A5F1-5B446901B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designated replica (the broadcaster) broadcasts a message to all replicas, with the following guarantees:</a:t>
            </a:r>
          </a:p>
          <a:p>
            <a:r>
              <a:rPr lang="en-US" dirty="0"/>
              <a:t>(Validity) If the broadcaster is correct, then every correct replica delivers the broadcaster’s message.</a:t>
            </a:r>
          </a:p>
          <a:p>
            <a:r>
              <a:rPr lang="en-US" dirty="0"/>
              <a:t>(Consistency) If two correct servers deliver two messages B and B′ then B = B′.</a:t>
            </a:r>
          </a:p>
          <a:p>
            <a:r>
              <a:rPr lang="en-US" dirty="0"/>
              <a:t>(Totality) If any correct replica delivers a broadcast message B, then all correct replicas deliver 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0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6DCB-09A3-B94E-BA29-F6C5CC0688A8}" type="datetime1">
              <a:rPr lang="en-US" smtClean="0"/>
              <a:t>9/23/19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 Ghodsi, alig(at)cs.berkeley.edu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5EBC4-DD7C-B249-AD59-E411C53155CB}" type="slidenum">
              <a:rPr lang="en-US"/>
              <a:pPr/>
              <a:t>9</a:t>
            </a:fld>
            <a:endParaRPr lang="en-US"/>
          </a:p>
        </p:txBody>
      </p:sp>
      <p:sp>
        <p:nvSpPr>
          <p:cNvPr id="99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 Example</a:t>
            </a:r>
          </a:p>
        </p:txBody>
      </p:sp>
      <p:sp>
        <p:nvSpPr>
          <p:cNvPr id="99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this allowed?</a:t>
            </a:r>
          </a:p>
        </p:txBody>
      </p:sp>
      <p:sp>
        <p:nvSpPr>
          <p:cNvPr id="990212" name="Line 4"/>
          <p:cNvSpPr>
            <a:spLocks noChangeShapeType="1"/>
          </p:cNvSpPr>
          <p:nvPr/>
        </p:nvSpPr>
        <p:spPr bwMode="auto">
          <a:xfrm>
            <a:off x="1712913" y="2795588"/>
            <a:ext cx="171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3" name="Line 5"/>
          <p:cNvSpPr>
            <a:spLocks noChangeShapeType="1"/>
          </p:cNvSpPr>
          <p:nvPr/>
        </p:nvSpPr>
        <p:spPr bwMode="auto">
          <a:xfrm>
            <a:off x="1712913" y="377666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4" name="Line 6"/>
          <p:cNvSpPr>
            <a:spLocks noChangeShapeType="1"/>
          </p:cNvSpPr>
          <p:nvPr/>
        </p:nvSpPr>
        <p:spPr bwMode="auto">
          <a:xfrm>
            <a:off x="1712913" y="4786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15" name="Text Box 7"/>
          <p:cNvSpPr txBox="1">
            <a:spLocks noChangeArrowheads="1"/>
          </p:cNvSpPr>
          <p:nvPr/>
        </p:nvSpPr>
        <p:spPr bwMode="auto">
          <a:xfrm>
            <a:off x="1295400" y="24733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1</a:t>
            </a:r>
          </a:p>
        </p:txBody>
      </p:sp>
      <p:sp>
        <p:nvSpPr>
          <p:cNvPr id="990216" name="Text Box 8"/>
          <p:cNvSpPr txBox="1">
            <a:spLocks noChangeArrowheads="1"/>
          </p:cNvSpPr>
          <p:nvPr/>
        </p:nvSpPr>
        <p:spPr bwMode="auto">
          <a:xfrm>
            <a:off x="1295400" y="34544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2</a:t>
            </a:r>
          </a:p>
        </p:txBody>
      </p:sp>
      <p:sp>
        <p:nvSpPr>
          <p:cNvPr id="990217" name="Text Box 9"/>
          <p:cNvSpPr txBox="1">
            <a:spLocks noChangeArrowheads="1"/>
          </p:cNvSpPr>
          <p:nvPr/>
        </p:nvSpPr>
        <p:spPr bwMode="auto">
          <a:xfrm>
            <a:off x="1295400" y="4467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grpSp>
        <p:nvGrpSpPr>
          <p:cNvPr id="990218" name="Group 10"/>
          <p:cNvGrpSpPr>
            <a:grpSpLocks/>
          </p:cNvGrpSpPr>
          <p:nvPr/>
        </p:nvGrpSpPr>
        <p:grpSpPr bwMode="auto">
          <a:xfrm>
            <a:off x="3124200" y="2622550"/>
            <a:ext cx="311150" cy="368300"/>
            <a:chOff x="240" y="3408"/>
            <a:chExt cx="144" cy="144"/>
          </a:xfrm>
        </p:grpSpPr>
        <p:sp>
          <p:nvSpPr>
            <p:cNvPr id="990219" name="Line 11"/>
            <p:cNvSpPr>
              <a:spLocks noChangeShapeType="1"/>
            </p:cNvSpPr>
            <p:nvPr/>
          </p:nvSpPr>
          <p:spPr bwMode="auto">
            <a:xfrm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0220" name="Line 12"/>
            <p:cNvSpPr>
              <a:spLocks noChangeShapeType="1"/>
            </p:cNvSpPr>
            <p:nvPr/>
          </p:nvSpPr>
          <p:spPr bwMode="auto">
            <a:xfrm flipH="1">
              <a:off x="240" y="3408"/>
              <a:ext cx="144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0221" name="Text Box 13"/>
          <p:cNvSpPr txBox="1">
            <a:spLocks noChangeArrowheads="1"/>
          </p:cNvSpPr>
          <p:nvPr/>
        </p:nvSpPr>
        <p:spPr bwMode="auto">
          <a:xfrm>
            <a:off x="1676400" y="2424113"/>
            <a:ext cx="1460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1800">
                <a:latin typeface="Trebuchet MS" charset="0"/>
              </a:rPr>
              <a:t>broadcast(m)</a:t>
            </a:r>
            <a:endParaRPr lang="en-US" sz="1800" baseline="-25000">
              <a:latin typeface="Trebuchet MS" charset="0"/>
            </a:endParaRPr>
          </a:p>
        </p:txBody>
      </p:sp>
      <p:sp>
        <p:nvSpPr>
          <p:cNvPr id="990223" name="Oval 15"/>
          <p:cNvSpPr>
            <a:spLocks noChangeArrowheads="1"/>
          </p:cNvSpPr>
          <p:nvPr/>
        </p:nvSpPr>
        <p:spPr bwMode="auto">
          <a:xfrm>
            <a:off x="2192338" y="2747963"/>
            <a:ext cx="104775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0225" name="Line 17"/>
          <p:cNvSpPr>
            <a:spLocks noChangeShapeType="1"/>
          </p:cNvSpPr>
          <p:nvPr/>
        </p:nvSpPr>
        <p:spPr bwMode="auto">
          <a:xfrm>
            <a:off x="1712913" y="5802313"/>
            <a:ext cx="621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26" name="Text Box 18"/>
          <p:cNvSpPr txBox="1">
            <a:spLocks noChangeArrowheads="1"/>
          </p:cNvSpPr>
          <p:nvPr/>
        </p:nvSpPr>
        <p:spPr bwMode="auto">
          <a:xfrm>
            <a:off x="1295400" y="54832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2000">
                <a:latin typeface="Trebuchet MS" charset="0"/>
              </a:rPr>
              <a:t>p</a:t>
            </a:r>
            <a:r>
              <a:rPr lang="en-US" sz="2000" baseline="-25000">
                <a:latin typeface="Trebuchet MS" charset="0"/>
              </a:rPr>
              <a:t>3</a:t>
            </a:r>
          </a:p>
        </p:txBody>
      </p:sp>
      <p:sp>
        <p:nvSpPr>
          <p:cNvPr id="990229" name="Line 21"/>
          <p:cNvSpPr>
            <a:spLocks noChangeShapeType="1"/>
          </p:cNvSpPr>
          <p:nvPr/>
        </p:nvSpPr>
        <p:spPr bwMode="auto">
          <a:xfrm>
            <a:off x="2209800" y="2774950"/>
            <a:ext cx="83820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30" name="Line 22"/>
          <p:cNvSpPr>
            <a:spLocks noChangeShapeType="1"/>
          </p:cNvSpPr>
          <p:nvPr/>
        </p:nvSpPr>
        <p:spPr bwMode="auto">
          <a:xfrm>
            <a:off x="2286000" y="2851150"/>
            <a:ext cx="45720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31" name="Line 23"/>
          <p:cNvSpPr>
            <a:spLocks noChangeShapeType="1"/>
          </p:cNvSpPr>
          <p:nvPr/>
        </p:nvSpPr>
        <p:spPr bwMode="auto">
          <a:xfrm>
            <a:off x="2209800" y="2774950"/>
            <a:ext cx="6858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0235" name="Text Box 27"/>
          <p:cNvSpPr txBox="1">
            <a:spLocks noChangeArrowheads="1"/>
          </p:cNvSpPr>
          <p:nvPr/>
        </p:nvSpPr>
        <p:spPr bwMode="auto">
          <a:xfrm>
            <a:off x="3581400" y="14478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sz="3000" dirty="0">
                <a:solidFill>
                  <a:srgbClr val="FF0000"/>
                </a:solidFill>
                <a:latin typeface="Trebuchet MS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02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14170</TotalTime>
  <Words>594</Words>
  <Application>Microsoft Macintosh PowerPoint</Application>
  <PresentationFormat>On-screen Show (4:3)</PresentationFormat>
  <Paragraphs>188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ＭＳ Ｐゴシック</vt:lpstr>
      <vt:lpstr>Trebuchet MS</vt:lpstr>
      <vt:lpstr>Wingdings</vt:lpstr>
      <vt:lpstr>宋体</vt:lpstr>
      <vt:lpstr>Office Theme</vt:lpstr>
      <vt:lpstr>Blockchains</vt:lpstr>
      <vt:lpstr>Broadcast</vt:lpstr>
      <vt:lpstr>Unreliable Broadcast</vt:lpstr>
      <vt:lpstr>Reliable Broadcast Abstractions </vt:lpstr>
      <vt:lpstr>BEB Example</vt:lpstr>
      <vt:lpstr>BEB Example (2)</vt:lpstr>
      <vt:lpstr>Reliable Broadcast</vt:lpstr>
      <vt:lpstr>Reliable Broadcast</vt:lpstr>
      <vt:lpstr>RB Example</vt:lpstr>
      <vt:lpstr>RB Example</vt:lpstr>
      <vt:lpstr>RB Example</vt:lpstr>
      <vt:lpstr>RB Example</vt:lpstr>
      <vt:lpstr>How to achieve Byzantine Reliable Broadcast</vt:lpstr>
      <vt:lpstr>Reliable Broadcast</vt:lpstr>
      <vt:lpstr>Bracha’s Reliable Broadcast </vt:lpstr>
      <vt:lpstr>Bracha’s Reliable Broadcast </vt:lpstr>
      <vt:lpstr>Bracha’s Reliable Broadcast </vt:lpstr>
      <vt:lpstr>Bracha’s Reliable Broadcast </vt:lpstr>
      <vt:lpstr>Bracha’s Reliable Broadcast </vt:lpstr>
      <vt:lpstr>Bracha’s Reliable Broadcast </vt:lpstr>
      <vt:lpstr>Proof? (Discussion Time!)</vt:lpstr>
      <vt:lpstr>Applications?</vt:lpstr>
      <vt:lpstr>Reliable Broadcast </vt:lpstr>
      <vt:lpstr>Acknowledgement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1093</cp:revision>
  <dcterms:created xsi:type="dcterms:W3CDTF">2014-06-02T02:25:30Z</dcterms:created>
  <dcterms:modified xsi:type="dcterms:W3CDTF">2019-09-23T20:08:48Z</dcterms:modified>
</cp:coreProperties>
</file>