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18" r:id="rId2"/>
    <p:sldId id="473" r:id="rId3"/>
    <p:sldId id="500" r:id="rId4"/>
    <p:sldId id="497" r:id="rId5"/>
    <p:sldId id="498" r:id="rId6"/>
    <p:sldId id="501" r:id="rId7"/>
    <p:sldId id="516" r:id="rId8"/>
    <p:sldId id="515" r:id="rId9"/>
    <p:sldId id="517" r:id="rId10"/>
    <p:sldId id="502" r:id="rId11"/>
    <p:sldId id="504" r:id="rId12"/>
    <p:sldId id="505" r:id="rId13"/>
    <p:sldId id="508" r:id="rId14"/>
    <p:sldId id="510" r:id="rId15"/>
    <p:sldId id="511" r:id="rId16"/>
    <p:sldId id="512" r:id="rId17"/>
    <p:sldId id="513" r:id="rId18"/>
    <p:sldId id="51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7" autoAdjust="0"/>
    <p:restoredTop sz="94660"/>
  </p:normalViewPr>
  <p:slideViewPr>
    <p:cSldViewPr>
      <p:cViewPr>
        <p:scale>
          <a:sx n="75" d="100"/>
          <a:sy n="75" d="100"/>
        </p:scale>
        <p:origin x="1288" y="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9/16/19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1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3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67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90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93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6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9/16/19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23077" TargetMode="External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6" Type="http://schemas.openxmlformats.org/officeDocument/2006/relationships/hyperlink" Target="http://pngimg.com/download/23077" TargetMode="External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hyperlink" Target="http://junior2.cumbresblogs.com/page/22/" TargetMode="External"/><Relationship Id="rId5" Type="http://schemas.openxmlformats.org/officeDocument/2006/relationships/image" Target="../media/image4.png"/><Relationship Id="rId6" Type="http://schemas.openxmlformats.org/officeDocument/2006/relationships/hyperlink" Target="http://pngimg.com/download/23077" TargetMode="External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5" Type="http://schemas.openxmlformats.org/officeDocument/2006/relationships/hyperlink" Target="https://aquilanonvedente.wordpress.com/2015/11/" TargetMode="External"/><Relationship Id="rId6" Type="http://schemas.openxmlformats.org/officeDocument/2006/relationships/hyperlink" Target="http://pngimg.com/download/23077" TargetMode="External"/><Relationship Id="rId7" Type="http://schemas.openxmlformats.org/officeDocument/2006/relationships/image" Target="../media/image6.png"/><Relationship Id="rId8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rxiv.org/abs/1810.0613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Lx9zgZCMqXE&amp;t=86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Blockchains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6</a:t>
            </a:r>
            <a:endParaRPr lang="en-US" sz="4000" i="1" dirty="0" smtClean="0">
              <a:solidFill>
                <a:schemeClr val="tx1"/>
              </a:solidFill>
            </a:endParaRPr>
          </a:p>
          <a:p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Bitcoin’s chain is called “blockchain.”</a:t>
            </a:r>
          </a:p>
          <a:p>
            <a:endParaRPr lang="en-US" dirty="0" smtClean="0"/>
          </a:p>
          <a:p>
            <a:r>
              <a:rPr lang="en-US" dirty="0" smtClean="0"/>
              <a:t>Blockchain, however, has a general meaning: not just a crypto-currency, but a general platform for programming!</a:t>
            </a:r>
          </a:p>
          <a:p>
            <a:endParaRPr lang="en-US" dirty="0"/>
          </a:p>
          <a:p>
            <a:r>
              <a:rPr lang="en-US" dirty="0" smtClean="0"/>
              <a:t>So Bitcoin, in the above sense, it not a blockchain, as it has a very limited script language that can be used in very limited applications. </a:t>
            </a:r>
          </a:p>
          <a:p>
            <a:endParaRPr lang="en-US" dirty="0"/>
          </a:p>
          <a:p>
            <a:r>
              <a:rPr lang="en-US" dirty="0" err="1" smtClean="0"/>
              <a:t>Ethereum</a:t>
            </a:r>
            <a:r>
              <a:rPr lang="en-US" dirty="0" smtClean="0"/>
              <a:t> essentially generalizes Bitcoin for a platform for easy and Turing-complete programming via “Smart contracts.”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1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err="1" smtClean="0"/>
              <a:t>Blockchains</a:t>
            </a:r>
            <a:r>
              <a:rPr kumimoji="1" lang="en-US" altLang="zh-CN" dirty="0" smtClean="0"/>
              <a:t> (State Machine Replication)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227667"/>
            <a:ext cx="8500188" cy="5325533"/>
          </a:xfrm>
        </p:spPr>
        <p:txBody>
          <a:bodyPr>
            <a:normAutofit fontScale="85000" lnSpcReduction="20000"/>
          </a:bodyPr>
          <a:lstStyle/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r>
              <a:rPr kumimoji="1" lang="en-US" altLang="zh-CN" dirty="0" smtClean="0"/>
              <a:t>Blockchains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tolerate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Byzantine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(arbitrary)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failures</a:t>
            </a:r>
            <a:endParaRPr kumimoji="1" lang="en-US" altLang="zh-CN" dirty="0"/>
          </a:p>
          <a:p>
            <a:pPr lvl="1"/>
            <a:r>
              <a:rPr kumimoji="1" lang="en-US" altLang="zh-CN" dirty="0" smtClean="0"/>
              <a:t>Integrity/safety: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code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be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correctly</a:t>
            </a:r>
          </a:p>
          <a:p>
            <a:pPr lvl="1"/>
            <a:r>
              <a:rPr kumimoji="1" lang="en-US" altLang="zh-CN" dirty="0" smtClean="0"/>
              <a:t>Availability/liveness: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service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always</a:t>
            </a:r>
            <a:r>
              <a:rPr kumimoji="1" lang="zh-CN" altLang="en-US" dirty="0"/>
              <a:t> </a:t>
            </a:r>
            <a:r>
              <a:rPr kumimoji="1" lang="en-US" altLang="zh-CN" dirty="0"/>
              <a:t>available</a:t>
            </a:r>
          </a:p>
          <a:p>
            <a:pPr lvl="1"/>
            <a:r>
              <a:rPr kumimoji="1" lang="en-US" altLang="zh-CN" dirty="0" smtClean="0"/>
              <a:t>(Typically,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n</a:t>
            </a:r>
            <a:r>
              <a:rPr kumimoji="1" lang="en-US" altLang="zh-CN" dirty="0" smtClean="0"/>
              <a:t>ot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confidentiality)</a:t>
            </a:r>
          </a:p>
          <a:p>
            <a:endParaRPr kumimoji="1" lang="zh-CN" altLang="en-US" dirty="0" smtClean="0"/>
          </a:p>
          <a:p>
            <a:endParaRPr kumimoji="1" lang="zh-CN" altLang="en-US" dirty="0"/>
          </a:p>
          <a:p>
            <a:endParaRPr kumimoji="1" lang="zh-CN" altLang="en-US" dirty="0" smtClean="0"/>
          </a:p>
          <a:p>
            <a:endParaRPr kumimoji="1" lang="zh-CN" altLang="en-US" dirty="0"/>
          </a:p>
          <a:p>
            <a:endParaRPr kumimoji="1" lang="zh-CN" altLang="en-US" dirty="0" smtClean="0"/>
          </a:p>
          <a:p>
            <a:endParaRPr kumimoji="1" lang="zh-CN" altLang="en-US" dirty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66B9EC6-DDBD-4ABB-A9DE-4CC8C58EA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34287" y="3609692"/>
            <a:ext cx="819294" cy="888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7F6D3071-9A64-4114-9C94-1C67065D1A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40" y="2035631"/>
            <a:ext cx="1342852" cy="139880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6B1A0A6-C47F-4E91-853E-BBF4EAB2AE5D}"/>
              </a:ext>
            </a:extLst>
          </p:cNvPr>
          <p:cNvSpPr txBox="1"/>
          <p:nvPr/>
        </p:nvSpPr>
        <p:spPr>
          <a:xfrm>
            <a:off x="1276140" y="3585146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762F424-99C5-42D4-9A6B-856407EE99C1}"/>
              </a:ext>
            </a:extLst>
          </p:cNvPr>
          <p:cNvSpPr txBox="1"/>
          <p:nvPr/>
        </p:nvSpPr>
        <p:spPr>
          <a:xfrm>
            <a:off x="6990737" y="1349510"/>
            <a:ext cx="1197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Replicas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82D56312-5A40-4810-928F-4E2C7D764D9D}"/>
              </a:ext>
            </a:extLst>
          </p:cNvPr>
          <p:cNvCxnSpPr>
            <a:cxnSpLocks/>
          </p:cNvCxnSpPr>
          <p:nvPr/>
        </p:nvCxnSpPr>
        <p:spPr>
          <a:xfrm flipV="1">
            <a:off x="2723940" y="1578431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="" xmlns:a16="http://schemas.microsoft.com/office/drawing/2014/main" id="{D7C3CB95-821F-4FC0-988D-0299A6030868}"/>
              </a:ext>
            </a:extLst>
          </p:cNvPr>
          <p:cNvCxnSpPr>
            <a:cxnSpLocks/>
          </p:cNvCxnSpPr>
          <p:nvPr/>
        </p:nvCxnSpPr>
        <p:spPr>
          <a:xfrm flipH="1">
            <a:off x="2723940" y="1730831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57A8F4AD-32E9-4588-84D1-687C2815A5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4" y="3522531"/>
            <a:ext cx="679947" cy="10482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4869AF87-455C-4AF1-995F-581D0B9D97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3" y="2248329"/>
            <a:ext cx="679947" cy="10482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D87B1CC2-C22B-491E-806F-385EA365D9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2" y="928628"/>
            <a:ext cx="679947" cy="1048252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2DBA4721-91A1-4EE9-AEF5-A8D55695104D}"/>
              </a:ext>
            </a:extLst>
          </p:cNvPr>
          <p:cNvCxnSpPr>
            <a:cxnSpLocks/>
          </p:cNvCxnSpPr>
          <p:nvPr/>
        </p:nvCxnSpPr>
        <p:spPr>
          <a:xfrm>
            <a:off x="2736759" y="3187093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96FCE3DD-BF6D-4A48-8420-089D33875A73}"/>
              </a:ext>
            </a:extLst>
          </p:cNvPr>
          <p:cNvCxnSpPr>
            <a:cxnSpLocks/>
          </p:cNvCxnSpPr>
          <p:nvPr/>
        </p:nvCxnSpPr>
        <p:spPr>
          <a:xfrm flipH="1" flipV="1">
            <a:off x="2694030" y="3326177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="" xmlns:a16="http://schemas.microsoft.com/office/drawing/2014/main" id="{6DAF9B02-97DF-4BF1-B4E3-0544CC955BE8}"/>
              </a:ext>
            </a:extLst>
          </p:cNvPr>
          <p:cNvCxnSpPr/>
          <p:nvPr/>
        </p:nvCxnSpPr>
        <p:spPr>
          <a:xfrm>
            <a:off x="2736759" y="279763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E5881900-C7AB-47E8-92DC-5F38F82D3639}"/>
              </a:ext>
            </a:extLst>
          </p:cNvPr>
          <p:cNvCxnSpPr>
            <a:cxnSpLocks/>
          </p:cNvCxnSpPr>
          <p:nvPr/>
        </p:nvCxnSpPr>
        <p:spPr>
          <a:xfrm flipH="1">
            <a:off x="2723940" y="295003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74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Can Be Bitcoin Explained with State Machine Replication?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227667"/>
            <a:ext cx="8500188" cy="4501445"/>
          </a:xfrm>
        </p:spPr>
        <p:txBody>
          <a:bodyPr/>
          <a:lstStyle/>
          <a:p>
            <a:endParaRPr kumimoji="1" lang="en-US" altLang="zh-CN" b="1" dirty="0" smtClean="0"/>
          </a:p>
          <a:p>
            <a:endParaRPr kumimoji="1" lang="zh-CN" altLang="en-US" dirty="0" smtClean="0"/>
          </a:p>
          <a:p>
            <a:endParaRPr kumimoji="1" lang="zh-CN" altLang="en-US" dirty="0"/>
          </a:p>
          <a:p>
            <a:endParaRPr kumimoji="1" lang="zh-CN" altLang="en-US" dirty="0" smtClean="0"/>
          </a:p>
          <a:p>
            <a:endParaRPr kumimoji="1" lang="zh-CN" altLang="en-US" dirty="0"/>
          </a:p>
          <a:p>
            <a:endParaRPr kumimoji="1" lang="zh-CN" altLang="en-US" dirty="0" smtClean="0"/>
          </a:p>
          <a:p>
            <a:endParaRPr kumimoji="1" lang="zh-CN" altLang="en-US" dirty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65399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“Total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Order”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33075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7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“Total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Order”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3392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61178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r>
              <a:rPr lang="en-US" altLang="zh-CN" dirty="0" smtClean="0"/>
              <a:t>90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r>
              <a:rPr lang="en-US" altLang="zh-CN" dirty="0" smtClean="0"/>
              <a:t>90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6816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64605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dirty="0" smtClean="0"/>
              <a:t>1</a:t>
            </a:r>
            <a:r>
              <a:rPr lang="en-US" altLang="zh-CN" dirty="0" smtClean="0"/>
              <a:t>9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dirty="0" smtClean="0"/>
              <a:t>1</a:t>
            </a:r>
            <a:r>
              <a:rPr lang="en-US" altLang="zh-CN" dirty="0" smtClean="0"/>
              <a:t>9</a:t>
            </a:r>
            <a:r>
              <a:rPr lang="en-US" dirty="0" smtClean="0"/>
              <a:t>0</a:t>
            </a:r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2A93437B-BAAA-46E2-9FF4-CE69109C9E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41904" y="907609"/>
            <a:ext cx="1037044" cy="99167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“Total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Order”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3392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61178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r>
              <a:rPr lang="en-US" altLang="zh-CN" dirty="0" smtClean="0"/>
              <a:t>90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</a:t>
            </a:r>
            <a:r>
              <a:rPr lang="en-US" altLang="zh-CN" dirty="0" smtClean="0"/>
              <a:t>200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dirty="0" smtClean="0"/>
              <a:t>1</a:t>
            </a:r>
            <a:r>
              <a:rPr lang="en-US" altLang="zh-CN" dirty="0" smtClean="0"/>
              <a:t>9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="" xmlns:a16="http://schemas.microsoft.com/office/drawing/2014/main" id="{AA98FD83-ADD4-4C21-9ADB-C4C0D1F260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692058" y="854110"/>
            <a:ext cx="1140294" cy="9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0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Characterizing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Blockchains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95422" y="1227667"/>
            <a:ext cx="8406451" cy="4501445"/>
          </a:xfrm>
        </p:spPr>
        <p:txBody>
          <a:bodyPr>
            <a:normAutofit lnSpcReduction="10000"/>
          </a:bodyPr>
          <a:lstStyle/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sz="2400" dirty="0" smtClean="0"/>
          </a:p>
          <a:p>
            <a:r>
              <a:rPr kumimoji="1" lang="en-US" altLang="zh-CN" sz="2400" dirty="0" smtClean="0"/>
              <a:t>Permissionless: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explicitly</a:t>
            </a:r>
            <a:r>
              <a:rPr kumimoji="1" lang="en-US" altLang="zh-CN" sz="2400" dirty="0"/>
              <a:t>/</a:t>
            </a:r>
            <a:r>
              <a:rPr kumimoji="1" lang="en-US" altLang="zh-CN" sz="2400" dirty="0" smtClean="0"/>
              <a:t>implicitly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rely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on</a:t>
            </a:r>
            <a:r>
              <a:rPr kumimoji="1" lang="zh-CN" altLang="en-US" sz="2400" dirty="0"/>
              <a:t> </a:t>
            </a:r>
            <a:r>
              <a:rPr kumimoji="1" lang="en-US" altLang="zh-CN" sz="2400" dirty="0" smtClean="0"/>
              <a:t>cryptocurrency</a:t>
            </a:r>
          </a:p>
          <a:p>
            <a:r>
              <a:rPr kumimoji="1" lang="en-US" altLang="zh-CN" sz="2400" dirty="0" smtClean="0"/>
              <a:t>Permissioned: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traditional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Byzantine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fault-tolerant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distributed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system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(consortium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blockchains,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private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blockchains)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="" xmlns:a16="http://schemas.microsoft.com/office/drawing/2014/main" id="{9C18A076-32B5-46C4-B389-8A1E04287BA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0822" y="1788611"/>
          <a:ext cx="8842549" cy="1586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086">
                  <a:extLst>
                    <a:ext uri="{9D8B030D-6E8A-4147-A177-3AD203B41FA5}">
                      <a16:colId xmlns="" xmlns:a16="http://schemas.microsoft.com/office/drawing/2014/main" val="3259388919"/>
                    </a:ext>
                  </a:extLst>
                </a:gridCol>
                <a:gridCol w="16862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81153">
                  <a:extLst>
                    <a:ext uri="{9D8B030D-6E8A-4147-A177-3AD203B41FA5}">
                      <a16:colId xmlns="" xmlns:a16="http://schemas.microsoft.com/office/drawing/2014/main" val="2520719277"/>
                    </a:ext>
                  </a:extLst>
                </a:gridCol>
                <a:gridCol w="2864101">
                  <a:extLst>
                    <a:ext uri="{9D8B030D-6E8A-4147-A177-3AD203B41FA5}">
                      <a16:colId xmlns="" xmlns:a16="http://schemas.microsoft.com/office/drawing/2014/main" val="1667998081"/>
                    </a:ext>
                  </a:extLst>
                </a:gridCol>
              </a:tblGrid>
              <a:tr h="49608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Membership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Consensus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Approach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Examples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2133029"/>
                  </a:ext>
                </a:extLst>
              </a:tr>
              <a:tr h="450157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Permissionless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aseline="0" dirty="0" smtClean="0"/>
                        <a:t>Dynamic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err="1" smtClean="0"/>
                        <a:t>PoX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(Proof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of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“X”)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 smtClean="0"/>
                        <a:t>Bitcoin,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err="1" smtClean="0"/>
                        <a:t>Ethereum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9035179"/>
                  </a:ext>
                </a:extLst>
              </a:tr>
              <a:tr h="637219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Permissioned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aseline="0" dirty="0" smtClean="0"/>
                        <a:t>Fixed;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know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IDs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of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each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other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BFT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(Byzantine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fault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tolerance)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 smtClean="0"/>
                        <a:t>Fabric,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err="1" smtClean="0"/>
                        <a:t>Iroha</a:t>
                      </a:r>
                      <a:r>
                        <a:rPr lang="en-US" altLang="zh-CN" sz="1800" baseline="0" dirty="0" smtClean="0"/>
                        <a:t>,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Chios,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BEAT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5566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76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295422" y="1227667"/>
            <a:ext cx="8406451" cy="4501445"/>
          </a:xfrm>
        </p:spPr>
        <p:txBody>
          <a:bodyPr>
            <a:normAutofit fontScale="92500" lnSpcReduction="10000"/>
          </a:bodyPr>
          <a:lstStyle/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sz="2400" dirty="0" smtClean="0"/>
          </a:p>
          <a:p>
            <a:r>
              <a:rPr kumimoji="1" lang="en-US" altLang="zh-CN" sz="2400" dirty="0" smtClean="0"/>
              <a:t>Permissionless: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explicitly</a:t>
            </a:r>
            <a:r>
              <a:rPr kumimoji="1" lang="en-US" altLang="zh-CN" sz="2400" dirty="0"/>
              <a:t>/</a:t>
            </a:r>
            <a:r>
              <a:rPr kumimoji="1" lang="en-US" altLang="zh-CN" sz="2400" dirty="0" smtClean="0"/>
              <a:t>implicitly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rely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on</a:t>
            </a:r>
            <a:r>
              <a:rPr kumimoji="1" lang="zh-CN" altLang="en-US" sz="2400" dirty="0"/>
              <a:t> </a:t>
            </a:r>
            <a:r>
              <a:rPr kumimoji="1" lang="en-US" altLang="zh-CN" sz="2400" dirty="0" smtClean="0"/>
              <a:t>cryptocurrency</a:t>
            </a:r>
          </a:p>
          <a:p>
            <a:r>
              <a:rPr kumimoji="1" lang="en-US" altLang="zh-CN" sz="2400" dirty="0" smtClean="0"/>
              <a:t>Permissioned: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traditional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Byzantine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fault-tolerant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distributed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system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(consortium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blockchains,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private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blockchains)</a:t>
            </a:r>
            <a:r>
              <a:rPr kumimoji="1" lang="zh-CN" altLang="en-US" dirty="0" smtClean="0"/>
              <a:t> </a:t>
            </a:r>
            <a:endParaRPr kumimoji="1" lang="en-US" altLang="zh-CN" dirty="0"/>
          </a:p>
          <a:p>
            <a:r>
              <a:rPr kumimoji="1" lang="en-US" altLang="zh-CN" sz="2400" dirty="0" smtClean="0"/>
              <a:t>Hybrid: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use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BFT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to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improve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err="1" smtClean="0"/>
              <a:t>permissionless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blockchains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Characterizing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Blockchains</a:t>
            </a:r>
            <a:endParaRPr kumimoji="1" lang="zh-CN" altLang="en-US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="" xmlns:a16="http://schemas.microsoft.com/office/drawing/2014/main" id="{9C18A076-32B5-46C4-B389-8A1E04287BA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0822" y="1788611"/>
          <a:ext cx="8842549" cy="222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086">
                  <a:extLst>
                    <a:ext uri="{9D8B030D-6E8A-4147-A177-3AD203B41FA5}">
                      <a16:colId xmlns="" xmlns:a16="http://schemas.microsoft.com/office/drawing/2014/main" val="3259388919"/>
                    </a:ext>
                  </a:extLst>
                </a:gridCol>
                <a:gridCol w="16862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81153">
                  <a:extLst>
                    <a:ext uri="{9D8B030D-6E8A-4147-A177-3AD203B41FA5}">
                      <a16:colId xmlns="" xmlns:a16="http://schemas.microsoft.com/office/drawing/2014/main" val="2520719277"/>
                    </a:ext>
                  </a:extLst>
                </a:gridCol>
                <a:gridCol w="2864101">
                  <a:extLst>
                    <a:ext uri="{9D8B030D-6E8A-4147-A177-3AD203B41FA5}">
                      <a16:colId xmlns="" xmlns:a16="http://schemas.microsoft.com/office/drawing/2014/main" val="1667998081"/>
                    </a:ext>
                  </a:extLst>
                </a:gridCol>
              </a:tblGrid>
              <a:tr h="49608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Membership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Consensus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Approach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Examples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2133029"/>
                  </a:ext>
                </a:extLst>
              </a:tr>
              <a:tr h="450157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Permissionless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aseline="0" dirty="0" smtClean="0"/>
                        <a:t>Dynamic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err="1" smtClean="0"/>
                        <a:t>PoX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(Proof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of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“X”)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 smtClean="0"/>
                        <a:t>Bitcoin,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err="1" smtClean="0"/>
                        <a:t>Ethereum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9035179"/>
                  </a:ext>
                </a:extLst>
              </a:tr>
              <a:tr h="637219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Permissioned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aseline="0" dirty="0" smtClean="0"/>
                        <a:t>Fixed;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know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IDs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of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each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other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BFT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(Byzantine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fault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tolerance)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 smtClean="0"/>
                        <a:t>Fabric,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err="1" smtClean="0"/>
                        <a:t>Iroha</a:t>
                      </a:r>
                      <a:r>
                        <a:rPr lang="en-US" altLang="zh-CN" sz="1800" baseline="0" dirty="0" smtClean="0"/>
                        <a:t>,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Chios,</a:t>
                      </a:r>
                      <a:r>
                        <a:rPr lang="zh-CN" altLang="en-US" sz="1800" baseline="0" dirty="0" smtClean="0"/>
                        <a:t> </a:t>
                      </a:r>
                      <a:r>
                        <a:rPr lang="en-US" altLang="zh-CN" sz="1800" baseline="0" dirty="0" smtClean="0"/>
                        <a:t>BEAT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5566253"/>
                  </a:ext>
                </a:extLst>
              </a:tr>
              <a:tr h="433390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Hybrid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(</a:t>
                      </a:r>
                      <a:r>
                        <a:rPr lang="en-US" altLang="zh-CN" sz="1800" dirty="0" err="1" smtClean="0"/>
                        <a:t>permissonless</a:t>
                      </a:r>
                      <a:r>
                        <a:rPr lang="en-US" altLang="zh-CN" sz="1800" dirty="0" smtClean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Dynamic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Sybil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resistant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err="1" smtClean="0"/>
                        <a:t>PoX</a:t>
                      </a:r>
                      <a:r>
                        <a:rPr lang="en-US" altLang="zh-CN" sz="1800" dirty="0" smtClean="0"/>
                        <a:t>+</a:t>
                      </a:r>
                      <a:r>
                        <a:rPr lang="zh-CN" altLang="en-US" sz="1800" dirty="0" smtClean="0"/>
                        <a:t> </a:t>
                      </a:r>
                      <a:r>
                        <a:rPr lang="en-US" altLang="zh-CN" sz="1800" dirty="0" smtClean="0"/>
                        <a:t>BFT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zh-CN" dirty="0" err="1" smtClean="0"/>
                        <a:t>Elastico</a:t>
                      </a:r>
                      <a:r>
                        <a:rPr kumimoji="1" lang="en-US" altLang="zh-CN" dirty="0" smtClean="0"/>
                        <a:t>,</a:t>
                      </a:r>
                      <a:r>
                        <a:rPr kumimoji="1" lang="zh-CN" altLang="en-US" baseline="0" dirty="0" smtClean="0"/>
                        <a:t> </a:t>
                      </a:r>
                      <a:r>
                        <a:rPr kumimoji="1" lang="en-US" altLang="zh-CN" baseline="0" dirty="0" err="1" smtClean="0"/>
                        <a:t>OmniLedger</a:t>
                      </a:r>
                      <a:r>
                        <a:rPr kumimoji="1" lang="en-US" altLang="zh-CN" baseline="0" dirty="0" smtClean="0"/>
                        <a:t>,</a:t>
                      </a:r>
                      <a:r>
                        <a:rPr kumimoji="1" lang="zh-CN" altLang="en-US" baseline="0" dirty="0" smtClean="0"/>
                        <a:t> </a:t>
                      </a:r>
                      <a:endParaRPr kumimoji="1" lang="en-US" altLang="zh-CN" baseline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zh-CN" sz="1800" baseline="0" dirty="0" err="1" smtClean="0"/>
                        <a:t>Ethereum</a:t>
                      </a:r>
                      <a:r>
                        <a:rPr kumimoji="0" lang="zh-CN" altLang="en-US" sz="1800" baseline="0" dirty="0" smtClean="0"/>
                        <a:t> </a:t>
                      </a:r>
                      <a:r>
                        <a:rPr kumimoji="0" lang="en-US" altLang="zh-CN" sz="1800" baseline="0" dirty="0" smtClean="0"/>
                        <a:t>Casper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5508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89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295422" y="1227667"/>
            <a:ext cx="8406451" cy="4501445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Yes, blockchains are virtually replicated servers achieving consensus</a:t>
            </a:r>
          </a:p>
          <a:p>
            <a:r>
              <a:rPr kumimoji="1" lang="en-US" altLang="zh-CN" dirty="0" smtClean="0"/>
              <a:t>Whatever applications make senses in the client server model can work in the client blockchain model!</a:t>
            </a:r>
          </a:p>
          <a:p>
            <a:r>
              <a:rPr kumimoji="1" lang="en-US" altLang="zh-CN" dirty="0" smtClean="0"/>
              <a:t>So virtually everything could be implemented using blockchains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Blockchains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696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Bitcoin is a blockchain</a:t>
            </a:r>
          </a:p>
          <a:p>
            <a:endParaRPr lang="en-US" dirty="0"/>
          </a:p>
          <a:p>
            <a:r>
              <a:rPr lang="en-US" dirty="0" smtClean="0"/>
              <a:t>Bitcoin is not a blockchain</a:t>
            </a:r>
          </a:p>
          <a:p>
            <a:endParaRPr lang="en-US" dirty="0"/>
          </a:p>
          <a:p>
            <a:r>
              <a:rPr lang="en-US" dirty="0" smtClean="0"/>
              <a:t>Both claims are correct! Let’s find out why.</a:t>
            </a:r>
          </a:p>
          <a:p>
            <a:endParaRPr lang="en-US" dirty="0"/>
          </a:p>
          <a:p>
            <a:r>
              <a:rPr lang="en-US" dirty="0" smtClean="0"/>
              <a:t>Not the main focus of the class, as Bitcoin is not technically a blockchain for programming at all. Bitcoin is mainly a crypto-currency.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course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Building blocks</a:t>
            </a:r>
          </a:p>
          <a:p>
            <a:pPr lvl="1"/>
            <a:r>
              <a:rPr lang="en-US" dirty="0" smtClean="0"/>
              <a:t>Pseudorandom functions/block ciphers (AES)</a:t>
            </a:r>
          </a:p>
          <a:p>
            <a:pPr lvl="1"/>
            <a:r>
              <a:rPr lang="en-US" dirty="0" smtClean="0"/>
              <a:t>Hash functions (SHA)</a:t>
            </a:r>
          </a:p>
          <a:p>
            <a:pPr lvl="1"/>
            <a:r>
              <a:rPr lang="en-US" dirty="0" smtClean="0"/>
              <a:t>Number theory (RSA, </a:t>
            </a:r>
            <a:r>
              <a:rPr lang="en-US" dirty="0" err="1" smtClean="0"/>
              <a:t>Diffie</a:t>
            </a:r>
            <a:r>
              <a:rPr lang="en-US" dirty="0" smtClean="0"/>
              <a:t>-Hellman, Discrete Logarithm, Elliptic Curve, LWE)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24000" y="1524000"/>
          <a:ext cx="6324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26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Secrecy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Integrity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Private-key setting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Private-key encryption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authentication codes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Public-key setting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Public-key encryption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Digital</a:t>
                      </a:r>
                      <a:r>
                        <a:rPr lang="en-US" baseline="0" dirty="0" smtClean="0"/>
                        <a:t> signatures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48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Understand Bitcoin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need</a:t>
            </a:r>
          </a:p>
          <a:p>
            <a:pPr lvl="1"/>
            <a:r>
              <a:rPr lang="en-US" dirty="0" smtClean="0"/>
              <a:t>Digital signatures (ESDSA)</a:t>
            </a:r>
          </a:p>
          <a:p>
            <a:pPr lvl="1"/>
            <a:r>
              <a:rPr lang="en-US" dirty="0" smtClean="0"/>
              <a:t>Hash function (modeled as a random oracle)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7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History of Bitcoin?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dirty="0">
                <a:hlinkClick r:id="rId2"/>
              </a:rPr>
              <a:t>https://arxiv.org/abs/1810.06130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9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Visualizing Bitcoin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https://www.youtube.com/watch?v=Lx9zgZCMqXE&amp;t=86s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Stored But Locally Verified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66" y="1600200"/>
            <a:ext cx="7602667" cy="4525963"/>
          </a:xfrm>
        </p:spPr>
      </p:pic>
    </p:spTree>
    <p:extLst>
      <p:ext uri="{BB962C8B-B14F-4D97-AF65-F5344CB8AC3E}">
        <p14:creationId xmlns:p14="http://schemas.microsoft.com/office/powerpoint/2010/main" val="43158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Being Stored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828800"/>
            <a:ext cx="8229600" cy="163190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Merkle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9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75" y="1600200"/>
            <a:ext cx="8215849" cy="4525963"/>
          </a:xfrm>
        </p:spPr>
      </p:pic>
    </p:spTree>
    <p:extLst>
      <p:ext uri="{BB962C8B-B14F-4D97-AF65-F5344CB8AC3E}">
        <p14:creationId xmlns:p14="http://schemas.microsoft.com/office/powerpoint/2010/main" val="43876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14177</TotalTime>
  <Words>593</Words>
  <Application>Microsoft Macintosh PowerPoint</Application>
  <PresentationFormat>On-screen Show (4:3)</PresentationFormat>
  <Paragraphs>196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Mangal</vt:lpstr>
      <vt:lpstr>宋体</vt:lpstr>
      <vt:lpstr>Office Theme</vt:lpstr>
      <vt:lpstr>Blockchains</vt:lpstr>
      <vt:lpstr>Bitcoin</vt:lpstr>
      <vt:lpstr>Rough course outline</vt:lpstr>
      <vt:lpstr>To Understand Bitcoin </vt:lpstr>
      <vt:lpstr>A History of Bitcoin?</vt:lpstr>
      <vt:lpstr>Visualizing Bitcoin</vt:lpstr>
      <vt:lpstr>Not Stored But Locally Verified</vt:lpstr>
      <vt:lpstr>Only Being Stored</vt:lpstr>
      <vt:lpstr>Using Merkle Tree</vt:lpstr>
      <vt:lpstr>Bitcoin</vt:lpstr>
      <vt:lpstr>Blockchains (State Machine Replication)</vt:lpstr>
      <vt:lpstr>Can Be Bitcoin Explained with State Machine Replication?</vt:lpstr>
      <vt:lpstr>The “Total Order” Requirement</vt:lpstr>
      <vt:lpstr>The “Total Order” Requirement</vt:lpstr>
      <vt:lpstr>The “Total Order” Requirement</vt:lpstr>
      <vt:lpstr>Characterizing Blockchains</vt:lpstr>
      <vt:lpstr>Characterizing Blockchains</vt:lpstr>
      <vt:lpstr>Blockchains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1088</cp:revision>
  <dcterms:created xsi:type="dcterms:W3CDTF">2014-06-02T02:25:30Z</dcterms:created>
  <dcterms:modified xsi:type="dcterms:W3CDTF">2019-09-16T14:26:46Z</dcterms:modified>
</cp:coreProperties>
</file>