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mp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418" r:id="rId2"/>
    <p:sldId id="581" r:id="rId3"/>
    <p:sldId id="582" r:id="rId4"/>
    <p:sldId id="499" r:id="rId5"/>
    <p:sldId id="500" r:id="rId6"/>
    <p:sldId id="503" r:id="rId7"/>
    <p:sldId id="524" r:id="rId8"/>
    <p:sldId id="528" r:id="rId9"/>
    <p:sldId id="529" r:id="rId10"/>
    <p:sldId id="532" r:id="rId11"/>
    <p:sldId id="533" r:id="rId12"/>
    <p:sldId id="534" r:id="rId13"/>
    <p:sldId id="537" r:id="rId14"/>
    <p:sldId id="538" r:id="rId15"/>
    <p:sldId id="539" r:id="rId16"/>
    <p:sldId id="540" r:id="rId17"/>
    <p:sldId id="527" r:id="rId18"/>
    <p:sldId id="509" r:id="rId19"/>
    <p:sldId id="510" r:id="rId20"/>
    <p:sldId id="511" r:id="rId21"/>
    <p:sldId id="513" r:id="rId22"/>
    <p:sldId id="541" r:id="rId23"/>
    <p:sldId id="572" r:id="rId24"/>
    <p:sldId id="573" r:id="rId25"/>
    <p:sldId id="574" r:id="rId26"/>
    <p:sldId id="575" r:id="rId27"/>
    <p:sldId id="576" r:id="rId28"/>
    <p:sldId id="577" r:id="rId29"/>
    <p:sldId id="578" r:id="rId30"/>
    <p:sldId id="579" r:id="rId31"/>
    <p:sldId id="580" r:id="rId32"/>
    <p:sldId id="542" r:id="rId33"/>
    <p:sldId id="543" r:id="rId34"/>
    <p:sldId id="544" r:id="rId35"/>
    <p:sldId id="546" r:id="rId36"/>
    <p:sldId id="547" r:id="rId37"/>
    <p:sldId id="549" r:id="rId38"/>
    <p:sldId id="560" r:id="rId39"/>
    <p:sldId id="561" r:id="rId40"/>
    <p:sldId id="562" r:id="rId41"/>
    <p:sldId id="563" r:id="rId42"/>
    <p:sldId id="564" r:id="rId43"/>
    <p:sldId id="565" r:id="rId44"/>
    <p:sldId id="566" r:id="rId45"/>
    <p:sldId id="567" r:id="rId46"/>
    <p:sldId id="568" r:id="rId47"/>
    <p:sldId id="570" r:id="rId48"/>
    <p:sldId id="571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7" autoAdjust="0"/>
    <p:restoredTop sz="94660"/>
  </p:normalViewPr>
  <p:slideViewPr>
    <p:cSldViewPr>
      <p:cViewPr varScale="1">
        <p:scale>
          <a:sx n="71" d="100"/>
          <a:sy n="71" d="100"/>
        </p:scale>
        <p:origin x="140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9/16/19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9/16/19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9/16/19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9/16/19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9/16/19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mp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smtClean="0"/>
              <a:t>Blockchains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5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Diffie</a:t>
            </a:r>
            <a:r>
              <a:rPr lang="en-US" dirty="0" smtClean="0"/>
              <a:t>-Hellman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cyclic group G and generator g</a:t>
            </a:r>
          </a:p>
          <a:p>
            <a:r>
              <a:rPr lang="en-US" dirty="0" smtClean="0"/>
              <a:t>Define </a:t>
            </a:r>
            <a:r>
              <a:rPr lang="en-US" dirty="0" err="1" smtClean="0"/>
              <a:t>DH</a:t>
            </a:r>
            <a:r>
              <a:rPr lang="en-US" baseline="-25000" dirty="0" err="1" smtClean="0"/>
              <a:t>g</a:t>
            </a:r>
            <a:r>
              <a:rPr lang="en-US" dirty="0" smtClean="0"/>
              <a:t>(h</a:t>
            </a:r>
            <a:r>
              <a:rPr lang="en-US" baseline="-25000" dirty="0" smtClean="0"/>
              <a:t>1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) = </a:t>
            </a:r>
            <a:r>
              <a:rPr lang="en-US" dirty="0" err="1" smtClean="0"/>
              <a:t>DH</a:t>
            </a:r>
            <a:r>
              <a:rPr lang="en-US" baseline="-25000" dirty="0" err="1" smtClean="0"/>
              <a:t>g</a:t>
            </a:r>
            <a:r>
              <a:rPr lang="en-US" dirty="0" smtClean="0"/>
              <a:t>(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) =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416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11</a:t>
            </a:r>
            <a:endParaRPr lang="en-US" dirty="0" smtClean="0"/>
          </a:p>
          <a:p>
            <a:pPr lvl="1"/>
            <a:r>
              <a:rPr lang="en-US" dirty="0" smtClean="0"/>
              <a:t>&lt;2&gt; = </a:t>
            </a:r>
            <a:r>
              <a:rPr lang="en-US" dirty="0"/>
              <a:t>{1, 2, 4, 8, 5, 10, 9, 7, 3, 6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So DH</a:t>
            </a:r>
            <a:r>
              <a:rPr lang="en-US" baseline="-25000" dirty="0" smtClean="0"/>
              <a:t>2</a:t>
            </a:r>
            <a:r>
              <a:rPr lang="en-US" dirty="0" smtClean="0"/>
              <a:t>(7, 5) = ?</a:t>
            </a:r>
          </a:p>
          <a:p>
            <a:r>
              <a:rPr lang="en-US" dirty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endParaRPr lang="en-US" dirty="0">
              <a:latin typeface="Cambria Math"/>
              <a:ea typeface="Cambria Math"/>
            </a:endParaRPr>
          </a:p>
          <a:p>
            <a:pPr lvl="1"/>
            <a:r>
              <a:rPr lang="en-US" dirty="0" smtClean="0"/>
              <a:t>What is DH</a:t>
            </a:r>
            <a:r>
              <a:rPr lang="en-US" baseline="-25000" dirty="0" smtClean="0"/>
              <a:t>2</a:t>
            </a:r>
            <a:r>
              <a:rPr lang="en-US" dirty="0"/>
              <a:t>(1656755742, </a:t>
            </a:r>
            <a:r>
              <a:rPr lang="en-US" dirty="0" smtClean="0"/>
              <a:t>938640663)?</a:t>
            </a:r>
          </a:p>
          <a:p>
            <a:pPr lvl="1"/>
            <a:r>
              <a:rPr lang="en-US" dirty="0" smtClean="0"/>
              <a:t>Is 1994993011 the answer, or is it just a random element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r>
              <a:rPr lang="en-US" dirty="0" smtClean="0">
                <a:latin typeface="Cambria Math"/>
                <a:ea typeface="Cambria Math"/>
              </a:rPr>
              <a:t> 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917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Diffie</a:t>
            </a:r>
            <a:r>
              <a:rPr lang="en-US" dirty="0" smtClean="0"/>
              <a:t>-Hellman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Computational</a:t>
            </a:r>
            <a:r>
              <a:rPr lang="en-US" dirty="0"/>
              <a:t> </a:t>
            </a:r>
            <a:r>
              <a:rPr lang="en-US" dirty="0" err="1"/>
              <a:t>Diffie</a:t>
            </a:r>
            <a:r>
              <a:rPr lang="en-US" dirty="0"/>
              <a:t>-Hellman (CDH) problem:</a:t>
            </a:r>
          </a:p>
          <a:p>
            <a:pPr lvl="1"/>
            <a:r>
              <a:rPr lang="en-US" dirty="0"/>
              <a:t>Given g, 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, compute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endParaRPr lang="en-US" i="1" dirty="0" smtClean="0"/>
          </a:p>
          <a:p>
            <a:r>
              <a:rPr lang="en-US" i="1" dirty="0" smtClean="0"/>
              <a:t>Decisional</a:t>
            </a:r>
            <a:r>
              <a:rPr lang="en-US" dirty="0" smtClean="0"/>
              <a:t> </a:t>
            </a:r>
            <a:r>
              <a:rPr lang="en-US" dirty="0" err="1"/>
              <a:t>Diffie</a:t>
            </a:r>
            <a:r>
              <a:rPr lang="en-US" dirty="0"/>
              <a:t>-Hellman (DDH) problem:</a:t>
            </a:r>
          </a:p>
          <a:p>
            <a:pPr lvl="1"/>
            <a:r>
              <a:rPr lang="en-US" dirty="0"/>
              <a:t>Given g, 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, distinguish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 from a uniform element of G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discrete logarithm is not hard in all groups!</a:t>
            </a:r>
          </a:p>
          <a:p>
            <a:pPr lvl="1"/>
            <a:r>
              <a:rPr lang="en-US" dirty="0" smtClean="0"/>
              <a:t>For example, it is easy 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/>
              <a:t>N</a:t>
            </a:r>
            <a:r>
              <a:rPr lang="en-US" dirty="0" smtClean="0"/>
              <a:t> (for any N, and for any generator)</a:t>
            </a:r>
          </a:p>
          <a:p>
            <a:r>
              <a:rPr lang="en-US" dirty="0" smtClean="0"/>
              <a:t>Nevertheless, there are certain groups where the problem is believed to be hard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1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cryptographic applications, best to use </a:t>
            </a:r>
            <a:r>
              <a:rPr lang="en-US" i="1" dirty="0" smtClean="0"/>
              <a:t>prime-order</a:t>
            </a:r>
            <a:r>
              <a:rPr lang="en-US" dirty="0" smtClean="0"/>
              <a:t> groups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dlog</a:t>
            </a:r>
            <a:r>
              <a:rPr lang="en-US" dirty="0" smtClean="0"/>
              <a:t> problem becomes easier if the order of the group has small prime factors</a:t>
            </a:r>
          </a:p>
          <a:p>
            <a:pPr lvl="1"/>
            <a:r>
              <a:rPr lang="en-US" dirty="0" smtClean="0"/>
              <a:t>Prime-order groups have several nice features</a:t>
            </a:r>
          </a:p>
          <a:p>
            <a:pPr lvl="2"/>
            <a:r>
              <a:rPr lang="en-US" dirty="0" smtClean="0"/>
              <a:t>E.g., every element except identity is a generator</a:t>
            </a:r>
          </a:p>
          <a:p>
            <a:pPr lvl="1"/>
            <a:endParaRPr lang="en-US" dirty="0"/>
          </a:p>
          <a:p>
            <a:r>
              <a:rPr lang="en-US" dirty="0" smtClean="0"/>
              <a:t>Two common choices of groups…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3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selection: choice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Prime-order subgroup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/>
              <a:t>, p prime</a:t>
            </a:r>
          </a:p>
          <a:p>
            <a:pPr lvl="1"/>
            <a:r>
              <a:rPr lang="en-US" dirty="0" smtClean="0"/>
              <a:t>E.g., p = </a:t>
            </a:r>
            <a:r>
              <a:rPr lang="en-US" dirty="0" err="1"/>
              <a:t>t</a:t>
            </a:r>
            <a:r>
              <a:rPr lang="en-US" dirty="0" err="1" smtClean="0"/>
              <a:t>q</a:t>
            </a:r>
            <a:r>
              <a:rPr lang="en-US" dirty="0" smtClean="0"/>
              <a:t> + 1 for q prime</a:t>
            </a:r>
          </a:p>
          <a:p>
            <a:pPr lvl="1"/>
            <a:r>
              <a:rPr lang="en-US" dirty="0" smtClean="0"/>
              <a:t>Take the subgroup of </a:t>
            </a:r>
            <a:r>
              <a:rPr lang="en-US" dirty="0" err="1" smtClean="0"/>
              <a:t>t</a:t>
            </a:r>
            <a:r>
              <a:rPr lang="en-US" baseline="30000" dirty="0" err="1" smtClean="0"/>
              <a:t>th</a:t>
            </a:r>
            <a:r>
              <a:rPr lang="en-US" dirty="0" smtClean="0"/>
              <a:t> powers, i.e., </a:t>
            </a:r>
            <a:br>
              <a:rPr lang="en-US" dirty="0" smtClean="0"/>
            </a:br>
            <a:r>
              <a:rPr lang="en-US" dirty="0" smtClean="0"/>
              <a:t>G = {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t</a:t>
            </a:r>
            <a:r>
              <a:rPr lang="en-US" dirty="0" smtClean="0"/>
              <a:t> mod p]| x </a:t>
            </a:r>
            <a:r>
              <a:rPr lang="en-US" dirty="0" smtClean="0">
                <a:sym typeface="Symbol"/>
              </a:rPr>
              <a:t></a:t>
            </a:r>
            <a:r>
              <a:rPr lang="en-US" dirty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}</a:t>
            </a:r>
            <a:endParaRPr lang="en-US" dirty="0" smtClean="0"/>
          </a:p>
          <a:p>
            <a:pPr lvl="2"/>
            <a:r>
              <a:rPr lang="en-US" dirty="0" smtClean="0"/>
              <a:t>This is a group</a:t>
            </a:r>
          </a:p>
          <a:p>
            <a:pPr lvl="2"/>
            <a:r>
              <a:rPr lang="en-US" dirty="0" smtClean="0"/>
              <a:t>It has order (p-1)/t = q</a:t>
            </a:r>
          </a:p>
          <a:p>
            <a:pPr lvl="2"/>
            <a:r>
              <a:rPr lang="en-US" dirty="0" smtClean="0"/>
              <a:t>Since q is prime, the group must be cyclic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Generalizations based on finite fields also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8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selection: choice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Prime-order subgroup of an </a:t>
            </a:r>
            <a:r>
              <a:rPr lang="en-US" i="1" dirty="0" smtClean="0"/>
              <a:t>elliptic curve</a:t>
            </a:r>
            <a:r>
              <a:rPr lang="en-US" dirty="0" smtClean="0"/>
              <a:t> group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Dlog</a:t>
            </a:r>
            <a:r>
              <a:rPr lang="en-US" sz="4000" dirty="0" smtClean="0">
                <a:solidFill>
                  <a:schemeClr val="tx1"/>
                </a:solidFill>
              </a:rPr>
              <a:t>-based PKE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Diffie</a:t>
            </a:r>
            <a:r>
              <a:rPr lang="en-US" altLang="en-US" dirty="0" smtClean="0"/>
              <a:t>-Hellman 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endParaRPr lang="en-US" sz="2400" dirty="0" smtClean="0">
              <a:sym typeface="Symbol"/>
            </a:endParaRPr>
          </a:p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c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/k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3905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36596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0386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k · m</a:t>
            </a:r>
          </a:p>
        </p:txBody>
      </p:sp>
    </p:spTree>
    <p:extLst>
      <p:ext uri="{BB962C8B-B14F-4D97-AF65-F5344CB8AC3E}">
        <p14:creationId xmlns:p14="http://schemas.microsoft.com/office/powerpoint/2010/main" val="312876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6" grpId="0"/>
      <p:bldP spid="14" grpId="0"/>
      <p:bldP spid="15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El </a:t>
            </a:r>
            <a:r>
              <a:rPr lang="en-US" altLang="en-US" dirty="0" err="1" smtClean="0"/>
              <a:t>Gamal</a:t>
            </a:r>
            <a:r>
              <a:rPr lang="en-US" altLang="en-US" dirty="0" smtClean="0"/>
              <a:t>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endParaRPr lang="en-US" sz="2400" dirty="0" smtClean="0">
              <a:sym typeface="Symbol"/>
            </a:endParaRPr>
          </a:p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c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/k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3905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36596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0386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k · m</a:t>
            </a:r>
          </a:p>
        </p:txBody>
      </p:sp>
      <p:sp>
        <p:nvSpPr>
          <p:cNvPr id="5" name="Rectangle 4"/>
          <p:cNvSpPr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76600" y="2114729"/>
            <a:ext cx="838200" cy="2474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0" y="1671935"/>
            <a:ext cx="142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77000" y="4038600"/>
            <a:ext cx="1570793" cy="1634698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68972" y="3291005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y</a:t>
            </a:r>
            <a:r>
              <a:rPr lang="en-US" sz="2400" dirty="0" smtClean="0"/>
              <a:t> · m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90602" y="5257800"/>
            <a:ext cx="1295398" cy="83099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6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10916E-6 L -0.00035 -0.1112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" grpId="1"/>
      <p:bldP spid="5" grpId="0" animBg="1"/>
      <p:bldP spid="13" grpId="0"/>
      <p:bldP spid="17" grpId="0" animBg="1"/>
      <p:bldP spid="18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Handle Cryptography in this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Theory: Not a main focus</a:t>
            </a:r>
          </a:p>
          <a:p>
            <a:r>
              <a:rPr lang="en-US" dirty="0" smtClean="0"/>
              <a:t>Do not get discouraged</a:t>
            </a:r>
          </a:p>
          <a:p>
            <a:r>
              <a:rPr lang="en-US" dirty="0" smtClean="0"/>
              <a:t>We can still learn how to CODE and USE cryptography </a:t>
            </a:r>
          </a:p>
          <a:p>
            <a:r>
              <a:rPr lang="en-US" dirty="0" smtClean="0"/>
              <a:t>If you want to focus on it, you can do this when you do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7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Gamal</a:t>
            </a:r>
            <a:r>
              <a:rPr lang="en-US" dirty="0" smtClean="0"/>
              <a:t>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Run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(1</a:t>
            </a:r>
            <a:r>
              <a:rPr lang="en-US" baseline="30000" dirty="0"/>
              <a:t>n</a:t>
            </a:r>
            <a:r>
              <a:rPr lang="en-US" dirty="0" smtClean="0"/>
              <a:t>) to obtain G, q, g. Choose uniform </a:t>
            </a:r>
            <a:r>
              <a:rPr lang="en-US" dirty="0" err="1" smtClean="0"/>
              <a:t>x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q</a:t>
            </a:r>
            <a:r>
              <a:rPr lang="en-US" baseline="-25000" dirty="0" smtClean="0"/>
              <a:t>.</a:t>
            </a:r>
            <a:r>
              <a:rPr lang="en-US" dirty="0" smtClean="0"/>
              <a:t> The public key is (G, q, g,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) and </a:t>
            </a:r>
            <a:r>
              <a:rPr lang="en-US" smtClean="0"/>
              <a:t>the private key </a:t>
            </a:r>
            <a:r>
              <a:rPr lang="en-US" dirty="0" smtClean="0"/>
              <a:t>is x</a:t>
            </a:r>
          </a:p>
          <a:p>
            <a:endParaRPr lang="en-US" dirty="0" smtClean="0"/>
          </a:p>
          <a:p>
            <a:r>
              <a:rPr lang="en-US" dirty="0" err="1" smtClean="0"/>
              <a:t>Enc</a:t>
            </a:r>
            <a:r>
              <a:rPr lang="en-US" baseline="-25000" dirty="0" err="1" smtClean="0"/>
              <a:t>pk</a:t>
            </a:r>
            <a:r>
              <a:rPr lang="en-US" dirty="0" smtClean="0"/>
              <a:t>(m), where </a:t>
            </a:r>
            <a:r>
              <a:rPr lang="en-US" dirty="0" err="1" smtClean="0"/>
              <a:t>pk</a:t>
            </a:r>
            <a:r>
              <a:rPr lang="en-US" dirty="0" smtClean="0"/>
              <a:t> = (G, q, g, h) and </a:t>
            </a:r>
            <a:r>
              <a:rPr lang="en-US" dirty="0" err="1" smtClean="0"/>
              <a:t>m</a:t>
            </a:r>
            <a:r>
              <a:rPr lang="en-US" dirty="0" err="1" smtClean="0">
                <a:sym typeface="Symbol"/>
              </a:rPr>
              <a:t>G</a:t>
            </a:r>
            <a:endParaRPr lang="en-US" dirty="0" smtClean="0"/>
          </a:p>
          <a:p>
            <a:pPr lvl="1"/>
            <a:r>
              <a:rPr lang="en-US" dirty="0" smtClean="0"/>
              <a:t>Choose uniform y</a:t>
            </a:r>
            <a:r>
              <a:rPr lang="en-US" dirty="0">
                <a:sym typeface="Symbol"/>
              </a:rPr>
              <a:t> 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baseline="-25000" dirty="0"/>
              <a:t>.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ciphertext</a:t>
            </a:r>
            <a:r>
              <a:rPr lang="en-US" dirty="0" smtClean="0"/>
              <a:t> is</a:t>
            </a:r>
            <a:r>
              <a:rPr lang="en-US" dirty="0"/>
              <a:t>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err="1" smtClean="0"/>
              <a:t>·m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dirty="0" smtClean="0"/>
              <a:t>(c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Output c</a:t>
            </a:r>
            <a:r>
              <a:rPr lang="en-US" baseline="-25000" dirty="0" smtClean="0"/>
              <a:t>2</a:t>
            </a:r>
            <a:r>
              <a:rPr lang="en-US" dirty="0" smtClean="0"/>
              <a:t>/c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x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8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Parameters G, q, g are standardized and shared</a:t>
            </a:r>
          </a:p>
          <a:p>
            <a:endParaRPr lang="en-US" dirty="0"/>
          </a:p>
          <a:p>
            <a:r>
              <a:rPr lang="en-US" dirty="0" smtClean="0"/>
              <a:t>Inconvenient to treat message as group element</a:t>
            </a:r>
          </a:p>
          <a:p>
            <a:pPr lvl="1"/>
            <a:r>
              <a:rPr lang="en-US" dirty="0" smtClean="0"/>
              <a:t>Use </a:t>
            </a:r>
            <a:r>
              <a:rPr lang="en-US" i="1" dirty="0" smtClean="0"/>
              <a:t>key derivation </a:t>
            </a:r>
            <a:r>
              <a:rPr lang="en-US" dirty="0" smtClean="0"/>
              <a:t>to derive a key k instead, and use k to encrypt the message</a:t>
            </a:r>
          </a:p>
          <a:p>
            <a:pPr lvl="1"/>
            <a:r>
              <a:rPr lang="en-US" dirty="0" smtClean="0"/>
              <a:t>I.e., </a:t>
            </a:r>
            <a:r>
              <a:rPr lang="en-US" dirty="0" err="1" smtClean="0"/>
              <a:t>ciphertext</a:t>
            </a:r>
            <a:r>
              <a:rPr lang="en-US" dirty="0" smtClean="0"/>
              <a:t> is </a:t>
            </a:r>
            <a:br>
              <a:rPr lang="en-US" dirty="0" smtClean="0"/>
            </a:br>
            <a:r>
              <a:rPr lang="en-US" dirty="0" smtClean="0"/>
              <a:t>                                 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Enc’</a:t>
            </a:r>
            <a:r>
              <a:rPr lang="en-US" baseline="-25000" dirty="0" err="1" smtClean="0"/>
              <a:t>k</a:t>
            </a:r>
            <a:r>
              <a:rPr lang="en-US" dirty="0" smtClean="0"/>
              <a:t>(m),</a:t>
            </a:r>
            <a:br>
              <a:rPr lang="en-US" dirty="0" smtClean="0"/>
            </a:br>
            <a:r>
              <a:rPr lang="en-US" dirty="0" smtClean="0"/>
              <a:t>where k = H(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be analyzed using KEM/DEM paradigm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5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Digital signatures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5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i="1" dirty="0" smtClean="0"/>
              <a:t>integrity</a:t>
            </a:r>
            <a:r>
              <a:rPr lang="en-US" dirty="0" smtClean="0"/>
              <a:t> in the </a:t>
            </a:r>
            <a:r>
              <a:rPr lang="en-US" smtClean="0"/>
              <a:t>public-key setting</a:t>
            </a:r>
          </a:p>
          <a:p>
            <a:endParaRPr lang="en-US" dirty="0" smtClean="0"/>
          </a:p>
          <a:p>
            <a:r>
              <a:rPr lang="en-US" dirty="0" smtClean="0"/>
              <a:t>Analogous to message authentication codes, but some key differences…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Digital signatures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8400" y="4643735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/>
              <a:t> = </a:t>
            </a:r>
            <a:r>
              <a:rPr lang="en-US" sz="2400" dirty="0" err="1" smtClean="0"/>
              <a:t>Sign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(m)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3027" y="3429000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</a:t>
            </a:r>
            <a:endParaRPr lang="en-US" sz="2400" dirty="0" smtClean="0"/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" y="4450433"/>
            <a:ext cx="2105448" cy="654967"/>
            <a:chOff x="533400" y="4450433"/>
            <a:chExt cx="2105448" cy="654967"/>
          </a:xfrm>
        </p:grpSpPr>
        <p:sp>
          <p:nvSpPr>
            <p:cNvPr id="5" name="TextBox 4"/>
            <p:cNvSpPr txBox="1"/>
            <p:nvPr/>
          </p:nvSpPr>
          <p:spPr>
            <a:xfrm>
              <a:off x="533400" y="4643735"/>
              <a:ext cx="21054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 = </a:t>
              </a:r>
              <a:r>
                <a:rPr lang="en-US" sz="2400" dirty="0" err="1" smtClean="0"/>
                <a:t>Vrfy</a:t>
              </a:r>
              <a:r>
                <a:rPr lang="en-US" sz="2400" baseline="-25000" dirty="0" err="1" smtClean="0"/>
                <a:t>pk</a:t>
              </a:r>
              <a:r>
                <a:rPr lang="en-US" sz="2400" dirty="0" smtClean="0"/>
                <a:t>(m, </a:t>
              </a:r>
              <a:r>
                <a:rPr lang="en-US" sz="2400" dirty="0" smtClean="0">
                  <a:sym typeface="Symbol"/>
                </a:rPr>
                <a:t></a:t>
              </a:r>
              <a:r>
                <a:rPr lang="en-US" sz="2400" dirty="0" smtClean="0"/>
                <a:t>)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62000" y="4450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794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6" grpId="0"/>
      <p:bldP spid="7" grpId="0"/>
      <p:bldP spid="18" grpId="0" animBg="1"/>
      <p:bldP spid="19" grpId="0"/>
      <p:bldP spid="22" grpId="0"/>
      <p:bldP spid="22" grpId="1"/>
      <p:bldP spid="23" grpId="0"/>
      <p:bldP spid="2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Dec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337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after observing signatures on multiple messages, an attacker should be unable to </a:t>
            </a:r>
            <a:r>
              <a:rPr lang="en-US" i="1" dirty="0" smtClean="0"/>
              <a:t>forge</a:t>
            </a:r>
            <a:r>
              <a:rPr lang="en-US" dirty="0"/>
              <a:t> </a:t>
            </a:r>
            <a:r>
              <a:rPr lang="en-US" dirty="0" smtClean="0"/>
              <a:t>a valid signature on a </a:t>
            </a:r>
            <a:r>
              <a:rPr lang="en-US" i="1" dirty="0" smtClean="0"/>
              <a:t>new</a:t>
            </a:r>
            <a:r>
              <a:rPr lang="en-US" dirty="0" smtClean="0"/>
              <a:t> message</a:t>
            </a:r>
          </a:p>
        </p:txBody>
      </p:sp>
    </p:spTree>
    <p:extLst>
      <p:ext uri="{BB962C8B-B14F-4D97-AF65-F5344CB8AC3E}">
        <p14:creationId xmlns:p14="http://schemas.microsoft.com/office/powerpoint/2010/main" val="992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Prototypical application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9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212547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06932" y="24384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335747" y="2515371"/>
            <a:ext cx="2514600" cy="137082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98147" y="4643735"/>
            <a:ext cx="2236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/>
              <a:t> = </a:t>
            </a:r>
            <a:r>
              <a:rPr lang="en-US" sz="2400" dirty="0" err="1" smtClean="0"/>
              <a:t>Sign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(patch)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8410" y="3424535"/>
            <a:ext cx="1213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patch, </a:t>
            </a:r>
            <a:r>
              <a:rPr lang="en-US" sz="2400" dirty="0" smtClean="0">
                <a:sym typeface="Symbol"/>
              </a:rPr>
              <a:t></a:t>
            </a:r>
            <a:endParaRPr lang="en-US" sz="2400" dirty="0" smtClean="0"/>
          </a:p>
        </p:txBody>
      </p:sp>
      <p:pic>
        <p:nvPicPr>
          <p:cNvPr id="2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406932" y="44196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pic>
        <p:nvPicPr>
          <p:cNvPr id="26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406932" y="61722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850347" y="3886200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335747" y="3886200"/>
            <a:ext cx="2514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35747" y="3886200"/>
            <a:ext cx="2514600" cy="19053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0800" y="3429000"/>
            <a:ext cx="1337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atch’, </a:t>
            </a:r>
            <a:r>
              <a:rPr lang="en-US" sz="2400" dirty="0" smtClean="0">
                <a:sym typeface="Symbol"/>
              </a:rPr>
              <a:t>’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2293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67600" y="412003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33385" y="24384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2200" y="2515371"/>
            <a:ext cx="2514600" cy="137082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39211" y="4643735"/>
            <a:ext cx="2095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t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(patch)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34863" y="3424535"/>
            <a:ext cx="1130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patch, </a:t>
            </a:r>
            <a:r>
              <a:rPr lang="en-US" sz="2400" dirty="0" smtClean="0">
                <a:sym typeface="Symbol"/>
              </a:rPr>
              <a:t>t</a:t>
            </a:r>
            <a:endParaRPr lang="en-US" sz="2400" dirty="0" smtClean="0"/>
          </a:p>
        </p:txBody>
      </p:sp>
      <p:pic>
        <p:nvPicPr>
          <p:cNvPr id="1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33385" y="44196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pic>
        <p:nvPicPr>
          <p:cNvPr id="1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433385" y="61722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876800" y="3886200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362200" y="3886200"/>
            <a:ext cx="2514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362200" y="3886200"/>
            <a:ext cx="2514600" cy="19053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371600" y="2669232"/>
            <a:ext cx="0" cy="9121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9226" y="1138535"/>
            <a:ext cx="2259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’ = Mac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(patch’)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2838" y="2881769"/>
            <a:ext cx="126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atch’, t’</a:t>
            </a:r>
          </a:p>
        </p:txBody>
      </p:sp>
    </p:spTree>
    <p:extLst>
      <p:ext uri="{BB962C8B-B14F-4D97-AF65-F5344CB8AC3E}">
        <p14:creationId xmlns:p14="http://schemas.microsoft.com/office/powerpoint/2010/main" val="212771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5" grpId="0"/>
      <p:bldP spid="21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pic>
        <p:nvPicPr>
          <p:cNvPr id="20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9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010400" y="4120036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k</a:t>
            </a:r>
            <a:r>
              <a:rPr lang="en-US" sz="2400" baseline="-25000" dirty="0" smtClean="0"/>
              <a:t>3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406932" y="24384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335747" y="2515371"/>
            <a:ext cx="4369853" cy="685414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98147" y="4643735"/>
            <a:ext cx="23516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k1</a:t>
            </a:r>
            <a:r>
              <a:rPr lang="en-US" sz="2400" dirty="0" smtClean="0"/>
              <a:t>(patch)</a:t>
            </a:r>
          </a:p>
          <a:p>
            <a:r>
              <a:rPr lang="en-US" sz="2400" dirty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k2</a:t>
            </a:r>
            <a:r>
              <a:rPr lang="en-US" sz="2400" dirty="0" smtClean="0"/>
              <a:t>(patch)</a:t>
            </a:r>
          </a:p>
          <a:p>
            <a:r>
              <a:rPr lang="en-US" sz="2400" dirty="0"/>
              <a:t>t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k3</a:t>
            </a:r>
            <a:r>
              <a:rPr lang="en-US" sz="2400" dirty="0" smtClean="0"/>
              <a:t>(patch)</a:t>
            </a:r>
          </a:p>
        </p:txBody>
      </p:sp>
      <p:pic>
        <p:nvPicPr>
          <p:cNvPr id="27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06932" y="4419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pic>
        <p:nvPicPr>
          <p:cNvPr id="29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406932" y="61722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35748" y="3886200"/>
            <a:ext cx="43698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335748" y="4038985"/>
            <a:ext cx="4369852" cy="1752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1023" y="2357735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 smtClean="0"/>
              <a:t>1</a:t>
            </a:r>
            <a:endParaRPr lang="en-US" sz="240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3886200" y="3424535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/>
              <a:t>2</a:t>
            </a:r>
            <a:endParaRPr lang="en-US" sz="2400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3794823" y="4343400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/>
              <a:t>3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554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8" grpId="0"/>
      <p:bldP spid="30" grpId="0"/>
      <p:bldP spid="39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 you gain hands-on experiences</a:t>
            </a:r>
          </a:p>
          <a:p>
            <a:pPr lvl="1"/>
            <a:r>
              <a:rPr lang="en-US" dirty="0" smtClean="0"/>
              <a:t>Lab on crypto, by Chao Liu</a:t>
            </a:r>
          </a:p>
          <a:p>
            <a:pPr lvl="1"/>
            <a:r>
              <a:rPr lang="en-US" dirty="0" smtClean="0"/>
              <a:t>Lab on smart contract, by Cyrus </a:t>
            </a:r>
            <a:r>
              <a:rPr lang="en-US" dirty="0" err="1" smtClean="0"/>
              <a:t>Bonyadi</a:t>
            </a:r>
            <a:r>
              <a:rPr lang="en-US" dirty="0" smtClean="0"/>
              <a:t> and </a:t>
            </a:r>
            <a:r>
              <a:rPr lang="en-US" dirty="0" err="1" smtClean="0"/>
              <a:t>Shuai</a:t>
            </a:r>
            <a:r>
              <a:rPr lang="en-US" dirty="0" smtClean="0"/>
              <a:t> Xu</a:t>
            </a:r>
          </a:p>
          <a:p>
            <a:pPr lvl="1"/>
            <a:r>
              <a:rPr lang="en-US" dirty="0" smtClean="0"/>
              <a:t>A full day workshop on </a:t>
            </a:r>
            <a:r>
              <a:rPr lang="en-US" dirty="0" err="1" smtClean="0"/>
              <a:t>Hyperledger</a:t>
            </a:r>
            <a:r>
              <a:rPr lang="en-US" dirty="0" smtClean="0"/>
              <a:t> Fabric (IBM)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3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Public verifiability</a:t>
            </a:r>
          </a:p>
          <a:p>
            <a:pPr lvl="1"/>
            <a:r>
              <a:rPr lang="en-US" dirty="0" smtClean="0"/>
              <a:t>“Anyone” can verify a signature</a:t>
            </a:r>
          </a:p>
          <a:p>
            <a:pPr lvl="1"/>
            <a:r>
              <a:rPr lang="en-US" dirty="0" smtClean="0"/>
              <a:t>(Only a holder of the key can verify a MAC tag)</a:t>
            </a:r>
          </a:p>
          <a:p>
            <a:pPr lvl="1"/>
            <a:endParaRPr lang="en-US" dirty="0" smtClean="0"/>
          </a:p>
          <a:p>
            <a:pPr>
              <a:buFont typeface="Symbol"/>
              <a:buChar char="Þ"/>
            </a:pPr>
            <a:r>
              <a:rPr lang="en-US" i="1" dirty="0" smtClean="0">
                <a:sym typeface="Symbol"/>
              </a:rPr>
              <a:t> Transferability</a:t>
            </a:r>
            <a:endParaRPr lang="en-US" dirty="0" smtClean="0">
              <a:sym typeface="Symbol"/>
            </a:endParaRPr>
          </a:p>
          <a:p>
            <a:pPr lvl="1">
              <a:buFontTx/>
              <a:buChar char="-"/>
            </a:pPr>
            <a:r>
              <a:rPr lang="en-US" dirty="0" smtClean="0">
                <a:sym typeface="Symbol"/>
              </a:rPr>
              <a:t>Can forward a signature to someone else…</a:t>
            </a:r>
          </a:p>
          <a:p>
            <a:pPr>
              <a:buFont typeface="Symbol"/>
              <a:buChar char="Þ"/>
            </a:pPr>
            <a:r>
              <a:rPr lang="en-US" i="1" dirty="0" smtClean="0">
                <a:sym typeface="Symbol"/>
              </a:rPr>
              <a:t> Non-repudiation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75681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Non-repudiation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Signer cannot (easily) deny issuing a signature</a:t>
            </a:r>
          </a:p>
          <a:p>
            <a:pPr lvl="1"/>
            <a:r>
              <a:rPr lang="en-US" dirty="0" smtClean="0"/>
              <a:t>Crucial for legal applications</a:t>
            </a:r>
          </a:p>
          <a:p>
            <a:pPr lvl="1"/>
            <a:r>
              <a:rPr lang="en-US" dirty="0" smtClean="0"/>
              <a:t>Judge can verify signature using public copy of </a:t>
            </a:r>
            <a:r>
              <a:rPr lang="en-US" dirty="0" err="1" smtClean="0"/>
              <a:t>pk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MACs cannot provide this functionality!</a:t>
            </a:r>
          </a:p>
          <a:p>
            <a:pPr lvl="1"/>
            <a:r>
              <a:rPr lang="en-US" dirty="0" smtClean="0"/>
              <a:t>Without access to the key, no way to verify a tag</a:t>
            </a:r>
          </a:p>
          <a:p>
            <a:pPr lvl="1"/>
            <a:r>
              <a:rPr lang="en-US" dirty="0" smtClean="0"/>
              <a:t>Even if receiver leaks key to judge, how can the judge verify that the key is correct?</a:t>
            </a:r>
          </a:p>
          <a:p>
            <a:pPr lvl="2"/>
            <a:r>
              <a:rPr lang="en-US" dirty="0" smtClean="0"/>
              <a:t>Even if key is correct, receiver could have generated </a:t>
            </a:r>
            <a:br>
              <a:rPr lang="en-US" dirty="0" smtClean="0"/>
            </a:br>
            <a:r>
              <a:rPr lang="en-US" dirty="0" smtClean="0"/>
              <a:t>the tag also!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42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Signature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 smtClean="0"/>
              <a:t>signature scheme </a:t>
            </a:r>
            <a:r>
              <a:rPr lang="en-US" dirty="0" smtClean="0"/>
              <a:t>is </a:t>
            </a:r>
            <a:r>
              <a:rPr lang="en-US" dirty="0"/>
              <a:t>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smtClean="0"/>
              <a:t>Sign, </a:t>
            </a:r>
            <a:r>
              <a:rPr lang="en-US" dirty="0" err="1" smtClean="0"/>
              <a:t>Vrfy</a:t>
            </a:r>
            <a:r>
              <a:rPr lang="en-US" dirty="0" smtClean="0"/>
              <a:t>): </a:t>
            </a:r>
            <a:endParaRPr lang="en-US" dirty="0"/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</a:t>
            </a:r>
            <a:r>
              <a:rPr lang="en-US" dirty="0" err="1" smtClean="0"/>
              <a:t>pk</a:t>
            </a:r>
            <a:r>
              <a:rPr lang="en-US" dirty="0" smtClean="0"/>
              <a:t>, </a:t>
            </a:r>
            <a:r>
              <a:rPr lang="en-US" dirty="0" err="1" smtClean="0"/>
              <a:t>sk</a:t>
            </a:r>
            <a:endParaRPr lang="en-US" dirty="0"/>
          </a:p>
          <a:p>
            <a:pPr lvl="1"/>
            <a:r>
              <a:rPr lang="en-US" dirty="0" smtClean="0"/>
              <a:t>Sign: </a:t>
            </a:r>
            <a:r>
              <a:rPr lang="en-US" dirty="0"/>
              <a:t>takes </a:t>
            </a:r>
            <a:r>
              <a:rPr lang="en-US" dirty="0" smtClean="0"/>
              <a:t>as input a private key </a:t>
            </a:r>
            <a:r>
              <a:rPr lang="en-US" dirty="0" err="1" smtClean="0"/>
              <a:t>sk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a 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;</a:t>
            </a:r>
            <a:r>
              <a:rPr lang="en-US" dirty="0" smtClean="0"/>
              <a:t> </a:t>
            </a:r>
            <a:r>
              <a:rPr lang="en-US" dirty="0"/>
              <a:t>outputs </a:t>
            </a:r>
            <a:r>
              <a:rPr lang="en-US" dirty="0" smtClean="0"/>
              <a:t>signature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smtClean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>
                <a:sym typeface="Symbol"/>
              </a:rPr>
              <a:t>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/>
              <a:t>sk</a:t>
            </a:r>
            <a:r>
              <a:rPr lang="en-US" dirty="0" smtClean="0"/>
              <a:t>(m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Vrfy</a:t>
            </a:r>
            <a:r>
              <a:rPr lang="en-US" dirty="0" smtClean="0"/>
              <a:t>: </a:t>
            </a:r>
            <a:r>
              <a:rPr lang="en-US" dirty="0"/>
              <a:t>takes </a:t>
            </a:r>
            <a:r>
              <a:rPr lang="en-US" dirty="0" smtClean="0"/>
              <a:t>public key </a:t>
            </a:r>
            <a:r>
              <a:rPr lang="en-US" dirty="0" err="1" smtClean="0"/>
              <a:t>pk</a:t>
            </a:r>
            <a:r>
              <a:rPr lang="en-US" dirty="0" smtClean="0"/>
              <a:t>, message m, </a:t>
            </a:r>
            <a:r>
              <a:rPr lang="en-US" dirty="0"/>
              <a:t>and </a:t>
            </a:r>
            <a:r>
              <a:rPr lang="en-US" dirty="0" smtClean="0"/>
              <a:t>signature </a:t>
            </a:r>
            <a:r>
              <a:rPr lang="en-US" dirty="0">
                <a:sym typeface="Symbol"/>
              </a:rPr>
              <a:t></a:t>
            </a:r>
            <a:r>
              <a:rPr lang="en-US" dirty="0" smtClean="0"/>
              <a:t> </a:t>
            </a:r>
            <a:r>
              <a:rPr lang="en-US" dirty="0"/>
              <a:t>as input; outputs </a:t>
            </a:r>
            <a:r>
              <a:rPr lang="en-US" dirty="0" smtClean="0"/>
              <a:t>1 or 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28800" y="55990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 smtClean="0">
                <a:sym typeface="Symbol"/>
              </a:rPr>
              <a:t> and all </a:t>
            </a:r>
            <a:r>
              <a:rPr lang="en-US" sz="28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Vrfy</a:t>
            </a:r>
            <a:r>
              <a:rPr lang="en-US" sz="2800" baseline="-250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(m, </a:t>
            </a:r>
            <a:r>
              <a:rPr lang="en-US" sz="2800" dirty="0" err="1" smtClean="0">
                <a:sym typeface="Symbol"/>
              </a:rPr>
              <a:t>Sign</a:t>
            </a:r>
            <a:r>
              <a:rPr lang="en-US" sz="2800" baseline="-250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(m)) = 1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7643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Threat model</a:t>
            </a:r>
          </a:p>
          <a:p>
            <a:pPr lvl="1"/>
            <a:r>
              <a:rPr lang="en-US" dirty="0" smtClean="0"/>
              <a:t>“Adaptive chosen-message attack”</a:t>
            </a:r>
          </a:p>
          <a:p>
            <a:pPr lvl="1"/>
            <a:r>
              <a:rPr lang="en-US" dirty="0" smtClean="0"/>
              <a:t>Assume the attacker can induce the sender to sign </a:t>
            </a:r>
            <a:r>
              <a:rPr lang="en-US" i="1" dirty="0" smtClean="0"/>
              <a:t>messages of the attacker’s choice</a:t>
            </a:r>
            <a:endParaRPr lang="en-US" dirty="0" smtClean="0"/>
          </a:p>
          <a:p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“Existential </a:t>
            </a:r>
            <a:r>
              <a:rPr lang="en-US" dirty="0" err="1" smtClean="0"/>
              <a:t>unforgeability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Attacker should be unable to forge valid signature on </a:t>
            </a:r>
            <a:r>
              <a:rPr lang="en-US" i="1" dirty="0" smtClean="0"/>
              <a:t>any</a:t>
            </a:r>
            <a:r>
              <a:rPr lang="en-US" dirty="0" smtClean="0"/>
              <a:t> message not signed by the sender</a:t>
            </a:r>
          </a:p>
          <a:p>
            <a:r>
              <a:rPr lang="en-US" dirty="0" smtClean="0"/>
              <a:t>Attacker gets the public key…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96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A, </a:t>
            </a:r>
            <a:r>
              <a:rPr lang="en-US" dirty="0" smtClean="0">
                <a:sym typeface="Symbol"/>
              </a:rPr>
              <a:t></a:t>
            </a:r>
          </a:p>
          <a:p>
            <a:r>
              <a:rPr lang="en-US" dirty="0" smtClean="0">
                <a:sym typeface="Symbol"/>
              </a:rPr>
              <a:t>Define randomized experiment 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sym typeface="Symbol"/>
              </a:rPr>
              <a:t>p</a:t>
            </a:r>
            <a:r>
              <a:rPr lang="en-US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given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, and interacts with oracle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(·) ; let M be the set of messages sent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(m, </a:t>
            </a:r>
            <a:r>
              <a:rPr lang="en-US" dirty="0">
                <a:sym typeface="Symbol"/>
              </a:rPr>
              <a:t>)</a:t>
            </a:r>
            <a:endParaRPr lang="en-US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, and the experiment evaluates to 1, if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(m, </a:t>
            </a:r>
            <a:r>
              <a:rPr lang="en-US" dirty="0">
                <a:sym typeface="Symbol"/>
              </a:rPr>
              <a:t>)=</a:t>
            </a:r>
            <a:r>
              <a:rPr lang="en-US" dirty="0" smtClean="0">
                <a:sym typeface="Symbol"/>
              </a:rPr>
              <a:t>1 and </a:t>
            </a:r>
            <a:r>
              <a:rPr lang="en-US" dirty="0" err="1" smtClean="0">
                <a:sym typeface="Symbol"/>
              </a:rPr>
              <a:t>m</a:t>
            </a:r>
            <a:r>
              <a:rPr lang="en-US" altLang="en-US" dirty="0" err="1" smtClean="0">
                <a:cs typeface="Arial" charset="0"/>
                <a:sym typeface="Symbol" pitchFamily="18" charset="2"/>
              </a:rPr>
              <a:t>M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2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Replay attacks need to be addressed just as in the symmetric-key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signature scheme </a:t>
            </a:r>
            <a:r>
              <a:rPr lang="en-US" dirty="0" smtClean="0">
                <a:sym typeface="Symbol"/>
              </a:rPr>
              <a:t> = </a:t>
            </a:r>
            <a:r>
              <a:rPr lang="en-US" dirty="0" smtClean="0"/>
              <a:t>(Gen, Sign, </a:t>
            </a:r>
            <a:r>
              <a:rPr lang="en-US" dirty="0" err="1" smtClean="0"/>
              <a:t>Vrfy</a:t>
            </a:r>
            <a:r>
              <a:rPr lang="en-US" dirty="0" smtClean="0"/>
              <a:t>) for “short” messages of length n</a:t>
            </a:r>
          </a:p>
          <a:p>
            <a:pPr lvl="1"/>
            <a:r>
              <a:rPr lang="en-US" dirty="0" smtClean="0"/>
              <a:t>Hash function H: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Construct a signature scheme ’=(Gen, Sign’, </a:t>
            </a:r>
            <a:r>
              <a:rPr lang="en-US" dirty="0" err="1" smtClean="0">
                <a:sym typeface="Symbol"/>
              </a:rPr>
              <a:t>Vrfy</a:t>
            </a:r>
            <a:r>
              <a:rPr lang="en-US" dirty="0" smtClean="0">
                <a:sym typeface="Symbol"/>
              </a:rPr>
              <a:t>’) for arbitrary-length messages:</a:t>
            </a:r>
          </a:p>
          <a:p>
            <a:pPr lvl="1"/>
            <a:r>
              <a:rPr lang="en-US" dirty="0" err="1" smtClean="0">
                <a:sym typeface="Symbol"/>
              </a:rPr>
              <a:t>Sign’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(m)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dirty="0" smtClean="0">
                <a:sym typeface="Symbol"/>
              </a:rPr>
              <a:t>(H(m))</a:t>
            </a:r>
          </a:p>
          <a:p>
            <a:pPr lvl="1"/>
            <a:r>
              <a:rPr lang="en-US" dirty="0" err="1" smtClean="0">
                <a:sym typeface="Symbol"/>
              </a:rPr>
              <a:t>Vrfy’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(m, ) =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(H(m), )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Hash-and-sign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Analogous to hybrid encryption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functionality</a:t>
            </a:r>
            <a:r>
              <a:rPr lang="en-US" dirty="0" smtClean="0"/>
              <a:t> of digital signatures at the asymptotic cost of a </a:t>
            </a:r>
            <a:r>
              <a:rPr lang="en-US" i="1" dirty="0" smtClean="0"/>
              <a:t>symmetric-key</a:t>
            </a:r>
            <a:r>
              <a:rPr lang="en-US" dirty="0" smtClean="0"/>
              <a:t> operation</a:t>
            </a:r>
          </a:p>
        </p:txBody>
      </p:sp>
    </p:spTree>
    <p:extLst>
      <p:ext uri="{BB962C8B-B14F-4D97-AF65-F5344CB8AC3E}">
        <p14:creationId xmlns:p14="http://schemas.microsoft.com/office/powerpoint/2010/main" val="4079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NIST standard for digital signatures</a:t>
            </a:r>
          </a:p>
          <a:p>
            <a:pPr lvl="1"/>
            <a:r>
              <a:rPr lang="en-US" dirty="0" smtClean="0"/>
              <a:t>DSA, based on discrete-logarithm problem in subgroup of 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p</a:t>
            </a:r>
            <a:r>
              <a:rPr lang="en-US" baseline="30000" dirty="0" smtClean="0">
                <a:ea typeface="Cambria Math"/>
              </a:rPr>
              <a:t>*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ECDSA, based on elliptic-curve groups</a:t>
            </a:r>
          </a:p>
          <a:p>
            <a:pPr lvl="1"/>
            <a:endParaRPr lang="en-US" dirty="0" smtClean="0">
              <a:ea typeface="Cambria Math"/>
            </a:endParaRPr>
          </a:p>
          <a:p>
            <a:r>
              <a:rPr lang="en-US" dirty="0" smtClean="0"/>
              <a:t>ECDSA (bitcoin and many other systems)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Public-key infrastructure (PKI)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Dec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3695700" y="1219200"/>
            <a:ext cx="1676400" cy="4038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5" grpId="0"/>
      <p:bldP spid="6" grpId="0"/>
      <p:bldP spid="7" grpId="0"/>
      <p:bldP spid="18" grpId="0" animBg="1"/>
      <p:bldP spid="19" grpId="0"/>
      <p:bldP spid="22" grpId="0"/>
      <p:bldP spid="22" grpId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574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5105400" y="2209800"/>
            <a:ext cx="2667000" cy="30033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5000" y="19050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230504" y="27357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91774" y="2891135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132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  <p:bldP spid="25" grpId="1"/>
      <p:bldP spid="14" grpId="0"/>
      <p:bldP spid="4" grpId="0"/>
      <p:bldP spid="1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562600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041967" y="289113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3269159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664480" y="3805535"/>
            <a:ext cx="993120" cy="64452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24200" y="3962400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Alice, </a:t>
            </a:r>
            <a:r>
              <a:rPr lang="en-US" sz="2400" dirty="0" err="1" smtClean="0"/>
              <a:t>pk</a:t>
            </a:r>
            <a:r>
              <a:rPr lang="en-US" sz="2400" baseline="30000" dirty="0" smtClean="0"/>
              <a:t>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698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 trusted party with a public key known to everyone </a:t>
            </a:r>
          </a:p>
          <a:p>
            <a:pPr lvl="1"/>
            <a:r>
              <a:rPr lang="en-US" dirty="0" smtClean="0"/>
              <a:t>CA = certificate authority</a:t>
            </a:r>
          </a:p>
          <a:p>
            <a:pPr lvl="1"/>
            <a:r>
              <a:rPr lang="en-US" dirty="0" smtClean="0"/>
              <a:t>Public key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CA</a:t>
            </a:r>
            <a:endParaRPr lang="en-US" dirty="0" smtClean="0"/>
          </a:p>
          <a:p>
            <a:pPr lvl="1"/>
            <a:r>
              <a:rPr lang="en-US" dirty="0" smtClean="0"/>
              <a:t>Private key </a:t>
            </a:r>
            <a:r>
              <a:rPr lang="en-US" dirty="0" err="1" smtClean="0"/>
              <a:t>sk</a:t>
            </a:r>
            <a:r>
              <a:rPr lang="en-US" baseline="-25000" dirty="0" err="1" smtClean="0"/>
              <a:t>CA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31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Alice asks </a:t>
            </a:r>
            <a:r>
              <a:rPr lang="en-US" dirty="0"/>
              <a:t>the CA to sign the </a:t>
            </a:r>
            <a:r>
              <a:rPr lang="en-US" i="1" dirty="0"/>
              <a:t>binding</a:t>
            </a:r>
            <a:r>
              <a:rPr lang="en-US" dirty="0"/>
              <a:t> (Alice, </a:t>
            </a:r>
            <a:r>
              <a:rPr lang="en-US" dirty="0" err="1"/>
              <a:t>pk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Sign</a:t>
            </a:r>
            <a:r>
              <a:rPr lang="en-US" baseline="-25000" dirty="0" err="1" smtClean="0">
                <a:sym typeface="Symbol"/>
              </a:rPr>
              <a:t>sk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(Alice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pk</a:t>
            </a:r>
            <a:r>
              <a:rPr lang="en-US" dirty="0">
                <a:sym typeface="Symbol"/>
              </a:rPr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(CA must verify Alice’s identity out of band)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91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signatures for secure key distribution!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Bob obtains Alice, </a:t>
            </a:r>
            <a:r>
              <a:rPr lang="en-US" dirty="0" err="1" smtClean="0"/>
              <a:t>pk</a:t>
            </a:r>
            <a:r>
              <a:rPr lang="en-US" dirty="0" smtClean="0"/>
              <a:t>, and the certificate </a:t>
            </a:r>
            <a:r>
              <a:rPr lang="en-US" dirty="0" err="1" smtClean="0"/>
              <a:t>cert</a:t>
            </a:r>
            <a:r>
              <a:rPr lang="en-US" baseline="-25000" dirty="0" err="1" smtClean="0"/>
              <a:t>CA</a:t>
            </a:r>
            <a:r>
              <a:rPr lang="en-US" baseline="-25000" dirty="0" err="1">
                <a:sym typeface="Symbol"/>
              </a:rPr>
              <a:t>Alice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…</a:t>
            </a:r>
          </a:p>
          <a:p>
            <a:pPr lvl="1"/>
            <a:r>
              <a:rPr lang="en-US" dirty="0" smtClean="0">
                <a:sym typeface="Symbol"/>
              </a:rPr>
              <a:t>… verifies that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sz="2400" baseline="-40000" dirty="0" err="1" smtClean="0">
                <a:sym typeface="Symbol"/>
              </a:rPr>
              <a:t>CA</a:t>
            </a:r>
            <a:r>
              <a:rPr lang="en-US" dirty="0" smtClean="0">
                <a:sym typeface="Symbol"/>
              </a:rPr>
              <a:t>((Alice,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), </a:t>
            </a:r>
            <a:r>
              <a:rPr lang="en-US" dirty="0" err="1"/>
              <a:t>cert</a:t>
            </a:r>
            <a:r>
              <a:rPr lang="en-US" baseline="-25000" dirty="0" err="1"/>
              <a:t>CA</a:t>
            </a:r>
            <a:r>
              <a:rPr lang="en-US" baseline="-25000" dirty="0" err="1">
                <a:sym typeface="Symbol"/>
              </a:rPr>
              <a:t></a:t>
            </a:r>
            <a:r>
              <a:rPr lang="en-US" baseline="-25000" dirty="0" err="1" smtClean="0">
                <a:sym typeface="Symbol"/>
              </a:rPr>
              <a:t>Alice</a:t>
            </a:r>
            <a:r>
              <a:rPr lang="en-US" dirty="0" smtClean="0">
                <a:sym typeface="Symbol"/>
              </a:rPr>
              <a:t>) = 1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Bob is then assured that </a:t>
            </a:r>
            <a:r>
              <a:rPr lang="en-US" dirty="0" err="1" smtClean="0"/>
              <a:t>pk</a:t>
            </a:r>
            <a:r>
              <a:rPr lang="en-US" dirty="0" smtClean="0"/>
              <a:t> is Alice’s public key</a:t>
            </a:r>
          </a:p>
          <a:p>
            <a:pPr lvl="1"/>
            <a:r>
              <a:rPr lang="en-US" dirty="0" smtClean="0"/>
              <a:t>As long as the CA is trustworthy…</a:t>
            </a:r>
          </a:p>
          <a:p>
            <a:pPr lvl="2"/>
            <a:r>
              <a:rPr lang="en-US" dirty="0" smtClean="0"/>
              <a:t>Honest, and properly verifies Alice’s identity</a:t>
            </a:r>
          </a:p>
          <a:p>
            <a:pPr lvl="1"/>
            <a:r>
              <a:rPr lang="en-US" dirty="0" smtClean="0"/>
              <a:t>…and the CA’s private key has not been compromised</a:t>
            </a:r>
          </a:p>
        </p:txBody>
      </p:sp>
    </p:spTree>
    <p:extLst>
      <p:ext uri="{BB962C8B-B14F-4D97-AF65-F5344CB8AC3E}">
        <p14:creationId xmlns:p14="http://schemas.microsoft.com/office/powerpoint/2010/main" val="161356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Chicken-and-egg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Bob get </a:t>
            </a:r>
            <a:r>
              <a:rPr lang="en-US" dirty="0" err="1" smtClean="0"/>
              <a:t>pk</a:t>
            </a:r>
            <a:r>
              <a:rPr lang="en-US" baseline="-25000" dirty="0" err="1" smtClean="0"/>
              <a:t>CA</a:t>
            </a:r>
            <a:r>
              <a:rPr lang="en-US" dirty="0" smtClean="0"/>
              <a:t> in the first place?</a:t>
            </a:r>
          </a:p>
          <a:p>
            <a:endParaRPr lang="en-US" dirty="0"/>
          </a:p>
          <a:p>
            <a:r>
              <a:rPr lang="en-US" dirty="0" smtClean="0"/>
              <a:t>Several possibilities…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“Roots of trust”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Bob only needs to securely obtain a small number of CA’s public keys</a:t>
            </a:r>
          </a:p>
          <a:p>
            <a:pPr lvl="1"/>
            <a:r>
              <a:rPr lang="en-US" dirty="0" smtClean="0"/>
              <a:t>Need to ensure secure distribution only for these few, initial public keys</a:t>
            </a:r>
          </a:p>
          <a:p>
            <a:pPr lvl="1"/>
            <a:endParaRPr lang="en-US" dirty="0"/>
          </a:p>
          <a:p>
            <a:r>
              <a:rPr lang="en-US" dirty="0" smtClean="0"/>
              <a:t>E.g., distribute as part of an operating system, or web browser</a:t>
            </a:r>
          </a:p>
          <a:p>
            <a:pPr lvl="1"/>
            <a:r>
              <a:rPr lang="en-US" dirty="0" smtClean="0"/>
              <a:t>Firefox: </a:t>
            </a:r>
            <a:br>
              <a:rPr lang="en-US" dirty="0" smtClean="0"/>
            </a:br>
            <a:r>
              <a:rPr lang="en-US" dirty="0" smtClean="0"/>
              <a:t>Tools-&gt;Options-&gt;Privacy &amp; Security-&gt;View certificates-&gt;Authorities</a:t>
            </a:r>
            <a:endParaRPr lang="en-US" dirty="0"/>
          </a:p>
        </p:txBody>
      </p:sp>
      <p:pic>
        <p:nvPicPr>
          <p:cNvPr id="5" name="Picture 4" descr="Certificate Manag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4725"/>
            <a:ext cx="9144000" cy="492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6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certificates in a central repository</a:t>
            </a:r>
          </a:p>
          <a:p>
            <a:pPr lvl="1"/>
            <a:r>
              <a:rPr lang="en-US" dirty="0" smtClean="0"/>
              <a:t>E.g., MIT PGP </a:t>
            </a:r>
            <a:r>
              <a:rPr lang="en-US" dirty="0" err="1" smtClean="0"/>
              <a:t>keyserver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To find Alice’s public key</a:t>
            </a:r>
          </a:p>
          <a:p>
            <a:pPr lvl="1"/>
            <a:r>
              <a:rPr lang="en-US" dirty="0" smtClean="0"/>
              <a:t>Get all public keys for “Alice,” along with certificates on those keys</a:t>
            </a:r>
          </a:p>
          <a:p>
            <a:pPr lvl="1"/>
            <a:r>
              <a:rPr lang="en-US" dirty="0" smtClean="0"/>
              <a:t>Look for a certificate signed by someone you trust whose public key you already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PKI in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work quite as well as in theory…</a:t>
            </a:r>
          </a:p>
          <a:p>
            <a:pPr lvl="1"/>
            <a:r>
              <a:rPr lang="en-US" dirty="0" smtClean="0"/>
              <a:t>Proliferation of root CAs</a:t>
            </a:r>
          </a:p>
          <a:p>
            <a:pPr lvl="1"/>
            <a:r>
              <a:rPr lang="en-US" dirty="0" smtClean="0"/>
              <a:t>Revocation</a:t>
            </a:r>
          </a:p>
          <a:p>
            <a:pPr lvl="1"/>
            <a:r>
              <a:rPr lang="en-US" smtClean="0"/>
              <a:t>Other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9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public-key encryption scheme is composed of three PPT algorithms:</a:t>
            </a:r>
          </a:p>
          <a:p>
            <a:pPr lvl="1"/>
            <a:r>
              <a:rPr lang="en-US" dirty="0" smtClean="0"/>
              <a:t>Gen: </a:t>
            </a:r>
            <a:r>
              <a:rPr lang="en-US" i="1" dirty="0" smtClean="0"/>
              <a:t>key-generation algorithm</a:t>
            </a:r>
            <a:r>
              <a:rPr lang="en-US" dirty="0" smtClean="0"/>
              <a:t> that on input 1</a:t>
            </a:r>
            <a:r>
              <a:rPr lang="en-US" baseline="30000" dirty="0" smtClean="0"/>
              <a:t>n</a:t>
            </a:r>
            <a:r>
              <a:rPr lang="en-US" dirty="0" smtClean="0"/>
              <a:t> outputs </a:t>
            </a:r>
            <a:r>
              <a:rPr lang="en-US" dirty="0" err="1" smtClean="0"/>
              <a:t>pk</a:t>
            </a:r>
            <a:r>
              <a:rPr lang="en-US" dirty="0" smtClean="0"/>
              <a:t>, </a:t>
            </a:r>
            <a:r>
              <a:rPr lang="en-US" dirty="0" err="1" smtClean="0"/>
              <a:t>sk</a:t>
            </a:r>
            <a:endParaRPr lang="en-US" dirty="0" smtClean="0"/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: </a:t>
            </a:r>
            <a:r>
              <a:rPr lang="en-US" i="1" dirty="0" smtClean="0"/>
              <a:t>encryption algorithm</a:t>
            </a:r>
            <a:r>
              <a:rPr lang="en-US" dirty="0" smtClean="0"/>
              <a:t> that on input </a:t>
            </a:r>
            <a:r>
              <a:rPr lang="en-US" dirty="0" err="1" smtClean="0"/>
              <a:t>pk</a:t>
            </a:r>
            <a:r>
              <a:rPr lang="en-US" dirty="0" smtClean="0"/>
              <a:t> and a message m outputs a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</a:p>
          <a:p>
            <a:pPr lvl="1"/>
            <a:r>
              <a:rPr lang="en-US" dirty="0" smtClean="0"/>
              <a:t>Dec: </a:t>
            </a:r>
            <a:r>
              <a:rPr lang="en-US" i="1" dirty="0" smtClean="0"/>
              <a:t>decryption algorithm</a:t>
            </a:r>
            <a:r>
              <a:rPr lang="en-US" dirty="0" smtClean="0"/>
              <a:t> that on input </a:t>
            </a:r>
            <a:r>
              <a:rPr lang="en-US" dirty="0" err="1" smtClean="0"/>
              <a:t>sk</a:t>
            </a:r>
            <a:r>
              <a:rPr lang="en-US" dirty="0" smtClean="0"/>
              <a:t> and a </a:t>
            </a:r>
            <a:r>
              <a:rPr lang="en-US" dirty="0" err="1" smtClean="0"/>
              <a:t>ciphertext</a:t>
            </a:r>
            <a:r>
              <a:rPr lang="en-US" dirty="0" smtClean="0"/>
              <a:t> c outputs a message m or an error </a:t>
            </a:r>
            <a:r>
              <a:rPr lang="en-US" dirty="0" smtClean="0">
                <a:sym typeface="Symbol"/>
              </a:rPr>
              <a:t>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5103258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 smtClean="0"/>
              <a:t>m</a:t>
            </a:r>
            <a:r>
              <a:rPr lang="en-US" sz="2800" dirty="0" smtClean="0">
                <a:sym typeface="Symbol"/>
              </a:rPr>
              <a:t> and </a:t>
            </a:r>
            <a:r>
              <a:rPr lang="en-US" sz="28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Dec</a:t>
            </a:r>
            <a:r>
              <a:rPr lang="en-US" sz="2800" baseline="-250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dirty="0" err="1" smtClean="0">
                <a:sym typeface="Symbol"/>
              </a:rPr>
              <a:t>Enc</a:t>
            </a:r>
            <a:r>
              <a:rPr lang="en-US" sz="2800" baseline="-250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(m)) = m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3774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No </a:t>
            </a:r>
            <a:r>
              <a:rPr lang="en-US" i="1" dirty="0" smtClean="0">
                <a:sym typeface="Symbol"/>
              </a:rPr>
              <a:t>deterministic</a:t>
            </a:r>
            <a:r>
              <a:rPr lang="en-US" dirty="0" smtClean="0">
                <a:sym typeface="Symbol"/>
              </a:rPr>
              <a:t> public-key encryption scheme can be CPA-secure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3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 rot="2700000" flipV="1">
            <a:off x="2748612" y="2820809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8900000" flipH="1" flipV="1">
            <a:off x="2895600" y="2820809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encryption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7</a:t>
            </a:fld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905000" y="2690018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657336" y="3660428"/>
            <a:ext cx="3241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k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344988" y="4262735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4114800" y="4567535"/>
            <a:ext cx="4860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+mn-lt"/>
              </a:rPr>
              <a:t>pk</a:t>
            </a:r>
            <a:endParaRPr lang="en-US" altLang="en-US" dirty="0">
              <a:latin typeface="+mn-lt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648200" y="3891260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019800" y="2451893"/>
            <a:ext cx="19812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019800" y="3475762"/>
            <a:ext cx="1981200" cy="83099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“encapsulated key”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979936" y="5188803"/>
            <a:ext cx="70972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The </a:t>
            </a:r>
            <a:r>
              <a:rPr lang="en-US" altLang="en-US" i="1" dirty="0">
                <a:latin typeface="+mn-lt"/>
              </a:rPr>
              <a:t>functionality</a:t>
            </a:r>
            <a:r>
              <a:rPr lang="en-US" altLang="en-US" dirty="0">
                <a:latin typeface="+mn-lt"/>
              </a:rPr>
              <a:t> of public-key encryption </a:t>
            </a:r>
          </a:p>
          <a:p>
            <a:pPr algn="ctr"/>
            <a:r>
              <a:rPr lang="en-US" altLang="en-US" dirty="0">
                <a:latin typeface="+mn-lt"/>
              </a:rPr>
              <a:t>at the (asymptotic) </a:t>
            </a:r>
            <a:r>
              <a:rPr lang="en-US" altLang="en-US" i="1" dirty="0">
                <a:latin typeface="+mn-lt"/>
              </a:rPr>
              <a:t>efficiency</a:t>
            </a:r>
            <a:r>
              <a:rPr lang="en-US" altLang="en-US" dirty="0">
                <a:latin typeface="+mn-lt"/>
              </a:rPr>
              <a:t> of private-key encryption!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92563" y="3563442"/>
            <a:ext cx="655637" cy="65563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Enc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2438400" y="2362200"/>
            <a:ext cx="762000" cy="65563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Enc</a:t>
            </a:r>
            <a:r>
              <a:rPr lang="en-US" sz="2400" dirty="0" smtClean="0"/>
              <a:t>’</a:t>
            </a:r>
            <a:endParaRPr lang="en-US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2991128" y="3891260"/>
            <a:ext cx="1001435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0400" y="2690018"/>
            <a:ext cx="2743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24000" y="24384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819400" y="3017837"/>
            <a:ext cx="0" cy="6425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38400" y="2013744"/>
            <a:ext cx="3124200" cy="2205335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2700000" flipV="1">
            <a:off x="4255005" y="4022051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8900000" flipH="1" flipV="1">
            <a:off x="4401993" y="4022051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>
            <a:off x="8077200" y="2438400"/>
            <a:ext cx="228600" cy="1868359"/>
          </a:xfrm>
          <a:prstGeom prst="rightBrac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09168" y="1493178"/>
            <a:ext cx="5638800" cy="523220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Decryption done in the obvious way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969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9" grpId="0" animBg="1"/>
      <p:bldP spid="20" grpId="0" animBg="1"/>
      <p:bldP spid="21" grpId="0" animBg="1"/>
      <p:bldP spid="23" grpId="0"/>
      <p:bldP spid="25" grpId="0" animBg="1"/>
      <p:bldP spid="36" grpId="0" animBg="1"/>
      <p:bldP spid="3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Discrete-logarithm problem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>
                <a:ea typeface="Cambria Math"/>
              </a:rPr>
              <a:t>Dlog</a:t>
            </a:r>
            <a:r>
              <a:rPr lang="en-US" u="sng" dirty="0">
                <a:ea typeface="Cambria Math"/>
              </a:rPr>
              <a:t> problem in G:</a:t>
            </a:r>
            <a:r>
              <a:rPr lang="en-US" dirty="0">
                <a:ea typeface="Cambria Math"/>
              </a:rPr>
              <a:t> Given </a:t>
            </a:r>
            <a:r>
              <a:rPr lang="en-US" dirty="0" smtClean="0">
                <a:ea typeface="Cambria Math"/>
              </a:rPr>
              <a:t>generator g and element h</a:t>
            </a:r>
            <a:r>
              <a:rPr lang="en-US" dirty="0">
                <a:ea typeface="Cambria Math"/>
              </a:rPr>
              <a:t>, compute </a:t>
            </a:r>
            <a:r>
              <a:rPr lang="en-US" dirty="0" err="1" smtClean="0">
                <a:ea typeface="Cambria Math"/>
              </a:rPr>
              <a:t>log</a:t>
            </a:r>
            <a:r>
              <a:rPr lang="en-US" baseline="-25000" dirty="0" err="1" smtClean="0">
                <a:ea typeface="Cambria Math"/>
              </a:rPr>
              <a:t>g</a:t>
            </a:r>
            <a:r>
              <a:rPr lang="en-US" dirty="0" err="1" smtClean="0">
                <a:ea typeface="Cambria Math"/>
              </a:rPr>
              <a:t>h</a:t>
            </a:r>
            <a:endParaRPr lang="en-US" dirty="0" smtClean="0">
              <a:ea typeface="Cambria Math"/>
            </a:endParaRPr>
          </a:p>
          <a:p>
            <a:endParaRPr lang="en-US" dirty="0">
              <a:ea typeface="Cambria Math"/>
            </a:endParaRPr>
          </a:p>
          <a:p>
            <a:r>
              <a:rPr lang="en-US" u="sng" dirty="0" err="1">
                <a:ea typeface="Cambria Math"/>
              </a:rPr>
              <a:t>Dlog</a:t>
            </a:r>
            <a:r>
              <a:rPr lang="en-US" u="sng" dirty="0">
                <a:ea typeface="Cambria Math"/>
              </a:rPr>
              <a:t> assumption in G:</a:t>
            </a:r>
            <a:r>
              <a:rPr lang="en-US" dirty="0">
                <a:ea typeface="Cambria Math"/>
              </a:rPr>
              <a:t> Solving the discrete log problem in G is </a:t>
            </a:r>
            <a:r>
              <a:rPr lang="en-US" dirty="0" smtClean="0">
                <a:ea typeface="Cambria Math"/>
              </a:rPr>
              <a:t>hard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89461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endParaRPr lang="en-US" dirty="0" smtClean="0">
              <a:latin typeface="Cambria Math"/>
              <a:ea typeface="Cambria Math"/>
            </a:endParaRPr>
          </a:p>
          <a:p>
            <a:pPr lvl="1"/>
            <a:r>
              <a:rPr lang="en-US" dirty="0" smtClean="0"/>
              <a:t>What is log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1656755742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0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14085</TotalTime>
  <Words>1634</Words>
  <Application>Microsoft Macintosh PowerPoint</Application>
  <PresentationFormat>On-screen Show (4:3)</PresentationFormat>
  <Paragraphs>303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Brush Script MT</vt:lpstr>
      <vt:lpstr>Calibri</vt:lpstr>
      <vt:lpstr>Cambria Math</vt:lpstr>
      <vt:lpstr>Symbol</vt:lpstr>
      <vt:lpstr>Office Theme</vt:lpstr>
      <vt:lpstr>Blockchains</vt:lpstr>
      <vt:lpstr>How to Handle Cryptography in this class</vt:lpstr>
      <vt:lpstr>Announcements</vt:lpstr>
      <vt:lpstr>Public-key encryption</vt:lpstr>
      <vt:lpstr>Public-key encryption</vt:lpstr>
      <vt:lpstr>Notes</vt:lpstr>
      <vt:lpstr>Hybrid encryption</vt:lpstr>
      <vt:lpstr>Discrete-logarithm problem (informal)</vt:lpstr>
      <vt:lpstr>Example</vt:lpstr>
      <vt:lpstr>Diffie-Hellman problems</vt:lpstr>
      <vt:lpstr>Example</vt:lpstr>
      <vt:lpstr>Diffie-Hellman assumptions</vt:lpstr>
      <vt:lpstr>Group selection</vt:lpstr>
      <vt:lpstr>Group selection</vt:lpstr>
      <vt:lpstr>Group selection: choice 1</vt:lpstr>
      <vt:lpstr>Group selection: choice 2</vt:lpstr>
      <vt:lpstr>PowerPoint Presentation</vt:lpstr>
      <vt:lpstr>Diffie-Hellman key exchange</vt:lpstr>
      <vt:lpstr>El Gamal encryption</vt:lpstr>
      <vt:lpstr>El Gamal encryption</vt:lpstr>
      <vt:lpstr>In practice…</vt:lpstr>
      <vt:lpstr>PowerPoint Presentation</vt:lpstr>
      <vt:lpstr>Digital signatures</vt:lpstr>
      <vt:lpstr>Digital signatures</vt:lpstr>
      <vt:lpstr>Public-key encryption</vt:lpstr>
      <vt:lpstr>Security (informal)</vt:lpstr>
      <vt:lpstr>Prototypical application</vt:lpstr>
      <vt:lpstr>Comparison to MACs?</vt:lpstr>
      <vt:lpstr>Comparison to MACs?</vt:lpstr>
      <vt:lpstr>Comparison to MACs?</vt:lpstr>
      <vt:lpstr>Non-repudiation</vt:lpstr>
      <vt:lpstr>Signature schemes</vt:lpstr>
      <vt:lpstr>Security?</vt:lpstr>
      <vt:lpstr>Formal definition</vt:lpstr>
      <vt:lpstr>Replay attacks</vt:lpstr>
      <vt:lpstr>Hash-and-sign paradigm</vt:lpstr>
      <vt:lpstr>Hash-and-sign paradigm</vt:lpstr>
      <vt:lpstr>DSS</vt:lpstr>
      <vt:lpstr>PowerPoint Presentation</vt:lpstr>
      <vt:lpstr>Public-key distribution</vt:lpstr>
      <vt:lpstr>Public-key distribution</vt:lpstr>
      <vt:lpstr>Use signatures for secure key distribution!</vt:lpstr>
      <vt:lpstr>Use signatures for secure key distribution!</vt:lpstr>
      <vt:lpstr>Use signatures for secure key distribution!</vt:lpstr>
      <vt:lpstr>Chicken-and-egg problem?</vt:lpstr>
      <vt:lpstr>“Roots of trust”</vt:lpstr>
      <vt:lpstr>Public-key repository</vt:lpstr>
      <vt:lpstr>PKI in practice…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1089</cp:revision>
  <dcterms:created xsi:type="dcterms:W3CDTF">2014-06-02T02:25:30Z</dcterms:created>
  <dcterms:modified xsi:type="dcterms:W3CDTF">2019-09-16T14:26:41Z</dcterms:modified>
</cp:coreProperties>
</file>