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623" r:id="rId3"/>
    <p:sldId id="624" r:id="rId4"/>
    <p:sldId id="625" r:id="rId5"/>
    <p:sldId id="626" r:id="rId6"/>
    <p:sldId id="668" r:id="rId7"/>
    <p:sldId id="671" r:id="rId8"/>
    <p:sldId id="739" r:id="rId9"/>
    <p:sldId id="676" r:id="rId10"/>
    <p:sldId id="678" r:id="rId11"/>
    <p:sldId id="679" r:id="rId12"/>
    <p:sldId id="680" r:id="rId13"/>
    <p:sldId id="681" r:id="rId14"/>
    <p:sldId id="682" r:id="rId15"/>
    <p:sldId id="683" r:id="rId16"/>
    <p:sldId id="684" r:id="rId17"/>
    <p:sldId id="685" r:id="rId18"/>
    <p:sldId id="686" r:id="rId19"/>
    <p:sldId id="687" r:id="rId20"/>
    <p:sldId id="688" r:id="rId21"/>
    <p:sldId id="689" r:id="rId22"/>
    <p:sldId id="691" r:id="rId23"/>
    <p:sldId id="692" r:id="rId24"/>
    <p:sldId id="698" r:id="rId25"/>
    <p:sldId id="699" r:id="rId26"/>
    <p:sldId id="700" r:id="rId27"/>
    <p:sldId id="709" r:id="rId28"/>
    <p:sldId id="707" r:id="rId29"/>
    <p:sldId id="710" r:id="rId30"/>
    <p:sldId id="714" r:id="rId31"/>
    <p:sldId id="715" r:id="rId32"/>
    <p:sldId id="716" r:id="rId33"/>
    <p:sldId id="717" r:id="rId34"/>
    <p:sldId id="718" r:id="rId35"/>
    <p:sldId id="719" r:id="rId36"/>
    <p:sldId id="720" r:id="rId37"/>
    <p:sldId id="722" r:id="rId38"/>
    <p:sldId id="728" r:id="rId39"/>
    <p:sldId id="729" r:id="rId40"/>
    <p:sldId id="730" r:id="rId41"/>
    <p:sldId id="731" r:id="rId42"/>
    <p:sldId id="732" r:id="rId43"/>
    <p:sldId id="734" r:id="rId44"/>
    <p:sldId id="735" r:id="rId45"/>
    <p:sldId id="736" r:id="rId46"/>
    <p:sldId id="737" r:id="rId47"/>
    <p:sldId id="738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3632"/>
  </p:normalViewPr>
  <p:slideViewPr>
    <p:cSldViewPr>
      <p:cViewPr varScale="1">
        <p:scale>
          <a:sx n="66" d="100"/>
          <a:sy n="66" d="100"/>
        </p:scale>
        <p:origin x="15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Blockchains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ncrypt-then-authenticate (</a:t>
            </a:r>
            <a:r>
              <a:rPr lang="en-US" dirty="0"/>
              <a:t>with independent keys) is </a:t>
            </a:r>
            <a:r>
              <a:rPr lang="en-US" dirty="0" smtClean="0"/>
              <a:t>the recommended generic approach for constructing authenticated encryption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89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Other, </a:t>
            </a:r>
            <a:r>
              <a:rPr lang="en-US" dirty="0" smtClean="0"/>
              <a:t>more-efficient </a:t>
            </a:r>
            <a:r>
              <a:rPr lang="en-US" dirty="0"/>
              <a:t>constructions have been proposed and are an active area of research and standardization</a:t>
            </a:r>
          </a:p>
          <a:p>
            <a:endParaRPr lang="en-US" dirty="0" smtClean="0"/>
          </a:p>
          <a:p>
            <a:r>
              <a:rPr lang="en-US" dirty="0" smtClean="0"/>
              <a:t>E.g., OCB, CCM, GCM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SIV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Others… </a:t>
            </a:r>
          </a:p>
          <a:p>
            <a:pPr lvl="1"/>
            <a:r>
              <a:rPr lang="en-US" dirty="0"/>
              <a:t>Active competition: https://competitions.cr.yp.to/caesar.html</a:t>
            </a:r>
          </a:p>
        </p:txBody>
      </p:sp>
    </p:spTree>
    <p:extLst>
      <p:ext uri="{BB962C8B-B14F-4D97-AF65-F5344CB8AC3E}">
        <p14:creationId xmlns:p14="http://schemas.microsoft.com/office/powerpoint/2010/main" val="67581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Secure sessions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parties who wish to communicate securely over the course of a session</a:t>
            </a:r>
          </a:p>
          <a:p>
            <a:pPr lvl="1"/>
            <a:r>
              <a:rPr lang="en-US" dirty="0" smtClean="0"/>
              <a:t>“Securely” = secrecy and integrity</a:t>
            </a:r>
          </a:p>
          <a:p>
            <a:pPr lvl="1"/>
            <a:r>
              <a:rPr lang="en-US" dirty="0" smtClean="0"/>
              <a:t>“Session” = period of time over which the parties are willing to maintain state</a:t>
            </a:r>
          </a:p>
          <a:p>
            <a:pPr lvl="1"/>
            <a:endParaRPr lang="en-US" dirty="0"/>
          </a:p>
          <a:p>
            <a:r>
              <a:rPr lang="en-US" dirty="0" smtClean="0"/>
              <a:t>Can use authenticated encryption…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862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86200" y="37439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034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</a:t>
            </a:r>
            <a:endParaRPr lang="en-US" dirty="0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7244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8768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9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194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Re-ordering attack</a:t>
            </a:r>
            <a:endParaRPr lang="en-US" dirty="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43400" y="288542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4343400" y="289560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0292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1816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50292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1816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53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attack</a:t>
            </a:r>
            <a:endParaRPr lang="en-US" dirty="0"/>
          </a:p>
        </p:txBody>
      </p:sp>
      <p:sp>
        <p:nvSpPr>
          <p:cNvPr id="3" name="Circular Arrow 2"/>
          <p:cNvSpPr/>
          <p:nvPr/>
        </p:nvSpPr>
        <p:spPr>
          <a:xfrm rot="5400000">
            <a:off x="3981450" y="3257550"/>
            <a:ext cx="978408" cy="1321308"/>
          </a:xfrm>
          <a:prstGeom prst="circular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2667000" y="4343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819400" y="3820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73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attacks (and others) can be prevented using </a:t>
            </a:r>
            <a:r>
              <a:rPr lang="en-US" i="1" dirty="0" smtClean="0"/>
              <a:t>counters/sequence numbers</a:t>
            </a:r>
            <a:r>
              <a:rPr lang="en-US" dirty="0" smtClean="0"/>
              <a:t> and </a:t>
            </a:r>
            <a:r>
              <a:rPr lang="en-US" i="1" dirty="0" smtClean="0"/>
              <a:t>identifiers</a:t>
            </a:r>
          </a:p>
        </p:txBody>
      </p:sp>
    </p:spTree>
    <p:extLst>
      <p:ext uri="{BB962C8B-B14F-4D97-AF65-F5344CB8AC3E}">
        <p14:creationId xmlns:p14="http://schemas.microsoft.com/office/powerpoint/2010/main" val="115402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98865" y="2362200"/>
            <a:ext cx="3070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(“Bob”| 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| 1)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71614" y="3058180"/>
            <a:ext cx="3124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(“Bob” | m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| 2)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08936" y="3743980"/>
            <a:ext cx="324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(“Alice” | 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| 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107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Authenticated encryption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attacks (and others) can be prevented using </a:t>
            </a:r>
            <a:r>
              <a:rPr lang="en-US" i="1" dirty="0" smtClean="0"/>
              <a:t>counters</a:t>
            </a:r>
            <a:r>
              <a:rPr lang="en-US" dirty="0" smtClean="0"/>
              <a:t> and </a:t>
            </a:r>
            <a:r>
              <a:rPr lang="en-US" i="1" dirty="0" smtClean="0"/>
              <a:t>identifiers</a:t>
            </a:r>
            <a:endParaRPr lang="en-US" dirty="0" smtClean="0"/>
          </a:p>
          <a:p>
            <a:pPr lvl="1"/>
            <a:r>
              <a:rPr lang="en-US" dirty="0" smtClean="0"/>
              <a:t>Can also use a </a:t>
            </a:r>
            <a:r>
              <a:rPr lang="en-US" i="1" dirty="0" smtClean="0"/>
              <a:t>directionality bit</a:t>
            </a:r>
            <a:r>
              <a:rPr lang="en-US" dirty="0" smtClean="0"/>
              <a:t> in place of identifiers</a:t>
            </a:r>
          </a:p>
          <a:p>
            <a:r>
              <a:rPr lang="en-US" altLang="zh-CN" dirty="0" smtClean="0"/>
              <a:t>What about authenticated sessions?</a:t>
            </a:r>
          </a:p>
          <a:p>
            <a:r>
              <a:rPr lang="en-US" dirty="0" smtClean="0"/>
              <a:t>The same! Just use MAC instead of authenticated 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6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(Cryptographic) hash function: deterministic function mapping arbitrary length inputs to a short, fixed-length output (sometimes called a </a:t>
            </a:r>
            <a:r>
              <a:rPr lang="en-US" i="1" dirty="0" smtClean="0"/>
              <a:t>digest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Hash functions can be </a:t>
            </a:r>
            <a:r>
              <a:rPr lang="en-US" i="1" dirty="0" smtClean="0"/>
              <a:t>keyed</a:t>
            </a:r>
            <a:r>
              <a:rPr lang="en-US" dirty="0" smtClean="0"/>
              <a:t> or </a:t>
            </a:r>
            <a:r>
              <a:rPr lang="en-US" i="1" dirty="0" err="1" smtClean="0"/>
              <a:t>unkeyed</a:t>
            </a:r>
            <a:endParaRPr lang="en-US" dirty="0" smtClean="0"/>
          </a:p>
          <a:p>
            <a:pPr lvl="1"/>
            <a:r>
              <a:rPr lang="en-US" dirty="0" smtClean="0"/>
              <a:t>In practice, hash functions are </a:t>
            </a:r>
            <a:r>
              <a:rPr lang="en-US" dirty="0" err="1" smtClean="0"/>
              <a:t>unkeyed</a:t>
            </a:r>
            <a:endParaRPr lang="en-US" dirty="0"/>
          </a:p>
          <a:p>
            <a:pPr lvl="1"/>
            <a:r>
              <a:rPr lang="en-US" dirty="0" smtClean="0"/>
              <a:t>We will assume </a:t>
            </a:r>
            <a:r>
              <a:rPr lang="en-US" dirty="0" err="1" smtClean="0"/>
              <a:t>unkeyed</a:t>
            </a:r>
            <a:r>
              <a:rPr lang="en-US" dirty="0" smtClean="0"/>
              <a:t> hash functions</a:t>
            </a:r>
            <a:r>
              <a:rPr lang="en-US" dirty="0"/>
              <a:t> </a:t>
            </a:r>
            <a:r>
              <a:rPr lang="en-US" dirty="0" smtClean="0"/>
              <a:t>for simplicity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4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Collision-resistance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dirty="0" smtClean="0"/>
              <a:t> be a hash function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collision</a:t>
            </a:r>
            <a:r>
              <a:rPr lang="en-US" dirty="0" smtClean="0"/>
              <a:t> is a pair of </a:t>
            </a:r>
            <a:r>
              <a:rPr lang="en-US" u="sng" dirty="0" smtClean="0"/>
              <a:t>distinct</a:t>
            </a:r>
            <a:r>
              <a:rPr lang="en-US" dirty="0" smtClean="0"/>
              <a:t> inputs x, x’ such that H(x) = H(x’)</a:t>
            </a:r>
          </a:p>
          <a:p>
            <a:endParaRPr lang="en-US" dirty="0"/>
          </a:p>
          <a:p>
            <a:r>
              <a:rPr lang="en-US" dirty="0" smtClean="0"/>
              <a:t>H is </a:t>
            </a:r>
            <a:r>
              <a:rPr lang="en-US" i="1" dirty="0" smtClean="0"/>
              <a:t>collision-resistant</a:t>
            </a:r>
            <a:r>
              <a:rPr lang="en-US" dirty="0" smtClean="0"/>
              <a:t> if it is infeasible to find a collision in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4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MD5</a:t>
            </a:r>
          </a:p>
          <a:p>
            <a:pPr lvl="1"/>
            <a:r>
              <a:rPr lang="en-US" dirty="0" smtClean="0"/>
              <a:t>Developed in 1991</a:t>
            </a:r>
          </a:p>
          <a:p>
            <a:pPr lvl="1"/>
            <a:r>
              <a:rPr lang="en-US" dirty="0" smtClean="0"/>
              <a:t>128-bit output length</a:t>
            </a:r>
          </a:p>
          <a:p>
            <a:pPr lvl="1"/>
            <a:r>
              <a:rPr lang="en-US" dirty="0" smtClean="0"/>
              <a:t>Collisions found in 2004, should no longer be used</a:t>
            </a:r>
          </a:p>
          <a:p>
            <a:r>
              <a:rPr lang="en-US" dirty="0" smtClean="0"/>
              <a:t>SHA-1</a:t>
            </a:r>
          </a:p>
          <a:p>
            <a:pPr lvl="1"/>
            <a:r>
              <a:rPr lang="en-US" dirty="0" smtClean="0"/>
              <a:t>Introduced in 1995</a:t>
            </a:r>
          </a:p>
          <a:p>
            <a:pPr lvl="1"/>
            <a:r>
              <a:rPr lang="en-US" dirty="0" smtClean="0"/>
              <a:t>160-bit output length</a:t>
            </a:r>
          </a:p>
          <a:p>
            <a:pPr lvl="1"/>
            <a:r>
              <a:rPr lang="en-US" dirty="0" smtClean="0"/>
              <a:t>Theoretical analysis indicates some weaknesses</a:t>
            </a:r>
          </a:p>
          <a:p>
            <a:pPr lvl="1"/>
            <a:r>
              <a:rPr lang="en-US" dirty="0" smtClean="0"/>
              <a:t>Very common; current trend to migrate to SHA-2</a:t>
            </a:r>
          </a:p>
          <a:p>
            <a:pPr lvl="1"/>
            <a:r>
              <a:rPr lang="en-US" dirty="0" smtClean="0"/>
              <a:t>Collision found by brute force in 2017!</a:t>
            </a:r>
          </a:p>
        </p:txBody>
      </p:sp>
    </p:spTree>
    <p:extLst>
      <p:ext uri="{BB962C8B-B14F-4D97-AF65-F5344CB8AC3E}">
        <p14:creationId xmlns:p14="http://schemas.microsoft.com/office/powerpoint/2010/main" val="8421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SHA-2</a:t>
            </a:r>
          </a:p>
          <a:p>
            <a:pPr lvl="1"/>
            <a:r>
              <a:rPr lang="en-US" dirty="0"/>
              <a:t>Supports 224, 256, 384, and 512-bit outputs</a:t>
            </a:r>
          </a:p>
          <a:p>
            <a:pPr lvl="1"/>
            <a:r>
              <a:rPr lang="en-US" dirty="0" smtClean="0"/>
              <a:t>No known weaknesses</a:t>
            </a:r>
          </a:p>
          <a:p>
            <a:endParaRPr lang="en-US" dirty="0" smtClean="0"/>
          </a:p>
          <a:p>
            <a:r>
              <a:rPr lang="en-US" dirty="0" smtClean="0"/>
              <a:t>SHA-3/</a:t>
            </a:r>
            <a:r>
              <a:rPr lang="en-US" dirty="0" err="1" smtClean="0"/>
              <a:t>Keccak</a:t>
            </a:r>
            <a:endParaRPr lang="en-US" dirty="0" smtClean="0"/>
          </a:p>
          <a:p>
            <a:pPr lvl="1"/>
            <a:r>
              <a:rPr lang="en-US" dirty="0" smtClean="0"/>
              <a:t>Result of a public competition from 2008-2012</a:t>
            </a:r>
          </a:p>
          <a:p>
            <a:pPr lvl="1"/>
            <a:r>
              <a:rPr lang="en-US" dirty="0" smtClean="0"/>
              <a:t>Very different design than SHA-1/SHA-2</a:t>
            </a:r>
          </a:p>
          <a:p>
            <a:pPr lvl="1"/>
            <a:r>
              <a:rPr lang="en-US" dirty="0" smtClean="0"/>
              <a:t>Supports 224, 256, 384, and 512-bit outputs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Applications to message authentication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89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are ubiquitous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Collision-resistance </a:t>
            </a:r>
            <a:r>
              <a:rPr lang="en-US" dirty="0" smtClean="0">
                <a:sym typeface="Symbol" panose="05050102010706020507" pitchFamily="18" charset="2"/>
              </a:rPr>
              <a:t> “fingerprinting”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Used as a one-way function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Used as a “random oracle”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Proof of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3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Constructed entirely from (certain type of) hash functions</a:t>
            </a:r>
          </a:p>
          <a:p>
            <a:pPr lvl="1"/>
            <a:r>
              <a:rPr lang="en-US" dirty="0" smtClean="0"/>
              <a:t>MD5, SHA-1, SHA-2</a:t>
            </a:r>
          </a:p>
          <a:p>
            <a:pPr lvl="1"/>
            <a:r>
              <a:rPr lang="en-US" dirty="0" smtClean="0"/>
              <a:t>Not SHA-3</a:t>
            </a:r>
          </a:p>
          <a:p>
            <a:endParaRPr lang="en-US" dirty="0" smtClean="0"/>
          </a:p>
          <a:p>
            <a:r>
              <a:rPr lang="en-US" dirty="0" smtClean="0"/>
              <a:t>Can be viewed as following the hash-and-MAC paradigm</a:t>
            </a:r>
          </a:p>
          <a:p>
            <a:pPr lvl="1"/>
            <a:r>
              <a:rPr lang="en-US" dirty="0" smtClean="0"/>
              <a:t>With (part of the) hash function being used as a pseudorandom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9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E.g., virus scanning</a:t>
            </a:r>
          </a:p>
          <a:p>
            <a:r>
              <a:rPr lang="en-US" dirty="0" smtClean="0"/>
              <a:t>E.g., </a:t>
            </a:r>
            <a:r>
              <a:rPr lang="en-US" dirty="0" err="1" smtClean="0"/>
              <a:t>deduplication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93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+ integrity?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primitives for achieving </a:t>
            </a:r>
            <a:r>
              <a:rPr lang="en-US" i="1" dirty="0" smtClean="0"/>
              <a:t>secrecy</a:t>
            </a:r>
            <a:r>
              <a:rPr lang="en-US" dirty="0" smtClean="0"/>
              <a:t> and </a:t>
            </a:r>
            <a:r>
              <a:rPr lang="en-US" i="1" dirty="0" smtClean="0"/>
              <a:t>integrity</a:t>
            </a:r>
            <a:r>
              <a:rPr lang="en-US" dirty="0" smtClean="0"/>
              <a:t> in the private-key setting</a:t>
            </a:r>
          </a:p>
          <a:p>
            <a:endParaRPr lang="en-US" dirty="0"/>
          </a:p>
          <a:p>
            <a:r>
              <a:rPr lang="en-US" dirty="0" smtClean="0"/>
              <a:t>What if we want to achieve both?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0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E.g.,</a:t>
            </a:r>
            <a:r>
              <a:rPr lang="en-US" dirty="0"/>
              <a:t> </a:t>
            </a:r>
            <a:r>
              <a:rPr lang="en-US" dirty="0" smtClean="0"/>
              <a:t>file integrity</a:t>
            </a:r>
          </a:p>
          <a:p>
            <a:pPr lvl="1"/>
            <a:r>
              <a:rPr lang="en-US" dirty="0" smtClean="0"/>
              <a:t>Assuming it is possible to get a reliable copy of H(x) for file x</a:t>
            </a:r>
          </a:p>
          <a:p>
            <a:pPr lvl="1"/>
            <a:r>
              <a:rPr lang="en-US" dirty="0" smtClean="0"/>
              <a:t>Note: different from integrity in the context of message-authentication 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3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/>
          <a:lstStyle/>
          <a:p>
            <a:r>
              <a:rPr lang="en-US" dirty="0" smtClean="0"/>
              <a:t>How to outsource files to </a:t>
            </a:r>
            <a:r>
              <a:rPr lang="en-US" smtClean="0"/>
              <a:t>an untrusted </a:t>
            </a:r>
            <a:r>
              <a:rPr lang="en-US" dirty="0" smtClean="0"/>
              <a:t>server?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43250" y="42627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08820" y="4547175"/>
            <a:ext cx="101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dirty="0" smtClean="0"/>
              <a:t>=H(x)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47800" y="4114800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743200" y="55377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43250" y="51009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33104" y="5486400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H(x)=?h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066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6" grpId="0"/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14293" y="421582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673025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43250" y="5253335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i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548640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)=?h</a:t>
            </a:r>
            <a:r>
              <a:rPr lang="en-US" sz="2400" baseline="-25000" dirty="0" smtClean="0"/>
              <a:t>i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36935" y="6167735"/>
            <a:ext cx="2635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O(n) client storage!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75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648200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 =H(x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5663625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)=?h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46579" y="6091535"/>
            <a:ext cx="3495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O(n</a:t>
            </a:r>
            <a:r>
              <a:rPr lang="en-US" sz="2400" b="1" dirty="0" smtClean="0">
                <a:solidFill>
                  <a:srgbClr val="0033CC"/>
                </a:solidFill>
                <a:sym typeface="Symbol" panose="05050102010706020507" pitchFamily="18" charset="2"/>
              </a:rPr>
              <a:t></a:t>
            </a:r>
            <a:r>
              <a:rPr lang="en-US" sz="2400" b="1" dirty="0" smtClean="0">
                <a:solidFill>
                  <a:srgbClr val="0033CC"/>
                </a:solidFill>
              </a:rPr>
              <a:t>|x|) communication!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723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2446" y="4648200"/>
            <a:ext cx="268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 =H(H(x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 …, H(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550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/>
              <a:t>h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663625"/>
            <a:ext cx="312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), …, </a:t>
            </a:r>
            <a:r>
              <a:rPr lang="en-US" sz="2400" dirty="0" err="1"/>
              <a:t>h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)=?h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6091535"/>
            <a:ext cx="368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|x</a:t>
            </a:r>
            <a:r>
              <a:rPr lang="en-US" sz="2400" b="1" baseline="-25000" dirty="0" smtClean="0">
                <a:solidFill>
                  <a:srgbClr val="0033CC"/>
                </a:solidFill>
              </a:rPr>
              <a:t>i</a:t>
            </a:r>
            <a:r>
              <a:rPr lang="en-US" sz="2400" b="1" dirty="0" smtClean="0">
                <a:solidFill>
                  <a:srgbClr val="0033CC"/>
                </a:solidFill>
              </a:rPr>
              <a:t>| + O(n) communication!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7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431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195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530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2197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4483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6294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8961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1247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10" idx="4"/>
            <a:endCxn id="31" idx="0"/>
          </p:cNvCxnSpPr>
          <p:nvPr/>
        </p:nvCxnSpPr>
        <p:spPr>
          <a:xfrm>
            <a:off x="19431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4"/>
            <a:endCxn id="31" idx="0"/>
          </p:cNvCxnSpPr>
          <p:nvPr/>
        </p:nvCxnSpPr>
        <p:spPr>
          <a:xfrm flipH="1">
            <a:off x="28194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6" idx="4"/>
            <a:endCxn id="32" idx="0"/>
          </p:cNvCxnSpPr>
          <p:nvPr/>
        </p:nvCxnSpPr>
        <p:spPr>
          <a:xfrm>
            <a:off x="54483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4"/>
            <a:endCxn id="32" idx="0"/>
          </p:cNvCxnSpPr>
          <p:nvPr/>
        </p:nvCxnSpPr>
        <p:spPr>
          <a:xfrm flipH="1">
            <a:off x="63246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1" idx="4"/>
            <a:endCxn id="33" idx="0"/>
          </p:cNvCxnSpPr>
          <p:nvPr/>
        </p:nvCxnSpPr>
        <p:spPr>
          <a:xfrm>
            <a:off x="28194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2" idx="4"/>
            <a:endCxn id="33" idx="0"/>
          </p:cNvCxnSpPr>
          <p:nvPr/>
        </p:nvCxnSpPr>
        <p:spPr>
          <a:xfrm flipH="1">
            <a:off x="45720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0" y="5282625"/>
            <a:ext cx="2650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Only store the root!</a:t>
            </a:r>
            <a:endParaRPr lang="en-US" sz="2400" dirty="0"/>
          </a:p>
        </p:txBody>
      </p:sp>
      <p:sp>
        <p:nvSpPr>
          <p:cNvPr id="47" name="Rectangle 46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34000" y="5257800"/>
            <a:ext cx="112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Verify…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3636468" y="6091535"/>
            <a:ext cx="5126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O(log n) communication/computation!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4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a </a:t>
            </a:r>
            <a:r>
              <a:rPr lang="en-US" dirty="0" err="1" smtClean="0"/>
              <a:t>Merkle</a:t>
            </a:r>
            <a:r>
              <a:rPr lang="en-US" dirty="0" smtClean="0"/>
              <a:t> tree, we can solve the outsourcing problem with O(1) client storage and |x| + O(log n)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6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stores H(pw) instead of pw</a:t>
            </a:r>
          </a:p>
          <a:p>
            <a:r>
              <a:rPr lang="en-US" dirty="0" smtClean="0"/>
              <a:t>Requires more than one-</a:t>
            </a:r>
            <a:r>
              <a:rPr lang="en-US" dirty="0" err="1" smtClean="0"/>
              <a:t>wayness</a:t>
            </a:r>
            <a:r>
              <a:rPr lang="en-US" dirty="0" smtClean="0"/>
              <a:t> of H…</a:t>
            </a:r>
          </a:p>
          <a:p>
            <a:pPr lvl="1"/>
            <a:r>
              <a:rPr lang="en-US" dirty="0" smtClean="0"/>
              <a:t>See later discussion on random oracles</a:t>
            </a:r>
          </a:p>
          <a:p>
            <a:endParaRPr lang="en-US" dirty="0"/>
          </a:p>
          <a:p>
            <a:r>
              <a:rPr lang="en-US" dirty="0" smtClean="0"/>
              <a:t>Salting…</a:t>
            </a:r>
          </a:p>
          <a:p>
            <a:r>
              <a:rPr lang="en-US" altLang="zh-CN" dirty="0" smtClean="0"/>
              <a:t>H(”salt”,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pwd</a:t>
            </a:r>
            <a:r>
              <a:rPr lang="en-US" altLang="zh-CN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61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(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Introduce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Oracle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goal is collision resistance</a:t>
            </a:r>
          </a:p>
          <a:p>
            <a:pPr lvl="1"/>
            <a:r>
              <a:rPr lang="en-US" dirty="0" smtClean="0"/>
              <a:t>Want optimal birthday security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“Optimal” measured relative to a random function</a:t>
            </a:r>
          </a:p>
          <a:p>
            <a:pPr lvl="1"/>
            <a:r>
              <a:rPr lang="en-US" dirty="0" smtClean="0"/>
              <a:t>Why not design H to be a “random function”?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91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random-oracle (RO)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H as a public, random function</a:t>
            </a:r>
          </a:p>
          <a:p>
            <a:endParaRPr lang="en-US" dirty="0"/>
          </a:p>
          <a:p>
            <a:r>
              <a:rPr lang="en-US" dirty="0" smtClean="0"/>
              <a:t>Then H(x) is uniform for any x…</a:t>
            </a:r>
          </a:p>
        </p:txBody>
      </p:sp>
    </p:spTree>
    <p:extLst>
      <p:ext uri="{BB962C8B-B14F-4D97-AF65-F5344CB8AC3E}">
        <p14:creationId xmlns:p14="http://schemas.microsoft.com/office/powerpoint/2010/main" val="184678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encryption scheme that achieves both secrecy and integrity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canonical example: key derivation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0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random-oracle (RO)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H as a public, random function</a:t>
            </a:r>
          </a:p>
          <a:p>
            <a:endParaRPr lang="en-US" dirty="0"/>
          </a:p>
          <a:p>
            <a:r>
              <a:rPr lang="en-US" dirty="0" smtClean="0"/>
              <a:t>Then H(x) is uniform for any x…</a:t>
            </a:r>
          </a:p>
          <a:p>
            <a:pPr lvl="1"/>
            <a:r>
              <a:rPr lang="en-US" dirty="0" smtClean="0"/>
              <a:t>…unless the attacker computes H(x)…</a:t>
            </a:r>
          </a:p>
          <a:p>
            <a:pPr lvl="1"/>
            <a:r>
              <a:rPr lang="en-US" dirty="0" smtClean="0"/>
              <a:t>…but the attacker cannot do that (with high probability) if X has high min-entropy!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Intuitively</a:t>
            </a:r>
          </a:p>
          <a:p>
            <a:pPr lvl="1"/>
            <a:r>
              <a:rPr lang="en-US" dirty="0"/>
              <a:t>Assume the hash function </a:t>
            </a:r>
            <a:r>
              <a:rPr lang="en-US" dirty="0" smtClean="0"/>
              <a:t>“is random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Models </a:t>
            </a:r>
            <a:r>
              <a:rPr lang="en-US" dirty="0"/>
              <a:t>attacks that are agnostic to the specific hash function being used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ecurity in the real world as </a:t>
            </a:r>
            <a:r>
              <a:rPr lang="en-US" dirty="0"/>
              <a:t>long as “no weaknesses found” in the hash </a:t>
            </a:r>
            <a:r>
              <a:rPr lang="en-US" dirty="0" smtClean="0"/>
              <a:t>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</a:t>
            </a:r>
            <a:r>
              <a:rPr lang="en-US" dirty="0" smtClean="0"/>
              <a:t>practice</a:t>
            </a:r>
            <a:endParaRPr lang="en-US" dirty="0"/>
          </a:p>
          <a:p>
            <a:pPr lvl="1">
              <a:defRPr/>
            </a:pPr>
            <a:r>
              <a:rPr lang="en-US" dirty="0"/>
              <a:t>Prove security in the RO model</a:t>
            </a:r>
          </a:p>
          <a:p>
            <a:pPr lvl="1">
              <a:defRPr/>
            </a:pPr>
            <a:r>
              <a:rPr lang="en-US" dirty="0"/>
              <a:t>Instantiate the RO with </a:t>
            </a:r>
            <a:r>
              <a:rPr lang="en-US" dirty="0" smtClean="0"/>
              <a:t>a “good” hash function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Hope </a:t>
            </a:r>
            <a:r>
              <a:rPr lang="en-US" dirty="0"/>
              <a:t>for the best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5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</a:t>
            </a:r>
          </a:p>
          <a:p>
            <a:pPr lvl="1"/>
            <a:r>
              <a:rPr lang="en-US" dirty="0"/>
              <a:t>There is no such thing as a </a:t>
            </a:r>
            <a:r>
              <a:rPr lang="en-US" dirty="0" smtClean="0"/>
              <a:t>public hash </a:t>
            </a:r>
            <a:r>
              <a:rPr lang="en-US" dirty="0"/>
              <a:t>function that </a:t>
            </a:r>
            <a:r>
              <a:rPr lang="en-US" dirty="0" smtClean="0"/>
              <a:t>“is random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Not even clear what </a:t>
            </a:r>
            <a:r>
              <a:rPr lang="en-US" dirty="0" smtClean="0"/>
              <a:t>this </a:t>
            </a:r>
            <a:r>
              <a:rPr lang="en-US" dirty="0"/>
              <a:t>means </a:t>
            </a:r>
            <a:r>
              <a:rPr lang="en-US" dirty="0" smtClean="0"/>
              <a:t>formally</a:t>
            </a:r>
            <a:endParaRPr lang="en-US" dirty="0"/>
          </a:p>
          <a:p>
            <a:pPr lvl="1"/>
            <a:r>
              <a:rPr lang="en-US" dirty="0"/>
              <a:t>Known counterexamples</a:t>
            </a:r>
          </a:p>
          <a:p>
            <a:pPr lvl="2"/>
            <a:r>
              <a:rPr lang="en-US" dirty="0" smtClean="0"/>
              <a:t>There are (contrived) schemes </a:t>
            </a:r>
            <a:r>
              <a:rPr lang="en-US" dirty="0"/>
              <a:t>secure in the RO model, but insecure when using </a:t>
            </a:r>
            <a:r>
              <a:rPr lang="en-US" i="1" dirty="0"/>
              <a:t>any</a:t>
            </a:r>
            <a:r>
              <a:rPr lang="en-US" dirty="0"/>
              <a:t> real-world hash function </a:t>
            </a:r>
          </a:p>
          <a:p>
            <a:pPr lvl="1"/>
            <a:r>
              <a:rPr lang="en-US" dirty="0" smtClean="0"/>
              <a:t>Sometimes </a:t>
            </a:r>
            <a:r>
              <a:rPr lang="en-US" dirty="0"/>
              <a:t>over-abused (arguably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the RO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No known example of </a:t>
            </a:r>
            <a:r>
              <a:rPr lang="en-US" dirty="0" smtClean="0"/>
              <a:t>“natural” scheme secure </a:t>
            </a:r>
            <a:r>
              <a:rPr lang="en-US" dirty="0"/>
              <a:t>in the RO model being attacked in the real </a:t>
            </a:r>
            <a:r>
              <a:rPr lang="en-US" dirty="0" smtClean="0"/>
              <a:t>world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an attack </a:t>
            </a:r>
            <a:r>
              <a:rPr lang="en-US" i="1" dirty="0"/>
              <a:t>is</a:t>
            </a:r>
            <a:r>
              <a:rPr lang="en-US" dirty="0"/>
              <a:t> found, just replace the hash</a:t>
            </a:r>
          </a:p>
          <a:p>
            <a:pPr lvl="1"/>
            <a:r>
              <a:rPr lang="en-US" dirty="0" smtClean="0"/>
              <a:t>Proof </a:t>
            </a:r>
            <a:r>
              <a:rPr lang="en-US" dirty="0"/>
              <a:t>in the RO model better than no proof at all</a:t>
            </a:r>
          </a:p>
          <a:p>
            <a:pPr lvl="2"/>
            <a:r>
              <a:rPr lang="en-US" dirty="0"/>
              <a:t>Evidence that the basic design principles are </a:t>
            </a:r>
            <a:r>
              <a:rPr lang="en-US" dirty="0" smtClean="0"/>
              <a:t>sound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5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PRF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Hash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Oracle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F</a:t>
            </a:r>
            <a:r>
              <a:rPr lang="en-US" altLang="zh-CN" baseline="-25000" dirty="0" err="1" smtClean="0"/>
              <a:t>k</a:t>
            </a:r>
            <a:r>
              <a:rPr lang="en-US" altLang="zh-CN" dirty="0" smtClean="0"/>
              <a:t>(x)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H(k||x)</a:t>
            </a:r>
          </a:p>
          <a:p>
            <a:endParaRPr lang="en-US" altLang="zh-CN" i="1" dirty="0"/>
          </a:p>
          <a:p>
            <a:r>
              <a:rPr lang="en-US" altLang="zh-CN" dirty="0" smtClean="0"/>
              <a:t>Note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does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computational</a:t>
            </a:r>
            <a:r>
              <a:rPr lang="zh-CN" altLang="en-US" dirty="0" smtClean="0"/>
              <a:t> </a:t>
            </a:r>
            <a:r>
              <a:rPr lang="en-US" altLang="zh-CN" dirty="0" smtClean="0"/>
              <a:t>assumption,</a:t>
            </a:r>
            <a:r>
              <a:rPr lang="zh-CN" altLang="en-US" dirty="0" smtClean="0"/>
              <a:t> </a:t>
            </a:r>
            <a:r>
              <a:rPr lang="en-US" altLang="zh-CN" dirty="0" smtClean="0"/>
              <a:t>but</a:t>
            </a:r>
            <a:r>
              <a:rPr lang="zh-CN" altLang="en-US" dirty="0" smtClean="0"/>
              <a:t> </a:t>
            </a:r>
            <a:r>
              <a:rPr lang="en-US" altLang="zh-CN" dirty="0" smtClean="0"/>
              <a:t>relies</a:t>
            </a:r>
            <a:r>
              <a:rPr lang="zh-CN" altLang="en-US" dirty="0" smtClean="0"/>
              <a:t> </a:t>
            </a:r>
            <a:r>
              <a:rPr lang="en-US" altLang="zh-CN" dirty="0" smtClean="0"/>
              <a:t>on</a:t>
            </a:r>
            <a:r>
              <a:rPr lang="zh-CN" altLang="en-US" dirty="0" smtClean="0"/>
              <a:t> </a:t>
            </a:r>
            <a:r>
              <a:rPr lang="en-US" altLang="zh-CN" dirty="0" smtClean="0"/>
              <a:t>H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oracle</a:t>
            </a:r>
            <a:r>
              <a:rPr lang="zh-CN" altLang="en-US" dirty="0" smtClean="0"/>
              <a:t> </a:t>
            </a:r>
            <a:r>
              <a:rPr lang="en-US" altLang="zh-CN" dirty="0" smtClean="0"/>
              <a:t>(which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already</a:t>
            </a:r>
            <a:r>
              <a:rPr lang="zh-CN" altLang="en-US" dirty="0" smtClean="0"/>
              <a:t> </a:t>
            </a:r>
            <a:r>
              <a:rPr lang="en-US" altLang="zh-CN" dirty="0" smtClean="0"/>
              <a:t>very</a:t>
            </a:r>
            <a:r>
              <a:rPr lang="zh-CN" altLang="en-US" dirty="0" smtClean="0"/>
              <a:t> </a:t>
            </a:r>
            <a:r>
              <a:rPr lang="en-US" altLang="zh-CN" dirty="0" smtClean="0"/>
              <a:t>strong).</a:t>
            </a:r>
            <a:r>
              <a:rPr lang="zh-CN" alt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4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Hash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Functions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</a:t>
            </a:r>
            <a:r>
              <a:rPr lang="zh-CN" altLang="en-US" dirty="0" smtClean="0"/>
              <a:t> </a:t>
            </a:r>
            <a:r>
              <a:rPr lang="en-US" altLang="zh-CN" dirty="0" smtClean="0"/>
              <a:t>major</a:t>
            </a:r>
            <a:r>
              <a:rPr lang="zh-CN" altLang="en-US" dirty="0" smtClean="0"/>
              <a:t> </a:t>
            </a:r>
            <a:r>
              <a:rPr lang="en-US" altLang="zh-CN" dirty="0" smtClean="0"/>
              <a:t>cryptographic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Export</a:t>
            </a:r>
            <a:r>
              <a:rPr lang="zh-CN" altLang="en-US" dirty="0" smtClean="0"/>
              <a:t> </a:t>
            </a:r>
            <a:r>
              <a:rPr lang="en-US" altLang="zh-CN" dirty="0" smtClean="0"/>
              <a:t>law</a:t>
            </a:r>
            <a:r>
              <a:rPr lang="zh-CN" altLang="en-US" dirty="0" smtClean="0"/>
              <a:t> </a:t>
            </a:r>
            <a:r>
              <a:rPr lang="en-US" altLang="zh-CN" dirty="0" smtClean="0"/>
              <a:t>(historically)</a:t>
            </a:r>
          </a:p>
          <a:p>
            <a:pPr lvl="1"/>
            <a:r>
              <a:rPr lang="en-US" altLang="zh-CN" dirty="0" smtClean="0"/>
              <a:t>Encryption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forbidden</a:t>
            </a:r>
          </a:p>
          <a:p>
            <a:pPr lvl="1"/>
            <a:endParaRPr lang="en-US" dirty="0"/>
          </a:p>
          <a:p>
            <a:r>
              <a:rPr lang="en-US" altLang="zh-CN" dirty="0" smtClean="0"/>
              <a:t>HMAC</a:t>
            </a:r>
            <a:r>
              <a:rPr lang="zh-CN" altLang="en-US" dirty="0" smtClean="0"/>
              <a:t> </a:t>
            </a:r>
            <a:r>
              <a:rPr lang="en-US" altLang="zh-CN" dirty="0" smtClean="0"/>
              <a:t>was</a:t>
            </a:r>
            <a:r>
              <a:rPr lang="zh-CN" altLang="en-US" dirty="0" smtClean="0"/>
              <a:t> </a:t>
            </a:r>
            <a:r>
              <a:rPr lang="en-US" altLang="zh-CN" dirty="0" smtClean="0"/>
              <a:t>designed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circumvent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this</a:t>
            </a:r>
          </a:p>
          <a:p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just</a:t>
            </a:r>
            <a:r>
              <a:rPr lang="zh-CN" altLang="en-US" dirty="0" smtClean="0"/>
              <a:t> </a:t>
            </a:r>
            <a:r>
              <a:rPr lang="en-US" altLang="zh-CN" dirty="0" smtClean="0"/>
              <a:t>MAC</a:t>
            </a:r>
          </a:p>
          <a:p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shown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building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PRF</a:t>
            </a:r>
          </a:p>
          <a:p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therefore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</a:t>
            </a:r>
            <a:r>
              <a:rPr lang="zh-CN" altLang="en-US" dirty="0" smtClean="0"/>
              <a:t> </a:t>
            </a:r>
            <a:r>
              <a:rPr lang="en-US" altLang="zh-CN" dirty="0" smtClean="0"/>
              <a:t>sorts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major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173061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Generic constructions</a:t>
            </a:r>
          </a:p>
          <a:p>
            <a:pPr lvl="1"/>
            <a:r>
              <a:rPr lang="en-US" dirty="0" smtClean="0"/>
              <a:t>Encrypt and authenticate</a:t>
            </a:r>
          </a:p>
          <a:p>
            <a:pPr lvl="1"/>
            <a:r>
              <a:rPr lang="en-US" dirty="0" smtClean="0"/>
              <a:t>Authenticate then encrypt</a:t>
            </a:r>
          </a:p>
          <a:p>
            <a:pPr lvl="1"/>
            <a:r>
              <a:rPr lang="en-US" dirty="0" smtClean="0"/>
              <a:t>Encrypt then authenticate</a:t>
            </a:r>
          </a:p>
          <a:p>
            <a:pPr lvl="1"/>
            <a:endParaRPr lang="en-US" dirty="0"/>
          </a:p>
          <a:p>
            <a:r>
              <a:rPr lang="en-US" dirty="0" smtClean="0"/>
              <a:t>Direct constructions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4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Generically combine an encryption scheme and a MAC</a:t>
            </a:r>
          </a:p>
          <a:p>
            <a:pPr lvl="1"/>
            <a:r>
              <a:rPr lang="en-US" dirty="0" smtClean="0"/>
              <a:t>Useful when these are already available in some library</a:t>
            </a:r>
          </a:p>
          <a:p>
            <a:endParaRPr lang="en-US" dirty="0"/>
          </a:p>
          <a:p>
            <a:r>
              <a:rPr lang="en-US" dirty="0" smtClean="0"/>
              <a:t>Goal: the combination should be an authenticated encryption scheme when instantiated with </a:t>
            </a:r>
            <a:r>
              <a:rPr lang="en-US" i="1" dirty="0" smtClean="0"/>
              <a:t>any</a:t>
            </a:r>
            <a:r>
              <a:rPr lang="en-US" dirty="0" smtClean="0"/>
              <a:t> CPA-secure encryption scheme and </a:t>
            </a:r>
            <a:r>
              <a:rPr lang="en-US" i="1" dirty="0" smtClean="0"/>
              <a:t>any</a:t>
            </a:r>
            <a:r>
              <a:rPr lang="en-US" dirty="0" smtClean="0"/>
              <a:t>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0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constructions?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Encrypt and authenticate</a:t>
            </a:r>
          </a:p>
          <a:p>
            <a:r>
              <a:rPr lang="en-US" dirty="0" smtClean="0"/>
              <a:t>Authenticate then encrypt</a:t>
            </a:r>
          </a:p>
          <a:p>
            <a:r>
              <a:rPr lang="en-US" dirty="0" smtClean="0"/>
              <a:t>Encrypt then authenticate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12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constructions?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Encrypt and authenticate</a:t>
            </a:r>
          </a:p>
          <a:p>
            <a:r>
              <a:rPr lang="en-US" strike="sngStrike" dirty="0" smtClean="0"/>
              <a:t>Authenticate then encrypt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Encrypt then authenticate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1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926" y="3872805"/>
            <a:ext cx="21066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Enc</a:t>
            </a:r>
            <a:r>
              <a:rPr lang="en-US" sz="2800" baseline="-25000" dirty="0" smtClean="0">
                <a:sym typeface="Symbol"/>
              </a:rPr>
              <a:t>k1</a:t>
            </a:r>
            <a:r>
              <a:rPr lang="en-US" sz="2800" dirty="0" smtClean="0">
                <a:sym typeface="Symbol"/>
              </a:rPr>
              <a:t>(m)</a:t>
            </a:r>
          </a:p>
          <a:p>
            <a:pPr algn="ctr"/>
            <a:r>
              <a:rPr lang="en-US" sz="2800" dirty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= Mac</a:t>
            </a:r>
            <a:r>
              <a:rPr lang="en-US" sz="2800" baseline="-25000" dirty="0" smtClean="0">
                <a:sym typeface="Symbol"/>
              </a:rPr>
              <a:t>k2</a:t>
            </a:r>
            <a:r>
              <a:rPr lang="en-US" sz="2800" dirty="0" smtClean="0">
                <a:sym typeface="Symbol"/>
              </a:rPr>
              <a:t>(c)</a:t>
            </a:r>
            <a:endParaRPr lang="en-US" sz="2800" dirty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37168" y="3949005"/>
            <a:ext cx="23625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Vrfy</a:t>
            </a:r>
            <a:r>
              <a:rPr lang="en-US" sz="2800" baseline="-25000" dirty="0" smtClean="0"/>
              <a:t>k2</a:t>
            </a:r>
            <a:r>
              <a:rPr lang="en-US" sz="2800" dirty="0" smtClean="0"/>
              <a:t>(c, </a:t>
            </a:r>
            <a:r>
              <a:rPr lang="en-US" sz="2800" dirty="0"/>
              <a:t>t) = 1?</a:t>
            </a:r>
          </a:p>
          <a:p>
            <a:pPr algn="ctr"/>
            <a:r>
              <a:rPr lang="en-US" sz="2800" dirty="0" smtClean="0"/>
              <a:t>m = Dec</a:t>
            </a:r>
            <a:r>
              <a:rPr lang="en-US" sz="2800" baseline="-25000" dirty="0" smtClean="0"/>
              <a:t>k1</a:t>
            </a:r>
            <a:r>
              <a:rPr lang="en-US" sz="2800" dirty="0" smtClean="0"/>
              <a:t>(c)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19551" y="281940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 then authenticate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0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5275</TotalTime>
  <Words>1235</Words>
  <Application>Microsoft Macintosh PowerPoint</Application>
  <PresentationFormat>On-screen Show (4:3)</PresentationFormat>
  <Paragraphs>245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Calibri</vt:lpstr>
      <vt:lpstr>Script MT Bold</vt:lpstr>
      <vt:lpstr>Symbol</vt:lpstr>
      <vt:lpstr>宋体</vt:lpstr>
      <vt:lpstr>Arial</vt:lpstr>
      <vt:lpstr>Office Theme</vt:lpstr>
      <vt:lpstr>Blockchains</vt:lpstr>
      <vt:lpstr>PowerPoint Presentation</vt:lpstr>
      <vt:lpstr>Secrecy + integrity?</vt:lpstr>
      <vt:lpstr>Authenticated encryption</vt:lpstr>
      <vt:lpstr>Constructions?</vt:lpstr>
      <vt:lpstr>Generic constructions</vt:lpstr>
      <vt:lpstr>Generic constructions?</vt:lpstr>
      <vt:lpstr>Generic constructions?</vt:lpstr>
      <vt:lpstr>Encrypt then authenticate</vt:lpstr>
      <vt:lpstr>Authenticated encryption</vt:lpstr>
      <vt:lpstr>Direct constructions</vt:lpstr>
      <vt:lpstr>PowerPoint Presentation</vt:lpstr>
      <vt:lpstr>Secure sessions?</vt:lpstr>
      <vt:lpstr>PowerPoint Presentation</vt:lpstr>
      <vt:lpstr>Replay attack</vt:lpstr>
      <vt:lpstr>Re-ordering attack</vt:lpstr>
      <vt:lpstr>Reflection attack</vt:lpstr>
      <vt:lpstr>Secure sessions</vt:lpstr>
      <vt:lpstr>PowerPoint Presentation</vt:lpstr>
      <vt:lpstr>Secure sessions</vt:lpstr>
      <vt:lpstr>PowerPoint Presentation</vt:lpstr>
      <vt:lpstr>Hash functions</vt:lpstr>
      <vt:lpstr>Collision-resistance</vt:lpstr>
      <vt:lpstr>Hash functions in practice</vt:lpstr>
      <vt:lpstr>Hash functions in practice</vt:lpstr>
      <vt:lpstr>PowerPoint Presentation</vt:lpstr>
      <vt:lpstr>Hash functions are ubiquitous</vt:lpstr>
      <vt:lpstr>HMAC</vt:lpstr>
      <vt:lpstr>Fingerprinting</vt:lpstr>
      <vt:lpstr>Fingerprinting</vt:lpstr>
      <vt:lpstr>Outsourced storage</vt:lpstr>
      <vt:lpstr>Outsourced storage</vt:lpstr>
      <vt:lpstr>Outsourced storage</vt:lpstr>
      <vt:lpstr>Outsourced storage</vt:lpstr>
      <vt:lpstr>Merkle tree</vt:lpstr>
      <vt:lpstr>Outsourced storage</vt:lpstr>
      <vt:lpstr>Password hashing</vt:lpstr>
      <vt:lpstr>(To Introduce Random Oracle Model)</vt:lpstr>
      <vt:lpstr>The random-oracle (RO) model</vt:lpstr>
      <vt:lpstr>Many applications</vt:lpstr>
      <vt:lpstr>The random-oracle (RO) model</vt:lpstr>
      <vt:lpstr>The RO model</vt:lpstr>
      <vt:lpstr>The RO model</vt:lpstr>
      <vt:lpstr>Pros and cons of the RO model</vt:lpstr>
      <vt:lpstr>Pros and cons of the RO model</vt:lpstr>
      <vt:lpstr>PRF from Hash Function in the Random Oracle Model</vt:lpstr>
      <vt:lpstr>Hash Functions can do all major cryptographic functions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464</cp:revision>
  <dcterms:created xsi:type="dcterms:W3CDTF">2014-06-02T02:25:30Z</dcterms:created>
  <dcterms:modified xsi:type="dcterms:W3CDTF">2019-09-07T19:30:14Z</dcterms:modified>
</cp:coreProperties>
</file>