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551" r:id="rId3"/>
    <p:sldId id="552" r:id="rId4"/>
    <p:sldId id="553" r:id="rId5"/>
    <p:sldId id="554" r:id="rId6"/>
    <p:sldId id="557" r:id="rId7"/>
    <p:sldId id="562" r:id="rId8"/>
    <p:sldId id="563" r:id="rId9"/>
    <p:sldId id="564" r:id="rId10"/>
    <p:sldId id="500" r:id="rId11"/>
    <p:sldId id="501" r:id="rId12"/>
    <p:sldId id="565" r:id="rId13"/>
    <p:sldId id="503" r:id="rId14"/>
    <p:sldId id="504" r:id="rId15"/>
    <p:sldId id="505" r:id="rId16"/>
    <p:sldId id="506" r:id="rId17"/>
    <p:sldId id="513" r:id="rId18"/>
    <p:sldId id="507" r:id="rId19"/>
    <p:sldId id="566" r:id="rId20"/>
    <p:sldId id="567" r:id="rId21"/>
    <p:sldId id="572" r:id="rId22"/>
    <p:sldId id="573" r:id="rId23"/>
    <p:sldId id="574" r:id="rId24"/>
    <p:sldId id="575" r:id="rId25"/>
    <p:sldId id="576" r:id="rId26"/>
    <p:sldId id="577" r:id="rId27"/>
    <p:sldId id="578" r:id="rId28"/>
    <p:sldId id="579" r:id="rId29"/>
    <p:sldId id="580" r:id="rId30"/>
    <p:sldId id="581" r:id="rId31"/>
    <p:sldId id="589" r:id="rId32"/>
    <p:sldId id="590" r:id="rId33"/>
    <p:sldId id="592" r:id="rId34"/>
    <p:sldId id="593" r:id="rId35"/>
    <p:sldId id="594" r:id="rId36"/>
    <p:sldId id="59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44"/>
    <p:restoredTop sz="93632"/>
  </p:normalViewPr>
  <p:slideViewPr>
    <p:cSldViewPr>
      <p:cViewPr varScale="1">
        <p:scale>
          <a:sx n="66" d="100"/>
          <a:sy n="66" d="100"/>
        </p:scale>
        <p:origin x="13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1B1C1-4018-4783-B9D9-7FBE5892ED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51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Blockchains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71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CPA-security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428" y="3998893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590800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393288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64406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8806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4429780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41585" y="275338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41585" y="274320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/>
              <a:t>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6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5" grpId="0"/>
      <p:bldP spid="11" grpId="0" animBg="1"/>
      <p:bldP spid="11" grpId="1" animBg="1"/>
      <p:bldP spid="4" grpId="0"/>
      <p:bldP spid="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2" grpId="0" animBg="1"/>
      <p:bldP spid="22" grpId="1" animBg="1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threat model too strong?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there are many ways an attacker can </a:t>
            </a:r>
            <a:r>
              <a:rPr lang="en-US" i="1" dirty="0" smtClean="0"/>
              <a:t>influence</a:t>
            </a:r>
            <a:r>
              <a:rPr lang="en-US" dirty="0" smtClean="0"/>
              <a:t> what gets encrypted</a:t>
            </a:r>
          </a:p>
          <a:p>
            <a:pPr lvl="1"/>
            <a:r>
              <a:rPr lang="en-US" dirty="0" smtClean="0"/>
              <a:t>Not clear how best to model</a:t>
            </a:r>
          </a:p>
          <a:p>
            <a:pPr lvl="1"/>
            <a:r>
              <a:rPr lang="en-US" dirty="0" smtClean="0"/>
              <a:t>Chosen-plaintext attacks encompass any such influence</a:t>
            </a:r>
          </a:p>
          <a:p>
            <a:pPr lvl="1"/>
            <a:endParaRPr lang="en-US" dirty="0"/>
          </a:p>
          <a:p>
            <a:r>
              <a:rPr lang="en-US" dirty="0" smtClean="0"/>
              <a:t>Moreover, in some cases an attacker may have significant control over what gets encrypted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“Midway”</a:t>
            </a:r>
            <a:endParaRPr lang="en-US" dirty="0"/>
          </a:p>
        </p:txBody>
      </p:sp>
      <p:sp>
        <p:nvSpPr>
          <p:cNvPr id="4" name="AutoShape 2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155575" y="-16764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307975" y="-15240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United States, Flag, National Flag, Nation, Count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87" y="4419599"/>
            <a:ext cx="1488226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1.gstatic.com/images?q=tbn:ANd9GcQqmm2R70wOZrWsAdTLWj2uH_fLc-GiT7pp85BTuok5lssQDxb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38" y="4343400"/>
            <a:ext cx="1523998" cy="11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ile:Flag of Japan (with border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4689"/>
            <a:ext cx="1524000" cy="10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ile:US Navy 111120-N-RU841-414 The multi-purpose amphibious assault ship USS Essex (LHD 2) leads a formation of U.S. and Indonesian navy ship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4688"/>
            <a:ext cx="1558119" cy="111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794832" y="233237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4200" y="1838980"/>
            <a:ext cx="250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Will attack AF …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90800" y="4876801"/>
            <a:ext cx="37092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5486401"/>
            <a:ext cx="197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Midway Island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4353581"/>
            <a:ext cx="3954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Help! Fresh water needed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43200" y="232219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1838980"/>
            <a:ext cx="3259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 is short of water…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993163" y="6412468"/>
            <a:ext cx="59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more details, see: http://www.navy.mil/midway/how.html</a:t>
            </a:r>
          </a:p>
        </p:txBody>
      </p:sp>
    </p:spTree>
    <p:extLst>
      <p:ext uri="{BB962C8B-B14F-4D97-AF65-F5344CB8AC3E}">
        <p14:creationId xmlns:p14="http://schemas.microsoft.com/office/powerpoint/2010/main" val="132236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PrivKCPA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8464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chosen-plaintext attacks (CPA-secure)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PrivKCPA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6474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Has to be Randomized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This attack is easy if encryption is deterministic</a:t>
            </a:r>
          </a:p>
          <a:p>
            <a:pPr lvl="1"/>
            <a:r>
              <a:rPr lang="en-US" dirty="0"/>
              <a:t>Moral: randomized </a:t>
            </a:r>
            <a:r>
              <a:rPr lang="en-US" dirty="0" smtClean="0"/>
              <a:t>encryption must be </a:t>
            </a:r>
            <a:r>
              <a:rPr lang="en-US" dirty="0"/>
              <a:t>used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issue is </a:t>
            </a:r>
            <a:r>
              <a:rPr lang="en-US" i="1" dirty="0" smtClean="0"/>
              <a:t>not </a:t>
            </a:r>
            <a:r>
              <a:rPr lang="en-US" dirty="0" smtClean="0"/>
              <a:t>an artifact of our definition</a:t>
            </a:r>
          </a:p>
          <a:p>
            <a:pPr lvl="1"/>
            <a:r>
              <a:rPr lang="en-US" dirty="0" smtClean="0"/>
              <a:t>It really is a problem if an attacker can tell when the same message is encrypted twice</a:t>
            </a:r>
          </a:p>
        </p:txBody>
      </p:sp>
    </p:spTree>
    <p:extLst>
      <p:ext uri="{BB962C8B-B14F-4D97-AF65-F5344CB8AC3E}">
        <p14:creationId xmlns:p14="http://schemas.microsoft.com/office/powerpoint/2010/main" val="28927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Pseudorandom functions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(AES)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 (AES)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a pseudorandom function “looks like” a random (i.e., uniform) function</a:t>
            </a:r>
          </a:p>
          <a:p>
            <a:endParaRPr lang="en-US" dirty="0"/>
          </a:p>
          <a:p>
            <a:r>
              <a:rPr lang="en-US" dirty="0" smtClean="0"/>
              <a:t>Deterministic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96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CBC-mode encryption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Cryptography (historically)</a:t>
            </a:r>
            <a:endParaRPr lang="en-US" altLang="en-US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Historically</a:t>
            </a:r>
            <a:r>
              <a:rPr lang="en-US" altLang="en-US" dirty="0"/>
              <a:t>, cryptography </a:t>
            </a:r>
            <a:r>
              <a:rPr lang="en-US" altLang="en-US" dirty="0" smtClean="0"/>
              <a:t>focused exclusively on ensuring </a:t>
            </a:r>
            <a:r>
              <a:rPr lang="en-US" altLang="en-US" i="1" dirty="0" smtClean="0"/>
              <a:t>private communication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between two parties sharing secret information in advance (using “codes” aka</a:t>
            </a:r>
            <a:br>
              <a:rPr lang="en-US" altLang="en-US" dirty="0" smtClean="0"/>
            </a:br>
            <a:r>
              <a:rPr lang="en-US" altLang="en-US" i="1" dirty="0" smtClean="0"/>
              <a:t>private-key encryption</a:t>
            </a:r>
            <a:r>
              <a:rPr lang="en-US" altLang="en-US" dirty="0" smtClean="0"/>
              <a:t>)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37084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CBC-mode decryption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F</a:t>
            </a:r>
            <a:r>
              <a:rPr lang="en-US" altLang="en-US" sz="2800" baseline="30000" dirty="0" smtClean="0">
                <a:latin typeface="+mn-lt"/>
              </a:rPr>
              <a:t>-1</a:t>
            </a:r>
            <a:r>
              <a:rPr lang="en-US" altLang="en-US" sz="2800" baseline="-25000" dirty="0" smtClean="0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4491038"/>
            <a:ext cx="0" cy="100554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F</a:t>
            </a:r>
            <a:r>
              <a:rPr lang="en-US" altLang="en-US" sz="2800" baseline="30000" dirty="0" smtClean="0">
                <a:latin typeface="+mn-lt"/>
              </a:rPr>
              <a:t>-1</a:t>
            </a:r>
            <a:r>
              <a:rPr lang="en-US" altLang="en-US" sz="2800" baseline="-25000" dirty="0" smtClean="0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F</a:t>
            </a:r>
            <a:r>
              <a:rPr lang="en-US" altLang="en-US" sz="2800" baseline="30000" dirty="0" smtClean="0">
                <a:latin typeface="+mn-lt"/>
              </a:rPr>
              <a:t>-1</a:t>
            </a:r>
            <a:r>
              <a:rPr lang="en-US" altLang="en-US" sz="2800" baseline="-25000" dirty="0" smtClean="0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Message integrity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3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vs.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we have been concerned with ensuring </a:t>
            </a:r>
            <a:r>
              <a:rPr lang="en-US" i="1" dirty="0" smtClean="0"/>
              <a:t>secrecy</a:t>
            </a:r>
            <a:r>
              <a:rPr lang="en-US" dirty="0" smtClean="0"/>
              <a:t> of communication</a:t>
            </a:r>
          </a:p>
          <a:p>
            <a:endParaRPr lang="en-US" dirty="0"/>
          </a:p>
          <a:p>
            <a:r>
              <a:rPr lang="en-US" dirty="0" smtClean="0"/>
              <a:t>What about </a:t>
            </a:r>
            <a:r>
              <a:rPr lang="en-US" i="1" dirty="0" smtClean="0"/>
              <a:t>integrity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I.e., ensuring that a received message originated from the intended party, and was not modified</a:t>
            </a:r>
          </a:p>
          <a:p>
            <a:pPr lvl="2"/>
            <a:r>
              <a:rPr lang="en-US" dirty="0" smtClean="0"/>
              <a:t>Even if an attacker controls the channel!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tandard error-correction techniques not enough!</a:t>
            </a:r>
          </a:p>
          <a:p>
            <a:pPr lvl="2"/>
            <a:r>
              <a:rPr lang="en-US" dirty="0" smtClean="0"/>
              <a:t>The right tool is a </a:t>
            </a:r>
            <a:r>
              <a:rPr lang="en-US" i="1" dirty="0" smtClean="0"/>
              <a:t>message authentication code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522" y="4124980"/>
            <a:ext cx="1893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t</a:t>
            </a:r>
            <a:r>
              <a:rPr lang="en-US" sz="2800" dirty="0" smtClean="0"/>
              <a:t> = Mac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3025" y="2895600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2110" y="4201180"/>
            <a:ext cx="253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(m’, t’) = 1?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11782" y="2882683"/>
            <a:ext cx="92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’, t’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666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67000" y="347213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114800" y="2880380"/>
            <a:ext cx="864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7453" y="4201180"/>
            <a:ext cx="471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pic>
        <p:nvPicPr>
          <p:cNvPr id="1028" name="Picture 4" descr="https://openclipart.org/image/300px/svg_to_png/170059/b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5855"/>
            <a:ext cx="1935490" cy="19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8262428" y="337310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05508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1043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1582" y="2977334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, 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9714" y="6029980"/>
            <a:ext cx="2211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(m, t)=1?</a:t>
            </a:r>
            <a:endParaRPr lang="en-US" sz="2800" dirty="0"/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877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914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6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372380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dirty="0" smtClean="0"/>
              <a:t>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5503" y="2977334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cookie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7872" y="6029980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cookie</a:t>
            </a:r>
            <a:endParaRPr lang="en-US" sz="2800" dirty="0"/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3886200" y="3886200"/>
            <a:ext cx="16573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dirty="0" smtClean="0"/>
              <a:t>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1143000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265" y="297733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4253589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Callout 2"/>
          <p:cNvSpPr/>
          <p:nvPr/>
        </p:nvSpPr>
        <p:spPr>
          <a:xfrm>
            <a:off x="4572000" y="838200"/>
            <a:ext cx="2419350" cy="1295400"/>
          </a:xfrm>
          <a:prstGeom prst="wedgeEllipseCallout">
            <a:avLst>
              <a:gd name="adj1" fmla="val -36628"/>
              <a:gd name="adj2" fmla="val 7830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…price=10…</a:t>
            </a:r>
            <a:endParaRPr lang="en-US" sz="2400" dirty="0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66228" y="4948848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66228" y="198120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6844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vs.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Secrecy and integrity are </a:t>
            </a:r>
            <a:r>
              <a:rPr lang="en-US" i="1" dirty="0" smtClean="0"/>
              <a:t>orthogonal</a:t>
            </a:r>
            <a:r>
              <a:rPr lang="en-US" dirty="0" smtClean="0"/>
              <a:t> concerns</a:t>
            </a:r>
          </a:p>
          <a:p>
            <a:pPr lvl="1"/>
            <a:r>
              <a:rPr lang="en-US" dirty="0" smtClean="0"/>
              <a:t>Possible to have either one without the other</a:t>
            </a:r>
          </a:p>
          <a:p>
            <a:pPr lvl="1"/>
            <a:r>
              <a:rPr lang="en-US" dirty="0" smtClean="0"/>
              <a:t>Sometimes you might want one without the other</a:t>
            </a:r>
          </a:p>
          <a:p>
            <a:pPr lvl="1"/>
            <a:r>
              <a:rPr lang="en-US" dirty="0" smtClean="0"/>
              <a:t>Most often, both are needed</a:t>
            </a:r>
          </a:p>
          <a:p>
            <a:pPr lvl="1"/>
            <a:endParaRPr lang="en-US" dirty="0"/>
          </a:p>
          <a:p>
            <a:r>
              <a:rPr lang="en-US" dirty="0" smtClean="0"/>
              <a:t>Encryption does not (in general) provide </a:t>
            </a:r>
            <a:r>
              <a:rPr lang="en-US" i="1" dirty="0" smtClean="0"/>
              <a:t>any</a:t>
            </a:r>
            <a:r>
              <a:rPr lang="en-US" dirty="0" smtClean="0"/>
              <a:t> integrity</a:t>
            </a:r>
          </a:p>
          <a:p>
            <a:pPr lvl="1"/>
            <a:r>
              <a:rPr lang="en-US" dirty="0" smtClean="0"/>
              <a:t>Integrity is even stronger than non-malleability</a:t>
            </a:r>
          </a:p>
          <a:p>
            <a:pPr lvl="1"/>
            <a:r>
              <a:rPr lang="en-US" dirty="0" smtClean="0"/>
              <a:t>None of the schemes we have seen so far provide any integrity</a:t>
            </a:r>
          </a:p>
        </p:txBody>
      </p:sp>
    </p:spTree>
    <p:extLst>
      <p:ext uri="{BB962C8B-B14F-4D97-AF65-F5344CB8AC3E}">
        <p14:creationId xmlns:p14="http://schemas.microsoft.com/office/powerpoint/2010/main" val="7182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authentication code (MAC)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message authentication code</a:t>
            </a:r>
            <a:r>
              <a:rPr lang="en-US" dirty="0" smtClean="0"/>
              <a:t> </a:t>
            </a:r>
            <a:r>
              <a:rPr lang="en-US" dirty="0"/>
              <a:t>is 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Mac,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k. (Assume |k|≥n.)</a:t>
            </a:r>
            <a:endParaRPr lang="en-US" dirty="0"/>
          </a:p>
          <a:p>
            <a:pPr lvl="1"/>
            <a:r>
              <a:rPr lang="en-US" dirty="0" smtClean="0"/>
              <a:t>Mac: </a:t>
            </a:r>
            <a:r>
              <a:rPr lang="en-US" dirty="0"/>
              <a:t>takes </a:t>
            </a:r>
            <a:r>
              <a:rPr lang="en-US" dirty="0" smtClean="0"/>
              <a:t>as input key </a:t>
            </a:r>
            <a:r>
              <a:rPr lang="en-US" dirty="0"/>
              <a:t>k and </a:t>
            </a:r>
            <a:r>
              <a:rPr lang="en-US" dirty="0" smtClean="0"/>
              <a:t>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;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tag 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:=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key </a:t>
            </a:r>
            <a:r>
              <a:rPr lang="en-US" dirty="0" smtClean="0"/>
              <a:t>k, message m, </a:t>
            </a:r>
            <a:r>
              <a:rPr lang="en-US" dirty="0"/>
              <a:t>and </a:t>
            </a:r>
            <a:r>
              <a:rPr lang="en-US" dirty="0" smtClean="0"/>
              <a:t>tag t </a:t>
            </a:r>
            <a:r>
              <a:rPr lang="en-US" dirty="0"/>
              <a:t>as input; outputs </a:t>
            </a:r>
            <a:r>
              <a:rPr lang="en-US" dirty="0" smtClean="0"/>
              <a:t>1 (“accept”) or 0 (“reject”)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029200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k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(m, Mac</a:t>
            </a:r>
            <a:r>
              <a:rPr lang="en-US" sz="2800" baseline="-25000" dirty="0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920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Only one standard definition</a:t>
            </a:r>
          </a:p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authenticate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a valid tag on </a:t>
            </a:r>
            <a:r>
              <a:rPr lang="en-US" i="1" dirty="0" smtClean="0"/>
              <a:t>any</a:t>
            </a:r>
            <a:r>
              <a:rPr lang="en-US" dirty="0" smtClean="0"/>
              <a:t> message not previously authenticated by the sender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3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broader scope!</a:t>
            </a:r>
          </a:p>
          <a:p>
            <a:pPr lvl="1"/>
            <a:r>
              <a:rPr lang="en-US" altLang="en-US" dirty="0" smtClean="0"/>
              <a:t>Data integrity, authentication, protocols, …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public-key setting</a:t>
            </a:r>
            <a:endParaRPr lang="en-US" altLang="en-US" dirty="0" smtClean="0"/>
          </a:p>
          <a:p>
            <a:pPr lvl="1"/>
            <a:r>
              <a:rPr lang="en-US" altLang="en-US" dirty="0"/>
              <a:t>Group </a:t>
            </a:r>
            <a:r>
              <a:rPr lang="en-US" altLang="en-US" dirty="0" smtClean="0"/>
              <a:t>communication</a:t>
            </a:r>
          </a:p>
          <a:p>
            <a:pPr lvl="1"/>
            <a:r>
              <a:rPr lang="en-US" altLang="en-US" dirty="0" smtClean="0"/>
              <a:t>More-complicated trust models</a:t>
            </a:r>
          </a:p>
          <a:p>
            <a:pPr lvl="1"/>
            <a:r>
              <a:rPr lang="en-US" altLang="en-US" dirty="0" smtClean="0"/>
              <a:t>Foundations (e.g., number theory, quantum-resistance) to systems (e.g., electronic voting, </a:t>
            </a:r>
            <a:r>
              <a:rPr lang="en-US" altLang="en-US" dirty="0" err="1" smtClean="0"/>
              <a:t>cryptocurrencies</a:t>
            </a:r>
            <a:r>
              <a:rPr lang="en-US" alt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3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7" y="1905000"/>
            <a:ext cx="1295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329113"/>
            <a:ext cx="11191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7850" y="2290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123112" y="53927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  <a:latin typeface="+mn-lt"/>
              </a:rPr>
              <a:t>k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935287" y="25193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475412" y="5715000"/>
            <a:ext cx="1956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solidFill>
                  <a:schemeClr val="tx1"/>
                </a:solidFill>
                <a:latin typeface="+mn-lt"/>
              </a:rPr>
              <a:t>Vrfy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’, t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’) ??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992687" y="4895850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1987" y="20574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1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1</a:t>
            </a:r>
            <a:endParaRPr lang="en-US" altLang="en-US" dirty="0">
              <a:latin typeface="+mn-lt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230812" y="451485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m’, t’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914400" y="3124200"/>
            <a:ext cx="193354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  <a:br>
              <a:rPr lang="en-US" altLang="en-US" dirty="0">
                <a:solidFill>
                  <a:schemeClr val="tx1"/>
                </a:solidFill>
                <a:latin typeface="+mn-lt"/>
              </a:rPr>
            </a:br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r>
              <a:rPr lang="en-US" altLang="en-US" dirty="0" err="1" smtClean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 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2935287" y="32051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201987" y="27432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2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2</a:t>
            </a:r>
            <a:endParaRPr lang="en-US" altLang="en-US" dirty="0">
              <a:latin typeface="+mn-lt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935287" y="41957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268662" y="3733800"/>
            <a:ext cx="77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i</a:t>
            </a:r>
            <a:r>
              <a:rPr lang="en-US" altLang="en-US" i="1" dirty="0">
                <a:latin typeface="+mn-lt"/>
              </a:rPr>
              <a:t>,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t</a:t>
            </a:r>
            <a:r>
              <a:rPr lang="en-US" altLang="en-US" baseline="-25000" dirty="0" err="1">
                <a:latin typeface="+mn-lt"/>
              </a:rPr>
              <a:t>i</a:t>
            </a:r>
            <a:endParaRPr lang="en-US" altLang="en-US" dirty="0">
              <a:latin typeface="+mn-lt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rot="-5400000">
            <a:off x="3300412" y="3413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0298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(Basic) CBC-MAC Does Not Work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8288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947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23241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0273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4" name="Straight Arrow Connector 35"/>
          <p:cNvCxnSpPr>
            <a:cxnSpLocks noChangeShapeType="1"/>
            <a:stCxn id="8" idx="2"/>
          </p:cNvCxnSpPr>
          <p:nvPr/>
        </p:nvCxnSpPr>
        <p:spPr bwMode="auto">
          <a:xfrm>
            <a:off x="2324100" y="2062818"/>
            <a:ext cx="0" cy="1143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949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39243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275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39243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7139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3924300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23241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257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257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6248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4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6743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6446984" y="152941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6601968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6743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6533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6743701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54102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945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945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8006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9243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55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vs. CBC-mode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CBC-MAC is </a:t>
            </a:r>
            <a:r>
              <a:rPr lang="en-US" i="1" dirty="0" smtClean="0"/>
              <a:t>deterministic</a:t>
            </a:r>
            <a:r>
              <a:rPr lang="en-US" dirty="0" smtClean="0"/>
              <a:t> (no IV)</a:t>
            </a:r>
          </a:p>
          <a:p>
            <a:pPr lvl="1"/>
            <a:r>
              <a:rPr lang="en-US" dirty="0" smtClean="0"/>
              <a:t>MACs do not need to be randomized to be secure</a:t>
            </a:r>
          </a:p>
          <a:p>
            <a:pPr lvl="1"/>
            <a:r>
              <a:rPr lang="en-US" dirty="0"/>
              <a:t>Verification is done by re-computing the </a:t>
            </a:r>
            <a:r>
              <a:rPr lang="en-US" dirty="0" smtClean="0"/>
              <a:t>result</a:t>
            </a:r>
          </a:p>
          <a:p>
            <a:endParaRPr lang="en-US" dirty="0" smtClean="0"/>
          </a:p>
          <a:p>
            <a:r>
              <a:rPr lang="en-US" dirty="0" smtClean="0"/>
              <a:t>In CBC-MAC, </a:t>
            </a:r>
            <a:r>
              <a:rPr lang="en-US" i="1" dirty="0" smtClean="0"/>
              <a:t>only the final value </a:t>
            </a:r>
            <a:r>
              <a:rPr lang="en-US" dirty="0" smtClean="0"/>
              <a:t>is output</a:t>
            </a:r>
          </a:p>
          <a:p>
            <a:endParaRPr lang="en-US" dirty="0"/>
          </a:p>
          <a:p>
            <a:r>
              <a:rPr lang="en-US" dirty="0" smtClean="0"/>
              <a:t>Both are essential for security</a:t>
            </a:r>
          </a:p>
          <a:p>
            <a:pPr lvl="1"/>
            <a:r>
              <a:rPr lang="en-US" dirty="0" smtClean="0"/>
              <a:t>Exercise: show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extensions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ways to handle variable-length messages</a:t>
            </a:r>
          </a:p>
          <a:p>
            <a:endParaRPr lang="en-US" dirty="0"/>
          </a:p>
          <a:p>
            <a:r>
              <a:rPr lang="en-US" dirty="0" smtClean="0"/>
              <a:t>One of the simplest: </a:t>
            </a:r>
            <a:r>
              <a:rPr lang="en-US" i="1" dirty="0" smtClean="0"/>
              <a:t>prepend</a:t>
            </a:r>
            <a:r>
              <a:rPr lang="en-US" dirty="0" smtClean="0"/>
              <a:t> the message length before applying (basic) CBC-MAC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(l is the length of blocks)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6670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329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31623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9260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1623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29519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14" name="Straight Arrow Connector 35"/>
          <p:cNvCxnSpPr>
            <a:cxnSpLocks noChangeShapeType="1"/>
          </p:cNvCxnSpPr>
          <p:nvPr/>
        </p:nvCxnSpPr>
        <p:spPr bwMode="auto">
          <a:xfrm>
            <a:off x="31623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42672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331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47625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45262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47625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45521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47625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31623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9639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639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70866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3525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75819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7333488" y="153959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7434072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75819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73715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75819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62484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7833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833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6388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7625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>
            <a:spLocks noChangeArrowheads="1"/>
          </p:cNvSpPr>
          <p:nvPr/>
        </p:nvSpPr>
        <p:spPr bwMode="auto">
          <a:xfrm>
            <a:off x="1066800" y="321058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42" name="Straight Arrow Connector 16"/>
          <p:cNvCxnSpPr>
            <a:cxnSpLocks noChangeShapeType="1"/>
          </p:cNvCxnSpPr>
          <p:nvPr/>
        </p:nvCxnSpPr>
        <p:spPr bwMode="auto">
          <a:xfrm>
            <a:off x="1562100" y="4207530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17"/>
          <p:cNvSpPr txBox="1">
            <a:spLocks noChangeArrowheads="1"/>
          </p:cNvSpPr>
          <p:nvPr/>
        </p:nvSpPr>
        <p:spPr bwMode="auto">
          <a:xfrm>
            <a:off x="1412059" y="1539598"/>
            <a:ext cx="3000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Script MT Bold" panose="03040602040607080904" pitchFamily="66" charset="0"/>
              </a:rPr>
              <a:t>l</a:t>
            </a:r>
          </a:p>
        </p:txBody>
      </p:sp>
      <p:cxnSp>
        <p:nvCxnSpPr>
          <p:cNvPr id="47" name="Straight Arrow Connector 35"/>
          <p:cNvCxnSpPr>
            <a:cxnSpLocks noChangeShapeType="1"/>
            <a:stCxn id="44" idx="2"/>
          </p:cNvCxnSpPr>
          <p:nvPr/>
        </p:nvCxnSpPr>
        <p:spPr bwMode="auto">
          <a:xfrm>
            <a:off x="1562100" y="2062818"/>
            <a:ext cx="0" cy="11477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>
          <a:xfrm>
            <a:off x="1562100" y="4495800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363786" y="2543969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63786" y="2543969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332710" y="344427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319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Popular One, However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HMAC</a:t>
            </a:r>
          </a:p>
          <a:p>
            <a:r>
              <a:rPr lang="en-US" dirty="0" smtClean="0"/>
              <a:t>A MAC based on </a:t>
            </a:r>
            <a:r>
              <a:rPr lang="en-US" b="1" dirty="0" smtClean="0"/>
              <a:t>hash function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25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slides (and also slides for </a:t>
            </a:r>
            <a:r>
              <a:rPr lang="en-US" smtClean="0"/>
              <a:t>the following two lectures) </a:t>
            </a:r>
            <a:r>
              <a:rPr lang="en-US" dirty="0" smtClean="0"/>
              <a:t>from Jonathon Katz (UMD).</a:t>
            </a:r>
          </a:p>
          <a:p>
            <a:r>
              <a:rPr lang="en-US" dirty="0" smtClean="0"/>
              <a:t>These slides are also simplified ones from my last semester’s offering.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6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endParaRPr lang="en-US" altLang="en-US" i="1" dirty="0" smtClean="0"/>
          </a:p>
          <a:p>
            <a:pPr marL="0" lvl="1" indent="0" algn="ctr">
              <a:buNone/>
            </a:pPr>
            <a:endParaRPr lang="en-US" altLang="en-US" i="1" dirty="0"/>
          </a:p>
          <a:p>
            <a:pPr marL="0" lvl="1" indent="0" algn="ctr">
              <a:buNone/>
            </a:pPr>
            <a:r>
              <a:rPr lang="en-US" altLang="en-US" i="1" dirty="0" smtClean="0"/>
              <a:t>Design</a:t>
            </a:r>
            <a:r>
              <a:rPr lang="en-US" altLang="en-US" i="1" dirty="0"/>
              <a:t>, analysis, and implementation of </a:t>
            </a:r>
            <a:r>
              <a:rPr lang="en-US" altLang="en-US" b="1" i="1" dirty="0"/>
              <a:t>mathematical techniques </a:t>
            </a:r>
            <a:r>
              <a:rPr lang="en-US" altLang="en-US" i="1" dirty="0"/>
              <a:t>for securing information, systems, and </a:t>
            </a:r>
            <a:r>
              <a:rPr lang="en-US" altLang="en-US" i="1" dirty="0" smtClean="0"/>
              <a:t>distributed computations </a:t>
            </a:r>
            <a:r>
              <a:rPr lang="en-US" altLang="en-US" i="1" dirty="0"/>
              <a:t>against adversarial </a:t>
            </a:r>
            <a:r>
              <a:rPr lang="en-US" altLang="en-US" i="1" dirty="0" smtClean="0"/>
              <a:t>attack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1831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 is ubiquitous</a:t>
            </a:r>
          </a:p>
          <a:p>
            <a:pPr lvl="1"/>
            <a:r>
              <a:rPr lang="en-US" dirty="0" smtClean="0"/>
              <a:t>Passwords, password hashing</a:t>
            </a:r>
          </a:p>
          <a:p>
            <a:pPr lvl="1"/>
            <a:r>
              <a:rPr lang="en-US" dirty="0" smtClean="0"/>
              <a:t>Secure credit-card transactions over the internet</a:t>
            </a:r>
          </a:p>
          <a:p>
            <a:pPr lvl="1"/>
            <a:r>
              <a:rPr lang="en-US" dirty="0" smtClean="0"/>
              <a:t>Encrypted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Disk encryption</a:t>
            </a:r>
          </a:p>
          <a:p>
            <a:pPr lvl="1"/>
            <a:r>
              <a:rPr lang="en-US" dirty="0" smtClean="0"/>
              <a:t>Digitally signed software updates</a:t>
            </a:r>
          </a:p>
          <a:p>
            <a:pPr lvl="1"/>
            <a:r>
              <a:rPr lang="en-US" dirty="0" err="1" smtClean="0"/>
              <a:t>Bitcoin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Building blocks</a:t>
            </a:r>
          </a:p>
          <a:p>
            <a:pPr lvl="1"/>
            <a:r>
              <a:rPr lang="en-US" dirty="0" smtClean="0"/>
              <a:t>Pseudorandom functions/block ciphers (AES)</a:t>
            </a:r>
          </a:p>
          <a:p>
            <a:pPr lvl="1"/>
            <a:r>
              <a:rPr lang="en-US" dirty="0" smtClean="0"/>
              <a:t>Hash functions (SHA)</a:t>
            </a:r>
          </a:p>
          <a:p>
            <a:pPr lvl="1"/>
            <a:r>
              <a:rPr lang="en-US" dirty="0" smtClean="0"/>
              <a:t>Number theory (RSA, </a:t>
            </a:r>
            <a:r>
              <a:rPr lang="en-US" dirty="0" err="1" smtClean="0"/>
              <a:t>Diffie</a:t>
            </a:r>
            <a:r>
              <a:rPr lang="en-US" dirty="0" smtClean="0"/>
              <a:t>-Hellman, Discrete Logarithm, Elliptic Curve, LWE)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00" y="1524000"/>
          <a:ext cx="6324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26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Secrecy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Integrity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Private-key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authentication codes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Public-key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</a:t>
                      </a:r>
                      <a:r>
                        <a:rPr lang="en-US" baseline="0" dirty="0" smtClean="0"/>
                        <a:t> signatures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86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33400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2587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90112" y="3962401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40184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essage/plaintext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81200" y="4940359"/>
            <a:ext cx="1524000" cy="107944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43200" y="5939137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encryption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648200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24400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468684" y="42672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629403" y="47904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97723" y="55626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decryption</a:t>
            </a:r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251286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233587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82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4" grpId="0"/>
      <p:bldP spid="4" grpId="1"/>
      <p:bldP spid="5" grpId="0" build="p"/>
      <p:bldP spid="22" grpId="0"/>
      <p:bldP spid="22" grpId="1"/>
      <p:bldP spid="27" grpId="0"/>
      <p:bldP spid="27" grpId="1"/>
      <p:bldP spid="32" grpId="0"/>
      <p:bldP spid="32" grpId="1"/>
      <p:bldP spid="33" grpId="0"/>
      <p:bldP spid="37" grpId="0"/>
      <p:bldP spid="39" grpId="0"/>
      <p:bldP spid="3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Lupe, Magnifier, Loupe, Glass, Magnify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70" y="4411004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112" y="2977334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754846" y="602998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4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p"/>
      <p:bldP spid="5" grpId="1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private-key encryption scheme</a:t>
            </a:r>
            <a:r>
              <a:rPr lang="en-US" dirty="0" smtClean="0"/>
              <a:t> is defined by a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and algorithms (Gen, </a:t>
            </a:r>
            <a:r>
              <a:rPr lang="en-US" dirty="0" err="1" smtClean="0"/>
              <a:t>Enc</a:t>
            </a:r>
            <a:r>
              <a:rPr lang="en-US" dirty="0" smtClean="0"/>
              <a:t>, Dec): </a:t>
            </a:r>
          </a:p>
          <a:p>
            <a:pPr lvl="1"/>
            <a:r>
              <a:rPr lang="en-US" dirty="0" smtClean="0"/>
              <a:t>Gen (key-generation algorithm): outputs </a:t>
            </a:r>
            <a:r>
              <a:rPr lang="en-US" dirty="0" err="1" smtClean="0"/>
              <a:t>k</a:t>
            </a:r>
            <a:r>
              <a:rPr lang="en-US" dirty="0" err="1" smtClean="0">
                <a:sym typeface="Symbol"/>
              </a:rPr>
              <a:t></a:t>
            </a:r>
            <a:r>
              <a:rPr lang="en-US" b="1" dirty="0" err="1" smtClean="0">
                <a:latin typeface="Monotype Corsiva" panose="03010101010201010101" pitchFamily="66" charset="0"/>
                <a:sym typeface="Symbol"/>
              </a:rPr>
              <a:t>K</a:t>
            </a:r>
            <a:endParaRPr lang="en-US" b="1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 (encryption algorithm): takes key k and message </a:t>
            </a:r>
            <a:br>
              <a:rPr lang="en-US" dirty="0" smtClean="0"/>
            </a:br>
            <a:r>
              <a:rPr lang="en-US" dirty="0" err="1" smtClean="0"/>
              <a:t>m</a:t>
            </a:r>
            <a:r>
              <a:rPr lang="en-US" dirty="0" err="1" smtClean="0">
                <a:sym typeface="Symbol"/>
              </a:rPr>
              <a:t></a:t>
            </a:r>
            <a:r>
              <a:rPr lang="en-US" b="1" dirty="0" err="1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/>
              <a:t> as input; outputs </a:t>
            </a:r>
            <a:r>
              <a:rPr lang="en-US" dirty="0" err="1" smtClean="0"/>
              <a:t>ciphertext</a:t>
            </a:r>
            <a:r>
              <a:rPr lang="en-US" dirty="0" smtClean="0"/>
              <a:t> c 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smtClean="0"/>
              <a:t>Dec (decryption algorithm): takes key k and </a:t>
            </a:r>
            <a:br>
              <a:rPr lang="en-US" dirty="0" smtClean="0"/>
            </a:br>
            <a:r>
              <a:rPr lang="en-US" dirty="0" err="1" smtClean="0"/>
              <a:t>ciphertext</a:t>
            </a:r>
            <a:r>
              <a:rPr lang="en-US" dirty="0" smtClean="0"/>
              <a:t> c as input; outputs m or “error”</a:t>
            </a:r>
            <a:br>
              <a:rPr lang="en-US" dirty="0" smtClean="0"/>
            </a:br>
            <a:r>
              <a:rPr lang="en-US" dirty="0" smtClean="0"/>
              <a:t>                               m := Dec</a:t>
            </a:r>
            <a:r>
              <a:rPr lang="en-US" baseline="-25000" dirty="0" smtClean="0"/>
              <a:t>k</a:t>
            </a:r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2942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err="1"/>
              <a:t>m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b="1" dirty="0" err="1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 and k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Dec</a:t>
            </a:r>
            <a:r>
              <a:rPr lang="en-US" sz="2800" baseline="-25000" dirty="0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Enc</a:t>
            </a:r>
            <a:r>
              <a:rPr lang="en-US" sz="2800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(m)) = m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" name="Oval 7"/>
          <p:cNvSpPr/>
          <p:nvPr/>
        </p:nvSpPr>
        <p:spPr>
          <a:xfrm>
            <a:off x="3657601" y="50292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601" y="38100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8" grpId="0" animBg="1"/>
      <p:bldP spid="8" grpId="1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1043</Words>
  <Application>Microsoft Macintosh PowerPoint</Application>
  <PresentationFormat>On-screen Show (4:3)</PresentationFormat>
  <Paragraphs>264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Calibri</vt:lpstr>
      <vt:lpstr>Monotype Corsiva</vt:lpstr>
      <vt:lpstr>Script MT Bold</vt:lpstr>
      <vt:lpstr>Symbol</vt:lpstr>
      <vt:lpstr>Wingdings</vt:lpstr>
      <vt:lpstr>Arial</vt:lpstr>
      <vt:lpstr>Office Theme</vt:lpstr>
      <vt:lpstr>Blockchains</vt:lpstr>
      <vt:lpstr>Cryptography (historically)</vt:lpstr>
      <vt:lpstr>Modern cryptography</vt:lpstr>
      <vt:lpstr>Modern cryptography</vt:lpstr>
      <vt:lpstr>Modern cryptography</vt:lpstr>
      <vt:lpstr>Rough course outline</vt:lpstr>
      <vt:lpstr>Private-key encryption</vt:lpstr>
      <vt:lpstr>Private-key encryption</vt:lpstr>
      <vt:lpstr>Private-key encryption</vt:lpstr>
      <vt:lpstr>CPA-security</vt:lpstr>
      <vt:lpstr>Is the threat model too strong?</vt:lpstr>
      <vt:lpstr>“Midway”</vt:lpstr>
      <vt:lpstr>CPA-security</vt:lpstr>
      <vt:lpstr>CPA-security</vt:lpstr>
      <vt:lpstr>Encryption Has to be Randomized</vt:lpstr>
      <vt:lpstr>Randomized encryption</vt:lpstr>
      <vt:lpstr>PowerPoint Presentation</vt:lpstr>
      <vt:lpstr>Pseudorandom functions (AES)</vt:lpstr>
      <vt:lpstr>CBC-mode encryption</vt:lpstr>
      <vt:lpstr>CBC-mode decryption</vt:lpstr>
      <vt:lpstr>PowerPoint Presentation</vt:lpstr>
      <vt:lpstr>Secrecy vs. integrity</vt:lpstr>
      <vt:lpstr>PowerPoint Presentation</vt:lpstr>
      <vt:lpstr>PowerPoint Presentation</vt:lpstr>
      <vt:lpstr>PowerPoint Presentation</vt:lpstr>
      <vt:lpstr>PowerPoint Presentation</vt:lpstr>
      <vt:lpstr>Secrecy vs. integrity</vt:lpstr>
      <vt:lpstr>Message authentication code (MAC)</vt:lpstr>
      <vt:lpstr>Security?</vt:lpstr>
      <vt:lpstr>PowerPoint Presentation</vt:lpstr>
      <vt:lpstr>(Basic) CBC-MAC Does Not Work</vt:lpstr>
      <vt:lpstr>CBC-MAC vs. CBC-mode</vt:lpstr>
      <vt:lpstr>CBC-MAC extensions Work</vt:lpstr>
      <vt:lpstr>CBC-MAC (l is the length of blocks)</vt:lpstr>
      <vt:lpstr>A More Popular One, However</vt:lpstr>
      <vt:lpstr>Acknowledgement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332</cp:revision>
  <dcterms:created xsi:type="dcterms:W3CDTF">2014-06-02T02:25:30Z</dcterms:created>
  <dcterms:modified xsi:type="dcterms:W3CDTF">2019-09-07T19:24:14Z</dcterms:modified>
</cp:coreProperties>
</file>