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355" r:id="rId3"/>
    <p:sldId id="386" r:id="rId4"/>
    <p:sldId id="387" r:id="rId5"/>
    <p:sldId id="388" r:id="rId6"/>
    <p:sldId id="389" r:id="rId7"/>
    <p:sldId id="390" r:id="rId8"/>
    <p:sldId id="391" r:id="rId9"/>
    <p:sldId id="392" r:id="rId10"/>
    <p:sldId id="393" r:id="rId11"/>
    <p:sldId id="394" r:id="rId12"/>
    <p:sldId id="398" r:id="rId13"/>
    <p:sldId id="395" r:id="rId14"/>
    <p:sldId id="396" r:id="rId15"/>
    <p:sldId id="397" r:id="rId16"/>
    <p:sldId id="359" r:id="rId17"/>
    <p:sldId id="360" r:id="rId18"/>
    <p:sldId id="400" r:id="rId19"/>
    <p:sldId id="361" r:id="rId20"/>
    <p:sldId id="362" r:id="rId21"/>
    <p:sldId id="375" r:id="rId22"/>
    <p:sldId id="363" r:id="rId23"/>
    <p:sldId id="364" r:id="rId24"/>
    <p:sldId id="365" r:id="rId25"/>
    <p:sldId id="366" r:id="rId26"/>
    <p:sldId id="367" r:id="rId27"/>
    <p:sldId id="368" r:id="rId28"/>
    <p:sldId id="369" r:id="rId29"/>
    <p:sldId id="371" r:id="rId30"/>
    <p:sldId id="372" r:id="rId31"/>
    <p:sldId id="403" r:id="rId32"/>
    <p:sldId id="373" r:id="rId33"/>
    <p:sldId id="385" r:id="rId34"/>
    <p:sldId id="377" r:id="rId35"/>
    <p:sldId id="378" r:id="rId36"/>
    <p:sldId id="380" r:id="rId37"/>
    <p:sldId id="381" r:id="rId38"/>
    <p:sldId id="382" r:id="rId39"/>
    <p:sldId id="383" r:id="rId40"/>
    <p:sldId id="384" r:id="rId41"/>
    <p:sldId id="401" r:id="rId42"/>
    <p:sldId id="402" r:id="rId43"/>
    <p:sldId id="404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/>
    <p:restoredTop sz="93632"/>
  </p:normalViewPr>
  <p:slideViewPr>
    <p:cSldViewPr>
      <p:cViewPr varScale="1">
        <p:scale>
          <a:sx n="66" d="100"/>
          <a:sy n="66" d="100"/>
        </p:scale>
        <p:origin x="1552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9/4/19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18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3422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602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1448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001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263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3854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8348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2759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102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72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33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97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851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761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083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711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004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539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948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16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477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8884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145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14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9/4/19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hyperlink" Target="http://junior2.cumbresblogs.com/page/22/" TargetMode="External"/><Relationship Id="rId5" Type="http://schemas.openxmlformats.org/officeDocument/2006/relationships/image" Target="../media/image1.png"/><Relationship Id="rId6" Type="http://schemas.openxmlformats.org/officeDocument/2006/relationships/hyperlink" Target="http://pngimg.com/download/23077" TargetMode="External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://pngimg.com/download/23077" TargetMode="External"/><Relationship Id="rId5" Type="http://schemas.openxmlformats.org/officeDocument/2006/relationships/image" Target="../media/image2.png"/><Relationship Id="rId6" Type="http://schemas.openxmlformats.org/officeDocument/2006/relationships/image" Target="../media/image5.jpeg"/><Relationship Id="rId7" Type="http://schemas.openxmlformats.org/officeDocument/2006/relationships/hyperlink" Target="https://aquilanonvedente.wordpress.com/2015/11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library.umbc.edu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pngimg.com/download/23077" TargetMode="External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lwn.net/Articles/540368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://pngimg.com/download/23077" TargetMode="External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://pngimg.com/download/23077" TargetMode="External"/><Relationship Id="rId5" Type="http://schemas.openxmlformats.org/officeDocument/2006/relationships/image" Target="../media/image3.png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ngimg.com/download/23077" TargetMode="External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://pngimg.com/download/23077" TargetMode="External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://pngimg.com/download/23077" TargetMode="External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://pngimg.com/download/23077" TargetMode="External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hyperlink" Target="http://junior2.cumbresblogs.com/page/22/" TargetMode="External"/><Relationship Id="rId5" Type="http://schemas.openxmlformats.org/officeDocument/2006/relationships/image" Target="../media/image1.png"/><Relationship Id="rId6" Type="http://schemas.openxmlformats.org/officeDocument/2006/relationships/hyperlink" Target="http://pngimg.com/download/23077" TargetMode="External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Blockchains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</a:t>
            </a:r>
            <a:r>
              <a:rPr lang="en-US" sz="4000" i="1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“Total</a:t>
            </a:r>
            <a:r>
              <a:rPr kumimoji="1" lang="zh-CN" altLang="en-US" dirty="0"/>
              <a:t> </a:t>
            </a:r>
            <a:r>
              <a:rPr kumimoji="1" lang="en-US" altLang="zh-CN" dirty="0"/>
              <a:t>Order”</a:t>
            </a:r>
            <a:r>
              <a:rPr kumimoji="1" lang="zh-CN" altLang="en-US" dirty="0"/>
              <a:t> </a:t>
            </a:r>
            <a:r>
              <a:rPr kumimoji="1" lang="en-US" altLang="zh-CN" dirty="0"/>
              <a:t>Requirement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00151" y="2278113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33392" y="1573079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</a:t>
            </a:r>
            <a:r>
              <a:rPr lang="en-US" sz="2000"/>
              <a:t>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20031" y="3503937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26659" y="470325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61178" y="1566455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2" name="Right Arrow 21"/>
          <p:cNvSpPr/>
          <p:nvPr/>
        </p:nvSpPr>
        <p:spPr>
          <a:xfrm flipV="1">
            <a:off x="2196285" y="2676443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17457" y="2284741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</a:t>
            </a:r>
            <a:r>
              <a:rPr lang="en-US" altLang="zh-CN" dirty="0"/>
              <a:t>90</a:t>
            </a:r>
            <a:endParaRPr lang="en-US" dirty="0"/>
          </a:p>
        </p:txBody>
      </p:sp>
      <p:sp>
        <p:nvSpPr>
          <p:cNvPr id="25" name="Right Arrow 24"/>
          <p:cNvSpPr/>
          <p:nvPr/>
        </p:nvSpPr>
        <p:spPr>
          <a:xfrm flipV="1">
            <a:off x="2216163" y="3902270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37335" y="3510568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</a:t>
            </a:r>
            <a:r>
              <a:rPr lang="en-US" altLang="zh-CN" dirty="0"/>
              <a:t>90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436816" y="2971182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64605" y="2964558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9BA079F4-230D-463A-93F5-AEA565DF330D}"/>
              </a:ext>
            </a:extLst>
          </p:cNvPr>
          <p:cNvSpPr txBox="1"/>
          <p:nvPr/>
        </p:nvSpPr>
        <p:spPr>
          <a:xfrm>
            <a:off x="7140595" y="2285304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</a:t>
            </a:r>
            <a:r>
              <a:rPr lang="en-US" altLang="zh-CN" dirty="0"/>
              <a:t>9</a:t>
            </a:r>
            <a:r>
              <a:rPr lang="en-US" dirty="0"/>
              <a:t>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F982B7C-EE33-4142-8573-DA93C54BAF4F}"/>
              </a:ext>
            </a:extLst>
          </p:cNvPr>
          <p:cNvSpPr txBox="1"/>
          <p:nvPr/>
        </p:nvSpPr>
        <p:spPr>
          <a:xfrm>
            <a:off x="7140595" y="3494402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</a:t>
            </a:r>
            <a:r>
              <a:rPr lang="en-US" altLang="zh-CN" dirty="0"/>
              <a:t>9</a:t>
            </a:r>
            <a:r>
              <a:rPr lang="en-US" dirty="0"/>
              <a:t>0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2A93437B-BAAA-46E2-9FF4-CE69109C9E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741904" y="907609"/>
            <a:ext cx="1037044" cy="99167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820F5972-0F94-4E26-A76B-677183A7DAC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79194" y="4802759"/>
            <a:ext cx="819294" cy="88812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8E988682-753F-4F93-8C35-25E40354DE2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3" y="4642947"/>
            <a:ext cx="679947" cy="10482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DC8AC6C8-C868-4452-B22B-30EF0D45990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3475417"/>
            <a:ext cx="679947" cy="10482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29DEB88A-E584-45EF-BF5B-19427286493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2320706"/>
            <a:ext cx="679947" cy="104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243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“Total</a:t>
            </a:r>
            <a:r>
              <a:rPr kumimoji="1" lang="zh-CN" altLang="en-US" dirty="0"/>
              <a:t> </a:t>
            </a:r>
            <a:r>
              <a:rPr kumimoji="1" lang="en-US" altLang="zh-CN" dirty="0"/>
              <a:t>Order”</a:t>
            </a:r>
            <a:r>
              <a:rPr kumimoji="1" lang="zh-CN" altLang="en-US" dirty="0"/>
              <a:t> </a:t>
            </a:r>
            <a:r>
              <a:rPr kumimoji="1" lang="en-US" altLang="zh-CN" dirty="0"/>
              <a:t>Requirement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00151" y="2278113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33392" y="1573079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</a:t>
            </a:r>
            <a:r>
              <a:rPr lang="en-US" sz="2000"/>
              <a:t>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20031" y="3503937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26659" y="470325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61178" y="1566455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2" name="Right Arrow 21"/>
          <p:cNvSpPr/>
          <p:nvPr/>
        </p:nvSpPr>
        <p:spPr>
          <a:xfrm flipV="1">
            <a:off x="2196285" y="2676443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17457" y="2284741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</a:t>
            </a:r>
            <a:r>
              <a:rPr lang="en-US" altLang="zh-CN" dirty="0"/>
              <a:t>90</a:t>
            </a:r>
            <a:endParaRPr lang="en-US" dirty="0"/>
          </a:p>
        </p:txBody>
      </p:sp>
      <p:sp>
        <p:nvSpPr>
          <p:cNvPr id="25" name="Right Arrow 24"/>
          <p:cNvSpPr/>
          <p:nvPr/>
        </p:nvSpPr>
        <p:spPr>
          <a:xfrm flipV="1">
            <a:off x="2216163" y="3902270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37335" y="3510568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</a:t>
            </a:r>
            <a:r>
              <a:rPr lang="en-US" altLang="zh-CN" dirty="0"/>
              <a:t>200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015163" y="2971182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26450" y="2964558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9BA079F4-230D-463A-93F5-AEA565DF330D}"/>
              </a:ext>
            </a:extLst>
          </p:cNvPr>
          <p:cNvSpPr txBox="1"/>
          <p:nvPr/>
        </p:nvSpPr>
        <p:spPr>
          <a:xfrm>
            <a:off x="7140595" y="2285304"/>
            <a:ext cx="84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</a:t>
            </a:r>
            <a:r>
              <a:rPr lang="en-US" altLang="zh-CN" dirty="0"/>
              <a:t>9</a:t>
            </a:r>
            <a:r>
              <a:rPr lang="en-US" dirty="0"/>
              <a:t>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F982B7C-EE33-4142-8573-DA93C54BAF4F}"/>
              </a:ext>
            </a:extLst>
          </p:cNvPr>
          <p:cNvSpPr txBox="1"/>
          <p:nvPr/>
        </p:nvSpPr>
        <p:spPr>
          <a:xfrm>
            <a:off x="7140595" y="3494402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$180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820F5972-0F94-4E26-A76B-677183A7DA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79194" y="4802759"/>
            <a:ext cx="819294" cy="88812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8E988682-753F-4F93-8C35-25E40354DE2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3" y="4642947"/>
            <a:ext cx="679947" cy="10482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DC8AC6C8-C868-4452-B22B-30EF0D45990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3475417"/>
            <a:ext cx="679947" cy="10482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29DEB88A-E584-45EF-BF5B-1942728649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2320706"/>
            <a:ext cx="679947" cy="10482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AA98FD83-ADD4-4C21-9ADB-C4C0D1F2607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7692058" y="854110"/>
            <a:ext cx="1140294" cy="935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98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of Lecture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/>
          </a:bodyPr>
          <a:lstStyle/>
          <a:p>
            <a:r>
              <a:rPr lang="en-US" dirty="0" smtClean="0"/>
              <a:t>The above are blockchains goals!</a:t>
            </a:r>
          </a:p>
          <a:p>
            <a:r>
              <a:rPr lang="en-US" dirty="0" smtClean="0"/>
              <a:t>Not how we implemented or realized blockchains. </a:t>
            </a:r>
          </a:p>
          <a:p>
            <a:r>
              <a:rPr lang="en-US" dirty="0" smtClean="0"/>
              <a:t>However, use them in a black-box manner. </a:t>
            </a:r>
          </a:p>
        </p:txBody>
      </p:sp>
    </p:spTree>
    <p:extLst>
      <p:ext uri="{BB962C8B-B14F-4D97-AF65-F5344CB8AC3E}">
        <p14:creationId xmlns:p14="http://schemas.microsoft.com/office/powerpoint/2010/main" val="86345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Characterizing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Blockchains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295422" y="1227667"/>
            <a:ext cx="8406451" cy="4501445"/>
          </a:xfrm>
        </p:spPr>
        <p:txBody>
          <a:bodyPr>
            <a:normAutofit lnSpcReduction="10000"/>
          </a:bodyPr>
          <a:lstStyle/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sz="2400" dirty="0"/>
          </a:p>
          <a:p>
            <a:r>
              <a:rPr kumimoji="1" lang="en-US" altLang="zh-CN" sz="2400" dirty="0"/>
              <a:t>Permissionless: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explicitly/implicitly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rely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on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cryptocurrency</a:t>
            </a:r>
          </a:p>
          <a:p>
            <a:r>
              <a:rPr kumimoji="1" lang="en-US" altLang="zh-CN" sz="2400" dirty="0"/>
              <a:t>Permissioned: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traditional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Byzantine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fault-tolerant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distributed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system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(consortium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blockchains,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private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blockchains)</a:t>
            </a:r>
            <a:r>
              <a:rPr kumimoji="1" lang="zh-CN" altLang="en-US" dirty="0"/>
              <a:t> </a:t>
            </a:r>
            <a:endParaRPr kumimoji="1" lang="en-US" altLang="zh-CN" dirty="0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xmlns="" id="{9C18A076-32B5-46C4-B389-8A1E04287BA4}"/>
              </a:ext>
            </a:extLst>
          </p:cNvPr>
          <p:cNvGraphicFramePr>
            <a:graphicFrameLocks/>
          </p:cNvGraphicFramePr>
          <p:nvPr/>
        </p:nvGraphicFramePr>
        <p:xfrm>
          <a:off x="170822" y="1788611"/>
          <a:ext cx="8842549" cy="1586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1086">
                  <a:extLst>
                    <a:ext uri="{9D8B030D-6E8A-4147-A177-3AD203B41FA5}">
                      <a16:colId xmlns:a16="http://schemas.microsoft.com/office/drawing/2014/main" xmlns="" val="3259388919"/>
                    </a:ext>
                  </a:extLst>
                </a:gridCol>
                <a:gridCol w="16862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81153">
                  <a:extLst>
                    <a:ext uri="{9D8B030D-6E8A-4147-A177-3AD203B41FA5}">
                      <a16:colId xmlns:a16="http://schemas.microsoft.com/office/drawing/2014/main" xmlns="" val="2520719277"/>
                    </a:ext>
                  </a:extLst>
                </a:gridCol>
                <a:gridCol w="2864101">
                  <a:extLst>
                    <a:ext uri="{9D8B030D-6E8A-4147-A177-3AD203B41FA5}">
                      <a16:colId xmlns:a16="http://schemas.microsoft.com/office/drawing/2014/main" xmlns="" val="1667998081"/>
                    </a:ext>
                  </a:extLst>
                </a:gridCol>
              </a:tblGrid>
              <a:tr h="49608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Membership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Consensus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Approach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Examples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22133029"/>
                  </a:ext>
                </a:extLst>
              </a:tr>
              <a:tr h="450157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Permissionless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aseline="0" dirty="0"/>
                        <a:t>Dynamic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err="1"/>
                        <a:t>PoX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(Proof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of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“X”)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dirty="0"/>
                        <a:t>Bitcoin,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 err="1"/>
                        <a:t>Ethereum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39035179"/>
                  </a:ext>
                </a:extLst>
              </a:tr>
              <a:tr h="637219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Permissioned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aseline="0" dirty="0"/>
                        <a:t>Fixed;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know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IDs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of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each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other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BFT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(Byzantine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fault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tolerance)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dirty="0"/>
                        <a:t>Fabric,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 err="1"/>
                        <a:t>Iroha</a:t>
                      </a:r>
                      <a:r>
                        <a:rPr lang="en-US" altLang="zh-CN" sz="1800" baseline="0" dirty="0"/>
                        <a:t>,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Chios,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BEAT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05566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44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295422" y="1227667"/>
            <a:ext cx="8406451" cy="4501445"/>
          </a:xfrm>
        </p:spPr>
        <p:txBody>
          <a:bodyPr>
            <a:normAutofit fontScale="92500" lnSpcReduction="10000"/>
          </a:bodyPr>
          <a:lstStyle/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sz="2400" dirty="0"/>
          </a:p>
          <a:p>
            <a:r>
              <a:rPr kumimoji="1" lang="en-US" altLang="zh-CN" sz="2400" dirty="0"/>
              <a:t>Permissionless: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explicitly/implicitly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rely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on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cryptocurrency</a:t>
            </a:r>
          </a:p>
          <a:p>
            <a:r>
              <a:rPr kumimoji="1" lang="en-US" altLang="zh-CN" sz="2400" dirty="0"/>
              <a:t>Permissioned: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traditional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Byzantine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fault-tolerant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distributed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system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(consortium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blockchains,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private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blockchains)</a:t>
            </a:r>
            <a:r>
              <a:rPr kumimoji="1" lang="zh-CN" altLang="en-US" dirty="0"/>
              <a:t> </a:t>
            </a:r>
            <a:endParaRPr kumimoji="1" lang="en-US" altLang="zh-CN" dirty="0"/>
          </a:p>
          <a:p>
            <a:r>
              <a:rPr kumimoji="1" lang="en-US" altLang="zh-CN" sz="2400" dirty="0"/>
              <a:t>Hybrid: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use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BFT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to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improve</a:t>
            </a:r>
            <a:r>
              <a:rPr kumimoji="1" lang="zh-CN" altLang="en-US" sz="2400" dirty="0"/>
              <a:t> </a:t>
            </a:r>
            <a:r>
              <a:rPr kumimoji="1" lang="en-US" altLang="zh-CN" sz="2400" dirty="0" err="1"/>
              <a:t>permissionless</a:t>
            </a:r>
            <a:r>
              <a:rPr kumimoji="1" lang="zh-CN" altLang="en-US" sz="2400" dirty="0"/>
              <a:t> </a:t>
            </a:r>
            <a:r>
              <a:rPr kumimoji="1" lang="en-US" altLang="zh-CN" sz="2400" dirty="0"/>
              <a:t>blockchains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Characterizing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Blockchains</a:t>
            </a:r>
            <a:endParaRPr kumimoji="1" lang="zh-CN" altLang="en-US" dirty="0"/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xmlns="" id="{9C18A076-32B5-46C4-B389-8A1E04287BA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0822" y="1393673"/>
          <a:ext cx="8842549" cy="2416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1086">
                  <a:extLst>
                    <a:ext uri="{9D8B030D-6E8A-4147-A177-3AD203B41FA5}">
                      <a16:colId xmlns:a16="http://schemas.microsoft.com/office/drawing/2014/main" xmlns="" val="3259388919"/>
                    </a:ext>
                  </a:extLst>
                </a:gridCol>
                <a:gridCol w="16862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81153">
                  <a:extLst>
                    <a:ext uri="{9D8B030D-6E8A-4147-A177-3AD203B41FA5}">
                      <a16:colId xmlns:a16="http://schemas.microsoft.com/office/drawing/2014/main" xmlns="" val="2520719277"/>
                    </a:ext>
                  </a:extLst>
                </a:gridCol>
                <a:gridCol w="2864101">
                  <a:extLst>
                    <a:ext uri="{9D8B030D-6E8A-4147-A177-3AD203B41FA5}">
                      <a16:colId xmlns:a16="http://schemas.microsoft.com/office/drawing/2014/main" xmlns="" val="1667998081"/>
                    </a:ext>
                  </a:extLst>
                </a:gridCol>
              </a:tblGrid>
              <a:tr h="49608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Membership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Consensus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Approach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Examples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22133029"/>
                  </a:ext>
                </a:extLst>
              </a:tr>
              <a:tr h="450157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Permissionless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aseline="0" dirty="0"/>
                        <a:t>Dynamic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err="1"/>
                        <a:t>PoX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(Proof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of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“X</a:t>
                      </a:r>
                      <a:r>
                        <a:rPr lang="en-US" altLang="zh-CN" sz="1800" dirty="0" smtClean="0"/>
                        <a:t>”) + Some mechanism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dirty="0"/>
                        <a:t>Bitcoin,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 err="1"/>
                        <a:t>Ethereum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39035179"/>
                  </a:ext>
                </a:extLst>
              </a:tr>
              <a:tr h="637219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Permissioned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aseline="0" dirty="0"/>
                        <a:t>Fixed;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know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IDs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of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each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other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BFT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(Byzantine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fault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tolerance)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dirty="0"/>
                        <a:t>Fabric,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 err="1"/>
                        <a:t>Iroha</a:t>
                      </a:r>
                      <a:r>
                        <a:rPr lang="en-US" altLang="zh-CN" sz="1800" baseline="0" dirty="0"/>
                        <a:t>,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Chios,</a:t>
                      </a:r>
                      <a:r>
                        <a:rPr lang="zh-CN" altLang="en-US" sz="1800" baseline="0" dirty="0"/>
                        <a:t> </a:t>
                      </a:r>
                      <a:r>
                        <a:rPr lang="en-US" altLang="zh-CN" sz="1800" baseline="0" dirty="0"/>
                        <a:t>BEAT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05566253"/>
                  </a:ext>
                </a:extLst>
              </a:tr>
              <a:tr h="433390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Hybrid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(</a:t>
                      </a:r>
                      <a:r>
                        <a:rPr lang="en-US" altLang="zh-CN" sz="1800" dirty="0" err="1"/>
                        <a:t>permissonless</a:t>
                      </a:r>
                      <a:r>
                        <a:rPr lang="en-US" altLang="zh-CN" sz="1800" dirty="0"/>
                        <a:t>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Dynamic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Sybil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resistant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 err="1"/>
                        <a:t>PoX</a:t>
                      </a:r>
                      <a:r>
                        <a:rPr lang="en-US" altLang="zh-CN" sz="1800" dirty="0"/>
                        <a:t>+</a:t>
                      </a:r>
                      <a:r>
                        <a:rPr lang="zh-CN" altLang="en-US" sz="1800" dirty="0"/>
                        <a:t> </a:t>
                      </a:r>
                      <a:r>
                        <a:rPr lang="en-US" altLang="zh-CN" sz="1800" dirty="0"/>
                        <a:t>BFT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zh-CN" dirty="0" err="1"/>
                        <a:t>Elastico</a:t>
                      </a:r>
                      <a:r>
                        <a:rPr kumimoji="1" lang="en-US" altLang="zh-CN" dirty="0"/>
                        <a:t>,</a:t>
                      </a:r>
                      <a:r>
                        <a:rPr kumimoji="1" lang="zh-CN" altLang="en-US" baseline="0" dirty="0"/>
                        <a:t> </a:t>
                      </a:r>
                      <a:r>
                        <a:rPr kumimoji="1" lang="en-US" altLang="zh-CN" baseline="0" dirty="0" err="1"/>
                        <a:t>OmniLedger</a:t>
                      </a:r>
                      <a:r>
                        <a:rPr kumimoji="1" lang="en-US" altLang="zh-CN" baseline="0" dirty="0"/>
                        <a:t>,</a:t>
                      </a:r>
                      <a:r>
                        <a:rPr kumimoji="1" lang="zh-CN" altLang="en-US" baseline="0" dirty="0"/>
                        <a:t> </a:t>
                      </a:r>
                      <a:endParaRPr kumimoji="1" lang="en-US" altLang="zh-CN" baseline="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kumimoji="0" lang="en-US" altLang="zh-CN" sz="1800" baseline="0" dirty="0" err="1"/>
                        <a:t>Ethereum</a:t>
                      </a:r>
                      <a:r>
                        <a:rPr kumimoji="0" lang="zh-CN" altLang="en-US" sz="1800" baseline="0" dirty="0"/>
                        <a:t> </a:t>
                      </a:r>
                      <a:r>
                        <a:rPr kumimoji="0" lang="en-US" altLang="zh-CN" sz="1800" baseline="0" dirty="0"/>
                        <a:t>Casper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65508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1938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Systems and Distributed Systems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/>
          </a:bodyPr>
          <a:lstStyle/>
          <a:p>
            <a:r>
              <a:rPr lang="en-US" dirty="0" smtClean="0"/>
              <a:t>Reading material: </a:t>
            </a:r>
          </a:p>
          <a:p>
            <a:r>
              <a:rPr lang="en-US" dirty="0" err="1" smtClean="0"/>
              <a:t>Cachin</a:t>
            </a:r>
            <a:r>
              <a:rPr lang="en-US" dirty="0" smtClean="0"/>
              <a:t> book, chapter 2 (Basic abstractions)</a:t>
            </a:r>
          </a:p>
          <a:p>
            <a:r>
              <a:rPr lang="en-US" dirty="0">
                <a:hlinkClick r:id="rId2"/>
              </a:rPr>
              <a:t>https://library.umbc.edu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Search “</a:t>
            </a:r>
            <a:r>
              <a:rPr lang="en-US" dirty="0"/>
              <a:t>Introduction to Reliable and Secure Distributed </a:t>
            </a:r>
            <a:r>
              <a:rPr lang="en-US" dirty="0" smtClean="0"/>
              <a:t>Programming”</a:t>
            </a:r>
          </a:p>
          <a:p>
            <a:r>
              <a:rPr lang="en-US" dirty="0" smtClean="0"/>
              <a:t>Select “online access”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853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 smtClean="0"/>
              <a:t>Safety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liveness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(Generalized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Notations)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Safety: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safety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property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property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distributed</a:t>
            </a:r>
            <a:r>
              <a:rPr lang="zh-CN" altLang="en-US" dirty="0" smtClean="0"/>
              <a:t> </a:t>
            </a:r>
            <a:r>
              <a:rPr lang="en-US" altLang="zh-CN" dirty="0" smtClean="0"/>
              <a:t>algorithm</a:t>
            </a:r>
            <a:r>
              <a:rPr lang="zh-CN" altLang="en-US" dirty="0" smtClean="0"/>
              <a:t> </a:t>
            </a:r>
            <a:r>
              <a:rPr lang="en-US" altLang="zh-CN" dirty="0" smtClean="0"/>
              <a:t>that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can</a:t>
            </a:r>
            <a:r>
              <a:rPr lang="zh-CN" altLang="en-US" dirty="0" smtClean="0"/>
              <a:t> </a:t>
            </a:r>
            <a:r>
              <a:rPr lang="en-US" altLang="zh-CN" dirty="0" smtClean="0"/>
              <a:t>be</a:t>
            </a:r>
            <a:r>
              <a:rPr lang="zh-CN" altLang="en-US" dirty="0" smtClean="0"/>
              <a:t> </a:t>
            </a:r>
            <a:r>
              <a:rPr lang="en-US" altLang="zh-CN" dirty="0" smtClean="0"/>
              <a:t>violated</a:t>
            </a:r>
            <a:r>
              <a:rPr lang="zh-CN" altLang="en-US" dirty="0" smtClean="0"/>
              <a:t> </a:t>
            </a:r>
            <a:r>
              <a:rPr lang="en-US" altLang="zh-CN" dirty="0" smtClean="0"/>
              <a:t>at</a:t>
            </a:r>
            <a:r>
              <a:rPr lang="zh-CN" altLang="en-US" dirty="0" smtClean="0"/>
              <a:t> </a:t>
            </a:r>
            <a:r>
              <a:rPr lang="en-US" altLang="zh-CN" dirty="0" smtClean="0"/>
              <a:t>some</a:t>
            </a:r>
            <a:r>
              <a:rPr lang="zh-CN" altLang="en-US" dirty="0" smtClean="0"/>
              <a:t> </a:t>
            </a:r>
            <a:r>
              <a:rPr lang="en-US" altLang="zh-CN" dirty="0" smtClean="0"/>
              <a:t>time</a:t>
            </a:r>
            <a:r>
              <a:rPr lang="zh-CN" altLang="en-US" dirty="0" smtClean="0"/>
              <a:t> </a:t>
            </a:r>
            <a:r>
              <a:rPr lang="en-US" altLang="zh-CN" dirty="0" smtClean="0"/>
              <a:t>t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never</a:t>
            </a:r>
            <a:r>
              <a:rPr lang="zh-CN" altLang="en-US" dirty="0" smtClean="0"/>
              <a:t> </a:t>
            </a:r>
            <a:r>
              <a:rPr lang="en-US" altLang="zh-CN" dirty="0" smtClean="0"/>
              <a:t>be</a:t>
            </a:r>
            <a:r>
              <a:rPr lang="zh-CN" altLang="en-US" dirty="0" smtClean="0"/>
              <a:t> </a:t>
            </a:r>
            <a:r>
              <a:rPr lang="en-US" altLang="zh-CN" dirty="0" smtClean="0"/>
              <a:t>satisfied</a:t>
            </a:r>
            <a:r>
              <a:rPr lang="zh-CN" altLang="en-US" dirty="0" smtClean="0"/>
              <a:t> </a:t>
            </a:r>
            <a:r>
              <a:rPr lang="en-US" altLang="zh-CN" dirty="0" smtClean="0"/>
              <a:t>again</a:t>
            </a:r>
            <a:r>
              <a:rPr lang="zh-CN" altLang="en-US" dirty="0" smtClean="0"/>
              <a:t> </a:t>
            </a:r>
            <a:r>
              <a:rPr lang="en-US" altLang="zh-CN" dirty="0" smtClean="0"/>
              <a:t>after</a:t>
            </a:r>
            <a:r>
              <a:rPr lang="zh-CN" altLang="en-US" dirty="0" smtClean="0"/>
              <a:t> </a:t>
            </a:r>
            <a:r>
              <a:rPr lang="en-US" altLang="zh-CN" dirty="0" smtClean="0"/>
              <a:t>that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time.</a:t>
            </a:r>
            <a:r>
              <a:rPr lang="zh-CN" altLang="en-US" dirty="0" smtClean="0"/>
              <a:t> </a:t>
            </a:r>
            <a:endParaRPr lang="en-US" altLang="zh-CN" dirty="0"/>
          </a:p>
          <a:p>
            <a:pPr lvl="1"/>
            <a:r>
              <a:rPr lang="en-US" altLang="zh-CN" dirty="0" smtClean="0"/>
              <a:t>You</a:t>
            </a:r>
            <a:r>
              <a:rPr lang="zh-CN" altLang="en-US" dirty="0" smtClean="0"/>
              <a:t> </a:t>
            </a:r>
            <a:r>
              <a:rPr lang="en-US" altLang="zh-CN" dirty="0" smtClean="0"/>
              <a:t>algorithm</a:t>
            </a:r>
            <a:r>
              <a:rPr lang="zh-CN" altLang="en-US" dirty="0" smtClean="0"/>
              <a:t> </a:t>
            </a:r>
            <a:r>
              <a:rPr lang="en-US" altLang="zh-CN" dirty="0" smtClean="0"/>
              <a:t>should not</a:t>
            </a:r>
            <a:r>
              <a:rPr lang="zh-CN" altLang="en-US" dirty="0" smtClean="0"/>
              <a:t> </a:t>
            </a:r>
            <a:r>
              <a:rPr lang="en-US" altLang="zh-CN" dirty="0" smtClean="0"/>
              <a:t>do</a:t>
            </a:r>
            <a:r>
              <a:rPr lang="zh-CN" altLang="en-US" dirty="0" smtClean="0"/>
              <a:t> </a:t>
            </a:r>
            <a:r>
              <a:rPr lang="en-US" altLang="zh-CN" dirty="0" smtClean="0"/>
              <a:t>anything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wrong.</a:t>
            </a:r>
          </a:p>
          <a:p>
            <a:endParaRPr kumimoji="1" lang="en-US" altLang="zh-CN" dirty="0"/>
          </a:p>
          <a:p>
            <a:r>
              <a:rPr kumimoji="1" lang="en-US" altLang="zh-CN" dirty="0" smtClean="0"/>
              <a:t>Liveness: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time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some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hope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that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property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can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satisfied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some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time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t’&gt;t.</a:t>
            </a:r>
            <a:r>
              <a:rPr kumimoji="1" lang="zh-CN" altLang="en-US" dirty="0" smtClean="0"/>
              <a:t> </a:t>
            </a:r>
            <a:endParaRPr kumimoji="1" lang="en-US" altLang="zh-CN" dirty="0" smtClean="0"/>
          </a:p>
          <a:p>
            <a:pPr lvl="1"/>
            <a:r>
              <a:rPr kumimoji="1" lang="en-US" altLang="zh-CN" dirty="0" smtClean="0"/>
              <a:t>Something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good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eventually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happens.</a:t>
            </a:r>
          </a:p>
          <a:p>
            <a:pPr lvl="1"/>
            <a:endParaRPr kumimoji="1" lang="en-US" altLang="zh-CN" dirty="0"/>
          </a:p>
          <a:p>
            <a:r>
              <a:rPr kumimoji="1" lang="en-US" altLang="zh-CN" dirty="0" smtClean="0"/>
              <a:t>They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can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rather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specific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when</a:t>
            </a:r>
            <a:r>
              <a:rPr kumimoji="1" lang="en-US" altLang="zh-CN" dirty="0"/>
              <a:t> </a:t>
            </a:r>
            <a:r>
              <a:rPr kumimoji="1" lang="en-US" altLang="zh-CN" dirty="0" smtClean="0"/>
              <a:t>the setting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is</a:t>
            </a:r>
            <a:r>
              <a:rPr kumimoji="1" lang="en-US" altLang="zh-CN" dirty="0"/>
              <a:t> </a:t>
            </a:r>
            <a:r>
              <a:rPr kumimoji="1" lang="en-US" altLang="zh-CN" dirty="0" smtClean="0"/>
              <a:t>fixed.</a:t>
            </a:r>
          </a:p>
          <a:p>
            <a:pPr marL="0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117995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One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Example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Ordered</a:t>
            </a:r>
            <a:r>
              <a:rPr lang="zh-CN" altLang="en-US" dirty="0" smtClean="0"/>
              <a:t> </a:t>
            </a:r>
            <a:r>
              <a:rPr lang="en-US" altLang="zh-CN" dirty="0" smtClean="0"/>
              <a:t>data</a:t>
            </a:r>
            <a:r>
              <a:rPr lang="zh-CN" altLang="en-US" dirty="0" smtClean="0"/>
              <a:t> </a:t>
            </a:r>
            <a:r>
              <a:rPr lang="en-US" altLang="zh-CN" dirty="0" smtClean="0"/>
              <a:t>stream</a:t>
            </a:r>
            <a:r>
              <a:rPr lang="zh-CN" altLang="en-US" dirty="0" smtClean="0"/>
              <a:t> </a:t>
            </a:r>
            <a:r>
              <a:rPr lang="en-US" altLang="zh-CN" dirty="0" smtClean="0"/>
              <a:t>(e.g.,</a:t>
            </a:r>
            <a:r>
              <a:rPr lang="zh-CN" altLang="en-US" dirty="0" smtClean="0"/>
              <a:t> </a:t>
            </a:r>
            <a:r>
              <a:rPr lang="en-US" altLang="zh-CN" dirty="0" smtClean="0"/>
              <a:t>TV</a:t>
            </a:r>
            <a:r>
              <a:rPr lang="zh-CN" altLang="en-US" dirty="0" smtClean="0"/>
              <a:t> </a:t>
            </a:r>
            <a:r>
              <a:rPr lang="en-US" altLang="zh-CN" dirty="0" smtClean="0"/>
              <a:t>show,</a:t>
            </a:r>
            <a:r>
              <a:rPr lang="zh-CN" altLang="en-US" dirty="0" smtClean="0"/>
              <a:t> </a:t>
            </a:r>
            <a:r>
              <a:rPr lang="en-US" altLang="zh-CN" dirty="0" smtClean="0"/>
              <a:t>NBA</a:t>
            </a:r>
            <a:r>
              <a:rPr lang="zh-CN" altLang="en-US" dirty="0" smtClean="0"/>
              <a:t> </a:t>
            </a:r>
            <a:r>
              <a:rPr lang="en-US" altLang="zh-CN" dirty="0" smtClean="0"/>
              <a:t>live)</a:t>
            </a:r>
          </a:p>
          <a:p>
            <a:pPr lvl="1"/>
            <a:r>
              <a:rPr lang="en-US" altLang="zh-CN" dirty="0" smtClean="0"/>
              <a:t>Messages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1</a:t>
            </a:r>
            <a:r>
              <a:rPr lang="zh-CN" altLang="en-US" dirty="0" smtClean="0"/>
              <a:t> </a:t>
            </a:r>
            <a:r>
              <a:rPr lang="en-US" altLang="zh-CN" dirty="0" smtClean="0"/>
              <a:t>)</a:t>
            </a:r>
            <a:r>
              <a:rPr lang="zh-CN" altLang="en-US" dirty="0" smtClean="0"/>
              <a:t> </a:t>
            </a:r>
            <a:r>
              <a:rPr lang="en-US" altLang="zh-CN" dirty="0" smtClean="0"/>
              <a:t>neither</a:t>
            </a:r>
            <a:r>
              <a:rPr lang="zh-CN" altLang="en-US" dirty="0" smtClean="0"/>
              <a:t> </a:t>
            </a:r>
            <a:r>
              <a:rPr lang="en-US" altLang="zh-CN" dirty="0" smtClean="0"/>
              <a:t>lost</a:t>
            </a:r>
            <a:r>
              <a:rPr lang="zh-CN" altLang="en-US" dirty="0" smtClean="0"/>
              <a:t> </a:t>
            </a:r>
            <a:r>
              <a:rPr lang="en-US" altLang="zh-CN" dirty="0" smtClean="0"/>
              <a:t>2)</a:t>
            </a:r>
            <a:r>
              <a:rPr lang="zh-CN" altLang="en-US" dirty="0" smtClean="0"/>
              <a:t> </a:t>
            </a:r>
            <a:r>
              <a:rPr lang="en-US" altLang="zh-CN" dirty="0" smtClean="0"/>
              <a:t>nor</a:t>
            </a:r>
            <a:r>
              <a:rPr lang="zh-CN" altLang="en-US" dirty="0" smtClean="0"/>
              <a:t> </a:t>
            </a:r>
            <a:r>
              <a:rPr lang="en-US" altLang="zh-CN" dirty="0" smtClean="0"/>
              <a:t>duplicated,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3)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received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order</a:t>
            </a:r>
            <a:r>
              <a:rPr lang="zh-CN" altLang="en-US" dirty="0" smtClean="0"/>
              <a:t> </a:t>
            </a:r>
            <a:r>
              <a:rPr lang="en-US" altLang="zh-CN" dirty="0" smtClean="0"/>
              <a:t>where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they</a:t>
            </a:r>
            <a:r>
              <a:rPr lang="zh-CN" altLang="en-US" dirty="0" smtClean="0"/>
              <a:t> </a:t>
            </a:r>
            <a:r>
              <a:rPr lang="en-US" altLang="zh-CN" dirty="0" smtClean="0"/>
              <a:t>were</a:t>
            </a:r>
            <a:r>
              <a:rPr lang="zh-CN" altLang="en-US" dirty="0" smtClean="0"/>
              <a:t> </a:t>
            </a:r>
            <a:r>
              <a:rPr lang="en-US" altLang="zh-CN" dirty="0" smtClean="0"/>
              <a:t>sent.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endParaRPr lang="en-US" altLang="zh-CN" dirty="0" smtClean="0"/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80794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 smtClean="0"/>
              <a:t>What about Blockchains?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457200" y="1227667"/>
            <a:ext cx="8500188" cy="5325533"/>
          </a:xfrm>
        </p:spPr>
        <p:txBody>
          <a:bodyPr>
            <a:normAutofit fontScale="85000" lnSpcReduction="20000"/>
          </a:bodyPr>
          <a:lstStyle/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Blockchains</a:t>
            </a:r>
            <a:r>
              <a:rPr kumimoji="1" lang="zh-CN" altLang="en-US" dirty="0"/>
              <a:t> </a:t>
            </a:r>
            <a:r>
              <a:rPr kumimoji="1" lang="en-US" altLang="zh-CN" dirty="0"/>
              <a:t>tolerate</a:t>
            </a:r>
            <a:r>
              <a:rPr kumimoji="1" lang="zh-CN" altLang="en-US" dirty="0"/>
              <a:t> </a:t>
            </a:r>
            <a:r>
              <a:rPr kumimoji="1" lang="en-US" altLang="zh-CN" dirty="0"/>
              <a:t>Byzantine</a:t>
            </a:r>
            <a:r>
              <a:rPr kumimoji="1" lang="zh-CN" altLang="en-US" dirty="0"/>
              <a:t> </a:t>
            </a:r>
            <a:r>
              <a:rPr kumimoji="1" lang="en-US" altLang="zh-CN" dirty="0"/>
              <a:t>(arbitrary)</a:t>
            </a:r>
            <a:r>
              <a:rPr kumimoji="1" lang="zh-CN" altLang="en-US" dirty="0"/>
              <a:t> </a:t>
            </a:r>
            <a:r>
              <a:rPr kumimoji="1" lang="en-US" altLang="zh-CN" dirty="0"/>
              <a:t>failures</a:t>
            </a:r>
          </a:p>
          <a:p>
            <a:pPr lvl="1"/>
            <a:r>
              <a:rPr kumimoji="1" lang="en-US" altLang="zh-CN" dirty="0"/>
              <a:t>Integrity/safety: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code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be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executed</a:t>
            </a:r>
            <a:r>
              <a:rPr kumimoji="1" lang="zh-CN" altLang="en-US" dirty="0"/>
              <a:t> </a:t>
            </a:r>
            <a:r>
              <a:rPr kumimoji="1" lang="en-US" altLang="zh-CN" dirty="0"/>
              <a:t>correctly</a:t>
            </a:r>
          </a:p>
          <a:p>
            <a:pPr lvl="1"/>
            <a:r>
              <a:rPr kumimoji="1" lang="en-US" altLang="zh-CN" dirty="0"/>
              <a:t>Availability/liveness: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service</a:t>
            </a:r>
            <a:r>
              <a:rPr kumimoji="1" lang="zh-CN" altLang="en-US" dirty="0"/>
              <a:t> </a:t>
            </a:r>
            <a:r>
              <a:rPr kumimoji="1" lang="en-US" altLang="zh-CN" dirty="0"/>
              <a:t>is</a:t>
            </a:r>
            <a:r>
              <a:rPr kumimoji="1" lang="zh-CN" altLang="en-US" dirty="0"/>
              <a:t> </a:t>
            </a:r>
            <a:r>
              <a:rPr kumimoji="1" lang="en-US" altLang="zh-CN" dirty="0"/>
              <a:t>always</a:t>
            </a:r>
            <a:r>
              <a:rPr kumimoji="1" lang="zh-CN" altLang="en-US" dirty="0"/>
              <a:t> </a:t>
            </a:r>
            <a:r>
              <a:rPr kumimoji="1" lang="en-US" altLang="zh-CN" dirty="0"/>
              <a:t>available</a:t>
            </a:r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C66B9EC6-DDBD-4ABB-A9DE-4CC8C58EAA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234287" y="3609692"/>
            <a:ext cx="819294" cy="88812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7F6D3071-9A64-4114-9C94-1C67065D1A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40" y="2035631"/>
            <a:ext cx="1342852" cy="139880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6B1A0A6-C47F-4E91-853E-BBF4EAB2AE5D}"/>
              </a:ext>
            </a:extLst>
          </p:cNvPr>
          <p:cNvSpPr txBox="1"/>
          <p:nvPr/>
        </p:nvSpPr>
        <p:spPr>
          <a:xfrm>
            <a:off x="1276140" y="3585146"/>
            <a:ext cx="904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Client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6762F424-99C5-42D4-9A6B-856407EE99C1}"/>
              </a:ext>
            </a:extLst>
          </p:cNvPr>
          <p:cNvSpPr txBox="1"/>
          <p:nvPr/>
        </p:nvSpPr>
        <p:spPr>
          <a:xfrm>
            <a:off x="6990737" y="1349510"/>
            <a:ext cx="1197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Replicas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82D56312-5A40-4810-928F-4E2C7D764D9D}"/>
              </a:ext>
            </a:extLst>
          </p:cNvPr>
          <p:cNvCxnSpPr>
            <a:cxnSpLocks/>
          </p:cNvCxnSpPr>
          <p:nvPr/>
        </p:nvCxnSpPr>
        <p:spPr>
          <a:xfrm flipV="1">
            <a:off x="2723940" y="1578431"/>
            <a:ext cx="3124200" cy="8382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D7C3CB95-821F-4FC0-988D-0299A6030868}"/>
              </a:ext>
            </a:extLst>
          </p:cNvPr>
          <p:cNvCxnSpPr>
            <a:cxnSpLocks/>
          </p:cNvCxnSpPr>
          <p:nvPr/>
        </p:nvCxnSpPr>
        <p:spPr>
          <a:xfrm flipH="1">
            <a:off x="2723940" y="1730831"/>
            <a:ext cx="3124200" cy="83651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57A8F4AD-32E9-4588-84D1-687C2815A56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094" y="3522531"/>
            <a:ext cx="679947" cy="10482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4869AF87-455C-4AF1-995F-581D0B9D97E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093" y="2248329"/>
            <a:ext cx="679947" cy="10482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D87B1CC2-C22B-491E-806F-385EA365D9E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092" y="928628"/>
            <a:ext cx="679947" cy="1048252"/>
          </a:xfrm>
          <a:prstGeom prst="rect">
            <a:avLst/>
          </a:prstGeom>
        </p:spPr>
      </p:pic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2DBA4721-91A1-4EE9-AEF5-A8D55695104D}"/>
              </a:ext>
            </a:extLst>
          </p:cNvPr>
          <p:cNvCxnSpPr>
            <a:cxnSpLocks/>
          </p:cNvCxnSpPr>
          <p:nvPr/>
        </p:nvCxnSpPr>
        <p:spPr>
          <a:xfrm>
            <a:off x="2736759" y="3187093"/>
            <a:ext cx="3124200" cy="8382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96FCE3DD-BF6D-4A48-8420-089D33875A73}"/>
              </a:ext>
            </a:extLst>
          </p:cNvPr>
          <p:cNvCxnSpPr>
            <a:cxnSpLocks/>
          </p:cNvCxnSpPr>
          <p:nvPr/>
        </p:nvCxnSpPr>
        <p:spPr>
          <a:xfrm flipH="1" flipV="1">
            <a:off x="2694030" y="3326177"/>
            <a:ext cx="3124200" cy="83651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xmlns="" id="{6DAF9B02-97DF-4BF1-B4E3-0544CC955BE8}"/>
              </a:ext>
            </a:extLst>
          </p:cNvPr>
          <p:cNvCxnSpPr/>
          <p:nvPr/>
        </p:nvCxnSpPr>
        <p:spPr>
          <a:xfrm>
            <a:off x="2736759" y="2797631"/>
            <a:ext cx="2971800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xmlns="" id="{E5881900-C7AB-47E8-92DC-5F38F82D3639}"/>
              </a:ext>
            </a:extLst>
          </p:cNvPr>
          <p:cNvCxnSpPr>
            <a:cxnSpLocks/>
          </p:cNvCxnSpPr>
          <p:nvPr/>
        </p:nvCxnSpPr>
        <p:spPr>
          <a:xfrm flipH="1">
            <a:off x="2723940" y="2950031"/>
            <a:ext cx="2971800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82893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 smtClean="0"/>
              <a:t>In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order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Describe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Distributed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System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Participants:</a:t>
            </a:r>
            <a:r>
              <a:rPr lang="zh-CN" altLang="en-US" dirty="0" smtClean="0"/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Processes</a:t>
            </a:r>
          </a:p>
          <a:p>
            <a:endParaRPr lang="en-US" altLang="zh-CN" dirty="0"/>
          </a:p>
          <a:p>
            <a:r>
              <a:rPr lang="en-US" altLang="zh-CN" dirty="0" smtClean="0">
                <a:solidFill>
                  <a:srgbClr val="FF0000"/>
                </a:solidFill>
              </a:rPr>
              <a:t>Links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connecting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processes</a:t>
            </a:r>
          </a:p>
          <a:p>
            <a:endParaRPr lang="en-US" altLang="zh-CN" dirty="0" smtClean="0"/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843702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of Lecture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022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Processes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via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Failures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Types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process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never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fails?</a:t>
            </a:r>
          </a:p>
          <a:p>
            <a:endParaRPr kumimoji="1" lang="en-US" altLang="zh-CN" dirty="0"/>
          </a:p>
          <a:p>
            <a:r>
              <a:rPr kumimoji="1" lang="en-US" altLang="zh-CN" dirty="0" smtClean="0"/>
              <a:t>Crash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failures</a:t>
            </a:r>
            <a:endParaRPr kumimoji="1" lang="en-US" altLang="zh-CN" dirty="0"/>
          </a:p>
          <a:p>
            <a:endParaRPr kumimoji="1" lang="en-US" altLang="zh-CN" dirty="0" smtClean="0"/>
          </a:p>
          <a:p>
            <a:r>
              <a:rPr kumimoji="1" lang="en-US" altLang="zh-CN" dirty="0" smtClean="0"/>
              <a:t>Arbitrary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failures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(Byzantine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failures)</a:t>
            </a:r>
          </a:p>
          <a:p>
            <a:pPr lvl="1"/>
            <a:r>
              <a:rPr lang="en-US" altLang="zh-CN" dirty="0"/>
              <a:t>Processing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request</a:t>
            </a:r>
            <a:r>
              <a:rPr lang="zh-CN" altLang="en-US" dirty="0"/>
              <a:t> </a:t>
            </a:r>
            <a:r>
              <a:rPr lang="en-US" altLang="zh-CN" dirty="0"/>
              <a:t>incorrectly</a:t>
            </a:r>
          </a:p>
          <a:p>
            <a:pPr lvl="1"/>
            <a:r>
              <a:rPr lang="en-US" altLang="zh-CN" dirty="0"/>
              <a:t>Corrupting</a:t>
            </a:r>
            <a:r>
              <a:rPr lang="zh-CN" altLang="en-US" dirty="0"/>
              <a:t> </a:t>
            </a:r>
            <a:r>
              <a:rPr lang="en-US" altLang="zh-CN" dirty="0"/>
              <a:t>local</a:t>
            </a:r>
            <a:r>
              <a:rPr lang="zh-CN" altLang="en-US" dirty="0"/>
              <a:t> </a:t>
            </a:r>
            <a:r>
              <a:rPr lang="en-US" altLang="zh-CN" dirty="0"/>
              <a:t>state</a:t>
            </a:r>
          </a:p>
          <a:p>
            <a:pPr lvl="1"/>
            <a:r>
              <a:rPr lang="en-US" altLang="zh-CN" dirty="0"/>
              <a:t>Sending</a:t>
            </a:r>
            <a:r>
              <a:rPr lang="zh-CN" altLang="en-US" dirty="0"/>
              <a:t> </a:t>
            </a:r>
            <a:r>
              <a:rPr lang="en-US" altLang="zh-CN" dirty="0"/>
              <a:t>incorrect</a:t>
            </a:r>
            <a:r>
              <a:rPr lang="zh-CN" altLang="en-US" dirty="0"/>
              <a:t> </a:t>
            </a:r>
            <a:r>
              <a:rPr lang="en-US" altLang="zh-CN" dirty="0"/>
              <a:t>or</a:t>
            </a:r>
            <a:r>
              <a:rPr lang="zh-CN" altLang="en-US" dirty="0"/>
              <a:t> </a:t>
            </a:r>
            <a:r>
              <a:rPr lang="en-US" altLang="zh-CN" dirty="0"/>
              <a:t>inconsistent</a:t>
            </a:r>
            <a:r>
              <a:rPr lang="zh-CN" altLang="en-US" dirty="0"/>
              <a:t> </a:t>
            </a:r>
            <a:r>
              <a:rPr lang="en-US" altLang="zh-CN" dirty="0" smtClean="0"/>
              <a:t>messages</a:t>
            </a:r>
          </a:p>
          <a:p>
            <a:pPr lvl="1"/>
            <a:r>
              <a:rPr lang="en-US" altLang="zh-CN" dirty="0" smtClean="0"/>
              <a:t>Not function as </a:t>
            </a:r>
            <a:r>
              <a:rPr lang="en-US" altLang="zh-CN" dirty="0" smtClean="0"/>
              <a:t>designated (this is the definition)</a:t>
            </a:r>
            <a:endParaRPr lang="en-US" altLang="zh-CN" dirty="0"/>
          </a:p>
          <a:p>
            <a:endParaRPr kumimoji="1" lang="en-US" altLang="zh-CN" dirty="0" smtClean="0"/>
          </a:p>
          <a:p>
            <a:r>
              <a:rPr lang="en-US" dirty="0">
                <a:hlinkClick r:id="rId3"/>
              </a:rPr>
              <a:t>https://lwn.net/Articles/540368/</a:t>
            </a:r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6135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108967-D20E-3948-9918-F20C25321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0EF7421-BA59-A646-8B88-A9ED9D8A7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Failure happens all the time</a:t>
            </a:r>
          </a:p>
          <a:p>
            <a:r>
              <a:rPr lang="en-US" dirty="0"/>
              <a:t>When you design, you design for </a:t>
            </a:r>
            <a:r>
              <a:rPr lang="en-US" dirty="0" smtClean="0"/>
              <a:t>failure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335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Links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How</a:t>
            </a:r>
            <a:r>
              <a:rPr lang="zh-CN" altLang="en-US" dirty="0" smtClean="0"/>
              <a:t> </a:t>
            </a:r>
            <a:r>
              <a:rPr lang="en-US" altLang="zh-CN" dirty="0" smtClean="0"/>
              <a:t>can</a:t>
            </a:r>
            <a:r>
              <a:rPr lang="zh-CN" altLang="en-US" dirty="0" smtClean="0"/>
              <a:t> </a:t>
            </a:r>
            <a:r>
              <a:rPr lang="en-US" altLang="zh-CN" dirty="0" smtClean="0"/>
              <a:t>two </a:t>
            </a:r>
            <a:r>
              <a:rPr lang="en-US" altLang="zh-CN" dirty="0" smtClean="0">
                <a:solidFill>
                  <a:srgbClr val="FF0000"/>
                </a:solidFill>
              </a:rPr>
              <a:t>correct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processes</a:t>
            </a:r>
            <a:r>
              <a:rPr lang="zh-CN" altLang="en-US" dirty="0" smtClean="0"/>
              <a:t> </a:t>
            </a:r>
            <a:r>
              <a:rPr lang="en-US" altLang="zh-CN" dirty="0" smtClean="0"/>
              <a:t>communicate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 </a:t>
            </a:r>
            <a:r>
              <a:rPr lang="en-US" altLang="zh-CN" dirty="0" smtClean="0"/>
              <a:t>each</a:t>
            </a:r>
            <a:r>
              <a:rPr lang="zh-CN" altLang="en-US" dirty="0" smtClean="0"/>
              <a:t> </a:t>
            </a:r>
            <a:r>
              <a:rPr lang="en-US" altLang="zh-CN" dirty="0" smtClean="0"/>
              <a:t>other?</a:t>
            </a:r>
          </a:p>
          <a:p>
            <a:endParaRPr kumimoji="1" lang="en-US" altLang="zh-CN" dirty="0"/>
          </a:p>
          <a:p>
            <a:r>
              <a:rPr kumimoji="1" lang="en-US" altLang="zh-CN" dirty="0" smtClean="0"/>
              <a:t>If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trust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each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other,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good!</a:t>
            </a:r>
          </a:p>
          <a:p>
            <a:pPr lvl="1"/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easy</a:t>
            </a:r>
          </a:p>
          <a:p>
            <a:endParaRPr kumimoji="1" lang="en-US" altLang="zh-CN" dirty="0"/>
          </a:p>
          <a:p>
            <a:r>
              <a:rPr kumimoji="1" lang="en-US" altLang="zh-CN" dirty="0" smtClean="0"/>
              <a:t>If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think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link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not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trustworthy,</a:t>
            </a:r>
            <a:r>
              <a:rPr kumimoji="1" lang="zh-CN" altLang="en-US" dirty="0"/>
              <a:t> </a:t>
            </a:r>
            <a:r>
              <a:rPr kumimoji="1" lang="en-US" altLang="zh-CN" dirty="0" smtClean="0"/>
              <a:t>still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easy!</a:t>
            </a:r>
          </a:p>
          <a:p>
            <a:pPr lvl="1"/>
            <a:r>
              <a:rPr kumimoji="1" lang="en-US" altLang="zh-CN" dirty="0" smtClean="0"/>
              <a:t>use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crypto</a:t>
            </a:r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53877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Cryptography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Message</a:t>
            </a:r>
            <a:r>
              <a:rPr lang="zh-CN" altLang="en-US" dirty="0" smtClean="0"/>
              <a:t> </a:t>
            </a:r>
            <a:r>
              <a:rPr lang="en-US" altLang="zh-CN" dirty="0" smtClean="0"/>
              <a:t>authentication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codes</a:t>
            </a:r>
            <a:r>
              <a:rPr lang="zh-CN" altLang="en-US" dirty="0" smtClean="0"/>
              <a:t> </a:t>
            </a:r>
            <a:r>
              <a:rPr lang="en-US" altLang="zh-CN" dirty="0" smtClean="0"/>
              <a:t>(MACs)</a:t>
            </a:r>
          </a:p>
          <a:p>
            <a:endParaRPr kumimoji="1" lang="en-US" altLang="zh-CN" dirty="0"/>
          </a:p>
          <a:p>
            <a:r>
              <a:rPr kumimoji="1" lang="en-US" altLang="zh-CN" dirty="0" smtClean="0"/>
              <a:t>Digital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signatures</a:t>
            </a:r>
          </a:p>
          <a:p>
            <a:endParaRPr kumimoji="1" lang="en-US" altLang="zh-CN" dirty="0" smtClean="0"/>
          </a:p>
          <a:p>
            <a:r>
              <a:rPr kumimoji="1" lang="en-US" altLang="zh-CN" dirty="0" smtClean="0"/>
              <a:t>Both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allow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you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establish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authenticated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channels</a:t>
            </a:r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141244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Links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Crash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failure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model</a:t>
            </a:r>
          </a:p>
          <a:p>
            <a:pPr lvl="1"/>
            <a:r>
              <a:rPr kumimoji="1" lang="en-US" altLang="zh-CN" dirty="0" smtClean="0"/>
              <a:t>Fair-loss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links</a:t>
            </a:r>
          </a:p>
          <a:p>
            <a:pPr lvl="1"/>
            <a:r>
              <a:rPr kumimoji="1" lang="en-US" altLang="zh-CN" dirty="0" smtClean="0"/>
              <a:t>Stubborn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delivery</a:t>
            </a:r>
          </a:p>
          <a:p>
            <a:pPr lvl="1"/>
            <a:r>
              <a:rPr kumimoji="1" lang="en-US" altLang="zh-CN" b="1" dirty="0" smtClean="0"/>
              <a:t>Perfect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links (e.g., TCP)</a:t>
            </a:r>
            <a:endParaRPr kumimoji="1" lang="en-US" altLang="zh-CN" b="1" dirty="0" smtClean="0"/>
          </a:p>
          <a:p>
            <a:endParaRPr kumimoji="1" lang="en-US" altLang="zh-CN" dirty="0" smtClean="0"/>
          </a:p>
          <a:p>
            <a:r>
              <a:rPr kumimoji="1" lang="en-US" altLang="zh-CN" dirty="0" smtClean="0"/>
              <a:t>Byzantine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failure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model</a:t>
            </a:r>
            <a:endParaRPr kumimoji="1" lang="en-US" altLang="zh-CN" dirty="0"/>
          </a:p>
          <a:p>
            <a:pPr lvl="1"/>
            <a:r>
              <a:rPr kumimoji="1" lang="en-US" altLang="zh-CN" b="1" dirty="0" smtClean="0"/>
              <a:t>Authenticated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perfect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links</a:t>
            </a:r>
          </a:p>
          <a:p>
            <a:pPr marL="400050" lvl="1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596481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Fair-Loss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Links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Fair-loss: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correct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process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>
                <a:solidFill>
                  <a:srgbClr val="FF0000"/>
                </a:solidFill>
              </a:rPr>
              <a:t>infinitely</a:t>
            </a:r>
            <a:r>
              <a:rPr kumimoji="1" lang="zh-CN" altLang="en-US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dirty="0" smtClean="0"/>
              <a:t>sends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message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q,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q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delivers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>
                <a:solidFill>
                  <a:srgbClr val="FF0000"/>
                </a:solidFill>
              </a:rPr>
              <a:t>infinite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number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times</a:t>
            </a:r>
          </a:p>
          <a:p>
            <a:r>
              <a:rPr kumimoji="1" lang="en-US" altLang="zh-CN" dirty="0" smtClean="0"/>
              <a:t>Finite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duplication:</a:t>
            </a:r>
            <a:r>
              <a:rPr kumimoji="1" lang="zh-CN" altLang="en-US" dirty="0" smtClean="0"/>
              <a:t> </a:t>
            </a:r>
            <a:r>
              <a:rPr kumimoji="1" lang="mr-IN" altLang="zh-CN" dirty="0" smtClean="0"/>
              <a:t>…</a:t>
            </a:r>
            <a:r>
              <a:rPr kumimoji="1" lang="en-US" altLang="zh-CN" dirty="0" smtClean="0"/>
              <a:t>.</a:t>
            </a:r>
            <a:r>
              <a:rPr kumimoji="1" lang="en-US" altLang="zh-CN" dirty="0" smtClean="0">
                <a:solidFill>
                  <a:srgbClr val="FF0000"/>
                </a:solidFill>
              </a:rPr>
              <a:t>finite</a:t>
            </a:r>
            <a:r>
              <a:rPr kumimoji="1" lang="zh-CN" altLang="en-US" dirty="0" smtClean="0">
                <a:solidFill>
                  <a:srgbClr val="FF0000"/>
                </a:solidFill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</a:rPr>
              <a:t>times</a:t>
            </a:r>
            <a:r>
              <a:rPr kumimoji="1" lang="en-US" altLang="zh-CN" dirty="0" smtClean="0"/>
              <a:t>,</a:t>
            </a:r>
            <a:r>
              <a:rPr kumimoji="1" lang="zh-CN" altLang="en-US" dirty="0" smtClean="0"/>
              <a:t> </a:t>
            </a:r>
            <a:r>
              <a:rPr kumimoji="1" lang="mr-IN" altLang="zh-CN" dirty="0" smtClean="0"/>
              <a:t>…</a:t>
            </a:r>
            <a:r>
              <a:rPr kumimoji="1" lang="en-US" altLang="zh-CN" dirty="0" smtClean="0">
                <a:solidFill>
                  <a:srgbClr val="FF0000"/>
                </a:solidFill>
              </a:rPr>
              <a:t>finite</a:t>
            </a:r>
            <a:r>
              <a:rPr kumimoji="1" lang="zh-CN" altLang="en-US" dirty="0" smtClean="0"/>
              <a:t> </a:t>
            </a:r>
            <a:r>
              <a:rPr kumimoji="1" lang="mr-IN" altLang="zh-CN" dirty="0" smtClean="0"/>
              <a:t>…</a:t>
            </a:r>
            <a:endParaRPr kumimoji="1" lang="en-US" altLang="zh-CN" dirty="0" smtClean="0"/>
          </a:p>
          <a:p>
            <a:r>
              <a:rPr kumimoji="1" lang="en-US" altLang="zh-CN" dirty="0" smtClean="0"/>
              <a:t>No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creation: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q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delivers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with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send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was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sent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q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p.</a:t>
            </a:r>
            <a:r>
              <a:rPr kumimoji="1" lang="zh-CN" altLang="en-US" dirty="0" smtClean="0"/>
              <a:t> </a:t>
            </a:r>
            <a:endParaRPr kumimoji="1" lang="en-US" altLang="zh-CN" dirty="0" smtClean="0"/>
          </a:p>
          <a:p>
            <a:pPr marL="400050" lvl="1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64530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Stubborn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Links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Stubborn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delivery: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if</a:t>
            </a:r>
            <a:r>
              <a:rPr kumimoji="1" lang="zh-CN" altLang="en-US" dirty="0"/>
              <a:t> </a:t>
            </a:r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correct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process</a:t>
            </a:r>
            <a:r>
              <a:rPr kumimoji="1" lang="zh-CN" altLang="en-US" dirty="0"/>
              <a:t> </a:t>
            </a:r>
            <a:r>
              <a:rPr kumimoji="1" lang="en-US" altLang="zh-CN" dirty="0" smtClean="0"/>
              <a:t>p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sends</a:t>
            </a:r>
            <a:r>
              <a:rPr kumimoji="1" lang="zh-CN" altLang="en-US" dirty="0"/>
              <a:t> </a:t>
            </a:r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message</a:t>
            </a:r>
            <a:r>
              <a:rPr kumimoji="1" lang="zh-CN" altLang="en-US" dirty="0"/>
              <a:t> </a:t>
            </a:r>
            <a:r>
              <a:rPr kumimoji="1" lang="en-US" altLang="zh-CN" dirty="0"/>
              <a:t>m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 smtClean="0"/>
              <a:t>q </a:t>
            </a:r>
            <a:r>
              <a:rPr kumimoji="1" lang="en-US" altLang="zh-CN" dirty="0" smtClean="0">
                <a:solidFill>
                  <a:srgbClr val="FF0000"/>
                </a:solidFill>
              </a:rPr>
              <a:t>once</a:t>
            </a:r>
            <a:r>
              <a:rPr kumimoji="1" lang="en-US" altLang="zh-CN" dirty="0" smtClean="0"/>
              <a:t>,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then</a:t>
            </a:r>
            <a:r>
              <a:rPr kumimoji="1" lang="zh-CN" altLang="en-US" dirty="0"/>
              <a:t> </a:t>
            </a:r>
            <a:r>
              <a:rPr kumimoji="1" lang="en-US" altLang="zh-CN" dirty="0"/>
              <a:t>q</a:t>
            </a:r>
            <a:r>
              <a:rPr kumimoji="1" lang="zh-CN" altLang="en-US" dirty="0"/>
              <a:t> </a:t>
            </a:r>
            <a:r>
              <a:rPr kumimoji="1" lang="en-US" altLang="zh-CN" dirty="0"/>
              <a:t>delivers</a:t>
            </a:r>
            <a:r>
              <a:rPr kumimoji="1" lang="zh-CN" altLang="en-US" dirty="0"/>
              <a:t> </a:t>
            </a:r>
            <a:r>
              <a:rPr kumimoji="1" lang="en-US" altLang="zh-CN" dirty="0"/>
              <a:t>m</a:t>
            </a:r>
            <a:r>
              <a:rPr kumimoji="1" lang="zh-CN" altLang="en-US" dirty="0"/>
              <a:t> </a:t>
            </a:r>
            <a:r>
              <a:rPr kumimoji="1" lang="en-US" altLang="zh-CN" dirty="0"/>
              <a:t>an</a:t>
            </a:r>
            <a:r>
              <a:rPr kumimoji="1" lang="zh-CN" altLang="en-US" dirty="0"/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infinite</a:t>
            </a:r>
            <a:r>
              <a:rPr kumimoji="1" lang="zh-CN" altLang="en-US" dirty="0"/>
              <a:t> </a:t>
            </a:r>
            <a:r>
              <a:rPr kumimoji="1" lang="en-US" altLang="zh-CN" dirty="0"/>
              <a:t>number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times</a:t>
            </a:r>
          </a:p>
          <a:p>
            <a:r>
              <a:rPr kumimoji="1" lang="en-US" altLang="zh-CN" dirty="0" smtClean="0"/>
              <a:t>No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creation</a:t>
            </a:r>
          </a:p>
          <a:p>
            <a:endParaRPr kumimoji="1" lang="en-US" altLang="zh-CN" dirty="0"/>
          </a:p>
          <a:p>
            <a:r>
              <a:rPr kumimoji="1" lang="en-US" altLang="zh-CN" dirty="0" smtClean="0"/>
              <a:t>Built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from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fair-loss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links?</a:t>
            </a:r>
          </a:p>
          <a:p>
            <a:pPr marL="400050" lvl="1" indent="0">
              <a:buNone/>
            </a:pP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28090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Perfect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Links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Reliable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delivery: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correct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sends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message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correct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q,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q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eventually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delivers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m.</a:t>
            </a:r>
            <a:endParaRPr kumimoji="1" lang="en-US" altLang="zh-CN" dirty="0"/>
          </a:p>
          <a:p>
            <a:r>
              <a:rPr kumimoji="1" lang="en-US" altLang="zh-CN" dirty="0" smtClean="0"/>
              <a:t>No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dup: q only receives m once</a:t>
            </a:r>
            <a:endParaRPr kumimoji="1" lang="en-US" altLang="zh-CN" dirty="0"/>
          </a:p>
          <a:p>
            <a:r>
              <a:rPr kumimoji="1" lang="en-US" altLang="zh-CN" dirty="0" smtClean="0"/>
              <a:t>No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creation</a:t>
            </a:r>
          </a:p>
        </p:txBody>
      </p:sp>
    </p:spTree>
    <p:extLst>
      <p:ext uri="{BB962C8B-B14F-4D97-AF65-F5344CB8AC3E}">
        <p14:creationId xmlns:p14="http://schemas.microsoft.com/office/powerpoint/2010/main" val="1298314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Authenticated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Perfect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Links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Reliable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delivery: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correct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sends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message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correct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q,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q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eventually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deliver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m.</a:t>
            </a:r>
            <a:endParaRPr kumimoji="1" lang="en-US" altLang="zh-CN" dirty="0"/>
          </a:p>
          <a:p>
            <a:r>
              <a:rPr kumimoji="1" lang="en-US" altLang="zh-CN" dirty="0" smtClean="0"/>
              <a:t>No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dup</a:t>
            </a:r>
            <a:endParaRPr kumimoji="1" lang="en-US" altLang="zh-CN" dirty="0"/>
          </a:p>
          <a:p>
            <a:r>
              <a:rPr kumimoji="1" lang="en-US" altLang="zh-CN" strike="sngStrike" dirty="0" smtClean="0"/>
              <a:t>No</a:t>
            </a:r>
            <a:r>
              <a:rPr kumimoji="1" lang="zh-CN" altLang="en-US" strike="sngStrike" dirty="0" smtClean="0"/>
              <a:t> </a:t>
            </a:r>
            <a:r>
              <a:rPr kumimoji="1" lang="en-US" altLang="zh-CN" strike="sngStrike" dirty="0" smtClean="0"/>
              <a:t>creation</a:t>
            </a:r>
            <a:r>
              <a:rPr kumimoji="1" lang="zh-CN" altLang="en-US" strike="sngStrike" dirty="0" smtClean="0"/>
              <a:t> </a:t>
            </a:r>
            <a:r>
              <a:rPr kumimoji="1" lang="zh-CN" altLang="en-US" dirty="0" smtClean="0">
                <a:sym typeface="Wingdings"/>
              </a:rPr>
              <a:t> </a:t>
            </a:r>
            <a:r>
              <a:rPr kumimoji="1" lang="en-US" altLang="zh-CN" dirty="0" smtClean="0">
                <a:sym typeface="Wingdings"/>
              </a:rPr>
              <a:t>authenticity</a:t>
            </a: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104343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Timing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Assumptions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zh-CN" dirty="0" smtClean="0"/>
          </a:p>
          <a:p>
            <a:r>
              <a:rPr kumimoji="1" lang="en-US" altLang="zh-CN" dirty="0" smtClean="0"/>
              <a:t>Synchronous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environments</a:t>
            </a:r>
          </a:p>
          <a:p>
            <a:endParaRPr kumimoji="1" lang="en-US" altLang="zh-CN" dirty="0"/>
          </a:p>
          <a:p>
            <a:r>
              <a:rPr kumimoji="1" lang="en-US" altLang="zh-CN" dirty="0" smtClean="0"/>
              <a:t>Asynchronous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environments</a:t>
            </a:r>
          </a:p>
          <a:p>
            <a:endParaRPr kumimoji="1" lang="en-US" altLang="zh-CN" dirty="0"/>
          </a:p>
          <a:p>
            <a:r>
              <a:rPr kumimoji="1" lang="en-US" altLang="zh-CN" dirty="0" smtClean="0"/>
              <a:t>Partially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asynchronous</a:t>
            </a:r>
            <a:r>
              <a:rPr kumimoji="1" lang="zh-CN" altLang="en-US" dirty="0" smtClean="0"/>
              <a:t> </a:t>
            </a:r>
            <a:r>
              <a:rPr kumimoji="1" lang="en-US" altLang="zh-CN" smtClean="0"/>
              <a:t>environments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63324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Client-Server</a:t>
            </a:r>
            <a:r>
              <a:rPr kumimoji="1" lang="zh-CN" altLang="en-US" dirty="0"/>
              <a:t> </a:t>
            </a:r>
            <a:r>
              <a:rPr kumimoji="1" lang="en-US" altLang="zh-CN" dirty="0"/>
              <a:t>Architecture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r>
              <a:rPr lang="en-US" dirty="0"/>
              <a:t>One server is a single point of failure or compromise</a:t>
            </a:r>
          </a:p>
          <a:p>
            <a:endParaRPr kumimoji="1" lang="en-US" altLang="zh-C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072E1CC-6A80-4BC8-B032-2949810475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515332" y="2588481"/>
            <a:ext cx="819294" cy="8881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02FB385B-9D2D-4DAB-BBA1-1C375B57F4E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8532" y="2305261"/>
            <a:ext cx="943504" cy="145456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996933DE-3A22-4E88-817E-4680E07C91D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332" y="2333141"/>
            <a:ext cx="1342852" cy="139880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5A3138A8-7C61-4179-A8EB-4D839494498E}"/>
              </a:ext>
            </a:extLst>
          </p:cNvPr>
          <p:cNvSpPr txBox="1"/>
          <p:nvPr/>
        </p:nvSpPr>
        <p:spPr>
          <a:xfrm>
            <a:off x="1724132" y="3882656"/>
            <a:ext cx="904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Client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625BE116-8B4D-4BCF-A8BA-D59684675A43}"/>
              </a:ext>
            </a:extLst>
          </p:cNvPr>
          <p:cNvSpPr txBox="1"/>
          <p:nvPr/>
        </p:nvSpPr>
        <p:spPr>
          <a:xfrm>
            <a:off x="6423132" y="3882656"/>
            <a:ext cx="987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Server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314BCC0C-3781-44E9-8033-71565C370D00}"/>
              </a:ext>
            </a:extLst>
          </p:cNvPr>
          <p:cNvCxnSpPr/>
          <p:nvPr/>
        </p:nvCxnSpPr>
        <p:spPr>
          <a:xfrm>
            <a:off x="3095732" y="2838661"/>
            <a:ext cx="2971800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9C1702D2-49B0-472F-83D8-8B2CA1877C61}"/>
              </a:ext>
            </a:extLst>
          </p:cNvPr>
          <p:cNvCxnSpPr>
            <a:cxnSpLocks/>
          </p:cNvCxnSpPr>
          <p:nvPr/>
        </p:nvCxnSpPr>
        <p:spPr>
          <a:xfrm flipH="1">
            <a:off x="3095732" y="3372061"/>
            <a:ext cx="2971800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E8C12DA0-0E90-4110-9E8A-0B58D3A479EF}"/>
              </a:ext>
            </a:extLst>
          </p:cNvPr>
          <p:cNvSpPr txBox="1"/>
          <p:nvPr/>
        </p:nvSpPr>
        <p:spPr>
          <a:xfrm>
            <a:off x="4129264" y="2285032"/>
            <a:ext cx="1196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Request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AF5A8C46-8EAF-40FC-A398-10CEE70EF75F}"/>
              </a:ext>
            </a:extLst>
          </p:cNvPr>
          <p:cNvSpPr txBox="1"/>
          <p:nvPr/>
        </p:nvSpPr>
        <p:spPr>
          <a:xfrm>
            <a:off x="4037764" y="3528997"/>
            <a:ext cx="1379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Response</a:t>
            </a:r>
          </a:p>
        </p:txBody>
      </p:sp>
    </p:spTree>
    <p:extLst>
      <p:ext uri="{BB962C8B-B14F-4D97-AF65-F5344CB8AC3E}">
        <p14:creationId xmlns:p14="http://schemas.microsoft.com/office/powerpoint/2010/main" val="211485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Synchronous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environment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zh-CN" dirty="0" smtClean="0"/>
          </a:p>
          <a:p>
            <a:r>
              <a:rPr kumimoji="1" lang="en-US" altLang="zh-CN" dirty="0" smtClean="0"/>
              <a:t>Failure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detection</a:t>
            </a:r>
            <a:endParaRPr kumimoji="1" lang="en-US" altLang="zh-C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2FB385B-9D2D-4DAB-BBA1-1C375B57F4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8532" y="3218740"/>
            <a:ext cx="943504" cy="14545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96933DE-3A22-4E88-817E-4680E07C91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332" y="3246620"/>
            <a:ext cx="1342852" cy="139880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A3138A8-7C61-4179-A8EB-4D839494498E}"/>
              </a:ext>
            </a:extLst>
          </p:cNvPr>
          <p:cNvSpPr txBox="1"/>
          <p:nvPr/>
        </p:nvSpPr>
        <p:spPr>
          <a:xfrm>
            <a:off x="1724132" y="4796135"/>
            <a:ext cx="1212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Server 1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25BE116-8B4D-4BCF-A8BA-D59684675A43}"/>
              </a:ext>
            </a:extLst>
          </p:cNvPr>
          <p:cNvSpPr txBox="1"/>
          <p:nvPr/>
        </p:nvSpPr>
        <p:spPr>
          <a:xfrm>
            <a:off x="6423132" y="4796135"/>
            <a:ext cx="1212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Server 2</a:t>
            </a:r>
            <a:endParaRPr lang="en-US" sz="24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314BCC0C-3781-44E9-8033-71565C370D00}"/>
              </a:ext>
            </a:extLst>
          </p:cNvPr>
          <p:cNvCxnSpPr/>
          <p:nvPr/>
        </p:nvCxnSpPr>
        <p:spPr>
          <a:xfrm>
            <a:off x="3095732" y="3752140"/>
            <a:ext cx="2971800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9C1702D2-49B0-472F-83D8-8B2CA1877C61}"/>
              </a:ext>
            </a:extLst>
          </p:cNvPr>
          <p:cNvCxnSpPr>
            <a:cxnSpLocks/>
          </p:cNvCxnSpPr>
          <p:nvPr/>
        </p:nvCxnSpPr>
        <p:spPr>
          <a:xfrm flipH="1">
            <a:off x="3095732" y="4285540"/>
            <a:ext cx="2971800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8C12DA0-0E90-4110-9E8A-0B58D3A479EF}"/>
              </a:ext>
            </a:extLst>
          </p:cNvPr>
          <p:cNvSpPr txBox="1"/>
          <p:nvPr/>
        </p:nvSpPr>
        <p:spPr>
          <a:xfrm>
            <a:off x="4129264" y="3198511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MSG</a:t>
            </a:r>
            <a:endParaRPr lang="en-US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F5A8C46-8EAF-40FC-A398-10CEE70EF75F}"/>
              </a:ext>
            </a:extLst>
          </p:cNvPr>
          <p:cNvSpPr txBox="1"/>
          <p:nvPr/>
        </p:nvSpPr>
        <p:spPr>
          <a:xfrm>
            <a:off x="4268774" y="4442476"/>
            <a:ext cx="684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ACK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8551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Asynchronous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environment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zh-CN" dirty="0" smtClean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C66B9EC6-DDBD-4ABB-A9DE-4CC8C58EAA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234287" y="4830109"/>
            <a:ext cx="819294" cy="88812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7F6D3071-9A64-4114-9C94-1C67065D1A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40" y="3256048"/>
            <a:ext cx="1342852" cy="139880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96B1A0A6-C47F-4E91-853E-BBF4EAB2AE5D}"/>
              </a:ext>
            </a:extLst>
          </p:cNvPr>
          <p:cNvSpPr txBox="1"/>
          <p:nvPr/>
        </p:nvSpPr>
        <p:spPr>
          <a:xfrm>
            <a:off x="1276140" y="4805563"/>
            <a:ext cx="904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Client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762F424-99C5-42D4-9A6B-856407EE99C1}"/>
              </a:ext>
            </a:extLst>
          </p:cNvPr>
          <p:cNvSpPr txBox="1"/>
          <p:nvPr/>
        </p:nvSpPr>
        <p:spPr>
          <a:xfrm>
            <a:off x="6990737" y="2569927"/>
            <a:ext cx="1197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Replicas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82D56312-5A40-4810-928F-4E2C7D764D9D}"/>
              </a:ext>
            </a:extLst>
          </p:cNvPr>
          <p:cNvCxnSpPr>
            <a:cxnSpLocks/>
          </p:cNvCxnSpPr>
          <p:nvPr/>
        </p:nvCxnSpPr>
        <p:spPr>
          <a:xfrm flipV="1">
            <a:off x="2723940" y="2798848"/>
            <a:ext cx="3124200" cy="8382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D7C3CB95-821F-4FC0-988D-0299A6030868}"/>
              </a:ext>
            </a:extLst>
          </p:cNvPr>
          <p:cNvCxnSpPr>
            <a:cxnSpLocks/>
          </p:cNvCxnSpPr>
          <p:nvPr/>
        </p:nvCxnSpPr>
        <p:spPr>
          <a:xfrm flipH="1">
            <a:off x="2723940" y="2951248"/>
            <a:ext cx="3124200" cy="83651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57A8F4AD-32E9-4588-84D1-687C2815A56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094" y="4742948"/>
            <a:ext cx="679947" cy="10482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4869AF87-455C-4AF1-995F-581D0B9D97E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093" y="3468746"/>
            <a:ext cx="679947" cy="10482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D87B1CC2-C22B-491E-806F-385EA365D9E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092" y="2149045"/>
            <a:ext cx="679947" cy="1048252"/>
          </a:xfrm>
          <a:prstGeom prst="rect">
            <a:avLst/>
          </a:prstGeom>
        </p:spPr>
      </p:pic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2DBA4721-91A1-4EE9-AEF5-A8D55695104D}"/>
              </a:ext>
            </a:extLst>
          </p:cNvPr>
          <p:cNvCxnSpPr>
            <a:cxnSpLocks/>
          </p:cNvCxnSpPr>
          <p:nvPr/>
        </p:nvCxnSpPr>
        <p:spPr>
          <a:xfrm>
            <a:off x="2736759" y="4407510"/>
            <a:ext cx="3124200" cy="8382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96FCE3DD-BF6D-4A48-8420-089D33875A73}"/>
              </a:ext>
            </a:extLst>
          </p:cNvPr>
          <p:cNvCxnSpPr>
            <a:cxnSpLocks/>
          </p:cNvCxnSpPr>
          <p:nvPr/>
        </p:nvCxnSpPr>
        <p:spPr>
          <a:xfrm flipH="1" flipV="1">
            <a:off x="2694030" y="4546594"/>
            <a:ext cx="3124200" cy="83651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6DAF9B02-97DF-4BF1-B4E3-0544CC955BE8}"/>
              </a:ext>
            </a:extLst>
          </p:cNvPr>
          <p:cNvCxnSpPr/>
          <p:nvPr/>
        </p:nvCxnSpPr>
        <p:spPr>
          <a:xfrm>
            <a:off x="2736759" y="4018048"/>
            <a:ext cx="2971800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E5881900-C7AB-47E8-92DC-5F38F82D3639}"/>
              </a:ext>
            </a:extLst>
          </p:cNvPr>
          <p:cNvCxnSpPr>
            <a:cxnSpLocks/>
          </p:cNvCxnSpPr>
          <p:nvPr/>
        </p:nvCxnSpPr>
        <p:spPr>
          <a:xfrm flipH="1">
            <a:off x="2723940" y="4170448"/>
            <a:ext cx="2971800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3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System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model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zh-CN" dirty="0" smtClean="0"/>
          </a:p>
          <a:p>
            <a:r>
              <a:rPr kumimoji="1" lang="en-US" altLang="zh-CN" dirty="0" smtClean="0"/>
              <a:t>Failure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types</a:t>
            </a:r>
          </a:p>
          <a:p>
            <a:r>
              <a:rPr kumimoji="1" lang="en-US" altLang="zh-CN" dirty="0" smtClean="0"/>
              <a:t>Links</a:t>
            </a:r>
          </a:p>
          <a:p>
            <a:r>
              <a:rPr kumimoji="1" lang="en-US" altLang="zh-CN" dirty="0" smtClean="0"/>
              <a:t>Environments</a:t>
            </a:r>
          </a:p>
          <a:p>
            <a:endParaRPr kumimoji="1" lang="en-US" altLang="zh-CN" dirty="0"/>
          </a:p>
          <a:p>
            <a:r>
              <a:rPr kumimoji="1" lang="en-US" altLang="zh-CN" dirty="0" smtClean="0"/>
              <a:t>What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 smtClean="0"/>
              <a:t>hardest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model?</a:t>
            </a:r>
            <a:r>
              <a:rPr kumimoji="1" lang="zh-CN" altLang="en-US" dirty="0" smtClean="0"/>
              <a:t> </a:t>
            </a:r>
            <a:endParaRPr kumimoji="1" lang="en-US" altLang="zh-CN" dirty="0" smtClean="0"/>
          </a:p>
          <a:p>
            <a:r>
              <a:rPr kumimoji="1" lang="en-US" altLang="zh-CN" dirty="0" smtClean="0"/>
              <a:t>What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 most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appropriate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model?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7840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6B248B-A2B7-684A-A5F6-DB019AB30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Common</a:t>
            </a:r>
            <a:r>
              <a:rPr lang="zh-CN" altLang="en-US" dirty="0"/>
              <a:t> </a:t>
            </a:r>
            <a:r>
              <a:rPr lang="en-US" altLang="zh-CN" dirty="0"/>
              <a:t>Communication</a:t>
            </a:r>
            <a:r>
              <a:rPr lang="zh-CN" altLang="en-US" dirty="0"/>
              <a:t> </a:t>
            </a:r>
            <a:r>
              <a:rPr lang="en-US" altLang="zh-CN" dirty="0"/>
              <a:t>Pattern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8922DD-2B88-A243-958C-13C6F736A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remaining lecture will focus on </a:t>
            </a:r>
            <a:r>
              <a:rPr lang="en-US" dirty="0" err="1" smtClean="0"/>
              <a:t>communcation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15EE3DF-D824-914C-89E7-386BD4FA7F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051" y="2910286"/>
            <a:ext cx="4456973" cy="2169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4083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572AAE-5A37-524B-9796-2E5A05D44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Communication</a:t>
            </a:r>
            <a:r>
              <a:rPr lang="zh-CN" altLang="en-US" dirty="0"/>
              <a:t> </a:t>
            </a:r>
            <a:r>
              <a:rPr lang="en-US" altLang="zh-CN" dirty="0"/>
              <a:t>Mechanisms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BBE1C97-106C-C147-A664-A10B53C50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Many</a:t>
            </a:r>
            <a:r>
              <a:rPr lang="zh-CN" altLang="en-US" dirty="0"/>
              <a:t> </a:t>
            </a:r>
            <a:r>
              <a:rPr lang="en-US" altLang="zh-CN" dirty="0"/>
              <a:t>protocols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available</a:t>
            </a:r>
          </a:p>
          <a:p>
            <a:pPr lvl="1"/>
            <a:r>
              <a:rPr lang="en-US" altLang="zh-CN" dirty="0"/>
              <a:t>Sockets</a:t>
            </a:r>
          </a:p>
          <a:p>
            <a:pPr lvl="1"/>
            <a:r>
              <a:rPr lang="en-US" altLang="zh-CN" dirty="0"/>
              <a:t>Remote</a:t>
            </a:r>
            <a:r>
              <a:rPr lang="zh-CN" altLang="en-US" dirty="0"/>
              <a:t> </a:t>
            </a:r>
            <a:r>
              <a:rPr lang="en-US" altLang="zh-CN" dirty="0"/>
              <a:t>Procedure</a:t>
            </a:r>
            <a:r>
              <a:rPr lang="zh-CN" altLang="en-US" dirty="0"/>
              <a:t> </a:t>
            </a:r>
            <a:r>
              <a:rPr lang="en-US" altLang="zh-CN" dirty="0"/>
              <a:t>Call</a:t>
            </a:r>
            <a:r>
              <a:rPr lang="zh-CN" altLang="en-US" dirty="0"/>
              <a:t> </a:t>
            </a:r>
            <a:r>
              <a:rPr lang="en-US" altLang="zh-CN" dirty="0"/>
              <a:t>(RPC)</a:t>
            </a:r>
          </a:p>
          <a:p>
            <a:pPr lvl="1"/>
            <a:r>
              <a:rPr lang="en-US" altLang="zh-CN" dirty="0"/>
              <a:t>Distributed</a:t>
            </a:r>
            <a:r>
              <a:rPr lang="zh-CN" altLang="en-US" dirty="0"/>
              <a:t> </a:t>
            </a:r>
            <a:r>
              <a:rPr lang="en-US" altLang="zh-CN" dirty="0"/>
              <a:t>shared</a:t>
            </a:r>
            <a:r>
              <a:rPr lang="zh-CN" altLang="en-US" dirty="0"/>
              <a:t> </a:t>
            </a:r>
            <a:r>
              <a:rPr lang="en-US" altLang="zh-CN" dirty="0"/>
              <a:t>memory</a:t>
            </a:r>
            <a:r>
              <a:rPr lang="zh-CN" altLang="en-US" dirty="0"/>
              <a:t> </a:t>
            </a:r>
            <a:r>
              <a:rPr lang="en-US" altLang="zh-CN" dirty="0"/>
              <a:t>(later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class)</a:t>
            </a:r>
          </a:p>
          <a:p>
            <a:pPr lvl="1"/>
            <a:r>
              <a:rPr lang="en-US" altLang="zh-CN" dirty="0"/>
              <a:t>MPI</a:t>
            </a:r>
          </a:p>
          <a:p>
            <a:pPr lvl="1"/>
            <a:r>
              <a:rPr lang="en-US" altLang="zh-CN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6858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7FE8A5-DDF4-2340-AFA5-8B86514A6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Socket</a:t>
            </a:r>
            <a:r>
              <a:rPr lang="zh-CN" altLang="en-US" dirty="0"/>
              <a:t> </a:t>
            </a:r>
            <a:r>
              <a:rPr lang="en-US" altLang="zh-CN" dirty="0"/>
              <a:t>Communication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5A5A6A-4657-604B-AA73-D2CE1A4D1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dirty="0"/>
              <a:t>TCP</a:t>
            </a:r>
            <a:r>
              <a:rPr lang="zh-CN" altLang="en-US" dirty="0"/>
              <a:t> </a:t>
            </a:r>
            <a:r>
              <a:rPr lang="en-US" altLang="zh-CN" dirty="0"/>
              <a:t>(Transmission</a:t>
            </a:r>
            <a:r>
              <a:rPr lang="zh-CN" altLang="en-US" dirty="0"/>
              <a:t> </a:t>
            </a:r>
            <a:r>
              <a:rPr lang="en-US" altLang="zh-CN" dirty="0"/>
              <a:t>Control</a:t>
            </a:r>
            <a:r>
              <a:rPr lang="zh-CN" altLang="en-US" dirty="0"/>
              <a:t> </a:t>
            </a:r>
            <a:r>
              <a:rPr lang="en-US" altLang="zh-CN" dirty="0" smtClean="0"/>
              <a:t>Protocol; realizing perfect links)</a:t>
            </a:r>
            <a:endParaRPr lang="en-US" altLang="zh-CN" dirty="0"/>
          </a:p>
          <a:p>
            <a:pPr lvl="1"/>
            <a:r>
              <a:rPr lang="en-US" altLang="zh-CN" dirty="0"/>
              <a:t>Protocol</a:t>
            </a:r>
            <a:r>
              <a:rPr lang="zh-CN" altLang="en-US" dirty="0"/>
              <a:t> </a:t>
            </a:r>
            <a:r>
              <a:rPr lang="en-US" altLang="zh-CN" dirty="0"/>
              <a:t>built</a:t>
            </a:r>
            <a:r>
              <a:rPr lang="zh-CN" altLang="en-US" dirty="0"/>
              <a:t> </a:t>
            </a:r>
            <a:r>
              <a:rPr lang="en-US" altLang="zh-CN" dirty="0"/>
              <a:t>upon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IP</a:t>
            </a:r>
            <a:r>
              <a:rPr lang="zh-CN" altLang="en-US" dirty="0"/>
              <a:t> </a:t>
            </a:r>
            <a:r>
              <a:rPr lang="en-US" altLang="zh-CN" dirty="0"/>
              <a:t>networking</a:t>
            </a:r>
            <a:r>
              <a:rPr lang="zh-CN" altLang="en-US" dirty="0"/>
              <a:t> </a:t>
            </a:r>
            <a:r>
              <a:rPr lang="en-US" altLang="zh-CN" dirty="0"/>
              <a:t>protocol,</a:t>
            </a:r>
            <a:r>
              <a:rPr lang="zh-CN" altLang="en-US" dirty="0"/>
              <a:t> </a:t>
            </a:r>
            <a:r>
              <a:rPr lang="en-US" altLang="zh-CN" dirty="0"/>
              <a:t>which</a:t>
            </a:r>
            <a:r>
              <a:rPr lang="zh-CN" altLang="en-US" dirty="0"/>
              <a:t> </a:t>
            </a:r>
            <a:r>
              <a:rPr lang="en-US" altLang="zh-CN" dirty="0"/>
              <a:t>supports</a:t>
            </a:r>
            <a:r>
              <a:rPr lang="zh-CN" altLang="en-US" dirty="0"/>
              <a:t> </a:t>
            </a:r>
            <a:r>
              <a:rPr lang="en-US" altLang="zh-CN" dirty="0"/>
              <a:t>sequenced,</a:t>
            </a:r>
            <a:r>
              <a:rPr lang="zh-CN" altLang="en-US" dirty="0"/>
              <a:t> </a:t>
            </a:r>
            <a:r>
              <a:rPr lang="en-US" altLang="zh-CN" dirty="0"/>
              <a:t>reliable,</a:t>
            </a:r>
            <a:r>
              <a:rPr lang="zh-CN" altLang="en-US" dirty="0"/>
              <a:t> </a:t>
            </a:r>
            <a:r>
              <a:rPr lang="en-US" altLang="zh-CN" dirty="0"/>
              <a:t>two-way</a:t>
            </a:r>
            <a:r>
              <a:rPr lang="zh-CN" altLang="en-US" dirty="0"/>
              <a:t> </a:t>
            </a:r>
            <a:r>
              <a:rPr lang="en-US" altLang="zh-CN" dirty="0"/>
              <a:t>transmission</a:t>
            </a:r>
            <a:r>
              <a:rPr lang="zh-CN" altLang="en-US" dirty="0"/>
              <a:t> </a:t>
            </a:r>
            <a:r>
              <a:rPr lang="en-US" altLang="zh-CN" dirty="0"/>
              <a:t>over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connection</a:t>
            </a:r>
            <a:r>
              <a:rPr lang="zh-CN" altLang="en-US" dirty="0"/>
              <a:t> </a:t>
            </a:r>
            <a:r>
              <a:rPr lang="en-US" altLang="zh-CN" dirty="0"/>
              <a:t>(or</a:t>
            </a:r>
            <a:r>
              <a:rPr lang="zh-CN" altLang="en-US" dirty="0"/>
              <a:t> </a:t>
            </a:r>
            <a:r>
              <a:rPr lang="en-US" altLang="zh-CN" dirty="0"/>
              <a:t>session,</a:t>
            </a:r>
            <a:r>
              <a:rPr lang="zh-CN" altLang="en-US" dirty="0"/>
              <a:t> </a:t>
            </a:r>
            <a:r>
              <a:rPr lang="en-US" altLang="zh-CN" dirty="0"/>
              <a:t>stream)</a:t>
            </a:r>
            <a:r>
              <a:rPr lang="zh-CN" altLang="en-US" dirty="0"/>
              <a:t> </a:t>
            </a:r>
            <a:r>
              <a:rPr lang="en-US" altLang="zh-CN" dirty="0"/>
              <a:t>between</a:t>
            </a:r>
            <a:r>
              <a:rPr lang="zh-CN" altLang="en-US" dirty="0"/>
              <a:t> </a:t>
            </a:r>
            <a:r>
              <a:rPr lang="en-US" altLang="zh-CN" dirty="0"/>
              <a:t>two</a:t>
            </a:r>
            <a:r>
              <a:rPr lang="zh-CN" altLang="en-US" dirty="0"/>
              <a:t> </a:t>
            </a:r>
            <a:r>
              <a:rPr lang="en-US" altLang="zh-CN" dirty="0"/>
              <a:t>sockets</a:t>
            </a:r>
          </a:p>
          <a:p>
            <a:pPr lvl="1"/>
            <a:r>
              <a:rPr lang="en-US" altLang="zh-CN" dirty="0"/>
              <a:t>More</a:t>
            </a:r>
            <a:r>
              <a:rPr lang="zh-CN" altLang="en-US" dirty="0"/>
              <a:t> </a:t>
            </a:r>
            <a:r>
              <a:rPr lang="en-US" altLang="zh-CN" dirty="0"/>
              <a:t>reliable</a:t>
            </a:r>
          </a:p>
          <a:p>
            <a:pPr lvl="1"/>
            <a:r>
              <a:rPr lang="en-US" altLang="zh-CN" dirty="0"/>
              <a:t>More</a:t>
            </a:r>
            <a:r>
              <a:rPr lang="zh-CN" altLang="en-US" dirty="0"/>
              <a:t> </a:t>
            </a:r>
            <a:r>
              <a:rPr lang="en-US" altLang="zh-CN" dirty="0"/>
              <a:t>expensive</a:t>
            </a:r>
          </a:p>
          <a:p>
            <a:r>
              <a:rPr lang="en-US" altLang="zh-CN" dirty="0"/>
              <a:t>UDP</a:t>
            </a:r>
            <a:r>
              <a:rPr lang="zh-CN" altLang="en-US" dirty="0"/>
              <a:t> </a:t>
            </a:r>
            <a:r>
              <a:rPr lang="en-US" altLang="zh-CN" dirty="0"/>
              <a:t>(User</a:t>
            </a:r>
            <a:r>
              <a:rPr lang="zh-CN" altLang="en-US" dirty="0"/>
              <a:t> </a:t>
            </a:r>
            <a:r>
              <a:rPr lang="en-US" altLang="zh-CN" dirty="0"/>
              <a:t>Datagram</a:t>
            </a:r>
            <a:r>
              <a:rPr lang="zh-CN" altLang="en-US" dirty="0"/>
              <a:t> </a:t>
            </a:r>
            <a:r>
              <a:rPr lang="en-US" altLang="zh-CN" dirty="0"/>
              <a:t>Protocol)</a:t>
            </a:r>
          </a:p>
          <a:p>
            <a:pPr lvl="1"/>
            <a:r>
              <a:rPr lang="en-US" altLang="zh-CN" dirty="0"/>
              <a:t>Also</a:t>
            </a:r>
            <a:r>
              <a:rPr lang="zh-CN" altLang="en-US" dirty="0"/>
              <a:t> </a:t>
            </a:r>
            <a:r>
              <a:rPr lang="en-US" altLang="zh-CN" dirty="0"/>
              <a:t>protocol</a:t>
            </a:r>
            <a:r>
              <a:rPr lang="zh-CN" altLang="en-US" dirty="0"/>
              <a:t> </a:t>
            </a:r>
            <a:r>
              <a:rPr lang="en-US" altLang="zh-CN" dirty="0"/>
              <a:t>built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top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IP.</a:t>
            </a:r>
            <a:r>
              <a:rPr lang="zh-CN" altLang="en-US" dirty="0"/>
              <a:t> </a:t>
            </a:r>
            <a:r>
              <a:rPr lang="en-US" altLang="zh-CN" dirty="0"/>
              <a:t>Supports</a:t>
            </a:r>
            <a:r>
              <a:rPr lang="zh-CN" altLang="en-US" dirty="0"/>
              <a:t> </a:t>
            </a:r>
            <a:r>
              <a:rPr lang="en-US" altLang="zh-CN" dirty="0"/>
              <a:t>best-effort,</a:t>
            </a:r>
            <a:r>
              <a:rPr lang="zh-CN" altLang="en-US" dirty="0"/>
              <a:t> </a:t>
            </a:r>
            <a:r>
              <a:rPr lang="en-US" altLang="zh-CN" dirty="0"/>
              <a:t>transmission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single</a:t>
            </a:r>
            <a:r>
              <a:rPr lang="zh-CN" altLang="en-US" dirty="0"/>
              <a:t> </a:t>
            </a:r>
            <a:r>
              <a:rPr lang="en-US" altLang="zh-CN" dirty="0"/>
              <a:t>datagrams</a:t>
            </a:r>
          </a:p>
          <a:p>
            <a:pPr lvl="1"/>
            <a:r>
              <a:rPr lang="en-US" altLang="zh-CN" dirty="0"/>
              <a:t>It’s</a:t>
            </a:r>
            <a:r>
              <a:rPr lang="zh-CN" altLang="en-US" dirty="0"/>
              <a:t> </a:t>
            </a:r>
            <a:r>
              <a:rPr lang="en-US" altLang="zh-CN" dirty="0"/>
              <a:t>ok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lose,</a:t>
            </a:r>
            <a:r>
              <a:rPr lang="zh-CN" altLang="en-US" dirty="0"/>
              <a:t> </a:t>
            </a:r>
            <a:r>
              <a:rPr lang="en-US" altLang="zh-CN" dirty="0"/>
              <a:t>re-order,</a:t>
            </a:r>
            <a:r>
              <a:rPr lang="zh-CN" altLang="en-US" dirty="0"/>
              <a:t> </a:t>
            </a:r>
            <a:r>
              <a:rPr lang="en-US" altLang="zh-CN" dirty="0"/>
              <a:t>or</a:t>
            </a:r>
            <a:r>
              <a:rPr lang="zh-CN" altLang="en-US" dirty="0"/>
              <a:t> </a:t>
            </a:r>
            <a:r>
              <a:rPr lang="en-US" altLang="zh-CN" dirty="0"/>
              <a:t>duplicate</a:t>
            </a:r>
            <a:r>
              <a:rPr lang="zh-CN" altLang="en-US" dirty="0"/>
              <a:t> </a:t>
            </a:r>
            <a:r>
              <a:rPr lang="en-US" altLang="zh-CN" dirty="0"/>
              <a:t>messages</a:t>
            </a:r>
          </a:p>
          <a:p>
            <a:pPr lvl="1"/>
            <a:r>
              <a:rPr lang="en-US" altLang="zh-CN" dirty="0"/>
              <a:t>Low</a:t>
            </a:r>
            <a:r>
              <a:rPr lang="zh-CN" altLang="en-US" dirty="0"/>
              <a:t> </a:t>
            </a:r>
            <a:r>
              <a:rPr lang="en-US" altLang="zh-CN" dirty="0"/>
              <a:t>latency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4719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402403-DFF2-2B45-9359-A4C9C777E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Other</a:t>
            </a:r>
            <a:r>
              <a:rPr lang="zh-CN" altLang="en-US" dirty="0"/>
              <a:t> </a:t>
            </a:r>
            <a:r>
              <a:rPr lang="en-US" altLang="zh-CN" dirty="0"/>
              <a:t>communication</a:t>
            </a:r>
            <a:r>
              <a:rPr lang="zh-CN" altLang="en-US" dirty="0"/>
              <a:t> </a:t>
            </a:r>
            <a:r>
              <a:rPr lang="en-US" altLang="zh-CN" dirty="0"/>
              <a:t>models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C2E4131F-83B5-4845-A8FA-3316627E04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2238971"/>
            <a:ext cx="3681513" cy="1626002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A5FD6C9-B500-A04F-A276-0812465A4FAD}"/>
              </a:ext>
            </a:extLst>
          </p:cNvPr>
          <p:cNvSpPr txBox="1"/>
          <p:nvPr/>
        </p:nvSpPr>
        <p:spPr>
          <a:xfrm>
            <a:off x="1861458" y="4158887"/>
            <a:ext cx="88229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dirty="0"/>
              <a:t>Broadcast</a:t>
            </a:r>
            <a:endParaRPr lang="en-US" sz="135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5122854-D3FF-CB41-AC5B-3A66592704E5}"/>
              </a:ext>
            </a:extLst>
          </p:cNvPr>
          <p:cNvSpPr txBox="1"/>
          <p:nvPr/>
        </p:nvSpPr>
        <p:spPr>
          <a:xfrm>
            <a:off x="6331969" y="4179821"/>
            <a:ext cx="84016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350" dirty="0"/>
              <a:t>Multicast</a:t>
            </a:r>
            <a:endParaRPr lang="en-US" sz="135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F20A9C13-0A22-1F4C-9637-9D1457A0DD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098" y="2238971"/>
            <a:ext cx="3836790" cy="1694582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F5A5A6A-4657-604B-AA73-D2CE1A4D1B15}"/>
              </a:ext>
            </a:extLst>
          </p:cNvPr>
          <p:cNvSpPr txBox="1">
            <a:spLocks/>
          </p:cNvSpPr>
          <p:nvPr/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Can be based on perfect links</a:t>
            </a:r>
          </a:p>
        </p:txBody>
      </p:sp>
    </p:spTree>
    <p:extLst>
      <p:ext uri="{BB962C8B-B14F-4D97-AF65-F5344CB8AC3E}">
        <p14:creationId xmlns:p14="http://schemas.microsoft.com/office/powerpoint/2010/main" val="16158148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C676EC-6B85-034F-AF2B-3D5DDCAC7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RPC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DF373E-D4D1-B843-8EB9-625C1E2B3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Remote</a:t>
            </a:r>
            <a:r>
              <a:rPr lang="zh-CN" altLang="en-US" dirty="0"/>
              <a:t> </a:t>
            </a:r>
            <a:r>
              <a:rPr lang="en-US" altLang="zh-CN" dirty="0"/>
              <a:t>Procedure</a:t>
            </a:r>
            <a:r>
              <a:rPr lang="zh-CN" altLang="en-US" dirty="0"/>
              <a:t> </a:t>
            </a:r>
            <a:r>
              <a:rPr lang="en-US" altLang="zh-CN" dirty="0"/>
              <a:t>Call</a:t>
            </a:r>
          </a:p>
          <a:p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type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client/server</a:t>
            </a:r>
            <a:r>
              <a:rPr lang="zh-CN" altLang="en-US" dirty="0"/>
              <a:t> </a:t>
            </a:r>
            <a:r>
              <a:rPr lang="en-US" altLang="zh-CN" dirty="0"/>
              <a:t>communication</a:t>
            </a:r>
          </a:p>
          <a:p>
            <a:r>
              <a:rPr lang="en-US" altLang="zh-CN" dirty="0" smtClean="0"/>
              <a:t>Programming (just a bit easier)</a:t>
            </a:r>
            <a:endParaRPr lang="en-US" altLang="zh-CN" dirty="0"/>
          </a:p>
          <a:p>
            <a:r>
              <a:rPr lang="en-US" altLang="zh-CN" dirty="0"/>
              <a:t>Hide</a:t>
            </a:r>
            <a:r>
              <a:rPr lang="zh-CN" altLang="en-US" dirty="0"/>
              <a:t> </a:t>
            </a:r>
            <a:r>
              <a:rPr lang="en-US" altLang="zh-CN" dirty="0"/>
              <a:t>complexity</a:t>
            </a:r>
          </a:p>
          <a:p>
            <a:r>
              <a:rPr lang="en-US" altLang="zh-CN" dirty="0"/>
              <a:t>Standardize</a:t>
            </a:r>
            <a:r>
              <a:rPr lang="zh-CN" altLang="en-US" dirty="0"/>
              <a:t> </a:t>
            </a:r>
            <a:r>
              <a:rPr lang="en-US" altLang="zh-CN" dirty="0"/>
              <a:t>some</a:t>
            </a:r>
            <a:r>
              <a:rPr lang="zh-CN" altLang="en-US" dirty="0"/>
              <a:t> </a:t>
            </a:r>
            <a:r>
              <a:rPr lang="en-US" altLang="zh-CN" dirty="0"/>
              <a:t>low-level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packaging</a:t>
            </a:r>
            <a:r>
              <a:rPr lang="zh-CN" altLang="en-US" dirty="0"/>
              <a:t> </a:t>
            </a:r>
            <a:r>
              <a:rPr lang="en-US" altLang="zh-CN" dirty="0"/>
              <a:t>protocols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7113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6777E0-4480-604E-9D68-A22030E83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RPC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E3D703-E4EC-B044-BD2B-B8AECE812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373" y="2236265"/>
            <a:ext cx="4877345" cy="3263504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The application calls the remote procedure locally at the stub </a:t>
            </a:r>
          </a:p>
          <a:p>
            <a:r>
              <a:rPr lang="en-US" dirty="0"/>
              <a:t>The stub intercepts calls that are for remote servers </a:t>
            </a:r>
          </a:p>
          <a:p>
            <a:pPr lvl="1"/>
            <a:r>
              <a:rPr lang="en-US" dirty="0"/>
              <a:t>Marshalling: pack the parameters into a message </a:t>
            </a:r>
          </a:p>
          <a:p>
            <a:pPr lvl="1"/>
            <a:r>
              <a:rPr lang="en-US" dirty="0"/>
              <a:t>Make a system call to send the message </a:t>
            </a:r>
          </a:p>
          <a:p>
            <a:pPr lvl="1"/>
            <a:r>
              <a:rPr lang="en-US" dirty="0"/>
              <a:t>Stubs are generated automatically by RPC frameworks (libraries), which also provide the RPC Runtime</a:t>
            </a:r>
          </a:p>
          <a:p>
            <a:pPr lvl="1"/>
            <a:r>
              <a:rPr lang="en-US" dirty="0"/>
              <a:t>Programmers only write definitions for their data structures and protocols in an IDL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5ED846C-96B0-144C-920C-2B1D7965DC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6137" y="2772357"/>
            <a:ext cx="4127863" cy="240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9103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6777E0-4480-604E-9D68-A22030E83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RPC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E3D703-E4EC-B044-BD2B-B8AECE812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373" y="2236265"/>
            <a:ext cx="4877345" cy="326350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RPC Runtime handles message sending </a:t>
            </a:r>
          </a:p>
          <a:p>
            <a:r>
              <a:rPr lang="en-US" dirty="0"/>
              <a:t>The interface definition language (IDL) handles message translation </a:t>
            </a:r>
          </a:p>
          <a:p>
            <a:r>
              <a:rPr lang="en-US" dirty="0"/>
              <a:t>RPC hides heterogeneity among the computers and handles the communication across network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5ED846C-96B0-144C-920C-2B1D7965DC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6137" y="2772357"/>
            <a:ext cx="4127863" cy="240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134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 err="1"/>
              <a:t>Blockchains</a:t>
            </a:r>
            <a:r>
              <a:rPr kumimoji="1" lang="en-US" altLang="zh-CN" dirty="0"/>
              <a:t> (State Machine Replication)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457200" y="1227667"/>
            <a:ext cx="8500188" cy="5325533"/>
          </a:xfrm>
        </p:spPr>
        <p:txBody>
          <a:bodyPr>
            <a:normAutofit fontScale="85000" lnSpcReduction="20000"/>
          </a:bodyPr>
          <a:lstStyle/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Blockchains</a:t>
            </a:r>
            <a:r>
              <a:rPr kumimoji="1" lang="zh-CN" altLang="en-US" dirty="0"/>
              <a:t> </a:t>
            </a:r>
            <a:r>
              <a:rPr kumimoji="1" lang="en-US" altLang="zh-CN" dirty="0"/>
              <a:t>tolerate</a:t>
            </a:r>
            <a:r>
              <a:rPr kumimoji="1" lang="zh-CN" altLang="en-US" dirty="0"/>
              <a:t> </a:t>
            </a:r>
            <a:r>
              <a:rPr kumimoji="1" lang="en-US" altLang="zh-CN" dirty="0"/>
              <a:t>Byzantine</a:t>
            </a:r>
            <a:r>
              <a:rPr kumimoji="1" lang="zh-CN" altLang="en-US" dirty="0"/>
              <a:t> </a:t>
            </a:r>
            <a:r>
              <a:rPr kumimoji="1" lang="en-US" altLang="zh-CN" dirty="0"/>
              <a:t>(arbitrary)</a:t>
            </a:r>
            <a:r>
              <a:rPr kumimoji="1" lang="zh-CN" altLang="en-US" dirty="0"/>
              <a:t> </a:t>
            </a:r>
            <a:r>
              <a:rPr kumimoji="1" lang="en-US" altLang="zh-CN" dirty="0"/>
              <a:t>failures</a:t>
            </a:r>
          </a:p>
          <a:p>
            <a:pPr lvl="1"/>
            <a:r>
              <a:rPr kumimoji="1" lang="en-US" altLang="zh-CN" dirty="0"/>
              <a:t>Integrity/safety: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code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be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executed</a:t>
            </a:r>
            <a:r>
              <a:rPr kumimoji="1" lang="zh-CN" altLang="en-US" dirty="0"/>
              <a:t> </a:t>
            </a:r>
            <a:r>
              <a:rPr kumimoji="1" lang="en-US" altLang="zh-CN" dirty="0"/>
              <a:t>correctly</a:t>
            </a:r>
          </a:p>
          <a:p>
            <a:pPr lvl="1"/>
            <a:r>
              <a:rPr kumimoji="1" lang="en-US" altLang="zh-CN" dirty="0"/>
              <a:t>Availability/liveness: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service</a:t>
            </a:r>
            <a:r>
              <a:rPr kumimoji="1" lang="zh-CN" altLang="en-US" dirty="0"/>
              <a:t> </a:t>
            </a:r>
            <a:r>
              <a:rPr kumimoji="1" lang="en-US" altLang="zh-CN" dirty="0"/>
              <a:t>is</a:t>
            </a:r>
            <a:r>
              <a:rPr kumimoji="1" lang="zh-CN" altLang="en-US" dirty="0"/>
              <a:t> </a:t>
            </a:r>
            <a:r>
              <a:rPr kumimoji="1" lang="en-US" altLang="zh-CN" dirty="0"/>
              <a:t>always</a:t>
            </a:r>
            <a:r>
              <a:rPr kumimoji="1" lang="zh-CN" altLang="en-US" dirty="0"/>
              <a:t> </a:t>
            </a:r>
            <a:r>
              <a:rPr kumimoji="1" lang="en-US" altLang="zh-CN" dirty="0"/>
              <a:t>available</a:t>
            </a:r>
          </a:p>
          <a:p>
            <a:pPr lvl="1"/>
            <a:r>
              <a:rPr kumimoji="1" lang="en-US" altLang="zh-CN" dirty="0"/>
              <a:t>(Typically,</a:t>
            </a:r>
            <a:r>
              <a:rPr kumimoji="1" lang="zh-CN" altLang="en-US" dirty="0"/>
              <a:t> </a:t>
            </a:r>
            <a:r>
              <a:rPr kumimoji="1" lang="en-US" altLang="zh-CN" dirty="0"/>
              <a:t>not</a:t>
            </a:r>
            <a:r>
              <a:rPr kumimoji="1" lang="zh-CN" altLang="en-US" dirty="0"/>
              <a:t> </a:t>
            </a:r>
            <a:r>
              <a:rPr kumimoji="1" lang="en-US" altLang="zh-CN" dirty="0"/>
              <a:t>confidentiality)</a:t>
            </a:r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C66B9EC6-DDBD-4ABB-A9DE-4CC8C58EAA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234287" y="3609692"/>
            <a:ext cx="819294" cy="88812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7F6D3071-9A64-4114-9C94-1C67065D1A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40" y="2035631"/>
            <a:ext cx="1342852" cy="139880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6B1A0A6-C47F-4E91-853E-BBF4EAB2AE5D}"/>
              </a:ext>
            </a:extLst>
          </p:cNvPr>
          <p:cNvSpPr txBox="1"/>
          <p:nvPr/>
        </p:nvSpPr>
        <p:spPr>
          <a:xfrm>
            <a:off x="1276140" y="3585146"/>
            <a:ext cx="904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Client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6762F424-99C5-42D4-9A6B-856407EE99C1}"/>
              </a:ext>
            </a:extLst>
          </p:cNvPr>
          <p:cNvSpPr txBox="1"/>
          <p:nvPr/>
        </p:nvSpPr>
        <p:spPr>
          <a:xfrm>
            <a:off x="6990737" y="1349510"/>
            <a:ext cx="1197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Replicas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82D56312-5A40-4810-928F-4E2C7D764D9D}"/>
              </a:ext>
            </a:extLst>
          </p:cNvPr>
          <p:cNvCxnSpPr>
            <a:cxnSpLocks/>
          </p:cNvCxnSpPr>
          <p:nvPr/>
        </p:nvCxnSpPr>
        <p:spPr>
          <a:xfrm flipV="1">
            <a:off x="2723940" y="1578431"/>
            <a:ext cx="3124200" cy="8382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xmlns="" id="{D7C3CB95-821F-4FC0-988D-0299A6030868}"/>
              </a:ext>
            </a:extLst>
          </p:cNvPr>
          <p:cNvCxnSpPr>
            <a:cxnSpLocks/>
          </p:cNvCxnSpPr>
          <p:nvPr/>
        </p:nvCxnSpPr>
        <p:spPr>
          <a:xfrm flipH="1">
            <a:off x="2723940" y="1730831"/>
            <a:ext cx="3124200" cy="83651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57A8F4AD-32E9-4588-84D1-687C2815A56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094" y="3522531"/>
            <a:ext cx="679947" cy="10482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4869AF87-455C-4AF1-995F-581D0B9D97E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093" y="2248329"/>
            <a:ext cx="679947" cy="10482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D87B1CC2-C22B-491E-806F-385EA365D9E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092" y="928628"/>
            <a:ext cx="679947" cy="1048252"/>
          </a:xfrm>
          <a:prstGeom prst="rect">
            <a:avLst/>
          </a:prstGeom>
        </p:spPr>
      </p:pic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2DBA4721-91A1-4EE9-AEF5-A8D55695104D}"/>
              </a:ext>
            </a:extLst>
          </p:cNvPr>
          <p:cNvCxnSpPr>
            <a:cxnSpLocks/>
          </p:cNvCxnSpPr>
          <p:nvPr/>
        </p:nvCxnSpPr>
        <p:spPr>
          <a:xfrm>
            <a:off x="2736759" y="3187093"/>
            <a:ext cx="3124200" cy="8382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96FCE3DD-BF6D-4A48-8420-089D33875A73}"/>
              </a:ext>
            </a:extLst>
          </p:cNvPr>
          <p:cNvCxnSpPr>
            <a:cxnSpLocks/>
          </p:cNvCxnSpPr>
          <p:nvPr/>
        </p:nvCxnSpPr>
        <p:spPr>
          <a:xfrm flipH="1" flipV="1">
            <a:off x="2694030" y="3326177"/>
            <a:ext cx="3124200" cy="83651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xmlns="" id="{6DAF9B02-97DF-4BF1-B4E3-0544CC955BE8}"/>
              </a:ext>
            </a:extLst>
          </p:cNvPr>
          <p:cNvCxnSpPr/>
          <p:nvPr/>
        </p:nvCxnSpPr>
        <p:spPr>
          <a:xfrm>
            <a:off x="2736759" y="2797631"/>
            <a:ext cx="2971800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xmlns="" id="{E5881900-C7AB-47E8-92DC-5F38F82D3639}"/>
              </a:ext>
            </a:extLst>
          </p:cNvPr>
          <p:cNvCxnSpPr>
            <a:cxnSpLocks/>
          </p:cNvCxnSpPr>
          <p:nvPr/>
        </p:nvCxnSpPr>
        <p:spPr>
          <a:xfrm flipH="1">
            <a:off x="2723940" y="2950031"/>
            <a:ext cx="2971800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09376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BC74F6-16A3-E448-B6D6-B467E9D3B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RPC</a:t>
            </a:r>
            <a:r>
              <a:rPr lang="zh-CN" altLang="en-US" dirty="0"/>
              <a:t> </a:t>
            </a:r>
            <a:r>
              <a:rPr lang="en-US" altLang="zh-CN" dirty="0"/>
              <a:t>technologies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A51FB5-2FCE-B74B-9497-E9E99E0D8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CN" dirty="0"/>
              <a:t>XML/RPC</a:t>
            </a:r>
          </a:p>
          <a:p>
            <a:pPr lvl="1"/>
            <a:r>
              <a:rPr lang="en-US" altLang="zh-CN" dirty="0"/>
              <a:t>Over</a:t>
            </a:r>
            <a:r>
              <a:rPr lang="zh-CN" altLang="en-US" dirty="0"/>
              <a:t> </a:t>
            </a:r>
            <a:r>
              <a:rPr lang="en-US" altLang="zh-CN" dirty="0"/>
              <a:t>HTTP,</a:t>
            </a:r>
            <a:r>
              <a:rPr lang="zh-CN" altLang="en-US" dirty="0"/>
              <a:t> </a:t>
            </a:r>
            <a:r>
              <a:rPr lang="en-US" altLang="zh-CN" dirty="0"/>
              <a:t>huge</a:t>
            </a:r>
            <a:r>
              <a:rPr lang="zh-CN" altLang="en-US" dirty="0"/>
              <a:t> </a:t>
            </a:r>
            <a:r>
              <a:rPr lang="en-US" altLang="zh-CN" dirty="0"/>
              <a:t>XML</a:t>
            </a:r>
            <a:r>
              <a:rPr lang="zh-CN" altLang="en-US" dirty="0"/>
              <a:t> </a:t>
            </a:r>
            <a:r>
              <a:rPr lang="en-US" altLang="zh-CN" dirty="0"/>
              <a:t>parsing</a:t>
            </a:r>
            <a:r>
              <a:rPr lang="zh-CN" altLang="en-US" dirty="0"/>
              <a:t> </a:t>
            </a:r>
            <a:r>
              <a:rPr lang="en-US" altLang="zh-CN" dirty="0"/>
              <a:t>overheads</a:t>
            </a:r>
          </a:p>
          <a:p>
            <a:r>
              <a:rPr lang="en-US" altLang="zh-CN" dirty="0"/>
              <a:t>SOAP</a:t>
            </a:r>
          </a:p>
          <a:p>
            <a:pPr lvl="1"/>
            <a:r>
              <a:rPr lang="en-US" altLang="zh-CN" dirty="0"/>
              <a:t>Designed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web</a:t>
            </a:r>
            <a:r>
              <a:rPr lang="zh-CN" altLang="en-US" dirty="0"/>
              <a:t> </a:t>
            </a:r>
            <a:r>
              <a:rPr lang="en-US" altLang="zh-CN" dirty="0"/>
              <a:t>services</a:t>
            </a:r>
            <a:r>
              <a:rPr lang="zh-CN" altLang="en-US" dirty="0"/>
              <a:t> </a:t>
            </a:r>
            <a:r>
              <a:rPr lang="en-US" altLang="zh-CN" dirty="0"/>
              <a:t>via</a:t>
            </a:r>
            <a:r>
              <a:rPr lang="zh-CN" altLang="en-US" dirty="0"/>
              <a:t> </a:t>
            </a:r>
            <a:r>
              <a:rPr lang="en-US" altLang="zh-CN" dirty="0"/>
              <a:t>HTTP,</a:t>
            </a:r>
            <a:r>
              <a:rPr lang="zh-CN" altLang="en-US" dirty="0"/>
              <a:t> </a:t>
            </a:r>
            <a:r>
              <a:rPr lang="en-US" altLang="zh-CN" dirty="0"/>
              <a:t>huge</a:t>
            </a:r>
            <a:r>
              <a:rPr lang="zh-CN" altLang="en-US" dirty="0"/>
              <a:t> </a:t>
            </a:r>
            <a:r>
              <a:rPr lang="en-US" altLang="zh-CN" dirty="0"/>
              <a:t>XML</a:t>
            </a:r>
            <a:r>
              <a:rPr lang="zh-CN" altLang="en-US" dirty="0"/>
              <a:t> </a:t>
            </a:r>
            <a:r>
              <a:rPr lang="en-US" altLang="zh-CN" dirty="0"/>
              <a:t>overhead</a:t>
            </a:r>
          </a:p>
          <a:p>
            <a:r>
              <a:rPr lang="en-US" altLang="zh-CN" dirty="0"/>
              <a:t>CORBA</a:t>
            </a:r>
          </a:p>
          <a:p>
            <a:pPr lvl="1"/>
            <a:r>
              <a:rPr lang="en-US" altLang="zh-CN" dirty="0"/>
              <a:t>Relatively</a:t>
            </a:r>
            <a:r>
              <a:rPr lang="zh-CN" altLang="en-US" dirty="0"/>
              <a:t> </a:t>
            </a:r>
            <a:r>
              <a:rPr lang="en-US" altLang="zh-CN" dirty="0"/>
              <a:t>comprehensive,</a:t>
            </a:r>
            <a:r>
              <a:rPr lang="zh-CN" altLang="en-US" dirty="0"/>
              <a:t> </a:t>
            </a:r>
            <a:r>
              <a:rPr lang="en-US" altLang="zh-CN" dirty="0"/>
              <a:t>but</a:t>
            </a:r>
            <a:r>
              <a:rPr lang="zh-CN" altLang="en-US" dirty="0"/>
              <a:t> </a:t>
            </a:r>
            <a:r>
              <a:rPr lang="en-US" altLang="zh-CN" dirty="0"/>
              <a:t>quite</a:t>
            </a:r>
            <a:r>
              <a:rPr lang="zh-CN" altLang="en-US" dirty="0"/>
              <a:t> </a:t>
            </a:r>
            <a:r>
              <a:rPr lang="en-US" altLang="zh-CN" dirty="0"/>
              <a:t>complex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heavy</a:t>
            </a:r>
          </a:p>
          <a:p>
            <a:r>
              <a:rPr lang="en-US" altLang="zh-CN" dirty="0"/>
              <a:t>Protocol</a:t>
            </a:r>
            <a:r>
              <a:rPr lang="zh-CN" altLang="en-US" dirty="0"/>
              <a:t> </a:t>
            </a:r>
            <a:r>
              <a:rPr lang="en-US" altLang="zh-CN" dirty="0"/>
              <a:t>buffers</a:t>
            </a:r>
          </a:p>
          <a:p>
            <a:pPr lvl="1"/>
            <a:r>
              <a:rPr lang="en-US" altLang="zh-CN" dirty="0"/>
              <a:t>Lightweight,</a:t>
            </a:r>
            <a:r>
              <a:rPr lang="zh-CN" altLang="en-US" dirty="0"/>
              <a:t> </a:t>
            </a:r>
            <a:r>
              <a:rPr lang="en-US" altLang="zh-CN" dirty="0"/>
              <a:t>developed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r>
              <a:rPr lang="en-US" altLang="zh-CN" dirty="0"/>
              <a:t>Google</a:t>
            </a:r>
          </a:p>
          <a:p>
            <a:r>
              <a:rPr lang="en-US" altLang="zh-CN" dirty="0"/>
              <a:t>Thrift</a:t>
            </a:r>
          </a:p>
          <a:p>
            <a:pPr lvl="1"/>
            <a:r>
              <a:rPr lang="en-US" altLang="zh-CN" dirty="0"/>
              <a:t>Lightweight,</a:t>
            </a:r>
            <a:r>
              <a:rPr lang="zh-CN" altLang="en-US" dirty="0"/>
              <a:t> </a:t>
            </a:r>
            <a:r>
              <a:rPr lang="en-US" altLang="zh-CN" dirty="0"/>
              <a:t>supports</a:t>
            </a:r>
            <a:r>
              <a:rPr lang="zh-CN" altLang="en-US" dirty="0"/>
              <a:t> </a:t>
            </a:r>
            <a:r>
              <a:rPr lang="en-US" altLang="zh-CN" dirty="0"/>
              <a:t>services,</a:t>
            </a:r>
            <a:r>
              <a:rPr lang="zh-CN" altLang="en-US" dirty="0"/>
              <a:t> </a:t>
            </a:r>
            <a:r>
              <a:rPr lang="en-US" altLang="zh-CN" dirty="0"/>
              <a:t>developed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r>
              <a:rPr lang="en-US" altLang="zh-CN" dirty="0"/>
              <a:t>Facebook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5912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 code, I recommend you maintain the code in </a:t>
            </a:r>
            <a:r>
              <a:rPr lang="en-US" dirty="0" err="1"/>
              <a:t>github</a:t>
            </a:r>
            <a:r>
              <a:rPr lang="en-US" dirty="0"/>
              <a:t> or bitbucket. It is easier for you and me to track the progress and understand the code complexity.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2640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improving some open source projects (Hyperledger Fabric, </a:t>
            </a:r>
            <a:r>
              <a:rPr lang="en-US" dirty="0" err="1"/>
              <a:t>Tendermint</a:t>
            </a:r>
            <a:r>
              <a:rPr lang="en-US" dirty="0"/>
              <a:t>); threshold cryptography library; an interesting </a:t>
            </a:r>
            <a:r>
              <a:rPr lang="en-US" dirty="0" err="1"/>
              <a:t>DApp</a:t>
            </a:r>
            <a:r>
              <a:rPr lang="en-US" dirty="0"/>
              <a:t>; MPC with a real-world use case; devise a new blockchain system and prove it is better; cryptographic engineering projects; multi-cloud deployment of blockchains; implementation and comparison of existing blockchains (with some interesting findings); attacks on existing blockchains (with ethics and procedures discussed in class). Out-of-box ideas are highly encouraged!</a:t>
            </a:r>
          </a:p>
        </p:txBody>
      </p:sp>
    </p:spTree>
    <p:extLst>
      <p:ext uri="{BB962C8B-B14F-4D97-AF65-F5344CB8AC3E}">
        <p14:creationId xmlns:p14="http://schemas.microsoft.com/office/powerpoint/2010/main" val="13548108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8" y="1414396"/>
            <a:ext cx="8787246" cy="4495800"/>
          </a:xfrm>
        </p:spPr>
      </p:pic>
    </p:spTree>
    <p:extLst>
      <p:ext uri="{BB962C8B-B14F-4D97-AF65-F5344CB8AC3E}">
        <p14:creationId xmlns:p14="http://schemas.microsoft.com/office/powerpoint/2010/main" val="2037167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CN" dirty="0"/>
              <a:t>Blockchain</a:t>
            </a:r>
            <a:r>
              <a:rPr kumimoji="1" lang="zh-CN" altLang="en-US" dirty="0"/>
              <a:t> </a:t>
            </a:r>
            <a:r>
              <a:rPr kumimoji="1" lang="en-US" altLang="zh-CN" dirty="0"/>
              <a:t>Consensus</a:t>
            </a:r>
            <a:r>
              <a:rPr kumimoji="1" lang="zh-CN" altLang="en-US" dirty="0"/>
              <a:t> </a:t>
            </a:r>
            <a:r>
              <a:rPr kumimoji="1" lang="en-US" altLang="zh-CN" dirty="0"/>
              <a:t>(What</a:t>
            </a:r>
            <a:r>
              <a:rPr kumimoji="1" lang="zh-CN" altLang="en-US" dirty="0"/>
              <a:t> </a:t>
            </a:r>
            <a:r>
              <a:rPr kumimoji="1" lang="en-US" altLang="zh-CN" dirty="0"/>
              <a:t>is</a:t>
            </a:r>
            <a:r>
              <a:rPr kumimoji="1" lang="zh-CN" altLang="en-US" dirty="0"/>
              <a:t> </a:t>
            </a:r>
            <a:r>
              <a:rPr kumimoji="1" lang="en-US" altLang="zh-CN" dirty="0"/>
              <a:t>it?</a:t>
            </a:r>
            <a:r>
              <a:rPr kumimoji="1" lang="zh-CN" altLang="en-US" dirty="0"/>
              <a:t> </a:t>
            </a:r>
            <a:r>
              <a:rPr kumimoji="1" lang="en-US" altLang="zh-CN" dirty="0"/>
              <a:t>Why</a:t>
            </a:r>
            <a:r>
              <a:rPr kumimoji="1" lang="zh-CN" altLang="en-US" dirty="0"/>
              <a:t> </a:t>
            </a:r>
            <a:r>
              <a:rPr kumimoji="1" lang="en-US" altLang="zh-CN" dirty="0"/>
              <a:t>hard?)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457200" y="1227667"/>
            <a:ext cx="8500188" cy="4501445"/>
          </a:xfrm>
        </p:spPr>
        <p:txBody>
          <a:bodyPr/>
          <a:lstStyle/>
          <a:p>
            <a:endParaRPr kumimoji="1" lang="en-US" altLang="zh-CN" b="1" dirty="0"/>
          </a:p>
          <a:p>
            <a:r>
              <a:rPr kumimoji="1" lang="en-US" altLang="zh-CN" b="1" dirty="0"/>
              <a:t>Correct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servers</a:t>
            </a:r>
            <a:r>
              <a:rPr kumimoji="1" lang="zh-CN" altLang="en-US" b="1" dirty="0"/>
              <a:t> </a:t>
            </a:r>
            <a:r>
              <a:rPr kumimoji="1" lang="en-US" altLang="zh-CN" dirty="0"/>
              <a:t>maintain</a:t>
            </a:r>
            <a:r>
              <a:rPr kumimoji="1" lang="zh-CN" altLang="en-US" dirty="0"/>
              <a:t> </a:t>
            </a:r>
            <a:r>
              <a:rPr kumimoji="1" lang="en-US" altLang="zh-CN" b="1" dirty="0"/>
              <a:t>the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same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consistent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state</a:t>
            </a:r>
            <a:r>
              <a:rPr kumimoji="1" lang="en-US" altLang="zh-CN" dirty="0"/>
              <a:t>,</a:t>
            </a:r>
            <a:r>
              <a:rPr kumimoji="1" lang="zh-CN" altLang="en-US" dirty="0"/>
              <a:t> </a:t>
            </a:r>
            <a:r>
              <a:rPr kumimoji="1" lang="en-US" altLang="zh-CN" dirty="0"/>
              <a:t>even</a:t>
            </a:r>
            <a:r>
              <a:rPr kumimoji="1" lang="zh-CN" altLang="en-US" dirty="0"/>
              <a:t> 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1)</a:t>
            </a:r>
            <a:r>
              <a:rPr kumimoji="1" lang="zh-CN" altLang="en-US" dirty="0"/>
              <a:t> </a:t>
            </a:r>
            <a:r>
              <a:rPr kumimoji="1" lang="en-US" altLang="zh-CN" dirty="0"/>
              <a:t>under</a:t>
            </a:r>
            <a:r>
              <a:rPr kumimoji="1" lang="zh-CN" altLang="en-US" dirty="0"/>
              <a:t> </a:t>
            </a:r>
            <a:r>
              <a:rPr kumimoji="1" lang="en-US" altLang="zh-CN" dirty="0"/>
              <a:t>highly</a:t>
            </a:r>
            <a:r>
              <a:rPr kumimoji="1" lang="zh-CN" altLang="en-US" dirty="0"/>
              <a:t> </a:t>
            </a:r>
            <a:r>
              <a:rPr kumimoji="1" lang="en-US" altLang="zh-CN" dirty="0"/>
              <a:t>concurrent</a:t>
            </a:r>
            <a:r>
              <a:rPr kumimoji="1" lang="zh-CN" altLang="en-US" dirty="0"/>
              <a:t> </a:t>
            </a:r>
            <a:r>
              <a:rPr kumimoji="1" lang="en-US" altLang="zh-CN" dirty="0"/>
              <a:t>client</a:t>
            </a:r>
            <a:r>
              <a:rPr kumimoji="1" lang="zh-CN" altLang="en-US" dirty="0"/>
              <a:t> </a:t>
            </a:r>
            <a:r>
              <a:rPr kumimoji="1" lang="en-US" altLang="zh-CN" dirty="0"/>
              <a:t>requests</a:t>
            </a:r>
            <a:r>
              <a:rPr kumimoji="1" lang="zh-CN" altLang="en-US" dirty="0"/>
              <a:t> 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2)</a:t>
            </a:r>
            <a:r>
              <a:rPr kumimoji="1" lang="zh-CN" altLang="en-US" dirty="0"/>
              <a:t> </a:t>
            </a:r>
            <a:r>
              <a:rPr kumimoji="1" lang="en-US" altLang="zh-CN" dirty="0"/>
              <a:t>when</a:t>
            </a:r>
            <a:r>
              <a:rPr kumimoji="1" lang="zh-CN" altLang="en-US" dirty="0"/>
              <a:t> </a:t>
            </a:r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fraction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servers</a:t>
            </a:r>
            <a:r>
              <a:rPr kumimoji="1" lang="zh-CN" altLang="en-US" dirty="0"/>
              <a:t> </a:t>
            </a:r>
            <a:r>
              <a:rPr kumimoji="1" lang="en-US" altLang="zh-CN" dirty="0"/>
              <a:t>are</a:t>
            </a:r>
            <a:r>
              <a:rPr kumimoji="1" lang="zh-CN" altLang="en-US" dirty="0"/>
              <a:t> </a:t>
            </a:r>
            <a:r>
              <a:rPr kumimoji="1" lang="en-US" altLang="zh-CN" dirty="0"/>
              <a:t>compromised</a:t>
            </a:r>
          </a:p>
          <a:p>
            <a:pPr lvl="1"/>
            <a:r>
              <a:rPr kumimoji="1" lang="en-US" altLang="zh-CN" dirty="0"/>
              <a:t>3)</a:t>
            </a:r>
            <a:r>
              <a:rPr kumimoji="1" lang="zh-CN" altLang="en-US" dirty="0"/>
              <a:t> </a:t>
            </a:r>
            <a:r>
              <a:rPr kumimoji="1" lang="en-US" altLang="zh-CN" dirty="0"/>
              <a:t>under</a:t>
            </a:r>
            <a:r>
              <a:rPr kumimoji="1" lang="zh-CN" altLang="en-US" dirty="0"/>
              <a:t> </a:t>
            </a:r>
            <a:r>
              <a:rPr kumimoji="1" lang="en-US" altLang="zh-CN" dirty="0"/>
              <a:t>network</a:t>
            </a:r>
            <a:r>
              <a:rPr kumimoji="1" lang="zh-CN" altLang="en-US" dirty="0"/>
              <a:t> </a:t>
            </a:r>
            <a:r>
              <a:rPr kumimoji="1" lang="en-US" altLang="zh-CN" dirty="0"/>
              <a:t>asynchrony</a:t>
            </a:r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zh-CN" altLang="en-US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67980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Blockchains (modeled as state machine replication)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00151" y="2278113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20031" y="3503937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26659" y="470325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820F5972-0F94-4E26-A76B-677183A7DA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79194" y="4802759"/>
            <a:ext cx="819294" cy="88812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8E988682-753F-4F93-8C35-25E40354DE2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3" y="4642947"/>
            <a:ext cx="679947" cy="10482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DC8AC6C8-C868-4452-B22B-30EF0D45990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3475417"/>
            <a:ext cx="679947" cy="10482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29DEB88A-E584-45EF-BF5B-1942728649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2320706"/>
            <a:ext cx="679947" cy="104825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5422" y="246417"/>
            <a:ext cx="8581292" cy="797806"/>
          </a:xfrm>
        </p:spPr>
        <p:txBody>
          <a:bodyPr>
            <a:normAutofit fontScale="90000"/>
          </a:bodyPr>
          <a:lstStyle/>
          <a:p>
            <a:r>
              <a:rPr kumimoji="1" lang="en-US" altLang="zh-CN" dirty="0"/>
              <a:t>Roughly, Consensus:</a:t>
            </a:r>
            <a:r>
              <a:rPr kumimoji="1" lang="zh-CN" altLang="en-US" dirty="0"/>
              <a:t> </a:t>
            </a:r>
            <a:r>
              <a:rPr kumimoji="1" lang="en-US" altLang="zh-CN" dirty="0"/>
              <a:t>All</a:t>
            </a:r>
            <a:r>
              <a:rPr kumimoji="1" lang="zh-CN" altLang="en-US" dirty="0"/>
              <a:t> </a:t>
            </a:r>
            <a:r>
              <a:rPr kumimoji="1" lang="en-US" altLang="zh-CN" dirty="0"/>
              <a:t>About</a:t>
            </a:r>
            <a:r>
              <a:rPr kumimoji="1" lang="zh-CN" altLang="en-US" dirty="0"/>
              <a:t> </a:t>
            </a:r>
            <a:r>
              <a:rPr kumimoji="1" lang="en-US" altLang="zh-CN" dirty="0"/>
              <a:t>Achieving</a:t>
            </a:r>
            <a:r>
              <a:rPr kumimoji="1" lang="zh-CN" altLang="en-US" dirty="0"/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“Total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Order”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6389077" y="867083"/>
            <a:ext cx="2575879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[</a:t>
            </a:r>
            <a:r>
              <a:rPr lang="en-US" altLang="zh-CN" sz="1600" dirty="0" err="1"/>
              <a:t>Lamport</a:t>
            </a:r>
            <a:r>
              <a:rPr lang="en-US" altLang="zh-CN" sz="1600" dirty="0"/>
              <a:t>, ACM TOPLAS 1984]</a:t>
            </a:r>
          </a:p>
        </p:txBody>
      </p:sp>
    </p:spTree>
    <p:extLst>
      <p:ext uri="{BB962C8B-B14F-4D97-AF65-F5344CB8AC3E}">
        <p14:creationId xmlns:p14="http://schemas.microsoft.com/office/powerpoint/2010/main" val="2129931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“Total</a:t>
            </a:r>
            <a:r>
              <a:rPr kumimoji="1" lang="zh-CN" altLang="en-US" dirty="0"/>
              <a:t> </a:t>
            </a:r>
            <a:r>
              <a:rPr kumimoji="1" lang="en-US" altLang="zh-CN" dirty="0"/>
              <a:t>Order”</a:t>
            </a:r>
            <a:r>
              <a:rPr kumimoji="1" lang="zh-CN" altLang="en-US" dirty="0"/>
              <a:t> </a:t>
            </a:r>
            <a:r>
              <a:rPr kumimoji="1" lang="en-US" altLang="zh-CN" dirty="0"/>
              <a:t>Requirement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00151" y="2278113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21788" y="1573079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</a:t>
            </a:r>
            <a:r>
              <a:rPr lang="en-US" sz="2000"/>
              <a:t>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20031" y="3503937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26659" y="470325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2" name="Right Arrow 21"/>
          <p:cNvSpPr/>
          <p:nvPr/>
        </p:nvSpPr>
        <p:spPr>
          <a:xfrm flipV="1">
            <a:off x="2196285" y="2676443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17457" y="2284741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$200</a:t>
            </a:r>
          </a:p>
        </p:txBody>
      </p:sp>
      <p:sp>
        <p:nvSpPr>
          <p:cNvPr id="25" name="Right Arrow 24"/>
          <p:cNvSpPr/>
          <p:nvPr/>
        </p:nvSpPr>
        <p:spPr>
          <a:xfrm flipV="1">
            <a:off x="2216163" y="3902270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37335" y="351056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$200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015163" y="2971182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1: </a:t>
            </a:r>
          </a:p>
          <a:p>
            <a:r>
              <a:rPr lang="en-US" sz="2000" dirty="0"/>
              <a:t>“Deposit $100”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820F5972-0F94-4E26-A76B-677183A7DA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79194" y="4802759"/>
            <a:ext cx="819294" cy="88812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8E988682-753F-4F93-8C35-25E40354DE2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3" y="4642947"/>
            <a:ext cx="679947" cy="10482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DC8AC6C8-C868-4452-B22B-30EF0D45990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3475417"/>
            <a:ext cx="679947" cy="10482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29DEB88A-E584-45EF-BF5B-1942728649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2320706"/>
            <a:ext cx="679947" cy="104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21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“Total</a:t>
            </a:r>
            <a:r>
              <a:rPr kumimoji="1" lang="zh-CN" altLang="en-US" dirty="0"/>
              <a:t> </a:t>
            </a:r>
            <a:r>
              <a:rPr kumimoji="1" lang="en-US" altLang="zh-CN" dirty="0"/>
              <a:t>Order”</a:t>
            </a:r>
            <a:r>
              <a:rPr kumimoji="1" lang="zh-CN" altLang="en-US" dirty="0"/>
              <a:t> </a:t>
            </a:r>
            <a:r>
              <a:rPr kumimoji="1" lang="en-US" altLang="zh-CN" dirty="0"/>
              <a:t>Requirement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00151" y="2278113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21788" y="1573079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</a:t>
            </a:r>
            <a:r>
              <a:rPr lang="en-US" sz="2000"/>
              <a:t>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20031" y="3503937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26659" y="470325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33075" y="1566455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2" name="Right Arrow 21"/>
          <p:cNvSpPr/>
          <p:nvPr/>
        </p:nvSpPr>
        <p:spPr>
          <a:xfrm flipV="1">
            <a:off x="2196285" y="2676443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17457" y="2284741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$200</a:t>
            </a:r>
          </a:p>
        </p:txBody>
      </p:sp>
      <p:sp>
        <p:nvSpPr>
          <p:cNvPr id="25" name="Right Arrow 24"/>
          <p:cNvSpPr/>
          <p:nvPr/>
        </p:nvSpPr>
        <p:spPr>
          <a:xfrm flipV="1">
            <a:off x="2216163" y="3902270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37335" y="351056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$200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015163" y="2971182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26450" y="2964558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9BA079F4-230D-463A-93F5-AEA565DF330D}"/>
              </a:ext>
            </a:extLst>
          </p:cNvPr>
          <p:cNvSpPr txBox="1"/>
          <p:nvPr/>
        </p:nvSpPr>
        <p:spPr>
          <a:xfrm>
            <a:off x="7140595" y="2285304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$180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F982B7C-EE33-4142-8573-DA93C54BAF4F}"/>
              </a:ext>
            </a:extLst>
          </p:cNvPr>
          <p:cNvSpPr txBox="1"/>
          <p:nvPr/>
        </p:nvSpPr>
        <p:spPr>
          <a:xfrm>
            <a:off x="7140595" y="3494402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$180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820F5972-0F94-4E26-A76B-677183A7DA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79194" y="4802759"/>
            <a:ext cx="819294" cy="88812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8E988682-753F-4F93-8C35-25E40354DE2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3" y="4642947"/>
            <a:ext cx="679947" cy="10482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DC8AC6C8-C868-4452-B22B-30EF0D45990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3475417"/>
            <a:ext cx="679947" cy="10482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29DEB88A-E584-45EF-BF5B-1942728649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2320706"/>
            <a:ext cx="679947" cy="104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79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“Total</a:t>
            </a:r>
            <a:r>
              <a:rPr kumimoji="1" lang="zh-CN" altLang="en-US" dirty="0"/>
              <a:t> </a:t>
            </a:r>
            <a:r>
              <a:rPr kumimoji="1" lang="en-US" altLang="zh-CN" dirty="0"/>
              <a:t>Order”</a:t>
            </a:r>
            <a:r>
              <a:rPr kumimoji="1" lang="zh-CN" altLang="en-US" dirty="0"/>
              <a:t> </a:t>
            </a:r>
            <a:r>
              <a:rPr kumimoji="1" lang="en-US" altLang="zh-CN" dirty="0"/>
              <a:t>Requirement</a:t>
            </a:r>
            <a:endParaRPr kumimoji="1"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00151" y="2278113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21788" y="1573079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</a:t>
            </a:r>
            <a:r>
              <a:rPr lang="en-US" sz="2000"/>
              <a:t>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20031" y="3503937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26659" y="470325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$100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33075" y="1566455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2" name="Right Arrow 21"/>
          <p:cNvSpPr/>
          <p:nvPr/>
        </p:nvSpPr>
        <p:spPr>
          <a:xfrm flipV="1">
            <a:off x="2196285" y="2676443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17457" y="2284741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$200</a:t>
            </a:r>
          </a:p>
        </p:txBody>
      </p:sp>
      <p:sp>
        <p:nvSpPr>
          <p:cNvPr id="25" name="Right Arrow 24"/>
          <p:cNvSpPr/>
          <p:nvPr/>
        </p:nvSpPr>
        <p:spPr>
          <a:xfrm flipV="1">
            <a:off x="2216163" y="3902270"/>
            <a:ext cx="6298649" cy="315125"/>
          </a:xfrm>
          <a:prstGeom prst="rightArrow">
            <a:avLst/>
          </a:prstGeom>
          <a:solidFill>
            <a:srgbClr val="0070C0"/>
          </a:solidFill>
          <a:ln cmpd="dbl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37335" y="3510568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$200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015163" y="2971182"/>
            <a:ext cx="180229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Client 1: </a:t>
            </a:r>
          </a:p>
          <a:p>
            <a:r>
              <a:rPr lang="en-US" sz="2000" dirty="0"/>
              <a:t>“Deposit $100”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26450" y="2964558"/>
            <a:ext cx="1696276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/>
              <a:t>Chase: </a:t>
            </a:r>
          </a:p>
          <a:p>
            <a:r>
              <a:rPr lang="en-US" sz="2000" dirty="0"/>
              <a:t>“Charge 10%”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9BA079F4-230D-463A-93F5-AEA565DF330D}"/>
              </a:ext>
            </a:extLst>
          </p:cNvPr>
          <p:cNvSpPr txBox="1"/>
          <p:nvPr/>
        </p:nvSpPr>
        <p:spPr>
          <a:xfrm>
            <a:off x="7140595" y="2285304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$180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F982B7C-EE33-4142-8573-DA93C54BAF4F}"/>
              </a:ext>
            </a:extLst>
          </p:cNvPr>
          <p:cNvSpPr txBox="1"/>
          <p:nvPr/>
        </p:nvSpPr>
        <p:spPr>
          <a:xfrm>
            <a:off x="7140595" y="3494402"/>
            <a:ext cx="84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$180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2A93437B-BAAA-46E2-9FF4-CE69109C9E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741904" y="907609"/>
            <a:ext cx="1037044" cy="99167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820F5972-0F94-4E26-A76B-677183A7DAC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79194" y="4802759"/>
            <a:ext cx="819294" cy="88812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8E988682-753F-4F93-8C35-25E40354DE2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3" y="4642947"/>
            <a:ext cx="679947" cy="10482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DC8AC6C8-C868-4452-B22B-30EF0D45990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3475417"/>
            <a:ext cx="679947" cy="10482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29DEB88A-E584-45EF-BF5B-19427286493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94" y="2320706"/>
            <a:ext cx="679947" cy="104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438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3322</TotalTime>
  <Words>1475</Words>
  <Application>Microsoft Macintosh PowerPoint</Application>
  <PresentationFormat>On-screen Show (4:3)</PresentationFormat>
  <Paragraphs>402</Paragraphs>
  <Slides>43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Calibri</vt:lpstr>
      <vt:lpstr>Mangal</vt:lpstr>
      <vt:lpstr>Wingdings</vt:lpstr>
      <vt:lpstr>宋体</vt:lpstr>
      <vt:lpstr>Arial</vt:lpstr>
      <vt:lpstr>Office Theme</vt:lpstr>
      <vt:lpstr>Blockchains</vt:lpstr>
      <vt:lpstr>Review of Lecture 1</vt:lpstr>
      <vt:lpstr>Client-Server Architecture</vt:lpstr>
      <vt:lpstr>Blockchains (State Machine Replication)</vt:lpstr>
      <vt:lpstr>Blockchain Consensus (What is it? Why hard?)</vt:lpstr>
      <vt:lpstr>Roughly, Consensus: All About Achieving “Total Order”</vt:lpstr>
      <vt:lpstr>The “Total Order” Requirement</vt:lpstr>
      <vt:lpstr>The “Total Order” Requirement</vt:lpstr>
      <vt:lpstr>The “Total Order” Requirement</vt:lpstr>
      <vt:lpstr>The “Total Order” Requirement</vt:lpstr>
      <vt:lpstr>The “Total Order” Requirement</vt:lpstr>
      <vt:lpstr>Review of Lecture 1</vt:lpstr>
      <vt:lpstr>Characterizing Blockchains</vt:lpstr>
      <vt:lpstr>Characterizing Blockchains</vt:lpstr>
      <vt:lpstr>Systems and Distributed Systems Basics</vt:lpstr>
      <vt:lpstr>Safety and liveness (Generalized Notations)</vt:lpstr>
      <vt:lpstr>One Example</vt:lpstr>
      <vt:lpstr>What about Blockchains?</vt:lpstr>
      <vt:lpstr>In order to Describe a Distributed System</vt:lpstr>
      <vt:lpstr>Processes via Failures Types</vt:lpstr>
      <vt:lpstr>Failures</vt:lpstr>
      <vt:lpstr>Links</vt:lpstr>
      <vt:lpstr>Cryptography</vt:lpstr>
      <vt:lpstr>Links</vt:lpstr>
      <vt:lpstr>Fair-Loss Links</vt:lpstr>
      <vt:lpstr>Stubborn Links</vt:lpstr>
      <vt:lpstr>Perfect Links</vt:lpstr>
      <vt:lpstr>Authenticated Perfect Links</vt:lpstr>
      <vt:lpstr>Timing Assumptions</vt:lpstr>
      <vt:lpstr>Synchronous environment</vt:lpstr>
      <vt:lpstr>Asynchronous environment</vt:lpstr>
      <vt:lpstr>System model</vt:lpstr>
      <vt:lpstr>Common Communication Pattern</vt:lpstr>
      <vt:lpstr>Communication Mechanisms</vt:lpstr>
      <vt:lpstr>Socket Communication</vt:lpstr>
      <vt:lpstr>Other communication models</vt:lpstr>
      <vt:lpstr>RPC</vt:lpstr>
      <vt:lpstr>RPC</vt:lpstr>
      <vt:lpstr>RPC</vt:lpstr>
      <vt:lpstr>RPC technologies</vt:lpstr>
      <vt:lpstr>Projects</vt:lpstr>
      <vt:lpstr>Sample Projects</vt:lpstr>
      <vt:lpstr>Exercises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231</cp:revision>
  <dcterms:created xsi:type="dcterms:W3CDTF">2014-06-02T02:25:30Z</dcterms:created>
  <dcterms:modified xsi:type="dcterms:W3CDTF">2019-09-04T14:41:38Z</dcterms:modified>
</cp:coreProperties>
</file>