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55" r:id="rId3"/>
    <p:sldId id="345" r:id="rId4"/>
    <p:sldId id="380" r:id="rId5"/>
    <p:sldId id="371" r:id="rId6"/>
    <p:sldId id="372" r:id="rId7"/>
    <p:sldId id="373" r:id="rId8"/>
    <p:sldId id="374" r:id="rId9"/>
    <p:sldId id="375" r:id="rId10"/>
    <p:sldId id="377" r:id="rId11"/>
    <p:sldId id="376" r:id="rId12"/>
    <p:sldId id="343" r:id="rId13"/>
    <p:sldId id="348" r:id="rId14"/>
    <p:sldId id="381" r:id="rId15"/>
    <p:sldId id="349" r:id="rId16"/>
    <p:sldId id="358" r:id="rId17"/>
    <p:sldId id="357" r:id="rId18"/>
    <p:sldId id="351" r:id="rId19"/>
    <p:sldId id="352" r:id="rId20"/>
    <p:sldId id="37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6"/>
    <p:restoredTop sz="93632"/>
  </p:normalViewPr>
  <p:slideViewPr>
    <p:cSldViewPr>
      <p:cViewPr varScale="1">
        <p:scale>
          <a:sx n="66" d="100"/>
          <a:sy n="66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3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00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72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45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6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93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2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2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ee.umbc.edu/~hbzhang/classes/491-691-1/index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23077" TargetMode="External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hyperlink" Target="http://junior2.cumbresblogs.com/page/22/" TargetMode="External"/><Relationship Id="rId5" Type="http://schemas.openxmlformats.org/officeDocument/2006/relationships/image" Target="../media/image7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hyperlink" Target="http://junior2.cumbresblogs.com/page/22/" TargetMode="External"/><Relationship Id="rId5" Type="http://schemas.openxmlformats.org/officeDocument/2006/relationships/image" Target="../media/image7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8.png"/><Relationship Id="rId6" Type="http://schemas.openxmlformats.org/officeDocument/2006/relationships/image" Target="../media/image11.jpeg"/><Relationship Id="rId7" Type="http://schemas.openxmlformats.org/officeDocument/2006/relationships/hyperlink" Target="https://aquilanonvedente.wordpress.com/2015/11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Blockchains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Maybe some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Name, what year at UMBC, your favorite TV episodes/sports</a:t>
            </a:r>
          </a:p>
          <a:p>
            <a:r>
              <a:rPr lang="en-US" dirty="0"/>
              <a:t>What are your (research) interests? (Or: What jobs you want to do?)</a:t>
            </a:r>
          </a:p>
          <a:p>
            <a:r>
              <a:rPr lang="en-US" dirty="0"/>
              <a:t>What do you know about blockchains?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6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webpage</a:t>
            </a:r>
          </a:p>
          <a:p>
            <a:pPr lvl="2"/>
            <a:r>
              <a:rPr lang="en-US" altLang="zh-CN" dirty="0"/>
              <a:t>Google</a:t>
            </a:r>
            <a:r>
              <a:rPr lang="zh-CN" altLang="en-US" dirty="0"/>
              <a:t> </a:t>
            </a:r>
            <a:r>
              <a:rPr lang="en-US" altLang="zh-CN" dirty="0"/>
              <a:t>Haibin</a:t>
            </a:r>
            <a:r>
              <a:rPr lang="zh-CN" altLang="en-US" dirty="0"/>
              <a:t> </a:t>
            </a:r>
            <a:r>
              <a:rPr lang="en-US" altLang="zh-CN" dirty="0"/>
              <a:t>Zhang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UMBC</a:t>
            </a:r>
          </a:p>
          <a:p>
            <a:pPr lvl="2"/>
            <a:r>
              <a:rPr lang="en-US" dirty="0">
                <a:hlinkClick r:id="rId2"/>
              </a:rPr>
              <a:t>https://www.csee.umbc.edu/~hbzhang/classes/491-691-1/index.html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5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 Grader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Divyesh</a:t>
            </a:r>
            <a:r>
              <a:rPr lang="en-US" dirty="0"/>
              <a:t> </a:t>
            </a:r>
            <a:r>
              <a:rPr lang="en-US" dirty="0" err="1"/>
              <a:t>Chitroda</a:t>
            </a:r>
            <a:endParaRPr lang="en-US" dirty="0"/>
          </a:p>
          <a:p>
            <a:endParaRPr lang="en-US" dirty="0"/>
          </a:p>
          <a:p>
            <a:r>
              <a:rPr lang="en-US" dirty="0"/>
              <a:t>d151@umbc.edu </a:t>
            </a:r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Useful 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Cachin</a:t>
            </a:r>
            <a:r>
              <a:rPr lang="en-US" dirty="0"/>
              <a:t> et al. book (modern systems and distributed systems): http://</a:t>
            </a:r>
            <a:r>
              <a:rPr lang="en-US" dirty="0" err="1"/>
              <a:t>www.springer.com</a:t>
            </a:r>
            <a:r>
              <a:rPr lang="en-US" dirty="0"/>
              <a:t>/us/book/9783642152597 (UMBC students have free access to this book.)</a:t>
            </a:r>
          </a:p>
          <a:p>
            <a:r>
              <a:rPr lang="en-US" dirty="0"/>
              <a:t>Katz Lindell book (modern cryptography): http://</a:t>
            </a:r>
            <a:r>
              <a:rPr lang="en-US" dirty="0" err="1"/>
              <a:t>www.cs.umd.edu</a:t>
            </a:r>
            <a:r>
              <a:rPr lang="en-US" dirty="0"/>
              <a:t>/~</a:t>
            </a:r>
            <a:r>
              <a:rPr lang="en-US" dirty="0" err="1"/>
              <a:t>jkatz</a:t>
            </a:r>
            <a:r>
              <a:rPr lang="en-US" dirty="0"/>
              <a:t>/</a:t>
            </a:r>
            <a:r>
              <a:rPr lang="en-US" dirty="0" err="1"/>
              <a:t>imc.html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756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/>
          </a:bodyPr>
          <a:lstStyle/>
          <a:p>
            <a:r>
              <a:rPr lang="en-US" dirty="0"/>
              <a:t>Form a team of size 2. </a:t>
            </a:r>
          </a:p>
          <a:p>
            <a:r>
              <a:rPr lang="en-US" dirty="0"/>
              <a:t>1 is discouraged; but you can ask my special permission</a:t>
            </a:r>
          </a:p>
          <a:p>
            <a:r>
              <a:rPr lang="en-US" dirty="0"/>
              <a:t>3? you can ask my special permission; the project should be proportionally better</a:t>
            </a:r>
          </a:p>
          <a:p>
            <a:endParaRPr lang="en-US" dirty="0"/>
          </a:p>
          <a:p>
            <a:r>
              <a:rPr lang="en-US" dirty="0"/>
              <a:t>After forming a team, let’s meet regularly in class and after class. </a:t>
            </a:r>
          </a:p>
        </p:txBody>
      </p:sp>
    </p:spTree>
    <p:extLst>
      <p:ext uri="{BB962C8B-B14F-4D97-AF65-F5344CB8AC3E}">
        <p14:creationId xmlns:p14="http://schemas.microsoft.com/office/powerpoint/2010/main" val="298903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/>
          </a:bodyPr>
          <a:lstStyle/>
          <a:p>
            <a:r>
              <a:rPr lang="en-US" dirty="0"/>
              <a:t>Participation: 10%. </a:t>
            </a:r>
          </a:p>
          <a:p>
            <a:r>
              <a:rPr lang="en-US" dirty="0"/>
              <a:t>Paper reviews and other small tasks: 20%. </a:t>
            </a:r>
          </a:p>
          <a:p>
            <a:r>
              <a:rPr lang="en-US" dirty="0"/>
              <a:t>Mid-term presentation: 10%. </a:t>
            </a:r>
          </a:p>
          <a:p>
            <a:r>
              <a:rPr lang="en-US" dirty="0"/>
              <a:t>Final presentation 10%: Time to show your achievements! Not the project due day. </a:t>
            </a:r>
          </a:p>
          <a:p>
            <a:r>
              <a:rPr lang="en-US" dirty="0"/>
              <a:t>Project (code, evaluation): 50%. The project will be evaluated in novelty and complexity. </a:t>
            </a:r>
          </a:p>
        </p:txBody>
      </p:sp>
    </p:spTree>
    <p:extLst>
      <p:ext uri="{BB962C8B-B14F-4D97-AF65-F5344CB8AC3E}">
        <p14:creationId xmlns:p14="http://schemas.microsoft.com/office/powerpoint/2010/main" val="14767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Beyond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/>
          </a:bodyPr>
          <a:lstStyle/>
          <a:p>
            <a:r>
              <a:rPr lang="en-US" altLang="zh-CN" dirty="0"/>
              <a:t>It is good to know blockchains (good and bad)</a:t>
            </a:r>
          </a:p>
          <a:p>
            <a:r>
              <a:rPr lang="en-US" altLang="zh-CN" dirty="0"/>
              <a:t>Train you to do research, an ability you do not easily obtain elsewhere</a:t>
            </a:r>
          </a:p>
          <a:p>
            <a:r>
              <a:rPr lang="en-US" altLang="zh-CN" dirty="0"/>
              <a:t>Have some hands-on experience on blockchains</a:t>
            </a:r>
          </a:p>
          <a:p>
            <a:r>
              <a:rPr lang="en-US" altLang="zh-CN" dirty="0"/>
              <a:t>Add blockchain projects experience to your resume</a:t>
            </a:r>
          </a:p>
          <a:p>
            <a:r>
              <a:rPr lang="en-US" altLang="zh-CN" dirty="0" smtClean="0"/>
              <a:t>Let’s </a:t>
            </a:r>
            <a:r>
              <a:rPr lang="en-US" altLang="zh-CN" dirty="0"/>
              <a:t>try to write an academic paper together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 Expect from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/>
          </a:bodyPr>
          <a:lstStyle/>
          <a:p>
            <a:r>
              <a:rPr lang="en-US" altLang="zh-CN" dirty="0"/>
              <a:t>This course is research focused; be scientific, but open your mind</a:t>
            </a:r>
          </a:p>
          <a:p>
            <a:r>
              <a:rPr lang="en-US" altLang="zh-CN" dirty="0"/>
              <a:t>Spend equal time just as your other courses</a:t>
            </a:r>
          </a:p>
          <a:p>
            <a:r>
              <a:rPr lang="en-US" altLang="zh-CN" dirty="0"/>
              <a:t>Plan ahead; start your project early</a:t>
            </a:r>
          </a:p>
          <a:p>
            <a:r>
              <a:rPr lang="en-US" altLang="zh-CN" dirty="0"/>
              <a:t>Treat me as your thesis advisor if you want; discuss with me on research in class and after class</a:t>
            </a:r>
          </a:p>
          <a:p>
            <a:r>
              <a:rPr lang="en-US" altLang="zh-CN" dirty="0"/>
              <a:t>We need to keep the projects going</a:t>
            </a:r>
          </a:p>
          <a:p>
            <a:r>
              <a:rPr lang="en-US" altLang="zh-CN" dirty="0"/>
              <a:t>Glad to try and compare different approaches</a:t>
            </a:r>
          </a:p>
          <a:p>
            <a:endParaRPr lang="en-US" altLang="zh-CN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We may have some guest lectures (1-3) if we can find the right ones.</a:t>
            </a:r>
          </a:p>
        </p:txBody>
      </p:sp>
    </p:spTree>
    <p:extLst>
      <p:ext uri="{BB962C8B-B14F-4D97-AF65-F5344CB8AC3E}">
        <p14:creationId xmlns:p14="http://schemas.microsoft.com/office/powerpoint/2010/main" val="204370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Please ask questions throughout!</a:t>
            </a:r>
          </a:p>
        </p:txBody>
      </p:sp>
    </p:spTree>
    <p:extLst>
      <p:ext uri="{BB962C8B-B14F-4D97-AF65-F5344CB8AC3E}">
        <p14:creationId xmlns:p14="http://schemas.microsoft.com/office/powerpoint/2010/main" val="33640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/>
              <a:t>Blockchain is an amazing and emerging topic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learning blockchains?</a:t>
            </a:r>
          </a:p>
          <a:p>
            <a:pPr lvl="1"/>
            <a:r>
              <a:rPr lang="en-US" dirty="0"/>
              <a:t>Useful; widely used already</a:t>
            </a:r>
          </a:p>
          <a:p>
            <a:pPr lvl="1"/>
            <a:r>
              <a:rPr lang="en-US" dirty="0"/>
              <a:t>Interesting theory</a:t>
            </a:r>
          </a:p>
          <a:p>
            <a:pPr lvl="1"/>
            <a:r>
              <a:rPr lang="en-US" dirty="0"/>
              <a:t>Fun to </a:t>
            </a:r>
            <a:r>
              <a:rPr lang="en-US" dirty="0" smtClean="0"/>
              <a:t>learn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2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OK, A Brief Introduction on Blockchains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Should be easily accessible</a:t>
            </a:r>
          </a:p>
          <a:p>
            <a:pPr>
              <a:spcBef>
                <a:spcPts val="0"/>
              </a:spcBef>
            </a:pPr>
            <a:r>
              <a:rPr lang="en-US" dirty="0"/>
              <a:t>Not at all like what you read from the Internet!</a:t>
            </a:r>
          </a:p>
        </p:txBody>
      </p:sp>
    </p:spTree>
    <p:extLst>
      <p:ext uri="{BB962C8B-B14F-4D97-AF65-F5344CB8AC3E}">
        <p14:creationId xmlns:p14="http://schemas.microsoft.com/office/powerpoint/2010/main" val="420547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Client-Server</a:t>
            </a:r>
            <a:r>
              <a:rPr kumimoji="1" lang="zh-CN" altLang="en-US" dirty="0"/>
              <a:t> </a:t>
            </a:r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lang="en-US" dirty="0"/>
              <a:t>One server is a single point of failure or compromise</a:t>
            </a:r>
          </a:p>
          <a:p>
            <a:endParaRPr kumimoji="1" lang="en-US" altLang="zh-C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072E1CC-6A80-4BC8-B032-2949810475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15332" y="2588481"/>
            <a:ext cx="819294" cy="8881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2FB385B-9D2D-4DAB-BBA1-1C375B57F4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532" y="2305261"/>
            <a:ext cx="943504" cy="1454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96933DE-3A22-4E88-817E-4680E07C91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32" y="2333141"/>
            <a:ext cx="1342852" cy="13988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A3138A8-7C61-4179-A8EB-4D839494498E}"/>
              </a:ext>
            </a:extLst>
          </p:cNvPr>
          <p:cNvSpPr txBox="1"/>
          <p:nvPr/>
        </p:nvSpPr>
        <p:spPr>
          <a:xfrm>
            <a:off x="1724132" y="388265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25BE116-8B4D-4BCF-A8BA-D59684675A43}"/>
              </a:ext>
            </a:extLst>
          </p:cNvPr>
          <p:cNvSpPr txBox="1"/>
          <p:nvPr/>
        </p:nvSpPr>
        <p:spPr>
          <a:xfrm>
            <a:off x="6423132" y="3882656"/>
            <a:ext cx="987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Server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314BCC0C-3781-44E9-8033-71565C370D00}"/>
              </a:ext>
            </a:extLst>
          </p:cNvPr>
          <p:cNvCxnSpPr/>
          <p:nvPr/>
        </p:nvCxnSpPr>
        <p:spPr>
          <a:xfrm>
            <a:off x="3095732" y="283866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9C1702D2-49B0-472F-83D8-8B2CA1877C61}"/>
              </a:ext>
            </a:extLst>
          </p:cNvPr>
          <p:cNvCxnSpPr>
            <a:cxnSpLocks/>
          </p:cNvCxnSpPr>
          <p:nvPr/>
        </p:nvCxnSpPr>
        <p:spPr>
          <a:xfrm flipH="1">
            <a:off x="3095732" y="337206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8C12DA0-0E90-4110-9E8A-0B58D3A479EF}"/>
              </a:ext>
            </a:extLst>
          </p:cNvPr>
          <p:cNvSpPr txBox="1"/>
          <p:nvPr/>
        </p:nvSpPr>
        <p:spPr>
          <a:xfrm>
            <a:off x="4129264" y="2285032"/>
            <a:ext cx="119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Request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F5A8C46-8EAF-40FC-A398-10CEE70EF75F}"/>
              </a:ext>
            </a:extLst>
          </p:cNvPr>
          <p:cNvSpPr txBox="1"/>
          <p:nvPr/>
        </p:nvSpPr>
        <p:spPr>
          <a:xfrm>
            <a:off x="4037764" y="3528997"/>
            <a:ext cx="137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7126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err="1"/>
              <a:t>Blockchains</a:t>
            </a:r>
            <a:r>
              <a:rPr kumimoji="1" lang="en-US" altLang="zh-CN" dirty="0"/>
              <a:t> (State Machine Replication)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5325533"/>
          </a:xfrm>
        </p:spPr>
        <p:txBody>
          <a:bodyPr>
            <a:normAutofit fontScale="85000" lnSpcReduction="2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Blockchains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tolerate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(arbitrary)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failures</a:t>
            </a:r>
          </a:p>
          <a:p>
            <a:pPr lvl="1"/>
            <a:r>
              <a:rPr kumimoji="1" lang="en-US" altLang="zh-CN" dirty="0"/>
              <a:t>Integrity/safety: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correctly</a:t>
            </a:r>
          </a:p>
          <a:p>
            <a:pPr lvl="1"/>
            <a:r>
              <a:rPr kumimoji="1" lang="en-US" altLang="zh-CN" dirty="0"/>
              <a:t>Availability/liveness: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always</a:t>
            </a:r>
            <a:r>
              <a:rPr kumimoji="1" lang="zh-CN" altLang="en-US" dirty="0"/>
              <a:t> </a:t>
            </a:r>
            <a:r>
              <a:rPr kumimoji="1" lang="en-US" altLang="zh-CN" dirty="0"/>
              <a:t>available</a:t>
            </a:r>
          </a:p>
          <a:p>
            <a:pPr lvl="1"/>
            <a:r>
              <a:rPr kumimoji="1" lang="en-US" altLang="zh-CN" dirty="0"/>
              <a:t>(Typically,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confidentiality)</a:t>
            </a:r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66B9EC6-DDBD-4ABB-A9DE-4CC8C58EA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4287" y="3609692"/>
            <a:ext cx="819294" cy="888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F6D3071-9A64-4114-9C94-1C67065D1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0" y="2035631"/>
            <a:ext cx="1342852" cy="139880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6B1A0A6-C47F-4E91-853E-BBF4EAB2AE5D}"/>
              </a:ext>
            </a:extLst>
          </p:cNvPr>
          <p:cNvSpPr txBox="1"/>
          <p:nvPr/>
        </p:nvSpPr>
        <p:spPr>
          <a:xfrm>
            <a:off x="1276140" y="358514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762F424-99C5-42D4-9A6B-856407EE99C1}"/>
              </a:ext>
            </a:extLst>
          </p:cNvPr>
          <p:cNvSpPr txBox="1"/>
          <p:nvPr/>
        </p:nvSpPr>
        <p:spPr>
          <a:xfrm>
            <a:off x="6990737" y="1349510"/>
            <a:ext cx="119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Replicas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82D56312-5A40-4810-928F-4E2C7D764D9D}"/>
              </a:ext>
            </a:extLst>
          </p:cNvPr>
          <p:cNvCxnSpPr>
            <a:cxnSpLocks/>
          </p:cNvCxnSpPr>
          <p:nvPr/>
        </p:nvCxnSpPr>
        <p:spPr>
          <a:xfrm flipV="1">
            <a:off x="2723940" y="1578431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D7C3CB95-821F-4FC0-988D-0299A6030868}"/>
              </a:ext>
            </a:extLst>
          </p:cNvPr>
          <p:cNvCxnSpPr>
            <a:cxnSpLocks/>
          </p:cNvCxnSpPr>
          <p:nvPr/>
        </p:nvCxnSpPr>
        <p:spPr>
          <a:xfrm flipH="1">
            <a:off x="2723940" y="1730831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57A8F4AD-32E9-4588-84D1-687C2815A5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4" y="3522531"/>
            <a:ext cx="679947" cy="10482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4869AF87-455C-4AF1-995F-581D0B9D97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3" y="2248329"/>
            <a:ext cx="679947" cy="1048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D87B1CC2-C22B-491E-806F-385EA365D9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2" y="928628"/>
            <a:ext cx="679947" cy="1048252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2DBA4721-91A1-4EE9-AEF5-A8D55695104D}"/>
              </a:ext>
            </a:extLst>
          </p:cNvPr>
          <p:cNvCxnSpPr>
            <a:cxnSpLocks/>
          </p:cNvCxnSpPr>
          <p:nvPr/>
        </p:nvCxnSpPr>
        <p:spPr>
          <a:xfrm>
            <a:off x="2736759" y="3187093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96FCE3DD-BF6D-4A48-8420-089D33875A73}"/>
              </a:ext>
            </a:extLst>
          </p:cNvPr>
          <p:cNvCxnSpPr>
            <a:cxnSpLocks/>
          </p:cNvCxnSpPr>
          <p:nvPr/>
        </p:nvCxnSpPr>
        <p:spPr>
          <a:xfrm flipH="1" flipV="1">
            <a:off x="2694030" y="3326177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6DAF9B02-97DF-4BF1-B4E3-0544CC955BE8}"/>
              </a:ext>
            </a:extLst>
          </p:cNvPr>
          <p:cNvCxnSpPr/>
          <p:nvPr/>
        </p:nvCxnSpPr>
        <p:spPr>
          <a:xfrm>
            <a:off x="2736759" y="27976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E5881900-C7AB-47E8-92DC-5F38F82D3639}"/>
              </a:ext>
            </a:extLst>
          </p:cNvPr>
          <p:cNvCxnSpPr>
            <a:cxnSpLocks/>
          </p:cNvCxnSpPr>
          <p:nvPr/>
        </p:nvCxnSpPr>
        <p:spPr>
          <a:xfrm flipH="1">
            <a:off x="2723940" y="29500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813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Blockchain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Consensus</a:t>
            </a:r>
            <a:r>
              <a:rPr kumimoji="1" lang="zh-CN" altLang="en-US" dirty="0"/>
              <a:t> </a:t>
            </a:r>
            <a:r>
              <a:rPr kumimoji="1" lang="en-US" altLang="zh-CN" dirty="0"/>
              <a:t>(What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it?</a:t>
            </a:r>
            <a:r>
              <a:rPr kumimoji="1" lang="zh-CN" altLang="en-US" dirty="0"/>
              <a:t> </a:t>
            </a:r>
            <a:r>
              <a:rPr kumimoji="1" lang="en-US" altLang="zh-CN" dirty="0"/>
              <a:t>Why</a:t>
            </a:r>
            <a:r>
              <a:rPr kumimoji="1" lang="zh-CN" altLang="en-US" dirty="0"/>
              <a:t> </a:t>
            </a:r>
            <a:r>
              <a:rPr kumimoji="1" lang="en-US" altLang="zh-CN" dirty="0"/>
              <a:t>hard?)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4501445"/>
          </a:xfrm>
        </p:spPr>
        <p:txBody>
          <a:bodyPr/>
          <a:lstStyle/>
          <a:p>
            <a:endParaRPr kumimoji="1" lang="en-US" altLang="zh-CN" b="1" dirty="0"/>
          </a:p>
          <a:p>
            <a:r>
              <a:rPr kumimoji="1" lang="en-US" altLang="zh-CN" b="1" dirty="0"/>
              <a:t>Correct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servers</a:t>
            </a:r>
            <a:r>
              <a:rPr kumimoji="1" lang="zh-CN" altLang="en-US" b="1" dirty="0"/>
              <a:t> </a:t>
            </a:r>
            <a:r>
              <a:rPr kumimoji="1" lang="en-US" altLang="zh-CN" dirty="0"/>
              <a:t>maintain</a:t>
            </a:r>
            <a:r>
              <a:rPr kumimoji="1" lang="zh-CN" altLang="en-US" dirty="0"/>
              <a:t> </a:t>
            </a:r>
            <a:r>
              <a:rPr kumimoji="1" lang="en-US" altLang="zh-CN" b="1" dirty="0"/>
              <a:t>the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same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consistent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state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even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1)</a:t>
            </a:r>
            <a:r>
              <a:rPr kumimoji="1" lang="zh-CN" altLang="en-US" dirty="0"/>
              <a:t> </a:t>
            </a:r>
            <a:r>
              <a:rPr kumimoji="1" lang="en-US" altLang="zh-CN" dirty="0"/>
              <a:t>under</a:t>
            </a:r>
            <a:r>
              <a:rPr kumimoji="1" lang="zh-CN" altLang="en-US" dirty="0"/>
              <a:t> </a:t>
            </a:r>
            <a:r>
              <a:rPr kumimoji="1" lang="en-US" altLang="zh-CN" dirty="0"/>
              <a:t>highly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concurrent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client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requests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2)</a:t>
            </a:r>
            <a:r>
              <a:rPr kumimoji="1" lang="zh-CN" altLang="en-US" dirty="0"/>
              <a:t> </a:t>
            </a:r>
            <a:r>
              <a:rPr kumimoji="1" lang="en-US" altLang="zh-CN" dirty="0"/>
              <a:t>when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fraction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compromised</a:t>
            </a:r>
          </a:p>
          <a:p>
            <a:pPr lvl="1"/>
            <a:r>
              <a:rPr kumimoji="1" lang="en-US" altLang="zh-CN" dirty="0"/>
              <a:t>3)</a:t>
            </a:r>
            <a:r>
              <a:rPr kumimoji="1" lang="zh-CN" altLang="en-US" dirty="0"/>
              <a:t> </a:t>
            </a:r>
            <a:r>
              <a:rPr kumimoji="1" lang="en-US" altLang="zh-CN" dirty="0"/>
              <a:t>under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asynchrony</a:t>
            </a:r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9557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Blockchains (modeled as state machine replication)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422" y="246417"/>
            <a:ext cx="8581292" cy="797806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/>
              <a:t>Roughly, Consensus: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About</a:t>
            </a:r>
            <a:r>
              <a:rPr kumimoji="1" lang="zh-CN" altLang="en-US" dirty="0"/>
              <a:t> </a:t>
            </a:r>
            <a:r>
              <a:rPr kumimoji="1" lang="en-US" altLang="zh-CN" dirty="0"/>
              <a:t>Achieving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“Total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Order”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389077" y="867083"/>
            <a:ext cx="2575879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Lamport</a:t>
            </a:r>
            <a:r>
              <a:rPr lang="en-US" altLang="zh-CN" sz="1600" dirty="0"/>
              <a:t>, ACM TOPLAS 1984]</a:t>
            </a:r>
          </a:p>
        </p:txBody>
      </p:sp>
    </p:spTree>
    <p:extLst>
      <p:ext uri="{BB962C8B-B14F-4D97-AF65-F5344CB8AC3E}">
        <p14:creationId xmlns:p14="http://schemas.microsoft.com/office/powerpoint/2010/main" val="1866693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377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68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77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6816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64605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72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200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AA98FD83-ADD4-4C21-9ADB-C4C0D1F260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692058" y="854110"/>
            <a:ext cx="1140294" cy="9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9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not be nervous! This is a Research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/>
              <a:t>Not a regular learning-based class</a:t>
            </a:r>
          </a:p>
          <a:p>
            <a:r>
              <a:rPr lang="en-US" dirty="0"/>
              <a:t>Teach you how to do research</a:t>
            </a:r>
          </a:p>
          <a:p>
            <a:endParaRPr lang="en-US" dirty="0"/>
          </a:p>
          <a:p>
            <a:r>
              <a:rPr lang="en-US" dirty="0"/>
              <a:t>Easier and less abstract than the crypto class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Characterizing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Blockchains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/>
          </a:p>
          <a:p>
            <a:r>
              <a:rPr kumimoji="1" lang="en-US" altLang="zh-CN" sz="2400" dirty="0"/>
              <a:t>Permissionless: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explicitly/implicitly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rely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cryptocurrency</a:t>
            </a:r>
          </a:p>
          <a:p>
            <a:r>
              <a:rPr kumimoji="1" lang="en-US" altLang="zh-CN" sz="2400" dirty="0"/>
              <a:t>Permissioned: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traditional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Byzantine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fault-tolerant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distributed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system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(consortium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blockchains,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private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blockchains)</a:t>
            </a:r>
            <a:r>
              <a:rPr kumimoji="1" lang="zh-CN" altLang="en-US" dirty="0"/>
              <a:t> </a:t>
            </a:r>
            <a:endParaRPr kumimoji="1" lang="en-US" altLang="zh-CN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xmlns="" id="{9C18A076-32B5-46C4-B389-8A1E04287BA4}"/>
              </a:ext>
            </a:extLst>
          </p:cNvPr>
          <p:cNvGraphicFramePr>
            <a:graphicFrameLocks/>
          </p:cNvGraphicFramePr>
          <p:nvPr/>
        </p:nvGraphicFramePr>
        <p:xfrm>
          <a:off x="170822" y="1788611"/>
          <a:ext cx="8842549" cy="158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:a16="http://schemas.microsoft.com/office/drawing/2014/main" xmlns="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:a16="http://schemas.microsoft.com/office/drawing/2014/main" xmlns="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:a16="http://schemas.microsoft.com/office/drawing/2014/main" xmlns="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Consensus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/>
                        <a:t>PoX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(Proof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“X”)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Bitcoin,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Fixed;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know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IDs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of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each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BFT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(Byzantine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fault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Fabric,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 err="1"/>
                        <a:t>Iroha</a:t>
                      </a:r>
                      <a:r>
                        <a:rPr lang="en-US" altLang="zh-CN" sz="1800" baseline="0" dirty="0"/>
                        <a:t>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Chios,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556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687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fontScale="92500"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/>
          </a:p>
          <a:p>
            <a:r>
              <a:rPr kumimoji="1" lang="en-US" altLang="zh-CN" sz="2400" dirty="0"/>
              <a:t>Permissionless: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explicitly/implicitly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rely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cryptocurrency</a:t>
            </a:r>
          </a:p>
          <a:p>
            <a:r>
              <a:rPr kumimoji="1" lang="en-US" altLang="zh-CN" sz="2400" dirty="0"/>
              <a:t>Permissioned: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traditional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Byzantine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fault-tolerant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distributed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system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(consortium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blockchains,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private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blockchains)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r>
              <a:rPr kumimoji="1" lang="en-US" altLang="zh-CN" sz="2400" dirty="0"/>
              <a:t>Hybrid: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use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BFT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to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improve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/>
              <a:t>permissionless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Characterizing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Blockchains</a:t>
            </a:r>
            <a:endParaRPr kumimoji="1" lang="zh-CN" alt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xmlns="" id="{9C18A076-32B5-46C4-B389-8A1E04287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937056"/>
              </p:ext>
            </p:extLst>
          </p:nvPr>
        </p:nvGraphicFramePr>
        <p:xfrm>
          <a:off x="170822" y="1393673"/>
          <a:ext cx="8842549" cy="2416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:a16="http://schemas.microsoft.com/office/drawing/2014/main" xmlns="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:a16="http://schemas.microsoft.com/office/drawing/2014/main" xmlns="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:a16="http://schemas.microsoft.com/office/drawing/2014/main" xmlns="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Consensus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/>
                        <a:t>PoX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(Proof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“X</a:t>
                      </a:r>
                      <a:r>
                        <a:rPr lang="en-US" altLang="zh-CN" sz="1800" dirty="0" smtClean="0"/>
                        <a:t>”) + Some mechanism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Bitcoin,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aseline="0" dirty="0"/>
                        <a:t>Fixed;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know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IDs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of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each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BFT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(Byzantine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fault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Fabric,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 err="1"/>
                        <a:t>Iroha</a:t>
                      </a:r>
                      <a:r>
                        <a:rPr lang="en-US" altLang="zh-CN" sz="1800" baseline="0" dirty="0"/>
                        <a:t>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Chios,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5566253"/>
                  </a:ext>
                </a:extLst>
              </a:tr>
              <a:tr h="43339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Hybrid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</a:t>
                      </a:r>
                      <a:r>
                        <a:rPr lang="en-US" altLang="zh-CN" sz="1800" dirty="0" err="1"/>
                        <a:t>permissonless</a:t>
                      </a:r>
                      <a:r>
                        <a:rPr lang="en-US" altLang="zh-CN" sz="180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Sybil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resistant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PoX</a:t>
                      </a:r>
                      <a:r>
                        <a:rPr lang="en-US" altLang="zh-CN" sz="1800" dirty="0"/>
                        <a:t>+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BFT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zh-CN" dirty="0" err="1"/>
                        <a:t>Elastico</a:t>
                      </a:r>
                      <a:r>
                        <a:rPr kumimoji="1" lang="en-US" altLang="zh-CN" dirty="0"/>
                        <a:t>,</a:t>
                      </a:r>
                      <a:r>
                        <a:rPr kumimoji="1" lang="zh-CN" altLang="en-US" baseline="0" dirty="0"/>
                        <a:t> </a:t>
                      </a:r>
                      <a:r>
                        <a:rPr kumimoji="1" lang="en-US" altLang="zh-CN" baseline="0" dirty="0" err="1"/>
                        <a:t>OmniLedger</a:t>
                      </a:r>
                      <a:r>
                        <a:rPr kumimoji="1" lang="en-US" altLang="zh-CN" baseline="0" dirty="0"/>
                        <a:t>,</a:t>
                      </a:r>
                      <a:r>
                        <a:rPr kumimoji="1" lang="zh-CN" altLang="en-US" baseline="0" dirty="0"/>
                        <a:t> </a:t>
                      </a:r>
                      <a:endParaRPr kumimoji="1" lang="en-US" altLang="zh-CN" baseline="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CN" sz="1800" baseline="0" dirty="0" err="1"/>
                        <a:t>Ethereum</a:t>
                      </a:r>
                      <a:r>
                        <a:rPr kumimoji="0" lang="zh-CN" altLang="en-US" sz="1800" baseline="0" dirty="0"/>
                        <a:t> </a:t>
                      </a:r>
                      <a:r>
                        <a:rPr kumimoji="0" lang="en-US" altLang="zh-CN" sz="1800" baseline="0" dirty="0"/>
                        <a:t>Casper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550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49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You Can Choose Your Topic (With my guidance)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/>
          </a:bodyPr>
          <a:lstStyle/>
          <a:p>
            <a:r>
              <a:rPr lang="en-US" altLang="zh-CN" dirty="0"/>
              <a:t>Matching your interests!</a:t>
            </a:r>
          </a:p>
          <a:p>
            <a:endParaRPr lang="en-US" altLang="zh-CN" dirty="0"/>
          </a:p>
          <a:p>
            <a:r>
              <a:rPr lang="en-US" altLang="zh-CN" dirty="0"/>
              <a:t>The topic needs to be “interesting” though</a:t>
            </a:r>
          </a:p>
          <a:p>
            <a:endParaRPr lang="en-US" altLang="zh-CN" dirty="0"/>
          </a:p>
          <a:p>
            <a:r>
              <a:rPr lang="en-US" altLang="zh-CN" dirty="0"/>
              <a:t>Your colleagues and I will help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4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 Am?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/>
              <a:t>Assistant professor in CSEE</a:t>
            </a:r>
          </a:p>
          <a:p>
            <a:r>
              <a:rPr lang="en-US" dirty="0"/>
              <a:t>Do research in the intersection of applied cryptography, security, and distributed systems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Some Blockchains My Team and I Built</a:t>
            </a: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2218" y="1143000"/>
            <a:ext cx="8155982" cy="5715000"/>
          </a:xfrm>
        </p:spPr>
        <p:txBody>
          <a:bodyPr>
            <a:normAutofit fontScale="92500"/>
          </a:bodyPr>
          <a:lstStyle/>
          <a:p>
            <a:r>
              <a:rPr kumimoji="1" lang="en-US" altLang="zh-CN" sz="1800" dirty="0"/>
              <a:t>Permissioned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blockchains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(designed/implemented)</a:t>
            </a:r>
          </a:p>
          <a:p>
            <a:pPr lvl="1"/>
            <a:r>
              <a:rPr kumimoji="1" lang="en-US" altLang="zh-CN" b="1" dirty="0" err="1"/>
              <a:t>ByzID</a:t>
            </a:r>
            <a:r>
              <a:rPr kumimoji="1" lang="zh-CN" altLang="en-US" dirty="0"/>
              <a:t> </a:t>
            </a:r>
            <a:r>
              <a:rPr kumimoji="1" lang="en-US" altLang="zh-CN" dirty="0"/>
              <a:t>(SRDS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2014,</a:t>
            </a:r>
            <a:r>
              <a:rPr kumimoji="1" lang="zh-CN" altLang="en-US" dirty="0"/>
              <a:t> </a:t>
            </a:r>
            <a:r>
              <a:rPr kumimoji="1" lang="en-US" altLang="zh-CN" dirty="0"/>
              <a:t>Best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Paper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Candidate)</a:t>
            </a:r>
          </a:p>
          <a:p>
            <a:pPr lvl="1"/>
            <a:r>
              <a:rPr kumimoji="1" lang="en-US" altLang="zh-CN" b="1" dirty="0" err="1"/>
              <a:t>BChain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(OPODIS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2014,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used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Hyperledger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Iroha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featured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Hyperledger</a:t>
            </a:r>
            <a:r>
              <a:rPr kumimoji="1" lang="zh-CN" altLang="en-US" dirty="0"/>
              <a:t> </a:t>
            </a:r>
            <a:r>
              <a:rPr kumimoji="1" lang="en-US" altLang="zh-CN" dirty="0"/>
              <a:t>whitepaper)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b="1" i="1" dirty="0" err="1"/>
              <a:t>h</a:t>
            </a:r>
            <a:r>
              <a:rPr kumimoji="1" lang="en-US" altLang="zh-CN" b="1" dirty="0" err="1"/>
              <a:t>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(IEEE</a:t>
            </a:r>
            <a:r>
              <a:rPr kumimoji="1" lang="zh-CN" altLang="en-US" dirty="0"/>
              <a:t> </a:t>
            </a:r>
            <a:r>
              <a:rPr kumimoji="1" lang="en-US" altLang="zh-CN" dirty="0"/>
              <a:t>TDSC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2015,</a:t>
            </a:r>
            <a:r>
              <a:rPr kumimoji="1" lang="zh-CN" altLang="en-US" dirty="0"/>
              <a:t> </a:t>
            </a:r>
            <a:r>
              <a:rPr kumimoji="1" lang="en-US" altLang="zh-CN" dirty="0"/>
              <a:t>hybrid</a:t>
            </a:r>
            <a:r>
              <a:rPr kumimoji="1" lang="zh-CN" altLang="en-US" dirty="0"/>
              <a:t> </a:t>
            </a:r>
            <a:r>
              <a:rPr kumimoji="1" lang="en-US" altLang="zh-CN" dirty="0"/>
              <a:t>BFT)</a:t>
            </a:r>
          </a:p>
          <a:p>
            <a:pPr lvl="1"/>
            <a:r>
              <a:rPr kumimoji="1" lang="en-US" altLang="zh-CN" b="1" dirty="0"/>
              <a:t>CBFT</a:t>
            </a:r>
            <a:r>
              <a:rPr kumimoji="1" lang="zh-CN" altLang="en-US" b="1" dirty="0"/>
              <a:t> </a:t>
            </a:r>
            <a:r>
              <a:rPr kumimoji="1" lang="en-US" altLang="zh-CN" dirty="0"/>
              <a:t>(SRDS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2016,</a:t>
            </a:r>
            <a:r>
              <a:rPr kumimoji="1" lang="zh-CN" altLang="en-US" dirty="0"/>
              <a:t> </a:t>
            </a:r>
            <a:r>
              <a:rPr kumimoji="1" lang="en-US" altLang="zh-CN" dirty="0"/>
              <a:t>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confidentiality)</a:t>
            </a:r>
          </a:p>
          <a:p>
            <a:pPr lvl="1"/>
            <a:r>
              <a:rPr kumimoji="1" lang="en-US" altLang="zh-CN" b="1" dirty="0"/>
              <a:t>CP-BFT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(DSN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2017,</a:t>
            </a:r>
            <a:r>
              <a:rPr kumimoji="1" lang="zh-CN" altLang="en-US" dirty="0"/>
              <a:t> </a:t>
            </a:r>
            <a:r>
              <a:rPr kumimoji="1" lang="en-US" altLang="zh-CN" dirty="0"/>
              <a:t>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causal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order)</a:t>
            </a:r>
          </a:p>
          <a:p>
            <a:pPr lvl="1"/>
            <a:r>
              <a:rPr kumimoji="1" lang="en-US" altLang="zh-CN" b="1" dirty="0"/>
              <a:t>BEAT</a:t>
            </a:r>
            <a:r>
              <a:rPr kumimoji="1" lang="zh-CN" altLang="en-US" dirty="0"/>
              <a:t> </a:t>
            </a:r>
            <a:r>
              <a:rPr kumimoji="1" lang="en-US" altLang="zh-CN" dirty="0"/>
              <a:t>(CCS</a:t>
            </a:r>
            <a:r>
              <a:rPr kumimoji="1" lang="zh-CN" altLang="en-US" dirty="0"/>
              <a:t> </a:t>
            </a:r>
            <a:r>
              <a:rPr kumimoji="1" lang="en-US" altLang="zh-CN" dirty="0"/>
              <a:t>2018,</a:t>
            </a:r>
            <a:r>
              <a:rPr kumimoji="1" lang="zh-CN" altLang="en-US" dirty="0"/>
              <a:t> </a:t>
            </a:r>
            <a:r>
              <a:rPr kumimoji="1" lang="en-US" altLang="zh-CN" dirty="0"/>
              <a:t>asynchronous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BFT</a:t>
            </a:r>
            <a:r>
              <a:rPr kumimoji="1" lang="zh-CN" altLang="en-US" dirty="0"/>
              <a:t> </a:t>
            </a:r>
            <a:r>
              <a:rPr kumimoji="1" lang="en-US" altLang="zh-CN" dirty="0"/>
              <a:t>made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practical; state of the art </a:t>
            </a:r>
            <a:r>
              <a:rPr kumimoji="1" lang="en-US" altLang="zh-CN" dirty="0" err="1"/>
              <a:t>asychronous</a:t>
            </a:r>
            <a:r>
              <a:rPr kumimoji="1" lang="en-US" altLang="zh-CN" dirty="0"/>
              <a:t> BFT; featured in Morning paper)</a:t>
            </a:r>
          </a:p>
          <a:p>
            <a:pPr lvl="1"/>
            <a:r>
              <a:rPr kumimoji="1" lang="en-US" altLang="zh-CN" b="1" dirty="0">
                <a:solidFill>
                  <a:srgbClr val="FF0000"/>
                </a:solidFill>
              </a:rPr>
              <a:t>Chios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(Maryland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Innovation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Initiative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Award on Blockchains, NSF PFI-RP award; multiple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partnerships)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endParaRPr kumimoji="1" lang="en-US" altLang="zh-CN" dirty="0">
              <a:solidFill>
                <a:srgbClr val="FF0000"/>
              </a:solidFill>
            </a:endParaRPr>
          </a:p>
          <a:p>
            <a:r>
              <a:rPr kumimoji="1" lang="en-US" altLang="zh-CN" sz="1800" dirty="0"/>
              <a:t>Permissionless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blockchains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(crypto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schemes</a:t>
            </a:r>
            <a:r>
              <a:rPr kumimoji="1" lang="zh-CN" altLang="en-US" sz="1800" dirty="0"/>
              <a:t> </a:t>
            </a:r>
            <a:r>
              <a:rPr kumimoji="1" lang="en-US" altLang="zh-CN" sz="1800" dirty="0"/>
              <a:t>used</a:t>
            </a:r>
            <a:r>
              <a:rPr kumimoji="1" lang="zh-CN" altLang="en-US" sz="1800" dirty="0"/>
              <a:t> </a:t>
            </a:r>
            <a:r>
              <a:rPr kumimoji="1" lang="en-US" altLang="zh-CN" sz="1800" dirty="0" smtClean="0"/>
              <a:t>in many systems)</a:t>
            </a:r>
            <a:endParaRPr kumimoji="1" lang="en-US" altLang="zh-CN" sz="1800" dirty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6952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BChain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solidFill>
                  <a:srgbClr val="595959"/>
                </a:solidFill>
              </a:rPr>
              <a:t>One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of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5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mature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projects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within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 err="1">
                <a:solidFill>
                  <a:srgbClr val="595959"/>
                </a:solidFill>
              </a:rPr>
              <a:t>Hyperledger</a:t>
            </a:r>
            <a:endParaRPr kumimoji="1" lang="en-US" altLang="zh-CN" dirty="0">
              <a:solidFill>
                <a:srgbClr val="595959"/>
              </a:solidFill>
            </a:endParaRPr>
          </a:p>
          <a:p>
            <a:r>
              <a:rPr kumimoji="1" lang="en-US" altLang="zh-CN" dirty="0">
                <a:solidFill>
                  <a:srgbClr val="595959"/>
                </a:solidFill>
              </a:rPr>
              <a:t>Known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as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 err="1">
                <a:solidFill>
                  <a:srgbClr val="595959"/>
                </a:solidFill>
              </a:rPr>
              <a:t>Iroha</a:t>
            </a:r>
            <a:endParaRPr kumimoji="1" lang="en-US" altLang="zh-CN" dirty="0">
              <a:solidFill>
                <a:srgbClr val="595959"/>
              </a:solidFill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1600200" y="1892301"/>
            <a:ext cx="6172200" cy="337608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zh-CN" sz="2400" dirty="0"/>
          </a:p>
          <a:p>
            <a:pPr marL="0" indent="0">
              <a:buNone/>
            </a:pPr>
            <a:endParaRPr kumimoji="1" lang="en-US" altLang="zh-CN" sz="2400" dirty="0"/>
          </a:p>
          <a:p>
            <a:pPr marL="0" indent="0">
              <a:buNone/>
            </a:pPr>
            <a:endParaRPr kumimoji="1" lang="en-US" altLang="zh-CN" sz="2400" dirty="0"/>
          </a:p>
          <a:p>
            <a:pPr marL="0" indent="0">
              <a:buNone/>
            </a:pPr>
            <a:endParaRPr kumimoji="1" lang="en-US" altLang="zh-C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877" y="2989328"/>
            <a:ext cx="3322751" cy="27922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577" y="2164965"/>
            <a:ext cx="2275005" cy="866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395" y="3016748"/>
            <a:ext cx="3126671" cy="14734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38" y="4475717"/>
            <a:ext cx="1438193" cy="13334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684" y="4526578"/>
            <a:ext cx="967763" cy="1255013"/>
          </a:xfrm>
          <a:prstGeom prst="rect">
            <a:avLst/>
          </a:prstGeom>
        </p:spPr>
      </p:pic>
      <p:sp>
        <p:nvSpPr>
          <p:cNvPr id="11" name="Terminator 10"/>
          <p:cNvSpPr/>
          <p:nvPr/>
        </p:nvSpPr>
        <p:spPr>
          <a:xfrm>
            <a:off x="1672543" y="5058862"/>
            <a:ext cx="2526175" cy="507839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erminator 14"/>
          <p:cNvSpPr/>
          <p:nvPr/>
        </p:nvSpPr>
        <p:spPr>
          <a:xfrm>
            <a:off x="4702647" y="5478954"/>
            <a:ext cx="1769480" cy="36536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rminator 15"/>
          <p:cNvSpPr/>
          <p:nvPr/>
        </p:nvSpPr>
        <p:spPr>
          <a:xfrm>
            <a:off x="6568684" y="3754576"/>
            <a:ext cx="460524" cy="395807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Terminator 16"/>
          <p:cNvSpPr/>
          <p:nvPr/>
        </p:nvSpPr>
        <p:spPr>
          <a:xfrm>
            <a:off x="6301401" y="4169569"/>
            <a:ext cx="1525981" cy="1682964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extBox 11"/>
          <p:cNvSpPr txBox="1"/>
          <p:nvPr/>
        </p:nvSpPr>
        <p:spPr>
          <a:xfrm>
            <a:off x="2695456" y="1143000"/>
            <a:ext cx="3058593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[</a:t>
            </a:r>
            <a:r>
              <a:rPr lang="en-US" altLang="zh-CN" sz="1200" dirty="0" err="1">
                <a:solidFill>
                  <a:srgbClr val="FF0000"/>
                </a:solidFill>
              </a:rPr>
              <a:t>Duan</a:t>
            </a:r>
            <a:r>
              <a:rPr lang="en-US" altLang="zh-CN" sz="1200" dirty="0"/>
              <a:t>,</a:t>
            </a:r>
            <a:r>
              <a:rPr lang="zh-CN" altLang="en-US" sz="1200" dirty="0"/>
              <a:t> </a:t>
            </a:r>
            <a:r>
              <a:rPr lang="en-US" altLang="zh-CN" sz="1200" dirty="0" err="1"/>
              <a:t>Meling</a:t>
            </a:r>
            <a:r>
              <a:rPr lang="en-US" altLang="zh-CN" sz="1200" dirty="0"/>
              <a:t>,</a:t>
            </a:r>
            <a:r>
              <a:rPr lang="zh-CN" altLang="en-US" sz="1200" dirty="0"/>
              <a:t> </a:t>
            </a:r>
            <a:r>
              <a:rPr lang="en-US" altLang="zh-CN" sz="1200" dirty="0"/>
              <a:t>Sean,</a:t>
            </a:r>
            <a:r>
              <a:rPr lang="zh-CN" altLang="en-US" sz="1200" dirty="0"/>
              <a:t> </a:t>
            </a:r>
            <a:r>
              <a:rPr lang="en-US" altLang="zh-CN" sz="1200" dirty="0"/>
              <a:t>and</a:t>
            </a:r>
            <a:r>
              <a:rPr lang="zh-CN" altLang="en-US" sz="1200" dirty="0"/>
              <a:t> </a:t>
            </a:r>
            <a:r>
              <a:rPr lang="en-US" altLang="zh-CN" sz="1200" dirty="0">
                <a:solidFill>
                  <a:srgbClr val="FF0000"/>
                </a:solidFill>
              </a:rPr>
              <a:t>Zhang</a:t>
            </a:r>
            <a:r>
              <a:rPr lang="en-US" altLang="zh-CN" sz="1200" dirty="0"/>
              <a:t>, OPODIS</a:t>
            </a:r>
            <a:r>
              <a:rPr lang="zh-CN" altLang="en-US" sz="1200" dirty="0"/>
              <a:t> </a:t>
            </a:r>
            <a:r>
              <a:rPr lang="en-US" altLang="zh-CN" sz="1200" dirty="0"/>
              <a:t>2014]</a:t>
            </a:r>
          </a:p>
        </p:txBody>
      </p:sp>
    </p:spTree>
    <p:extLst>
      <p:ext uri="{BB962C8B-B14F-4D97-AF65-F5344CB8AC3E}">
        <p14:creationId xmlns:p14="http://schemas.microsoft.com/office/powerpoint/2010/main" val="3351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4949" y="609600"/>
            <a:ext cx="7794339" cy="598355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/>
              <a:t>BEAT:</a:t>
            </a:r>
            <a:r>
              <a:rPr kumimoji="1" lang="zh-CN" altLang="en-US" dirty="0"/>
              <a:t> </a:t>
            </a:r>
            <a:r>
              <a:rPr kumimoji="1" lang="en-US" altLang="zh-CN" dirty="0"/>
              <a:t>Asynchronous Blockchain Made Practical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solidFill>
                  <a:srgbClr val="595959"/>
                </a:solidFill>
              </a:rPr>
              <a:t>Blockchain,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ideally</a:t>
            </a:r>
          </a:p>
          <a:p>
            <a:pPr lvl="1"/>
            <a:r>
              <a:rPr kumimoji="1" lang="en-US" altLang="zh-CN" dirty="0">
                <a:solidFill>
                  <a:srgbClr val="595959"/>
                </a:solidFill>
              </a:rPr>
              <a:t>Working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for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asynchronous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environments</a:t>
            </a:r>
          </a:p>
          <a:p>
            <a:r>
              <a:rPr kumimoji="1" lang="en-US" altLang="zh-CN" dirty="0">
                <a:solidFill>
                  <a:srgbClr val="595959"/>
                </a:solidFill>
              </a:rPr>
              <a:t>5 fully fledged instances fitting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for different needs</a:t>
            </a:r>
          </a:p>
          <a:p>
            <a:r>
              <a:rPr kumimoji="1" lang="en-US" altLang="zh-CN" dirty="0">
                <a:solidFill>
                  <a:srgbClr val="595959"/>
                </a:solidFill>
              </a:rPr>
              <a:t>40,000 lines of python codes</a:t>
            </a:r>
          </a:p>
          <a:p>
            <a:r>
              <a:rPr kumimoji="1" lang="en-US" altLang="zh-CN" dirty="0">
                <a:solidFill>
                  <a:srgbClr val="595959"/>
                </a:solidFill>
              </a:rPr>
              <a:t>Tested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in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92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Amazon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EC2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servers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evenly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distributed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among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5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continents</a:t>
            </a:r>
          </a:p>
          <a:p>
            <a:r>
              <a:rPr kumimoji="1" lang="en-US" altLang="zh-CN" dirty="0">
                <a:solidFill>
                  <a:srgbClr val="595959"/>
                </a:solidFill>
              </a:rPr>
              <a:t>Featured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in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the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morning</a:t>
            </a:r>
            <a:r>
              <a:rPr kumimoji="1" lang="zh-CN" altLang="en-US" dirty="0">
                <a:solidFill>
                  <a:srgbClr val="595959"/>
                </a:solidFill>
              </a:rPr>
              <a:t> </a:t>
            </a:r>
            <a:r>
              <a:rPr kumimoji="1" lang="en-US" altLang="zh-CN" dirty="0">
                <a:solidFill>
                  <a:srgbClr val="595959"/>
                </a:solidFill>
              </a:rPr>
              <a:t>paper</a:t>
            </a:r>
          </a:p>
          <a:p>
            <a:endParaRPr kumimoji="1" lang="en-US" altLang="zh-CN" dirty="0">
              <a:solidFill>
                <a:srgbClr val="595959"/>
              </a:solidFill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xmlns="" id="{200C97F3-0E14-DC4F-90FC-F9CF92407BDD}"/>
              </a:ext>
            </a:extLst>
          </p:cNvPr>
          <p:cNvSpPr txBox="1"/>
          <p:nvPr/>
        </p:nvSpPr>
        <p:spPr>
          <a:xfrm>
            <a:off x="5079671" y="1572815"/>
            <a:ext cx="2813105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200" dirty="0">
                <a:latin typeface="Arial" charset="0"/>
                <a:ea typeface="ＭＳ Ｐゴシック" charset="-128"/>
              </a:rPr>
              <a:t>[</a:t>
            </a:r>
            <a:r>
              <a:rPr lang="en-US" altLang="zh-CN" sz="1200" dirty="0" err="1">
                <a:solidFill>
                  <a:srgbClr val="FF0000"/>
                </a:solidFill>
                <a:latin typeface="Arial" charset="0"/>
                <a:ea typeface="ＭＳ Ｐゴシック" charset="-128"/>
              </a:rPr>
              <a:t>Duan</a:t>
            </a:r>
            <a:r>
              <a:rPr lang="en-US" altLang="zh-CN" sz="1200" dirty="0">
                <a:latin typeface="Arial" charset="0"/>
                <a:ea typeface="ＭＳ Ｐゴシック" charset="-128"/>
              </a:rPr>
              <a:t>,</a:t>
            </a:r>
            <a:r>
              <a:rPr lang="zh-CN" altLang="en-US" sz="1200" dirty="0">
                <a:latin typeface="Arial" charset="0"/>
                <a:ea typeface="ＭＳ Ｐゴシック" charset="-128"/>
              </a:rPr>
              <a:t> </a:t>
            </a:r>
            <a:r>
              <a:rPr lang="en-US" altLang="zh-CN" sz="1200" dirty="0">
                <a:latin typeface="Arial" charset="0"/>
                <a:ea typeface="ＭＳ Ｐゴシック" charset="-128"/>
              </a:rPr>
              <a:t>Reiter,</a:t>
            </a:r>
            <a:r>
              <a:rPr lang="zh-CN" altLang="en-US" sz="1200" dirty="0">
                <a:latin typeface="Arial" charset="0"/>
                <a:ea typeface="ＭＳ Ｐゴシック" charset="-128"/>
              </a:rPr>
              <a:t> </a:t>
            </a:r>
            <a:r>
              <a:rPr lang="en-US" altLang="zh-CN" sz="1200" dirty="0">
                <a:latin typeface="Arial" charset="0"/>
                <a:ea typeface="ＭＳ Ｐゴシック" charset="-128"/>
              </a:rPr>
              <a:t>and</a:t>
            </a:r>
            <a:r>
              <a:rPr lang="zh-CN" altLang="en-US" sz="1200" dirty="0">
                <a:latin typeface="Arial" charset="0"/>
                <a:ea typeface="ＭＳ Ｐゴシック" charset="-128"/>
              </a:rPr>
              <a:t> </a:t>
            </a:r>
            <a:r>
              <a:rPr lang="en-US" altLang="zh-CN" sz="1200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Zhang</a:t>
            </a:r>
            <a:r>
              <a:rPr lang="en-US" altLang="zh-CN" sz="1200" dirty="0">
                <a:latin typeface="Arial" charset="0"/>
                <a:ea typeface="ＭＳ Ｐゴシック" charset="-128"/>
              </a:rPr>
              <a:t>, CCS</a:t>
            </a:r>
            <a:r>
              <a:rPr lang="zh-CN" altLang="en-US" sz="1200" dirty="0">
                <a:latin typeface="Arial" charset="0"/>
                <a:ea typeface="ＭＳ Ｐゴシック" charset="-128"/>
              </a:rPr>
              <a:t> </a:t>
            </a:r>
            <a:r>
              <a:rPr lang="en-US" altLang="zh-CN" sz="1200" dirty="0">
                <a:latin typeface="Arial" charset="0"/>
                <a:ea typeface="ＭＳ Ｐゴシック" charset="-128"/>
              </a:rPr>
              <a:t>2018]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B6139F-D0F2-4B4B-A0DD-CA6009D39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036" y="3284657"/>
            <a:ext cx="2784764" cy="11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1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You Guys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really want to know you well!</a:t>
            </a:r>
          </a:p>
          <a:p>
            <a:r>
              <a:rPr lang="en-US" b="1" dirty="0"/>
              <a:t>We</a:t>
            </a:r>
            <a:r>
              <a:rPr lang="en-US" dirty="0"/>
              <a:t> do research.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9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</TotalTime>
  <Words>1182</Words>
  <Application>Microsoft Macintosh PowerPoint</Application>
  <PresentationFormat>On-screen Show (4:3)</PresentationFormat>
  <Paragraphs>296</Paragraphs>
  <Slides>31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Calibri</vt:lpstr>
      <vt:lpstr>ＭＳ Ｐゴシック</vt:lpstr>
      <vt:lpstr>Wingdings</vt:lpstr>
      <vt:lpstr>ヒラギノ角ゴ Pro W3</vt:lpstr>
      <vt:lpstr>宋体</vt:lpstr>
      <vt:lpstr>Arial</vt:lpstr>
      <vt:lpstr>Office Theme</vt:lpstr>
      <vt:lpstr>Blockchains</vt:lpstr>
      <vt:lpstr>Welcome!</vt:lpstr>
      <vt:lpstr>Do not be nervous! This is a Research course</vt:lpstr>
      <vt:lpstr>You Can Choose Your Topic (With my guidance)</vt:lpstr>
      <vt:lpstr>Who I Am? </vt:lpstr>
      <vt:lpstr>Some Blockchains My Team and I Built </vt:lpstr>
      <vt:lpstr>BChain</vt:lpstr>
      <vt:lpstr>BEAT: Asynchronous Blockchain Made Practical</vt:lpstr>
      <vt:lpstr>What About You Guys</vt:lpstr>
      <vt:lpstr>Maybe some questions?</vt:lpstr>
      <vt:lpstr>Necessary administrative stuff</vt:lpstr>
      <vt:lpstr>Half Grader</vt:lpstr>
      <vt:lpstr>Some Useful Books</vt:lpstr>
      <vt:lpstr>Teamwork!</vt:lpstr>
      <vt:lpstr>Grading</vt:lpstr>
      <vt:lpstr>Beyond Grading</vt:lpstr>
      <vt:lpstr>What I Expect from You</vt:lpstr>
      <vt:lpstr>Guest Lectures</vt:lpstr>
      <vt:lpstr>PowerPoint Presentation</vt:lpstr>
      <vt:lpstr>OK, A Brief Introduction on Blockchains</vt:lpstr>
      <vt:lpstr>Client-Server Architecture</vt:lpstr>
      <vt:lpstr>Blockchains (State Machine Replication)</vt:lpstr>
      <vt:lpstr>Blockchain Consensus (What is it? Why hard?)</vt:lpstr>
      <vt:lpstr>Roughly, Consensus: All About Achieving “Total Order”</vt:lpstr>
      <vt:lpstr>The “Total Order” Requirement</vt:lpstr>
      <vt:lpstr>The “Total Order” Requirement</vt:lpstr>
      <vt:lpstr>The “Total Order” Requirement</vt:lpstr>
      <vt:lpstr>The “Total Order” Requirement</vt:lpstr>
      <vt:lpstr>The “Total Order” Requirement</vt:lpstr>
      <vt:lpstr>Characterizing Blockchains</vt:lpstr>
      <vt:lpstr>Characterizing Blockchains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235</cp:revision>
  <dcterms:created xsi:type="dcterms:W3CDTF">2014-06-02T02:25:30Z</dcterms:created>
  <dcterms:modified xsi:type="dcterms:W3CDTF">2019-09-03T20:19:08Z</dcterms:modified>
</cp:coreProperties>
</file>