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583" r:id="rId3"/>
    <p:sldId id="582" r:id="rId4"/>
    <p:sldId id="623" r:id="rId5"/>
    <p:sldId id="584" r:id="rId6"/>
    <p:sldId id="585" r:id="rId7"/>
    <p:sldId id="587" r:id="rId8"/>
    <p:sldId id="593" r:id="rId9"/>
    <p:sldId id="594" r:id="rId10"/>
    <p:sldId id="595" r:id="rId11"/>
    <p:sldId id="596" r:id="rId12"/>
    <p:sldId id="597" r:id="rId13"/>
    <p:sldId id="598" r:id="rId14"/>
    <p:sldId id="599" r:id="rId15"/>
    <p:sldId id="600" r:id="rId16"/>
    <p:sldId id="601" r:id="rId17"/>
    <p:sldId id="602" r:id="rId18"/>
    <p:sldId id="603" r:id="rId19"/>
    <p:sldId id="604" r:id="rId20"/>
    <p:sldId id="605" r:id="rId21"/>
    <p:sldId id="606" r:id="rId22"/>
    <p:sldId id="607" r:id="rId23"/>
    <p:sldId id="608" r:id="rId24"/>
    <p:sldId id="609" r:id="rId25"/>
    <p:sldId id="61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8"/>
    <p:restoredTop sz="94456"/>
  </p:normalViewPr>
  <p:slideViewPr>
    <p:cSldViewPr>
      <p:cViewPr varScale="1">
        <p:scale>
          <a:sx n="77" d="100"/>
          <a:sy n="77" d="100"/>
        </p:scale>
        <p:origin x="127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2/25/19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2/25/19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wmf"/><Relationship Id="rId3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3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3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3" Type="http://schemas.openxmlformats.org/officeDocument/2006/relationships/image" Target="../media/image3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smtClean="0">
                <a:solidFill>
                  <a:schemeClr val="tx1"/>
                </a:solidFill>
              </a:rPr>
              <a:t>Lecture </a:t>
            </a:r>
            <a:r>
              <a:rPr lang="en-US" altLang="zh-CN" sz="4000" i="1">
                <a:solidFill>
                  <a:schemeClr val="tx1"/>
                </a:solidFill>
              </a:rPr>
              <a:t>9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Secrecy vs. 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 far we have been concerned with ensuring </a:t>
            </a:r>
            <a:r>
              <a:rPr lang="en-US" i="1" dirty="0" smtClean="0"/>
              <a:t>secrecy</a:t>
            </a:r>
            <a:r>
              <a:rPr lang="en-US" dirty="0" smtClean="0"/>
              <a:t> of communication</a:t>
            </a:r>
          </a:p>
          <a:p>
            <a:endParaRPr lang="en-US" dirty="0"/>
          </a:p>
          <a:p>
            <a:r>
              <a:rPr lang="en-US" dirty="0" smtClean="0"/>
              <a:t>What about </a:t>
            </a:r>
            <a:r>
              <a:rPr lang="en-US" i="1" dirty="0" smtClean="0"/>
              <a:t>integrity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I.e., ensuring that a received message originated from the intended party, and was not modified</a:t>
            </a:r>
          </a:p>
          <a:p>
            <a:pPr lvl="2"/>
            <a:r>
              <a:rPr lang="en-US" dirty="0" smtClean="0"/>
              <a:t>Even if an attacker controls the channel!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tandard error-correction techniques not enough!</a:t>
            </a:r>
          </a:p>
          <a:p>
            <a:pPr lvl="2"/>
            <a:r>
              <a:rPr lang="en-US" dirty="0" smtClean="0"/>
              <a:t>The right tool is a </a:t>
            </a:r>
            <a:r>
              <a:rPr lang="en-US" i="1" dirty="0" smtClean="0"/>
              <a:t>message authentication code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53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077200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96522" y="4124980"/>
            <a:ext cx="189346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endParaRPr lang="en-US" sz="2800" dirty="0" smtClean="0"/>
          </a:p>
          <a:p>
            <a:pPr algn="ctr"/>
            <a:r>
              <a:rPr lang="en-US" sz="2800" dirty="0"/>
              <a:t>t</a:t>
            </a:r>
            <a:r>
              <a:rPr lang="en-US" sz="2800" dirty="0" smtClean="0"/>
              <a:t> = Mac</a:t>
            </a:r>
            <a:r>
              <a:rPr lang="en-US" sz="2800" baseline="-25000" dirty="0" smtClean="0"/>
              <a:t>k</a:t>
            </a:r>
            <a:r>
              <a:rPr lang="en-US" sz="2800" dirty="0" smtClean="0"/>
              <a:t>(m)</a:t>
            </a:r>
            <a:endParaRPr lang="en-US" sz="28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66228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2590800" y="34290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933025" y="2895600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</a:t>
            </a:r>
            <a:r>
              <a:rPr lang="en-US" sz="2800" dirty="0" smtClean="0"/>
              <a:t>, t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6052110" y="4201180"/>
            <a:ext cx="2532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/>
              <a:t>Vrfy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(m’, t’) = 1?</a:t>
            </a:r>
            <a:endParaRPr lang="en-US" sz="2800" dirty="0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4648200" y="3416083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911782" y="2882683"/>
            <a:ext cx="9206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</a:t>
            </a:r>
            <a:r>
              <a:rPr lang="en-US" sz="2800" dirty="0" smtClean="0"/>
              <a:t>’, t’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64264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/>
      <p:bldP spid="16" grpId="0"/>
      <p:bldP spid="17" grpId="0" animBg="1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8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667000" y="3472133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4114800" y="2880380"/>
            <a:ext cx="8645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/>
              <a:t>m</a:t>
            </a:r>
            <a:r>
              <a:rPr lang="en-US" altLang="en-US" sz="2800" dirty="0" smtClean="0"/>
              <a:t>, t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07453" y="4201180"/>
            <a:ext cx="4716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m</a:t>
            </a:r>
          </a:p>
        </p:txBody>
      </p:sp>
      <p:pic>
        <p:nvPicPr>
          <p:cNvPr id="1028" name="Picture 4" descr="https://openclipart.org/image/300px/svg_to_png/170059/ban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435855"/>
            <a:ext cx="1935490" cy="1935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8262428" y="337310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66228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3438038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2.gstatic.com/images?q=tbn:ANd9GcRtTxSbFhZTNqgfopfz6NFQmA0oJvh8YbZl7qN0FGOb7T1LXaX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734" y="2834620"/>
            <a:ext cx="1671866" cy="1671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288" y="1600200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4" name="Text Box 6"/>
          <p:cNvSpPr txBox="1">
            <a:spLocks noChangeArrowheads="1"/>
          </p:cNvSpPr>
          <p:nvPr/>
        </p:nvSpPr>
        <p:spPr bwMode="auto">
          <a:xfrm>
            <a:off x="566228" y="206287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696402" y="2585268"/>
            <a:ext cx="3704399" cy="72428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4303813" y="2311400"/>
            <a:ext cx="10433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/>
              <a:t>m</a:t>
            </a:r>
            <a:r>
              <a:rPr lang="en-US" altLang="en-US" sz="2800" dirty="0" smtClean="0"/>
              <a:t>, t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61582" y="2977334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r>
              <a:rPr lang="en-US" sz="2800" dirty="0" smtClean="0"/>
              <a:t>, 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19714" y="6029980"/>
            <a:ext cx="2211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/>
              <a:t>Vrfy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(m, t)=1?</a:t>
            </a:r>
            <a:endParaRPr lang="en-US" sz="2800" dirty="0"/>
          </a:p>
        </p:txBody>
      </p:sp>
      <p:pic>
        <p:nvPicPr>
          <p:cNvPr id="31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288" y="4657609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609600" y="5120285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36" name="Line 8"/>
          <p:cNvSpPr>
            <a:spLocks noChangeShapeType="1"/>
          </p:cNvSpPr>
          <p:nvPr/>
        </p:nvSpPr>
        <p:spPr bwMode="auto">
          <a:xfrm flipV="1">
            <a:off x="2696403" y="4152516"/>
            <a:ext cx="3704399" cy="72428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4303813" y="3937000"/>
            <a:ext cx="8777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/>
              <a:t>m</a:t>
            </a:r>
            <a:r>
              <a:rPr lang="en-US" altLang="en-US" sz="2800" dirty="0" smtClean="0"/>
              <a:t>, t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7086602" y="4582180"/>
            <a:ext cx="91439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/>
              <a:t>m</a:t>
            </a:r>
            <a:r>
              <a:rPr lang="en-US" altLang="en-US" sz="2800" dirty="0" smtClean="0"/>
              <a:t>, t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469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4" grpId="0"/>
      <p:bldP spid="176136" grpId="0" animBg="1"/>
      <p:bldP spid="176136" grpId="1" animBg="1"/>
      <p:bldP spid="176137" grpId="0"/>
      <p:bldP spid="176137" grpId="1"/>
      <p:bldP spid="5" grpId="0" build="allAtOnce"/>
      <p:bldP spid="33" grpId="0"/>
      <p:bldP spid="35" grpId="0"/>
      <p:bldP spid="36" grpId="0" animBg="1"/>
      <p:bldP spid="40" grpId="0"/>
      <p:bldP spid="4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696402" y="2585268"/>
            <a:ext cx="3704399" cy="72428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3810000" y="2372380"/>
            <a:ext cx="1676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/>
              <a:t>c</a:t>
            </a:r>
            <a:r>
              <a:rPr lang="en-US" altLang="en-US" sz="2800" dirty="0" smtClean="0"/>
              <a:t>ookie, t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75503" y="2977334"/>
            <a:ext cx="1135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cookie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157872" y="6029980"/>
            <a:ext cx="1135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cookie</a:t>
            </a:r>
            <a:endParaRPr lang="en-US" sz="2800" dirty="0"/>
          </a:p>
        </p:txBody>
      </p:sp>
      <p:sp>
        <p:nvSpPr>
          <p:cNvPr id="36" name="Line 8"/>
          <p:cNvSpPr>
            <a:spLocks noChangeShapeType="1"/>
          </p:cNvSpPr>
          <p:nvPr/>
        </p:nvSpPr>
        <p:spPr bwMode="auto">
          <a:xfrm flipV="1">
            <a:off x="2696403" y="4152516"/>
            <a:ext cx="3704399" cy="72428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3886200" y="3886200"/>
            <a:ext cx="16573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/>
              <a:t>c</a:t>
            </a:r>
            <a:r>
              <a:rPr lang="en-US" altLang="en-US" sz="2800" dirty="0" smtClean="0"/>
              <a:t>ookie, t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pic>
        <p:nvPicPr>
          <p:cNvPr id="2050" name="Picture 2" descr="https://openclipart.org/image/300px/svg_to_png/21256/buggi_server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298" y="1143000"/>
            <a:ext cx="1390650" cy="1913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265" y="2977334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https://openclipart.org/image/300px/svg_to_png/21256/buggi_server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298" y="4253589"/>
            <a:ext cx="1390650" cy="1913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Callout 2"/>
          <p:cNvSpPr/>
          <p:nvPr/>
        </p:nvSpPr>
        <p:spPr>
          <a:xfrm>
            <a:off x="4572000" y="838200"/>
            <a:ext cx="2419350" cy="1295400"/>
          </a:xfrm>
          <a:prstGeom prst="wedgeEllipseCallout">
            <a:avLst>
              <a:gd name="adj1" fmla="val -36628"/>
              <a:gd name="adj2" fmla="val 78303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…price=10…</a:t>
            </a:r>
            <a:endParaRPr lang="en-US" sz="2400" dirty="0"/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566228" y="4948848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566228" y="1981200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312695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Secrecy vs. integrity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Secrecy and integrity are </a:t>
            </a:r>
            <a:r>
              <a:rPr lang="en-US" i="1" dirty="0" smtClean="0"/>
              <a:t>orthogonal</a:t>
            </a:r>
            <a:r>
              <a:rPr lang="en-US" dirty="0" smtClean="0"/>
              <a:t> concerns</a:t>
            </a:r>
          </a:p>
          <a:p>
            <a:pPr lvl="1"/>
            <a:r>
              <a:rPr lang="en-US" dirty="0" smtClean="0"/>
              <a:t>Possible to have either one without the other</a:t>
            </a:r>
          </a:p>
          <a:p>
            <a:pPr lvl="1"/>
            <a:r>
              <a:rPr lang="en-US" dirty="0" smtClean="0"/>
              <a:t>Sometimes you might want one without the other</a:t>
            </a:r>
          </a:p>
          <a:p>
            <a:pPr lvl="1"/>
            <a:r>
              <a:rPr lang="en-US" dirty="0" smtClean="0"/>
              <a:t>Most often, both are needed</a:t>
            </a:r>
          </a:p>
          <a:p>
            <a:pPr lvl="1"/>
            <a:endParaRPr lang="en-US" dirty="0"/>
          </a:p>
          <a:p>
            <a:r>
              <a:rPr lang="en-US" dirty="0" smtClean="0"/>
              <a:t>Encryption does not (in general) provide </a:t>
            </a:r>
            <a:r>
              <a:rPr lang="en-US" i="1" dirty="0" smtClean="0"/>
              <a:t>any</a:t>
            </a:r>
            <a:r>
              <a:rPr lang="en-US" dirty="0" smtClean="0"/>
              <a:t> integrity</a:t>
            </a:r>
          </a:p>
          <a:p>
            <a:pPr lvl="1"/>
            <a:r>
              <a:rPr lang="en-US" dirty="0" smtClean="0"/>
              <a:t>Integrity is even stronger than non-malleability</a:t>
            </a:r>
          </a:p>
          <a:p>
            <a:pPr lvl="1"/>
            <a:r>
              <a:rPr lang="en-US" dirty="0" smtClean="0"/>
              <a:t>None of the schemes we have seen so far provide any integrity</a:t>
            </a:r>
          </a:p>
        </p:txBody>
      </p:sp>
    </p:spTree>
    <p:extLst>
      <p:ext uri="{BB962C8B-B14F-4D97-AF65-F5344CB8AC3E}">
        <p14:creationId xmlns:p14="http://schemas.microsoft.com/office/powerpoint/2010/main" val="334075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Message authentication code (MAC)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 smtClean="0"/>
              <a:t>message authentication code</a:t>
            </a:r>
            <a:r>
              <a:rPr lang="en-US" dirty="0" smtClean="0"/>
              <a:t> </a:t>
            </a:r>
            <a:r>
              <a:rPr lang="en-US" dirty="0"/>
              <a:t>is defined by </a:t>
            </a:r>
            <a:r>
              <a:rPr lang="en-US" dirty="0" smtClean="0"/>
              <a:t>three PPT algorithms </a:t>
            </a:r>
            <a:r>
              <a:rPr lang="en-US" dirty="0"/>
              <a:t>(Gen, </a:t>
            </a:r>
            <a:r>
              <a:rPr lang="en-US" dirty="0" smtClean="0"/>
              <a:t>Mac, </a:t>
            </a:r>
            <a:r>
              <a:rPr lang="en-US" dirty="0" err="1" smtClean="0"/>
              <a:t>Vrfy</a:t>
            </a:r>
            <a:r>
              <a:rPr lang="en-US" dirty="0" smtClean="0"/>
              <a:t>): </a:t>
            </a:r>
            <a:endParaRPr lang="en-US" dirty="0"/>
          </a:p>
          <a:p>
            <a:pPr lvl="1"/>
            <a:r>
              <a:rPr lang="en-US" dirty="0" smtClean="0"/>
              <a:t>Gen: takes as input 1</a:t>
            </a:r>
            <a:r>
              <a:rPr lang="en-US" baseline="30000" dirty="0" smtClean="0"/>
              <a:t>n</a:t>
            </a:r>
            <a:r>
              <a:rPr lang="en-US" dirty="0" smtClean="0"/>
              <a:t>; outputs k. (Assume |k|≥n.)</a:t>
            </a:r>
            <a:endParaRPr lang="en-US" dirty="0"/>
          </a:p>
          <a:p>
            <a:pPr lvl="1"/>
            <a:r>
              <a:rPr lang="en-US" dirty="0" smtClean="0"/>
              <a:t>Mac: </a:t>
            </a:r>
            <a:r>
              <a:rPr lang="en-US" dirty="0"/>
              <a:t>takes </a:t>
            </a:r>
            <a:r>
              <a:rPr lang="en-US" dirty="0" smtClean="0"/>
              <a:t>as input key </a:t>
            </a:r>
            <a:r>
              <a:rPr lang="en-US" dirty="0"/>
              <a:t>k and </a:t>
            </a:r>
            <a:r>
              <a:rPr lang="en-US" dirty="0" smtClean="0"/>
              <a:t>message m</a:t>
            </a:r>
            <a:r>
              <a:rPr lang="en-US" dirty="0" smtClean="0">
                <a:sym typeface="Symbol"/>
              </a:rPr>
              <a:t>{0,1}</a:t>
            </a:r>
            <a:r>
              <a:rPr lang="en-US" baseline="30000" dirty="0" smtClean="0">
                <a:sym typeface="Symbol"/>
              </a:rPr>
              <a:t>*</a:t>
            </a:r>
            <a:r>
              <a:rPr lang="en-US" dirty="0" smtClean="0">
                <a:sym typeface="Symbol"/>
              </a:rPr>
              <a:t>;</a:t>
            </a:r>
            <a:r>
              <a:rPr lang="en-US" dirty="0" smtClean="0"/>
              <a:t> </a:t>
            </a:r>
            <a:r>
              <a:rPr lang="en-US" dirty="0"/>
              <a:t>outputs </a:t>
            </a:r>
            <a:r>
              <a:rPr lang="en-US" dirty="0" smtClean="0"/>
              <a:t>tag t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                </a:t>
            </a:r>
            <a:r>
              <a:rPr lang="en-US" dirty="0" err="1" smtClean="0"/>
              <a:t>t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:= Mac</a:t>
            </a:r>
            <a:r>
              <a:rPr lang="en-US" baseline="-25000" dirty="0" smtClean="0"/>
              <a:t>k</a:t>
            </a:r>
            <a:r>
              <a:rPr lang="en-US" dirty="0" smtClean="0"/>
              <a:t>(m</a:t>
            </a:r>
            <a:r>
              <a:rPr lang="en-US" dirty="0"/>
              <a:t>)</a:t>
            </a:r>
          </a:p>
          <a:p>
            <a:pPr lvl="1"/>
            <a:r>
              <a:rPr lang="en-US" dirty="0" err="1" smtClean="0"/>
              <a:t>Vrfy</a:t>
            </a:r>
            <a:r>
              <a:rPr lang="en-US" dirty="0" smtClean="0"/>
              <a:t>: </a:t>
            </a:r>
            <a:r>
              <a:rPr lang="en-US" dirty="0"/>
              <a:t>takes key </a:t>
            </a:r>
            <a:r>
              <a:rPr lang="en-US" dirty="0" smtClean="0"/>
              <a:t>k, message m, </a:t>
            </a:r>
            <a:r>
              <a:rPr lang="en-US" dirty="0"/>
              <a:t>and </a:t>
            </a:r>
            <a:r>
              <a:rPr lang="en-US" dirty="0" smtClean="0"/>
              <a:t>tag t </a:t>
            </a:r>
            <a:r>
              <a:rPr lang="en-US" dirty="0"/>
              <a:t>as input; outputs </a:t>
            </a:r>
            <a:r>
              <a:rPr lang="en-US" dirty="0" smtClean="0"/>
              <a:t>1 (“accept”) or 0 (“reject”)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05000" y="5029200"/>
            <a:ext cx="5638800" cy="954107"/>
          </a:xfrm>
          <a:prstGeom prst="rect">
            <a:avLst/>
          </a:prstGeom>
          <a:ln cap="sq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For all </a:t>
            </a:r>
            <a:r>
              <a:rPr lang="en-US" sz="2800" dirty="0">
                <a:sym typeface="Symbol" pitchFamily="18" charset="2"/>
              </a:rPr>
              <a:t>m</a:t>
            </a:r>
            <a:r>
              <a:rPr lang="en-US" sz="2800" dirty="0" smtClean="0">
                <a:sym typeface="Symbol"/>
              </a:rPr>
              <a:t> and all k output by Gen,</a:t>
            </a:r>
            <a:br>
              <a:rPr lang="en-US" sz="2800" dirty="0" smtClean="0">
                <a:sym typeface="Symbol"/>
              </a:rPr>
            </a:br>
            <a:r>
              <a:rPr lang="en-US" sz="2800" dirty="0" err="1" smtClean="0">
                <a:sym typeface="Symbol"/>
              </a:rPr>
              <a:t>Vrfy</a:t>
            </a:r>
            <a:r>
              <a:rPr lang="en-US" sz="2800" baseline="-25000" dirty="0" err="1" smtClean="0">
                <a:sym typeface="Symbol"/>
              </a:rPr>
              <a:t>k</a:t>
            </a:r>
            <a:r>
              <a:rPr lang="en-US" sz="2800" dirty="0" smtClean="0">
                <a:sym typeface="Symbol"/>
              </a:rPr>
              <a:t>(m, Mac</a:t>
            </a:r>
            <a:r>
              <a:rPr lang="en-US" sz="2800" baseline="-25000" dirty="0" smtClean="0">
                <a:sym typeface="Symbol"/>
              </a:rPr>
              <a:t>k</a:t>
            </a:r>
            <a:r>
              <a:rPr lang="en-US" sz="2800" dirty="0" smtClean="0">
                <a:sym typeface="Symbol"/>
              </a:rPr>
              <a:t>(m)) = 1</a:t>
            </a:r>
            <a:r>
              <a:rPr lang="en-US" sz="2800" dirty="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 </a:t>
            </a:r>
            <a:endParaRPr lang="en-US" sz="2800" dirty="0">
              <a:solidFill>
                <a:srgbClr val="000000"/>
              </a:solidFill>
              <a:cs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23559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Only one standard definition</a:t>
            </a:r>
          </a:p>
          <a:p>
            <a:r>
              <a:rPr lang="en-US" dirty="0" smtClean="0"/>
              <a:t>Threat model</a:t>
            </a:r>
          </a:p>
          <a:p>
            <a:pPr lvl="1"/>
            <a:r>
              <a:rPr lang="en-US" dirty="0" smtClean="0"/>
              <a:t>“Adaptive chosen-message attack”</a:t>
            </a:r>
          </a:p>
          <a:p>
            <a:pPr lvl="1"/>
            <a:r>
              <a:rPr lang="en-US" dirty="0" smtClean="0"/>
              <a:t>Assume the attacker can induce the sender to authenticate </a:t>
            </a:r>
            <a:r>
              <a:rPr lang="en-US" i="1" dirty="0" smtClean="0"/>
              <a:t>messages of the attacker’s choice</a:t>
            </a:r>
            <a:endParaRPr lang="en-US" dirty="0" smtClean="0"/>
          </a:p>
          <a:p>
            <a:r>
              <a:rPr lang="en-US" dirty="0" smtClean="0"/>
              <a:t>Security goal</a:t>
            </a:r>
          </a:p>
          <a:p>
            <a:pPr lvl="1"/>
            <a:r>
              <a:rPr lang="en-US" dirty="0" smtClean="0"/>
              <a:t>“Existential </a:t>
            </a:r>
            <a:r>
              <a:rPr lang="en-US" dirty="0" err="1" smtClean="0"/>
              <a:t>unforgeability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Attacker should be unable to forge a valid tag on </a:t>
            </a:r>
            <a:r>
              <a:rPr lang="en-US" i="1" dirty="0" smtClean="0"/>
              <a:t>any</a:t>
            </a:r>
            <a:r>
              <a:rPr lang="en-US" dirty="0" smtClean="0"/>
              <a:t> message not previously authenticated by the sender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739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687" y="1905000"/>
            <a:ext cx="129540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950" y="4329113"/>
            <a:ext cx="11191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77850" y="22907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/>
            <a:r>
              <a:rPr lang="en-US" altLang="en-US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7123112" y="53927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/>
            <a:r>
              <a:rPr lang="en-US" altLang="en-US" dirty="0">
                <a:solidFill>
                  <a:schemeClr val="tx1"/>
                </a:solidFill>
                <a:latin typeface="+mn-lt"/>
              </a:rPr>
              <a:t>k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2935287" y="2519363"/>
            <a:ext cx="1447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6475412" y="5715000"/>
            <a:ext cx="19564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err="1">
                <a:solidFill>
                  <a:schemeClr val="tx1"/>
                </a:solidFill>
                <a:latin typeface="+mn-lt"/>
              </a:rPr>
              <a:t>Vrfy</a:t>
            </a:r>
            <a:r>
              <a:rPr lang="en-US" altLang="en-US" baseline="-25000" dirty="0" err="1">
                <a:solidFill>
                  <a:schemeClr val="tx1"/>
                </a:solidFill>
                <a:latin typeface="+mn-lt"/>
              </a:rPr>
              <a:t>k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(m</a:t>
            </a:r>
            <a:r>
              <a:rPr lang="en-US" altLang="en-US" dirty="0" smtClean="0">
                <a:solidFill>
                  <a:schemeClr val="tx1"/>
                </a:solidFill>
                <a:latin typeface="+mn-lt"/>
              </a:rPr>
              <a:t>’, t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’) ??</a:t>
            </a: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4992687" y="4895850"/>
            <a:ext cx="1447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3201987" y="2057400"/>
            <a:ext cx="915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m</a:t>
            </a:r>
            <a:r>
              <a:rPr lang="en-US" altLang="en-US" baseline="-25000" dirty="0">
                <a:latin typeface="+mn-lt"/>
              </a:rPr>
              <a:t>1</a:t>
            </a:r>
            <a:r>
              <a:rPr lang="en-US" altLang="en-US" dirty="0">
                <a:latin typeface="+mn-lt"/>
              </a:rPr>
              <a:t>, t</a:t>
            </a:r>
            <a:r>
              <a:rPr lang="en-US" altLang="en-US" baseline="-25000" dirty="0">
                <a:latin typeface="+mn-lt"/>
              </a:rPr>
              <a:t>1</a:t>
            </a:r>
            <a:endParaRPr lang="en-US" altLang="en-US" dirty="0">
              <a:latin typeface="+mn-lt"/>
            </a:endParaRP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5230812" y="4514850"/>
            <a:ext cx="827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m’, t’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914400" y="3124200"/>
            <a:ext cx="193354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  <a:latin typeface="+mn-lt"/>
              </a:rPr>
              <a:t>t</a:t>
            </a:r>
            <a:r>
              <a:rPr lang="en-US" altLang="en-US" baseline="-25000" dirty="0">
                <a:solidFill>
                  <a:schemeClr val="tx1"/>
                </a:solidFill>
                <a:latin typeface="+mn-lt"/>
              </a:rPr>
              <a:t>1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  <a:latin typeface="+mn-lt"/>
              </a:rPr>
              <a:t>:= 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Mac</a:t>
            </a:r>
            <a:r>
              <a:rPr lang="en-US" altLang="en-US" baseline="-25000" dirty="0">
                <a:solidFill>
                  <a:schemeClr val="tx1"/>
                </a:solidFill>
                <a:latin typeface="+mn-lt"/>
              </a:rPr>
              <a:t>k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(m</a:t>
            </a:r>
            <a:r>
              <a:rPr lang="en-US" altLang="en-US" baseline="-25000" dirty="0">
                <a:solidFill>
                  <a:schemeClr val="tx1"/>
                </a:solidFill>
                <a:latin typeface="+mn-lt"/>
              </a:rPr>
              <a:t>1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)</a:t>
            </a:r>
            <a:br>
              <a:rPr lang="en-US" altLang="en-US" dirty="0">
                <a:solidFill>
                  <a:schemeClr val="tx1"/>
                </a:solidFill>
                <a:latin typeface="+mn-lt"/>
              </a:rPr>
            </a:br>
            <a:r>
              <a:rPr lang="en-US" altLang="en-US" dirty="0">
                <a:solidFill>
                  <a:schemeClr val="tx1"/>
                </a:solidFill>
                <a:latin typeface="+mn-lt"/>
              </a:rPr>
              <a:t>t</a:t>
            </a:r>
            <a:r>
              <a:rPr lang="en-US" altLang="en-US" baseline="-25000" dirty="0">
                <a:solidFill>
                  <a:schemeClr val="tx1"/>
                </a:solidFill>
                <a:latin typeface="+mn-lt"/>
              </a:rPr>
              <a:t>2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altLang="en-US" dirty="0" smtClean="0">
                <a:solidFill>
                  <a:schemeClr val="tx1"/>
                </a:solidFill>
                <a:latin typeface="+mn-lt"/>
              </a:rPr>
              <a:t>:= 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Mac</a:t>
            </a:r>
            <a:r>
              <a:rPr lang="en-US" altLang="en-US" baseline="-25000" dirty="0">
                <a:solidFill>
                  <a:schemeClr val="tx1"/>
                </a:solidFill>
                <a:latin typeface="+mn-lt"/>
              </a:rPr>
              <a:t>k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(m</a:t>
            </a:r>
            <a:r>
              <a:rPr lang="en-US" altLang="en-US" baseline="-25000" dirty="0">
                <a:solidFill>
                  <a:schemeClr val="tx1"/>
                </a:solidFill>
                <a:latin typeface="+mn-lt"/>
              </a:rPr>
              <a:t>2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)</a:t>
            </a:r>
          </a:p>
          <a:p>
            <a:r>
              <a:rPr lang="en-US" altLang="en-US" dirty="0">
                <a:solidFill>
                  <a:schemeClr val="tx1"/>
                </a:solidFill>
                <a:latin typeface="+mn-lt"/>
              </a:rPr>
              <a:t>…</a:t>
            </a:r>
          </a:p>
          <a:p>
            <a:r>
              <a:rPr lang="en-US" altLang="en-US" dirty="0" err="1" smtClean="0">
                <a:solidFill>
                  <a:schemeClr val="tx1"/>
                </a:solidFill>
                <a:latin typeface="+mn-lt"/>
              </a:rPr>
              <a:t>t</a:t>
            </a:r>
            <a:r>
              <a:rPr lang="en-US" altLang="en-US" baseline="-25000" dirty="0" err="1">
                <a:solidFill>
                  <a:schemeClr val="tx1"/>
                </a:solidFill>
                <a:latin typeface="+mn-lt"/>
              </a:rPr>
              <a:t>i</a:t>
            </a:r>
            <a:r>
              <a:rPr lang="en-US" altLang="en-US" dirty="0" smtClean="0">
                <a:solidFill>
                  <a:schemeClr val="tx1"/>
                </a:solidFill>
                <a:latin typeface="+mn-lt"/>
              </a:rPr>
              <a:t> := 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Mac</a:t>
            </a:r>
            <a:r>
              <a:rPr lang="en-US" altLang="en-US" baseline="-25000" dirty="0">
                <a:solidFill>
                  <a:schemeClr val="tx1"/>
                </a:solidFill>
                <a:latin typeface="+mn-lt"/>
              </a:rPr>
              <a:t>k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(m</a:t>
            </a:r>
            <a:r>
              <a:rPr lang="en-US" altLang="en-US" baseline="-25000" dirty="0">
                <a:solidFill>
                  <a:schemeClr val="tx1"/>
                </a:solidFill>
                <a:latin typeface="+mn-lt"/>
              </a:rPr>
              <a:t>i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)</a:t>
            </a:r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2935287" y="3205163"/>
            <a:ext cx="1447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3201987" y="2743200"/>
            <a:ext cx="915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m</a:t>
            </a:r>
            <a:r>
              <a:rPr lang="en-US" altLang="en-US" baseline="-25000" dirty="0">
                <a:latin typeface="+mn-lt"/>
              </a:rPr>
              <a:t>2</a:t>
            </a:r>
            <a:r>
              <a:rPr lang="en-US" altLang="en-US" dirty="0">
                <a:latin typeface="+mn-lt"/>
              </a:rPr>
              <a:t>, t</a:t>
            </a:r>
            <a:r>
              <a:rPr lang="en-US" altLang="en-US" baseline="-25000" dirty="0">
                <a:latin typeface="+mn-lt"/>
              </a:rPr>
              <a:t>2</a:t>
            </a:r>
            <a:endParaRPr lang="en-US" altLang="en-US" dirty="0">
              <a:latin typeface="+mn-lt"/>
            </a:endParaRPr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2935287" y="4195763"/>
            <a:ext cx="1447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3268662" y="3733800"/>
            <a:ext cx="779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m</a:t>
            </a:r>
            <a:r>
              <a:rPr lang="en-US" altLang="en-US" baseline="-25000" dirty="0">
                <a:latin typeface="+mn-lt"/>
              </a:rPr>
              <a:t>i</a:t>
            </a:r>
            <a:r>
              <a:rPr lang="en-US" altLang="en-US" i="1" dirty="0">
                <a:latin typeface="+mn-lt"/>
              </a:rPr>
              <a:t>,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t</a:t>
            </a:r>
            <a:r>
              <a:rPr lang="en-US" altLang="en-US" baseline="-25000" dirty="0" err="1">
                <a:latin typeface="+mn-lt"/>
              </a:rPr>
              <a:t>i</a:t>
            </a:r>
            <a:endParaRPr lang="en-US" altLang="en-US" dirty="0">
              <a:latin typeface="+mn-lt"/>
            </a:endParaRP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 rot="-5400000">
            <a:off x="3300412" y="34131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525274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Fix A, </a:t>
            </a:r>
            <a:r>
              <a:rPr lang="en-US" dirty="0" smtClean="0">
                <a:sym typeface="Symbol"/>
              </a:rPr>
              <a:t></a:t>
            </a:r>
          </a:p>
          <a:p>
            <a:r>
              <a:rPr lang="en-US" dirty="0" smtClean="0">
                <a:sym typeface="Symbol"/>
              </a:rPr>
              <a:t>Define randomized experiment </a:t>
            </a:r>
            <a:r>
              <a:rPr lang="en-US" dirty="0" err="1" smtClean="0">
                <a:sym typeface="Symbol"/>
              </a:rPr>
              <a:t>Forge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 smtClean="0">
                <a:sym typeface="Symbol"/>
              </a:rPr>
              <a:t>,</a:t>
            </a:r>
            <a:r>
              <a:rPr lang="en-US" dirty="0" smtClean="0">
                <a:sym typeface="Symbol"/>
              </a:rPr>
              <a:t>(n):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k  Gen(1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interacts with an oracle Mac</a:t>
            </a:r>
            <a:r>
              <a:rPr lang="en-US" baseline="-25000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(·) ; let M be the set of messages submitted to this oracle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outputs (m, t)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</a:t>
            </a:r>
            <a:r>
              <a:rPr lang="en-US" i="1" dirty="0" smtClean="0">
                <a:sym typeface="Symbol"/>
              </a:rPr>
              <a:t>succeeds</a:t>
            </a:r>
            <a:r>
              <a:rPr lang="en-US" dirty="0" smtClean="0">
                <a:sym typeface="Symbol"/>
              </a:rPr>
              <a:t>, and the experiment evaluates to 1, if </a:t>
            </a:r>
            <a:r>
              <a:rPr lang="en-US" dirty="0" err="1" smtClean="0">
                <a:sym typeface="Symbol"/>
              </a:rPr>
              <a:t>Vrfy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(m, t)=1 and </a:t>
            </a:r>
            <a:r>
              <a:rPr lang="en-US" dirty="0" err="1" smtClean="0">
                <a:sym typeface="Symbol"/>
              </a:rPr>
              <a:t>m</a:t>
            </a:r>
            <a:r>
              <a:rPr lang="en-US" altLang="en-US" dirty="0" err="1" smtClean="0">
                <a:cs typeface="Arial" charset="0"/>
                <a:sym typeface="Symbol" pitchFamily="18" charset="2"/>
              </a:rPr>
              <a:t>M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6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Padding-oracle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the definition of CCA-security, the attacker can obtain the decryption of any </a:t>
            </a:r>
            <a:r>
              <a:rPr lang="en-US" dirty="0" err="1" smtClean="0"/>
              <a:t>ciphertext</a:t>
            </a:r>
            <a:r>
              <a:rPr lang="en-US" dirty="0" smtClean="0"/>
              <a:t> of its choice (besides the challenge </a:t>
            </a:r>
            <a:r>
              <a:rPr lang="en-US" dirty="0" err="1" smtClean="0"/>
              <a:t>ciphertext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Is this realistic?</a:t>
            </a:r>
          </a:p>
          <a:p>
            <a:pPr lvl="1"/>
            <a:endParaRPr lang="en-US" dirty="0"/>
          </a:p>
          <a:p>
            <a:r>
              <a:rPr lang="en-US" dirty="0" smtClean="0"/>
              <a:t>We show a scenario where:</a:t>
            </a:r>
          </a:p>
          <a:p>
            <a:pPr lvl="1"/>
            <a:r>
              <a:rPr lang="en-US" i="1" dirty="0" smtClean="0"/>
              <a:t>One bit</a:t>
            </a:r>
            <a:r>
              <a:rPr lang="en-US" dirty="0" smtClean="0"/>
              <a:t> about decrypted </a:t>
            </a:r>
            <a:r>
              <a:rPr lang="en-US" dirty="0" err="1" smtClean="0"/>
              <a:t>ciphertexts</a:t>
            </a:r>
            <a:r>
              <a:rPr lang="en-US" dirty="0" smtClean="0"/>
              <a:t> is leaked</a:t>
            </a:r>
          </a:p>
          <a:p>
            <a:pPr lvl="1"/>
            <a:r>
              <a:rPr lang="en-US" dirty="0" smtClean="0"/>
              <a:t>This can be exploited to learn the entire plaintext</a:t>
            </a:r>
          </a:p>
          <a:p>
            <a:pPr lvl="1"/>
            <a:r>
              <a:rPr lang="en-US" dirty="0"/>
              <a:t>The scenario occurs in the real world</a:t>
            </a:r>
            <a:r>
              <a:rPr lang="en-US" dirty="0" smtClean="0"/>
              <a:t>!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328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Security for MACs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 is </a:t>
            </a:r>
            <a:r>
              <a:rPr lang="en-US" i="1" dirty="0" smtClean="0">
                <a:sym typeface="Symbol"/>
              </a:rPr>
              <a:t>secure</a:t>
            </a:r>
            <a:r>
              <a:rPr lang="en-US" dirty="0" smtClean="0">
                <a:sym typeface="Symbol"/>
              </a:rPr>
              <a:t> if for all PPT attackers A, there is a negligible function  such that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 smtClean="0">
                <a:sym typeface="Symbol"/>
              </a:rPr>
              <a:t>Forge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 smtClean="0">
                <a:sym typeface="Symbol"/>
              </a:rPr>
              <a:t>,</a:t>
            </a:r>
            <a:r>
              <a:rPr lang="en-US" dirty="0" smtClean="0">
                <a:sym typeface="Symbol"/>
              </a:rPr>
              <a:t>(n) = 1] ≤ (n)</a:t>
            </a:r>
          </a:p>
        </p:txBody>
      </p:sp>
    </p:spTree>
    <p:extLst>
      <p:ext uri="{BB962C8B-B14F-4D97-AF65-F5344CB8AC3E}">
        <p14:creationId xmlns:p14="http://schemas.microsoft.com/office/powerpoint/2010/main" val="90086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 definition too strong?</a:t>
            </a:r>
          </a:p>
          <a:p>
            <a:pPr lvl="1"/>
            <a:r>
              <a:rPr lang="en-US" dirty="0" smtClean="0"/>
              <a:t>We don’t want to make any assumptions about what the sender might authenticate</a:t>
            </a:r>
          </a:p>
          <a:p>
            <a:pPr lvl="1"/>
            <a:r>
              <a:rPr lang="en-US" dirty="0" smtClean="0"/>
              <a:t>We don’t want to make any assumptions about what forgeries are “meaningful”</a:t>
            </a:r>
          </a:p>
          <a:p>
            <a:pPr lvl="1"/>
            <a:endParaRPr lang="en-US" dirty="0"/>
          </a:p>
          <a:p>
            <a:r>
              <a:rPr lang="en-US" dirty="0" smtClean="0"/>
              <a:t>A MAC satisfying this definition can be used anywhere integrity is needed</a:t>
            </a:r>
          </a:p>
        </p:txBody>
      </p:sp>
    </p:spTree>
    <p:extLst>
      <p:ext uri="{BB962C8B-B14F-4D97-AF65-F5344CB8AC3E}">
        <p14:creationId xmlns:p14="http://schemas.microsoft.com/office/powerpoint/2010/main" val="384532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Replay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Note that </a:t>
            </a:r>
            <a:r>
              <a:rPr lang="en-US" i="1" dirty="0" smtClean="0"/>
              <a:t>replay attacks </a:t>
            </a:r>
            <a:r>
              <a:rPr lang="en-US" dirty="0" smtClean="0"/>
              <a:t>are not prevented</a:t>
            </a:r>
          </a:p>
          <a:p>
            <a:pPr lvl="1"/>
            <a:r>
              <a:rPr lang="en-US" dirty="0" smtClean="0"/>
              <a:t>No stateless mechanism can prevent them</a:t>
            </a:r>
          </a:p>
          <a:p>
            <a:endParaRPr lang="en-US" dirty="0" smtClean="0"/>
          </a:p>
          <a:p>
            <a:r>
              <a:rPr lang="en-US" dirty="0" smtClean="0"/>
              <a:t>Replay attacks are often a significant real-world concern</a:t>
            </a:r>
          </a:p>
          <a:p>
            <a:endParaRPr lang="en-US" dirty="0"/>
          </a:p>
          <a:p>
            <a:r>
              <a:rPr lang="en-US" dirty="0" smtClean="0"/>
              <a:t>Need to protect against replay attacks at a higher level</a:t>
            </a:r>
          </a:p>
          <a:p>
            <a:pPr lvl="1"/>
            <a:r>
              <a:rPr lang="en-US" dirty="0" smtClean="0"/>
              <a:t>Decision about what to do with a replayed message is application-dependent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23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 A fixed-length MAC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63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Intuition?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a keyed function Mac such that:</a:t>
            </a:r>
          </a:p>
          <a:p>
            <a:pPr lvl="1"/>
            <a:r>
              <a:rPr lang="en-US" dirty="0" smtClean="0"/>
              <a:t>Given Mac</a:t>
            </a:r>
            <a:r>
              <a:rPr lang="en-US" baseline="-25000" dirty="0" smtClean="0"/>
              <a:t>k</a:t>
            </a:r>
            <a:r>
              <a:rPr lang="en-US" dirty="0" smtClean="0"/>
              <a:t>(m</a:t>
            </a:r>
            <a:r>
              <a:rPr lang="en-US" baseline="-25000" dirty="0" smtClean="0"/>
              <a:t>1</a:t>
            </a:r>
            <a:r>
              <a:rPr lang="en-US" dirty="0" smtClean="0"/>
              <a:t>), Mac</a:t>
            </a:r>
            <a:r>
              <a:rPr lang="en-US" baseline="-25000" dirty="0" smtClean="0"/>
              <a:t>k</a:t>
            </a:r>
            <a:r>
              <a:rPr lang="en-US" dirty="0" smtClean="0"/>
              <a:t>(m</a:t>
            </a:r>
            <a:r>
              <a:rPr lang="en-US" baseline="-25000" dirty="0" smtClean="0"/>
              <a:t>2</a:t>
            </a:r>
            <a:r>
              <a:rPr lang="en-US" dirty="0" smtClean="0"/>
              <a:t>), …,</a:t>
            </a:r>
          </a:p>
          <a:p>
            <a:pPr lvl="1"/>
            <a:r>
              <a:rPr lang="en-US" dirty="0" smtClean="0"/>
              <a:t>…it is infeasible to predict the value Mac</a:t>
            </a:r>
            <a:r>
              <a:rPr lang="en-US" baseline="-25000" dirty="0" smtClean="0"/>
              <a:t>k</a:t>
            </a:r>
            <a:r>
              <a:rPr lang="en-US" dirty="0" smtClean="0"/>
              <a:t>(m) for any </a:t>
            </a:r>
            <a:r>
              <a:rPr lang="en-US" dirty="0">
                <a:sym typeface="Symbol"/>
              </a:rPr>
              <a:t>m</a:t>
            </a:r>
            <a:r>
              <a:rPr lang="en-US" altLang="en-US" dirty="0" smtClean="0">
                <a:cs typeface="Arial" charset="0"/>
                <a:sym typeface="Symbol" pitchFamily="18" charset="2"/>
              </a:rPr>
              <a:t>{m</a:t>
            </a:r>
            <a:r>
              <a:rPr lang="en-US" altLang="en-US" baseline="-25000" dirty="0" smtClean="0">
                <a:cs typeface="Arial" charset="0"/>
                <a:sym typeface="Symbol" pitchFamily="18" charset="2"/>
              </a:rPr>
              <a:t>1</a:t>
            </a:r>
            <a:r>
              <a:rPr lang="en-US" altLang="en-US" dirty="0" smtClean="0">
                <a:cs typeface="Arial" charset="0"/>
                <a:sym typeface="Symbol" pitchFamily="18" charset="2"/>
              </a:rPr>
              <a:t>, …, }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  <a:p>
            <a:r>
              <a:rPr lang="en-US" dirty="0" smtClean="0"/>
              <a:t>Let Mac be a pseudorandom function!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937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 F be a length-preserving pseudorandom function (aka block cipher)</a:t>
            </a:r>
          </a:p>
          <a:p>
            <a:endParaRPr lang="en-US" dirty="0" smtClean="0"/>
          </a:p>
          <a:p>
            <a:r>
              <a:rPr lang="en-US" dirty="0" smtClean="0"/>
              <a:t>Construct the following MAC </a:t>
            </a:r>
            <a:r>
              <a:rPr lang="en-US" dirty="0" smtClean="0">
                <a:sym typeface="Symbol"/>
              </a:rPr>
              <a:t>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Gen: choose a uniform key k for F</a:t>
            </a:r>
          </a:p>
          <a:p>
            <a:pPr lvl="1"/>
            <a:r>
              <a:rPr lang="en-US" smtClean="0"/>
              <a:t>Mac</a:t>
            </a:r>
            <a:r>
              <a:rPr lang="en-US" baseline="-25000" smtClean="0"/>
              <a:t>k</a:t>
            </a:r>
            <a:r>
              <a:rPr lang="en-US" smtClean="0"/>
              <a:t>(m): </a:t>
            </a:r>
            <a:r>
              <a:rPr lang="en-US" dirty="0" smtClean="0"/>
              <a:t>output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(m)</a:t>
            </a:r>
          </a:p>
          <a:p>
            <a:pPr lvl="1"/>
            <a:r>
              <a:rPr lang="en-US" dirty="0" err="1" smtClean="0"/>
              <a:t>Vrfy</a:t>
            </a:r>
            <a:r>
              <a:rPr lang="en-US" baseline="-25000" dirty="0" err="1" smtClean="0"/>
              <a:t>k</a:t>
            </a:r>
            <a:r>
              <a:rPr lang="en-US" dirty="0" smtClean="0"/>
              <a:t>(m, t): output 1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(m)=t</a:t>
            </a:r>
          </a:p>
          <a:p>
            <a:pPr lvl="1"/>
            <a:endParaRPr lang="en-US" dirty="0"/>
          </a:p>
          <a:p>
            <a:r>
              <a:rPr lang="en-US" dirty="0" smtClean="0"/>
              <a:t>Theorem: </a:t>
            </a:r>
            <a:r>
              <a:rPr lang="en-US" dirty="0" smtClean="0">
                <a:sym typeface="Symbol"/>
              </a:rPr>
              <a:t> is a secure MAC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274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CBC-mode encryption</a:t>
            </a:r>
            <a:endParaRPr lang="en-US" dirty="0"/>
          </a:p>
        </p:txBody>
      </p:sp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2362200" y="320581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628110" y="347093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143000" y="2225398"/>
            <a:ext cx="4780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IV</a:t>
            </a:r>
            <a:endParaRPr lang="en-US" altLang="en-US" dirty="0">
              <a:latin typeface="+mn-lt"/>
            </a:endParaRPr>
          </a:p>
        </p:txBody>
      </p:sp>
      <p:cxnSp>
        <p:nvCxnSpPr>
          <p:cNvPr id="16" name="Straight Arrow Connector 16"/>
          <p:cNvCxnSpPr>
            <a:cxnSpLocks noChangeShapeType="1"/>
          </p:cNvCxnSpPr>
          <p:nvPr/>
        </p:nvCxnSpPr>
        <p:spPr bwMode="auto">
          <a:xfrm>
            <a:off x="2857500" y="420276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7"/>
          <p:cNvSpPr txBox="1">
            <a:spLocks noChangeArrowheads="1"/>
          </p:cNvSpPr>
          <p:nvPr/>
        </p:nvSpPr>
        <p:spPr bwMode="auto">
          <a:xfrm>
            <a:off x="2560784" y="153959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33" name="Straight Arrow Connector 51"/>
          <p:cNvCxnSpPr>
            <a:cxnSpLocks noChangeShapeType="1"/>
          </p:cNvCxnSpPr>
          <p:nvPr/>
        </p:nvCxnSpPr>
        <p:spPr bwMode="auto">
          <a:xfrm>
            <a:off x="1390829" y="2708930"/>
            <a:ext cx="0" cy="278765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Box 55"/>
          <p:cNvSpPr txBox="1">
            <a:spLocks noChangeArrowheads="1"/>
          </p:cNvSpPr>
          <p:nvPr/>
        </p:nvSpPr>
        <p:spPr bwMode="auto">
          <a:xfrm>
            <a:off x="1201924" y="542038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0</a:t>
            </a:r>
            <a:endParaRPr lang="en-US" altLang="en-US" sz="2800" dirty="0">
              <a:latin typeface="+mn-lt"/>
            </a:endParaRPr>
          </a:p>
        </p:txBody>
      </p:sp>
      <p:sp>
        <p:nvSpPr>
          <p:cNvPr id="35" name="TextBox 56"/>
          <p:cNvSpPr txBox="1">
            <a:spLocks noChangeArrowheads="1"/>
          </p:cNvSpPr>
          <p:nvPr/>
        </p:nvSpPr>
        <p:spPr bwMode="auto">
          <a:xfrm>
            <a:off x="2667000" y="542038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39" name="Straight Arrow Connector 16"/>
          <p:cNvCxnSpPr>
            <a:cxnSpLocks noChangeShapeType="1"/>
          </p:cNvCxnSpPr>
          <p:nvPr/>
        </p:nvCxnSpPr>
        <p:spPr bwMode="auto">
          <a:xfrm>
            <a:off x="2857500" y="193899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xtBox 24"/>
          <p:cNvSpPr txBox="1">
            <a:spLocks noChangeArrowheads="1"/>
          </p:cNvSpPr>
          <p:nvPr/>
        </p:nvSpPr>
        <p:spPr bwMode="auto">
          <a:xfrm>
            <a:off x="2647157" y="231840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42" name="Straight Arrow Connector 35"/>
          <p:cNvCxnSpPr>
            <a:cxnSpLocks noChangeShapeType="1"/>
          </p:cNvCxnSpPr>
          <p:nvPr/>
        </p:nvCxnSpPr>
        <p:spPr bwMode="auto">
          <a:xfrm>
            <a:off x="2857500" y="262320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Connector 42"/>
          <p:cNvCxnSpPr/>
          <p:nvPr/>
        </p:nvCxnSpPr>
        <p:spPr>
          <a:xfrm>
            <a:off x="1390829" y="4501218"/>
            <a:ext cx="668158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058986" y="254938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2058986" y="254938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>
            <a:spLocks noChangeArrowheads="1"/>
          </p:cNvSpPr>
          <p:nvPr/>
        </p:nvSpPr>
        <p:spPr bwMode="auto">
          <a:xfrm>
            <a:off x="39624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2283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58" name="Straight Arrow Connector 16"/>
          <p:cNvCxnSpPr>
            <a:cxnSpLocks noChangeShapeType="1"/>
          </p:cNvCxnSpPr>
          <p:nvPr/>
        </p:nvCxnSpPr>
        <p:spPr bwMode="auto">
          <a:xfrm>
            <a:off x="4457700" y="419258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Box 17"/>
          <p:cNvSpPr txBox="1">
            <a:spLocks noChangeArrowheads="1"/>
          </p:cNvSpPr>
          <p:nvPr/>
        </p:nvSpPr>
        <p:spPr bwMode="auto">
          <a:xfrm>
            <a:off x="4160984" y="152941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 smtClean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sp>
        <p:nvSpPr>
          <p:cNvPr id="60" name="TextBox 56"/>
          <p:cNvSpPr txBox="1">
            <a:spLocks noChangeArrowheads="1"/>
          </p:cNvSpPr>
          <p:nvPr/>
        </p:nvSpPr>
        <p:spPr bwMode="auto">
          <a:xfrm>
            <a:off x="4267200" y="541020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c</a:t>
            </a:r>
            <a:r>
              <a:rPr lang="en-US" altLang="en-US" sz="2800" baseline="-25000" dirty="0" smtClean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61" name="Straight Arrow Connector 16"/>
          <p:cNvCxnSpPr>
            <a:cxnSpLocks noChangeShapeType="1"/>
          </p:cNvCxnSpPr>
          <p:nvPr/>
        </p:nvCxnSpPr>
        <p:spPr bwMode="auto">
          <a:xfrm>
            <a:off x="44577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Box 24"/>
          <p:cNvSpPr txBox="1">
            <a:spLocks noChangeArrowheads="1"/>
          </p:cNvSpPr>
          <p:nvPr/>
        </p:nvSpPr>
        <p:spPr bwMode="auto">
          <a:xfrm>
            <a:off x="42473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63" name="Straight Arrow Connector 35"/>
          <p:cNvCxnSpPr>
            <a:cxnSpLocks noChangeShapeType="1"/>
          </p:cNvCxnSpPr>
          <p:nvPr/>
        </p:nvCxnSpPr>
        <p:spPr bwMode="auto">
          <a:xfrm>
            <a:off x="4457700" y="261302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/>
          <p:nvPr/>
        </p:nvCxnSpPr>
        <p:spPr>
          <a:xfrm>
            <a:off x="2857500" y="4491038"/>
            <a:ext cx="8016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36591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36591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ounded Rectangle 66"/>
          <p:cNvSpPr>
            <a:spLocks noChangeArrowheads="1"/>
          </p:cNvSpPr>
          <p:nvPr/>
        </p:nvSpPr>
        <p:spPr bwMode="auto">
          <a:xfrm>
            <a:off x="67818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70477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69" name="Straight Arrow Connector 16"/>
          <p:cNvCxnSpPr>
            <a:cxnSpLocks noChangeShapeType="1"/>
          </p:cNvCxnSpPr>
          <p:nvPr/>
        </p:nvCxnSpPr>
        <p:spPr bwMode="auto">
          <a:xfrm>
            <a:off x="7277100" y="419258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TextBox 17"/>
          <p:cNvSpPr txBox="1">
            <a:spLocks noChangeArrowheads="1"/>
          </p:cNvSpPr>
          <p:nvPr/>
        </p:nvSpPr>
        <p:spPr bwMode="auto">
          <a:xfrm>
            <a:off x="6980384" y="1529418"/>
            <a:ext cx="5484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>
                <a:latin typeface="Script MT Bold" panose="03040602040607080904" pitchFamily="66" charset="0"/>
              </a:rPr>
              <a:t>l</a:t>
            </a:r>
            <a:endParaRPr lang="en-US" altLang="en-US" sz="2800" dirty="0">
              <a:latin typeface="+mn-lt"/>
            </a:endParaRPr>
          </a:p>
        </p:txBody>
      </p:sp>
      <p:sp>
        <p:nvSpPr>
          <p:cNvPr id="71" name="TextBox 56"/>
          <p:cNvSpPr txBox="1">
            <a:spLocks noChangeArrowheads="1"/>
          </p:cNvSpPr>
          <p:nvPr/>
        </p:nvSpPr>
        <p:spPr bwMode="auto">
          <a:xfrm>
            <a:off x="7086600" y="5410200"/>
            <a:ext cx="4171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c</a:t>
            </a:r>
            <a:r>
              <a:rPr lang="en-US" altLang="en-US" sz="2800" baseline="-25000" dirty="0">
                <a:latin typeface="Script MT Bold" panose="03040602040607080904" pitchFamily="66" charset="0"/>
              </a:rPr>
              <a:t>l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72" name="Straight Arrow Connector 16"/>
          <p:cNvCxnSpPr>
            <a:cxnSpLocks noChangeShapeType="1"/>
          </p:cNvCxnSpPr>
          <p:nvPr/>
        </p:nvCxnSpPr>
        <p:spPr bwMode="auto">
          <a:xfrm>
            <a:off x="72771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Box 24"/>
          <p:cNvSpPr txBox="1">
            <a:spLocks noChangeArrowheads="1"/>
          </p:cNvSpPr>
          <p:nvPr/>
        </p:nvSpPr>
        <p:spPr bwMode="auto">
          <a:xfrm>
            <a:off x="70667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74" name="Straight Arrow Connector 35"/>
          <p:cNvCxnSpPr>
            <a:cxnSpLocks noChangeShapeType="1"/>
          </p:cNvCxnSpPr>
          <p:nvPr/>
        </p:nvCxnSpPr>
        <p:spPr bwMode="auto">
          <a:xfrm>
            <a:off x="7277100" y="261302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>
          <a:xfrm>
            <a:off x="5943600" y="4491038"/>
            <a:ext cx="5349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64785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64785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5334000" y="3205818"/>
            <a:ext cx="6461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3600" b="1"/>
              <a:t>…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4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CBC-mode decryption</a:t>
            </a:r>
            <a:endParaRPr lang="en-US" dirty="0"/>
          </a:p>
        </p:txBody>
      </p:sp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2362200" y="320581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628110" y="3470930"/>
            <a:ext cx="6543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F</a:t>
            </a:r>
            <a:r>
              <a:rPr lang="en-US" altLang="en-US" sz="2800" baseline="30000" dirty="0" smtClean="0">
                <a:latin typeface="+mn-lt"/>
              </a:rPr>
              <a:t>-1</a:t>
            </a:r>
            <a:r>
              <a:rPr lang="en-US" altLang="en-US" sz="2800" baseline="-25000" dirty="0" smtClean="0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16" name="Straight Arrow Connector 16"/>
          <p:cNvCxnSpPr>
            <a:cxnSpLocks noChangeShapeType="1"/>
          </p:cNvCxnSpPr>
          <p:nvPr/>
        </p:nvCxnSpPr>
        <p:spPr bwMode="auto">
          <a:xfrm>
            <a:off x="2857500" y="420276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triangle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7"/>
          <p:cNvSpPr txBox="1">
            <a:spLocks noChangeArrowheads="1"/>
          </p:cNvSpPr>
          <p:nvPr/>
        </p:nvSpPr>
        <p:spPr bwMode="auto">
          <a:xfrm>
            <a:off x="2560784" y="153959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33" name="Straight Arrow Connector 51"/>
          <p:cNvCxnSpPr>
            <a:cxnSpLocks noChangeShapeType="1"/>
          </p:cNvCxnSpPr>
          <p:nvPr/>
        </p:nvCxnSpPr>
        <p:spPr bwMode="auto">
          <a:xfrm>
            <a:off x="1390829" y="4491038"/>
            <a:ext cx="0" cy="100554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Box 55"/>
          <p:cNvSpPr txBox="1">
            <a:spLocks noChangeArrowheads="1"/>
          </p:cNvSpPr>
          <p:nvPr/>
        </p:nvSpPr>
        <p:spPr bwMode="auto">
          <a:xfrm>
            <a:off x="1201924" y="542038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0</a:t>
            </a:r>
            <a:endParaRPr lang="en-US" altLang="en-US" sz="2800" dirty="0">
              <a:latin typeface="+mn-lt"/>
            </a:endParaRPr>
          </a:p>
        </p:txBody>
      </p:sp>
      <p:sp>
        <p:nvSpPr>
          <p:cNvPr id="35" name="TextBox 56"/>
          <p:cNvSpPr txBox="1">
            <a:spLocks noChangeArrowheads="1"/>
          </p:cNvSpPr>
          <p:nvPr/>
        </p:nvSpPr>
        <p:spPr bwMode="auto">
          <a:xfrm>
            <a:off x="2667000" y="542038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c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39" name="Straight Arrow Connector 16"/>
          <p:cNvCxnSpPr>
            <a:cxnSpLocks noChangeShapeType="1"/>
          </p:cNvCxnSpPr>
          <p:nvPr/>
        </p:nvCxnSpPr>
        <p:spPr bwMode="auto">
          <a:xfrm>
            <a:off x="2857500" y="193899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triangle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xtBox 24"/>
          <p:cNvSpPr txBox="1">
            <a:spLocks noChangeArrowheads="1"/>
          </p:cNvSpPr>
          <p:nvPr/>
        </p:nvSpPr>
        <p:spPr bwMode="auto">
          <a:xfrm>
            <a:off x="2647157" y="231840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42" name="Straight Arrow Connector 35"/>
          <p:cNvCxnSpPr>
            <a:cxnSpLocks noChangeShapeType="1"/>
          </p:cNvCxnSpPr>
          <p:nvPr/>
        </p:nvCxnSpPr>
        <p:spPr bwMode="auto">
          <a:xfrm>
            <a:off x="2857500" y="262320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triangle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Connector 42"/>
          <p:cNvCxnSpPr/>
          <p:nvPr/>
        </p:nvCxnSpPr>
        <p:spPr>
          <a:xfrm>
            <a:off x="1390829" y="4501218"/>
            <a:ext cx="668158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058986" y="254938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2058986" y="254938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>
            <a:spLocks noChangeArrowheads="1"/>
          </p:cNvSpPr>
          <p:nvPr/>
        </p:nvSpPr>
        <p:spPr bwMode="auto">
          <a:xfrm>
            <a:off x="39624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228310" y="3460750"/>
            <a:ext cx="6543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F</a:t>
            </a:r>
            <a:r>
              <a:rPr lang="en-US" altLang="en-US" sz="2800" baseline="30000" dirty="0" smtClean="0">
                <a:latin typeface="+mn-lt"/>
              </a:rPr>
              <a:t>-1</a:t>
            </a:r>
            <a:r>
              <a:rPr lang="en-US" altLang="en-US" sz="2800" baseline="-25000" dirty="0" smtClean="0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58" name="Straight Arrow Connector 16"/>
          <p:cNvCxnSpPr>
            <a:cxnSpLocks noChangeShapeType="1"/>
          </p:cNvCxnSpPr>
          <p:nvPr/>
        </p:nvCxnSpPr>
        <p:spPr bwMode="auto">
          <a:xfrm>
            <a:off x="4457700" y="419258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triangle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Box 17"/>
          <p:cNvSpPr txBox="1">
            <a:spLocks noChangeArrowheads="1"/>
          </p:cNvSpPr>
          <p:nvPr/>
        </p:nvSpPr>
        <p:spPr bwMode="auto">
          <a:xfrm>
            <a:off x="4160984" y="152941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 smtClean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sp>
        <p:nvSpPr>
          <p:cNvPr id="60" name="TextBox 56"/>
          <p:cNvSpPr txBox="1">
            <a:spLocks noChangeArrowheads="1"/>
          </p:cNvSpPr>
          <p:nvPr/>
        </p:nvSpPr>
        <p:spPr bwMode="auto">
          <a:xfrm>
            <a:off x="4267200" y="541020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c</a:t>
            </a:r>
            <a:r>
              <a:rPr lang="en-US" altLang="en-US" sz="2800" baseline="-25000" dirty="0" smtClean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61" name="Straight Arrow Connector 16"/>
          <p:cNvCxnSpPr>
            <a:cxnSpLocks noChangeShapeType="1"/>
          </p:cNvCxnSpPr>
          <p:nvPr/>
        </p:nvCxnSpPr>
        <p:spPr bwMode="auto">
          <a:xfrm>
            <a:off x="44577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triangle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Box 24"/>
          <p:cNvSpPr txBox="1">
            <a:spLocks noChangeArrowheads="1"/>
          </p:cNvSpPr>
          <p:nvPr/>
        </p:nvSpPr>
        <p:spPr bwMode="auto">
          <a:xfrm>
            <a:off x="42473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63" name="Straight Arrow Connector 35"/>
          <p:cNvCxnSpPr>
            <a:cxnSpLocks noChangeShapeType="1"/>
          </p:cNvCxnSpPr>
          <p:nvPr/>
        </p:nvCxnSpPr>
        <p:spPr bwMode="auto">
          <a:xfrm>
            <a:off x="4457700" y="261302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triangle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/>
          <p:nvPr/>
        </p:nvCxnSpPr>
        <p:spPr>
          <a:xfrm>
            <a:off x="2857500" y="4491038"/>
            <a:ext cx="8016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36591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36591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ounded Rectangle 66"/>
          <p:cNvSpPr>
            <a:spLocks noChangeArrowheads="1"/>
          </p:cNvSpPr>
          <p:nvPr/>
        </p:nvSpPr>
        <p:spPr bwMode="auto">
          <a:xfrm>
            <a:off x="67818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7047710" y="3460750"/>
            <a:ext cx="6543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F</a:t>
            </a:r>
            <a:r>
              <a:rPr lang="en-US" altLang="en-US" sz="2800" baseline="30000" dirty="0" smtClean="0">
                <a:latin typeface="+mn-lt"/>
              </a:rPr>
              <a:t>-1</a:t>
            </a:r>
            <a:r>
              <a:rPr lang="en-US" altLang="en-US" sz="2800" baseline="-25000" dirty="0" smtClean="0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69" name="Straight Arrow Connector 16"/>
          <p:cNvCxnSpPr>
            <a:cxnSpLocks noChangeShapeType="1"/>
          </p:cNvCxnSpPr>
          <p:nvPr/>
        </p:nvCxnSpPr>
        <p:spPr bwMode="auto">
          <a:xfrm>
            <a:off x="7277100" y="419258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triangle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TextBox 17"/>
          <p:cNvSpPr txBox="1">
            <a:spLocks noChangeArrowheads="1"/>
          </p:cNvSpPr>
          <p:nvPr/>
        </p:nvSpPr>
        <p:spPr bwMode="auto">
          <a:xfrm>
            <a:off x="6980384" y="1529418"/>
            <a:ext cx="5484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m</a:t>
            </a:r>
            <a:r>
              <a:rPr lang="en-US" altLang="en-US" sz="2800" baseline="-25000" dirty="0">
                <a:latin typeface="Script MT Bold" panose="03040602040607080904" pitchFamily="66" charset="0"/>
              </a:rPr>
              <a:t>l</a:t>
            </a:r>
            <a:endParaRPr lang="en-US" altLang="en-US" sz="2800" dirty="0">
              <a:latin typeface="+mn-lt"/>
            </a:endParaRPr>
          </a:p>
        </p:txBody>
      </p:sp>
      <p:sp>
        <p:nvSpPr>
          <p:cNvPr id="71" name="TextBox 56"/>
          <p:cNvSpPr txBox="1">
            <a:spLocks noChangeArrowheads="1"/>
          </p:cNvSpPr>
          <p:nvPr/>
        </p:nvSpPr>
        <p:spPr bwMode="auto">
          <a:xfrm>
            <a:off x="7086600" y="5410200"/>
            <a:ext cx="4171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smtClean="0">
                <a:latin typeface="+mn-lt"/>
              </a:rPr>
              <a:t>c</a:t>
            </a:r>
            <a:r>
              <a:rPr lang="en-US" altLang="en-US" sz="2800" baseline="-25000" dirty="0">
                <a:latin typeface="Script MT Bold" panose="03040602040607080904" pitchFamily="66" charset="0"/>
              </a:rPr>
              <a:t>l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72" name="Straight Arrow Connector 16"/>
          <p:cNvCxnSpPr>
            <a:cxnSpLocks noChangeShapeType="1"/>
          </p:cNvCxnSpPr>
          <p:nvPr/>
        </p:nvCxnSpPr>
        <p:spPr bwMode="auto">
          <a:xfrm>
            <a:off x="72771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triangle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Box 24"/>
          <p:cNvSpPr txBox="1">
            <a:spLocks noChangeArrowheads="1"/>
          </p:cNvSpPr>
          <p:nvPr/>
        </p:nvSpPr>
        <p:spPr bwMode="auto">
          <a:xfrm>
            <a:off x="70667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74" name="Straight Arrow Connector 35"/>
          <p:cNvCxnSpPr>
            <a:cxnSpLocks noChangeShapeType="1"/>
          </p:cNvCxnSpPr>
          <p:nvPr/>
        </p:nvCxnSpPr>
        <p:spPr bwMode="auto">
          <a:xfrm>
            <a:off x="7277100" y="2613025"/>
            <a:ext cx="0" cy="58261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triangle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>
          <a:xfrm>
            <a:off x="5943600" y="4491038"/>
            <a:ext cx="5349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64785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64785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5334000" y="3205818"/>
            <a:ext cx="6461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3600" b="1"/>
              <a:t>…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6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Arbitrary-length messages?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Message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encoded data </a:t>
            </a:r>
            <a:r>
              <a:rPr lang="en-US" dirty="0" smtClean="0">
                <a:sym typeface="Symbol"/>
              </a:rPr>
              <a:t> </a:t>
            </a:r>
            <a:r>
              <a:rPr lang="en-US" dirty="0" err="1" smtClean="0">
                <a:sym typeface="Symbol"/>
              </a:rPr>
              <a:t>ciphertext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PKCS #5 encoding:</a:t>
            </a:r>
          </a:p>
          <a:p>
            <a:pPr lvl="1"/>
            <a:r>
              <a:rPr lang="en-US" dirty="0">
                <a:sym typeface="Symbol"/>
              </a:rPr>
              <a:t>Assume message is an integral # of bytes</a:t>
            </a:r>
          </a:p>
          <a:p>
            <a:pPr lvl="1"/>
            <a:r>
              <a:rPr lang="en-US" dirty="0" smtClean="0">
                <a:sym typeface="Symbol"/>
              </a:rPr>
              <a:t>Let L be the block length (in bytes) of the cipher</a:t>
            </a:r>
          </a:p>
          <a:p>
            <a:pPr lvl="1"/>
            <a:r>
              <a:rPr lang="en-US" dirty="0" smtClean="0">
                <a:sym typeface="Symbol"/>
              </a:rPr>
              <a:t>Let b ≥ 1 be # of bytes that need to be appended to the message to get length a multiple of L</a:t>
            </a:r>
          </a:p>
          <a:p>
            <a:pPr lvl="2"/>
            <a:r>
              <a:rPr lang="en-US" dirty="0" smtClean="0">
                <a:sym typeface="Symbol"/>
              </a:rPr>
              <a:t>1 ≤ b ≤ L; note b  0</a:t>
            </a:r>
          </a:p>
          <a:p>
            <a:pPr lvl="1"/>
            <a:r>
              <a:rPr lang="en-US" dirty="0" smtClean="0">
                <a:sym typeface="Symbol"/>
              </a:rPr>
              <a:t>Append b (encoded in 1 byte), b times</a:t>
            </a:r>
          </a:p>
          <a:p>
            <a:pPr lvl="2"/>
            <a:r>
              <a:rPr lang="en-US" dirty="0" smtClean="0">
                <a:sym typeface="Symbol"/>
              </a:rPr>
              <a:t>I.e., if 3 bytes of padding are needed, append 0x030303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8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Decryption?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decrypt:</a:t>
            </a:r>
          </a:p>
          <a:p>
            <a:pPr lvl="1"/>
            <a:r>
              <a:rPr lang="en-US" dirty="0" smtClean="0"/>
              <a:t>Use CBC-mode decryption to obtain encoded data</a:t>
            </a:r>
          </a:p>
          <a:p>
            <a:pPr lvl="1"/>
            <a:r>
              <a:rPr lang="en-US" dirty="0" smtClean="0"/>
              <a:t>Say the final byte of encoded data has value b</a:t>
            </a:r>
          </a:p>
          <a:p>
            <a:pPr lvl="2"/>
            <a:r>
              <a:rPr lang="en-US" dirty="0" smtClean="0"/>
              <a:t>If b=0 or b &gt; L, return “error”</a:t>
            </a:r>
          </a:p>
          <a:p>
            <a:pPr lvl="2"/>
            <a:r>
              <a:rPr lang="en-US" dirty="0" smtClean="0"/>
              <a:t>If final b bytes of encoded data are not all equal to b, return “error”</a:t>
            </a:r>
          </a:p>
          <a:p>
            <a:pPr lvl="2"/>
            <a:r>
              <a:rPr lang="en-US" dirty="0" smtClean="0"/>
              <a:t>Otherwise, strip off the final b bytes of the encoded data, and output what remains as the message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26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pe, Magnifier, Loupe, Glass, Magnify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295400"/>
            <a:ext cx="1826525" cy="1849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1912385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1912385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8077200" y="2375060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0837" y="3289518"/>
            <a:ext cx="19848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c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 smtClean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(m)</a:t>
            </a:r>
            <a:endParaRPr lang="en-US" sz="2800" dirty="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66228" y="2375060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2590800" y="2070317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266410" y="1536917"/>
            <a:ext cx="3369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 flipV="1">
            <a:off x="4218994" y="3350776"/>
            <a:ext cx="1829940" cy="128724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938596" y="3505200"/>
            <a:ext cx="426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  <a:r>
              <a:rPr lang="en-US" sz="2800" dirty="0" smtClean="0"/>
              <a:t>’</a:t>
            </a:r>
            <a:endParaRPr lang="en-US" sz="2800" dirty="0"/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 flipV="1">
            <a:off x="4523792" y="3731776"/>
            <a:ext cx="1829940" cy="128724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 rot="-2100000">
            <a:off x="4860210" y="3908135"/>
            <a:ext cx="1087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</a:t>
            </a:r>
            <a:r>
              <a:rPr lang="en-US" sz="2800" dirty="0" smtClean="0"/>
              <a:t>rror?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6801174" y="3276600"/>
            <a:ext cx="1293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Dec</a:t>
            </a:r>
            <a:r>
              <a:rPr lang="en-US" sz="2800" baseline="-25000" dirty="0" smtClean="0"/>
              <a:t>k</a:t>
            </a:r>
            <a:r>
              <a:rPr lang="en-US" sz="2800" dirty="0" smtClean="0"/>
              <a:t>(c')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867400" y="4876800"/>
            <a:ext cx="27674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Padding oracle!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34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/>
      <p:bldP spid="16" grpId="0" animBg="1"/>
      <p:bldP spid="17" grpId="0"/>
      <p:bldP spid="18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CCA-security: </a:t>
            </a:r>
            <a:r>
              <a:rPr lang="en-US" dirty="0"/>
              <a:t>a</a:t>
            </a:r>
            <a:r>
              <a:rPr lang="en-US" dirty="0" smtClean="0"/>
              <a:t>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Chosen-</a:t>
            </a:r>
            <a:r>
              <a:rPr lang="en-US" dirty="0" err="1" smtClean="0"/>
              <a:t>ciphertext</a:t>
            </a:r>
            <a:r>
              <a:rPr lang="en-US" dirty="0" smtClean="0"/>
              <a:t> attacks represent a significant, real-world threat</a:t>
            </a:r>
          </a:p>
          <a:p>
            <a:endParaRPr lang="en-US" dirty="0" smtClean="0"/>
          </a:p>
          <a:p>
            <a:r>
              <a:rPr lang="en-US" dirty="0" smtClean="0"/>
              <a:t>Modern encryption schemes are designed to be CCA-secure</a:t>
            </a:r>
          </a:p>
          <a:p>
            <a:endParaRPr lang="en-US" dirty="0"/>
          </a:p>
          <a:p>
            <a:r>
              <a:rPr lang="en-US" dirty="0" smtClean="0"/>
              <a:t>None of the schemes we have seen so far are CCA-secure – why?</a:t>
            </a:r>
          </a:p>
          <a:p>
            <a:pPr lvl="1"/>
            <a:r>
              <a:rPr lang="en-US" dirty="0" smtClean="0"/>
              <a:t>Will see an example of a CCA-secure scheme later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68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Message integrity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03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5155</TotalTime>
  <Words>921</Words>
  <Application>Microsoft Macintosh PowerPoint</Application>
  <PresentationFormat>On-screen Show (4:3)</PresentationFormat>
  <Paragraphs>186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Script MT Bold</vt:lpstr>
      <vt:lpstr>Symbol</vt:lpstr>
      <vt:lpstr>宋体</vt:lpstr>
      <vt:lpstr>Office Theme</vt:lpstr>
      <vt:lpstr>Cryptography</vt:lpstr>
      <vt:lpstr>Padding-oracle attack</vt:lpstr>
      <vt:lpstr>CBC-mode encryption</vt:lpstr>
      <vt:lpstr>CBC-mode decryption</vt:lpstr>
      <vt:lpstr>Arbitrary-length messages?</vt:lpstr>
      <vt:lpstr>Decryption?</vt:lpstr>
      <vt:lpstr>PowerPoint Presentation</vt:lpstr>
      <vt:lpstr>CCA-security: a summary</vt:lpstr>
      <vt:lpstr>PowerPoint Presentation</vt:lpstr>
      <vt:lpstr>Secrecy vs. integrity</vt:lpstr>
      <vt:lpstr>PowerPoint Presentation</vt:lpstr>
      <vt:lpstr>PowerPoint Presentation</vt:lpstr>
      <vt:lpstr>PowerPoint Presentation</vt:lpstr>
      <vt:lpstr>PowerPoint Presentation</vt:lpstr>
      <vt:lpstr>Secrecy vs. integrity</vt:lpstr>
      <vt:lpstr>Message authentication code (MAC)</vt:lpstr>
      <vt:lpstr>Security?</vt:lpstr>
      <vt:lpstr>PowerPoint Presentation</vt:lpstr>
      <vt:lpstr>Formal definition</vt:lpstr>
      <vt:lpstr>Security for MACs</vt:lpstr>
      <vt:lpstr>Security?</vt:lpstr>
      <vt:lpstr>Replay attacks</vt:lpstr>
      <vt:lpstr>PowerPoint Presentation</vt:lpstr>
      <vt:lpstr>Intuition?</vt:lpstr>
      <vt:lpstr>Construction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Haibin Zhang</cp:lastModifiedBy>
  <cp:revision>418</cp:revision>
  <dcterms:created xsi:type="dcterms:W3CDTF">2014-06-02T02:25:30Z</dcterms:created>
  <dcterms:modified xsi:type="dcterms:W3CDTF">2019-02-25T19:49:50Z</dcterms:modified>
</cp:coreProperties>
</file>