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623" r:id="rId3"/>
    <p:sldId id="624" r:id="rId4"/>
    <p:sldId id="625" r:id="rId5"/>
    <p:sldId id="559" r:id="rId6"/>
    <p:sldId id="560" r:id="rId7"/>
    <p:sldId id="561" r:id="rId8"/>
    <p:sldId id="562" r:id="rId9"/>
    <p:sldId id="557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3" r:id="rId30"/>
    <p:sldId id="582" r:id="rId31"/>
    <p:sldId id="584" r:id="rId32"/>
    <p:sldId id="585" r:id="rId33"/>
    <p:sldId id="586" r:id="rId34"/>
    <p:sldId id="587" r:id="rId35"/>
    <p:sldId id="588" r:id="rId36"/>
    <p:sldId id="5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7"/>
    <p:restoredTop sz="94497"/>
  </p:normalViewPr>
  <p:slideViewPr>
    <p:cSldViewPr>
      <p:cViewPr varScale="1">
        <p:scale>
          <a:sx n="104" d="100"/>
          <a:sy n="104" d="100"/>
        </p:scale>
        <p:origin x="200" y="5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dirty="0">
                <a:solidFill>
                  <a:schemeClr val="tx1"/>
                </a:solidFill>
              </a:rPr>
              <a:t>8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Sender and receiver maintain state (i.e., they are </a:t>
            </a:r>
            <a:r>
              <a:rPr lang="en-US" dirty="0" err="1" smtClean="0"/>
              <a:t>stateful</a:t>
            </a:r>
            <a:r>
              <a:rPr lang="en-US" dirty="0" smtClean="0"/>
              <a:t>), and must be </a:t>
            </a:r>
            <a:r>
              <a:rPr lang="en-US" i="1" dirty="0" smtClean="0"/>
              <a:t>synchronized</a:t>
            </a:r>
            <a:endParaRPr lang="en-US" dirty="0" smtClean="0"/>
          </a:p>
          <a:p>
            <a:pPr lvl="1"/>
            <a:r>
              <a:rPr lang="en-US" dirty="0" smtClean="0"/>
              <a:t>Makes sense in the context of a limited-time communication session where messages are received in order, without being lost</a:t>
            </a:r>
          </a:p>
        </p:txBody>
      </p:sp>
    </p:spTree>
    <p:extLst>
      <p:ext uri="{BB962C8B-B14F-4D97-AF65-F5344CB8AC3E}">
        <p14:creationId xmlns:p14="http://schemas.microsoft.com/office/powerpoint/2010/main" val="30074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269519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066800" y="28885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250751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802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0673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488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4867486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66800" y="54031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56675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134186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4641119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4903354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564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24478" y="418391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134186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471731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3269519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953678" y="28885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01278" y="2507519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8029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0673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488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4867486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953678" y="54031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25078" y="5667587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134186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4903354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250719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5474854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4641119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pic>
        <p:nvPicPr>
          <p:cNvPr id="3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70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 animBg="1"/>
      <p:bldP spid="12" grpId="0"/>
      <p:bldP spid="18" grpId="0"/>
      <p:bldP spid="19" grpId="0"/>
      <p:bldP spid="23" grpId="0"/>
      <p:bldP spid="25" grpId="0"/>
      <p:bldP spid="27" grpId="0" animBg="1"/>
      <p:bldP spid="29" grpId="0"/>
      <p:bldP spid="31" grpId="0"/>
      <p:bldP spid="33" grpId="0" animBg="1"/>
      <p:bldP spid="35" grpId="0"/>
      <p:bldP spid="39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random IV to encrypt next message</a:t>
            </a:r>
          </a:p>
          <a:p>
            <a:endParaRPr lang="en-US" dirty="0"/>
          </a:p>
          <a:p>
            <a:r>
              <a:rPr lang="en-US" dirty="0" smtClean="0"/>
              <a:t>Similar to the first CPA-secure scheme we saw</a:t>
            </a:r>
          </a:p>
          <a:p>
            <a:pPr lvl="1"/>
            <a:r>
              <a:rPr lang="en-US" dirty="0" smtClean="0"/>
              <a:t>But “natively” handles arbitrary-length messages with better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4400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293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4800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724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71800" y="4343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293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48768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077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708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293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410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5634335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4800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19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906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3" name="Curved Right Arrow 2"/>
          <p:cNvSpPr/>
          <p:nvPr/>
        </p:nvSpPr>
        <p:spPr>
          <a:xfrm flipV="1">
            <a:off x="76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371600" y="2971801"/>
            <a:ext cx="6172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7723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438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43" name="Curved Right Arrow 42"/>
          <p:cNvSpPr/>
          <p:nvPr/>
        </p:nvSpPr>
        <p:spPr>
          <a:xfrm flipH="1" flipV="1">
            <a:off x="8458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04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8" grpId="0"/>
      <p:bldP spid="19" grpId="0"/>
      <p:bldP spid="23" grpId="0"/>
      <p:bldP spid="25" grpId="0"/>
      <p:bldP spid="27" grpId="0" animBg="1"/>
      <p:bldP spid="31" grpId="0"/>
      <p:bldP spid="33" grpId="0" animBg="1"/>
      <p:bldP spid="39" grpId="0"/>
      <p:bldP spid="48" grpId="0"/>
      <p:bldP spid="49" grpId="0"/>
      <p:bldP spid="38" grpId="0"/>
      <p:bldP spid="3" grpId="0" animBg="1"/>
      <p:bldP spid="42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for security, we require the stream cipher to be a PRF</a:t>
            </a:r>
          </a:p>
          <a:p>
            <a:pPr lvl="1"/>
            <a:r>
              <a:rPr lang="en-US" dirty="0" smtClean="0"/>
              <a:t>I.e., for fixed seed s, the output of the stream cipher </a:t>
            </a:r>
            <a:r>
              <a:rPr lang="en-US" i="1" dirty="0" smtClean="0"/>
              <a:t>when using different IVs </a:t>
            </a:r>
            <a:r>
              <a:rPr lang="en-US" dirty="0" smtClean="0"/>
              <a:t>should all look uniform and independent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pPr lvl="1"/>
            <a:r>
              <a:rPr lang="en-US" dirty="0" smtClean="0"/>
              <a:t>(Even if it can carry out chosen-plaintext attacks)</a:t>
            </a:r>
          </a:p>
        </p:txBody>
      </p:sp>
    </p:spTree>
    <p:extLst>
      <p:ext uri="{BB962C8B-B14F-4D97-AF65-F5344CB8AC3E}">
        <p14:creationId xmlns:p14="http://schemas.microsoft.com/office/powerpoint/2010/main" val="23110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br>
              <a:rPr lang="en-US" sz="2800" dirty="0" smtClean="0"/>
            </a:br>
            <a:r>
              <a:rPr lang="en-US" sz="2800" dirty="0" err="1" smtClean="0"/>
              <a:t>c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7432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590800" y="37338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22098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7249" y="321058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</a:t>
            </a:r>
            <a:r>
              <a:rPr lang="en-US" sz="2800" baseline="-25000" dirty="0" err="1"/>
              <a:t>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5400000">
            <a:off x="4299420" y="27856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endParaRPr lang="en-US" i="1" dirty="0"/>
          </a:p>
          <a:p>
            <a:r>
              <a:rPr lang="en-US" dirty="0" smtClean="0"/>
              <a:t>What if the attacker can be </a:t>
            </a:r>
            <a:r>
              <a:rPr lang="en-US" i="1" dirty="0" smtClean="0"/>
              <a:t>active?</a:t>
            </a:r>
          </a:p>
          <a:p>
            <a:pPr lvl="1"/>
            <a:r>
              <a:rPr lang="en-US" dirty="0" smtClean="0"/>
              <a:t>E.g., interfering with the communication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837" y="4124980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68248" y="30480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353937" y="4112062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m’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25648" y="3035083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59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(Informal</a:t>
            </a:r>
            <a:r>
              <a:rPr lang="en-US" dirty="0" smtClean="0">
                <a:sym typeface="Wingdings" panose="05000000000000000000" pitchFamily="2" charset="2"/>
              </a:rPr>
              <a:t>:) </a:t>
            </a:r>
            <a:r>
              <a:rPr lang="en-US" dirty="0" smtClean="0"/>
              <a:t>A scheme is </a:t>
            </a:r>
            <a:r>
              <a:rPr lang="en-US" i="1" dirty="0" smtClean="0"/>
              <a:t>malleable</a:t>
            </a:r>
            <a:r>
              <a:rPr lang="en-US" dirty="0" smtClean="0"/>
              <a:t> if it is possible to modify a </a:t>
            </a:r>
            <a:r>
              <a:rPr lang="en-US" dirty="0" err="1" smtClean="0"/>
              <a:t>ciphertext</a:t>
            </a:r>
            <a:r>
              <a:rPr lang="en-US" dirty="0" smtClean="0"/>
              <a:t> and thereby cause a </a:t>
            </a:r>
            <a:r>
              <a:rPr lang="en-US" i="1" dirty="0" smtClean="0"/>
              <a:t>predictable change</a:t>
            </a:r>
            <a:r>
              <a:rPr lang="en-US" dirty="0" smtClean="0"/>
              <a:t> to the plaintext</a:t>
            </a:r>
          </a:p>
          <a:p>
            <a:endParaRPr lang="en-US" dirty="0"/>
          </a:p>
          <a:p>
            <a:r>
              <a:rPr lang="en-US" dirty="0" smtClean="0"/>
              <a:t>Malleability can be dangerous!</a:t>
            </a:r>
          </a:p>
          <a:p>
            <a:pPr lvl="1"/>
            <a:r>
              <a:rPr lang="en-US" dirty="0" smtClean="0"/>
              <a:t>E.g., encrypted bank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encryption scheme from last time: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 smtClean="0">
                <a:sym typeface="Symbol" panose="05050102010706020507" pitchFamily="18" charset="2"/>
              </a:rPr>
              <a:t> m &gt;</a:t>
            </a:r>
          </a:p>
          <a:p>
            <a:r>
              <a:rPr lang="en-US" dirty="0" smtClean="0">
                <a:sym typeface="Symbol" panose="05050102010706020507" pitchFamily="18" charset="2"/>
              </a:rPr>
              <a:t>If r repeats, security fails</a:t>
            </a:r>
          </a:p>
          <a:p>
            <a:pPr lvl="1"/>
            <a:r>
              <a:rPr lang="en-US" i="1" dirty="0" smtClean="0">
                <a:sym typeface="Symbol" panose="05050102010706020507" pitchFamily="18" charset="2"/>
              </a:rPr>
              <a:t>Exactly analogous </a:t>
            </a:r>
            <a:r>
              <a:rPr lang="en-US" dirty="0" smtClean="0">
                <a:sym typeface="Symbol" panose="05050102010706020507" pitchFamily="18" charset="2"/>
              </a:rPr>
              <a:t>to multiple encryptions using the (pseudo)one-time pad scheme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schemes we have seen so far are malleable!</a:t>
            </a:r>
          </a:p>
          <a:p>
            <a:endParaRPr lang="en-US" dirty="0"/>
          </a:p>
          <a:p>
            <a:r>
              <a:rPr lang="en-US" dirty="0" smtClean="0"/>
              <a:t>E.g., the one-time pad...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70" y="4124980"/>
            <a:ext cx="291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 smtClean="0">
                <a:sym typeface="Symbol"/>
              </a:rPr>
              <a:t>:= (m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…</a:t>
            </a:r>
            <a:r>
              <a:rPr lang="en-US" sz="2800" dirty="0" err="1" smtClean="0">
                <a:sym typeface="Symbol"/>
              </a:rPr>
              <a:t>m</a:t>
            </a:r>
            <a:r>
              <a:rPr lang="en-US" sz="2800" baseline="-25000" dirty="0" err="1" smtClean="0">
                <a:sym typeface="Symbol"/>
              </a:rPr>
              <a:t>n</a:t>
            </a:r>
            <a:r>
              <a:rPr lang="en-US" sz="2800" dirty="0"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3048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4112062"/>
            <a:ext cx="399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m’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:= (c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79240" y="3035083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8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schemes we have seen so far are malleable!</a:t>
            </a:r>
          </a:p>
          <a:p>
            <a:endParaRPr lang="en-US" dirty="0"/>
          </a:p>
          <a:p>
            <a:r>
              <a:rPr lang="en-US" dirty="0" smtClean="0"/>
              <a:t>E.g., the one-time pad...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erfect secrecy does not imply non-malleability!</a:t>
            </a:r>
          </a:p>
          <a:p>
            <a:pPr lvl="1"/>
            <a:endParaRPr lang="en-US" dirty="0"/>
          </a:p>
          <a:p>
            <a:r>
              <a:rPr lang="en-US" dirty="0" smtClean="0"/>
              <a:t>Similar attacks (and sometimes others) on </a:t>
            </a:r>
            <a:r>
              <a:rPr lang="en-US" i="1" dirty="0" smtClean="0"/>
              <a:t>all</a:t>
            </a:r>
            <a:r>
              <a:rPr lang="en-US" dirty="0" smtClean="0"/>
              <a:t> the schemes we have seen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assuming only a </a:t>
            </a:r>
            <a:r>
              <a:rPr lang="en-US" i="1" dirty="0" smtClean="0"/>
              <a:t>passive, eavesdropping</a:t>
            </a:r>
            <a:r>
              <a:rPr lang="en-US" dirty="0"/>
              <a:t> </a:t>
            </a:r>
            <a:r>
              <a:rPr lang="en-US" dirty="0" smtClean="0"/>
              <a:t>attacker</a:t>
            </a:r>
          </a:p>
          <a:p>
            <a:endParaRPr lang="en-US" i="1" dirty="0"/>
          </a:p>
          <a:p>
            <a:r>
              <a:rPr lang="en-US" dirty="0" smtClean="0"/>
              <a:t>What if the attacker can be </a:t>
            </a:r>
            <a:r>
              <a:rPr lang="en-US" i="1" dirty="0" smtClean="0"/>
              <a:t>active?</a:t>
            </a:r>
          </a:p>
          <a:p>
            <a:pPr lvl="1"/>
            <a:r>
              <a:rPr lang="en-US" dirty="0" smtClean="0"/>
              <a:t>E.g., “impersonating” the sender; injecting communication on the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43396" y="3810000"/>
            <a:ext cx="56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3937" y="3276600"/>
            <a:ext cx="2188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’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336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i="1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Models settings in which the attacker can influence what gets </a:t>
            </a:r>
            <a:r>
              <a:rPr lang="en-US" i="1" dirty="0" smtClean="0"/>
              <a:t>decrypted, </a:t>
            </a:r>
            <a:r>
              <a:rPr lang="en-US" dirty="0" smtClean="0"/>
              <a:t>and observe the effects</a:t>
            </a:r>
          </a:p>
          <a:p>
            <a:pPr lvl="1"/>
            <a:r>
              <a:rPr lang="en-US" dirty="0" smtClean="0"/>
              <a:t>How to model?</a:t>
            </a:r>
            <a:endParaRPr lang="en-US" dirty="0"/>
          </a:p>
          <a:p>
            <a:r>
              <a:rPr lang="en-US" dirty="0" smtClean="0"/>
              <a:t>Allow attacker to submit </a:t>
            </a:r>
            <a:r>
              <a:rPr lang="en-US" dirty="0" err="1" smtClean="0"/>
              <a:t>ciphertexts</a:t>
            </a:r>
            <a:r>
              <a:rPr lang="en-US" dirty="0" smtClean="0"/>
              <a:t> of its choice</a:t>
            </a:r>
            <a:r>
              <a:rPr lang="en-US" baseline="30000" dirty="0" smtClean="0"/>
              <a:t>*</a:t>
            </a:r>
            <a:r>
              <a:rPr lang="en-US" dirty="0" smtClean="0"/>
              <a:t> to the receiver, and learn the corresponding plaintext</a:t>
            </a:r>
          </a:p>
          <a:p>
            <a:pPr lvl="1"/>
            <a:r>
              <a:rPr lang="en-US" dirty="0" smtClean="0"/>
              <a:t>In addition to being able to carry out a chosen-plaintext attack!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6243935"/>
            <a:ext cx="4828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*With one restriction, described </a:t>
            </a:r>
            <a:r>
              <a:rPr lang="en-US" sz="2400" dirty="0" smtClean="0"/>
              <a:t>next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322799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PrivCCA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a </a:t>
            </a:r>
            <a:r>
              <a:rPr lang="en-US" i="1" dirty="0" smtClean="0">
                <a:sym typeface="Symbol"/>
              </a:rPr>
              <a:t>decryption oracle</a:t>
            </a:r>
            <a:r>
              <a:rPr lang="en-US" dirty="0" smtClean="0">
                <a:sym typeface="Symbol"/>
              </a:rPr>
              <a:t> 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>
                <a:sym typeface="Symbol"/>
              </a:rPr>
              <a:t>(·), </a:t>
            </a:r>
            <a:r>
              <a:rPr lang="en-US" dirty="0" smtClean="0">
                <a:sym typeface="Symbol"/>
              </a:rPr>
              <a:t>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(·), </a:t>
            </a: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</a:t>
            </a:r>
            <a:r>
              <a:rPr lang="en-US" u="sng" dirty="0" smtClean="0">
                <a:sym typeface="Symbol"/>
              </a:rPr>
              <a:t>but may not request decryption of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19004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</a:t>
            </a:r>
            <a:r>
              <a:rPr lang="en-US" i="1" dirty="0" err="1" smtClean="0">
                <a:sym typeface="Symbol"/>
              </a:rPr>
              <a:t>ciphertext</a:t>
            </a:r>
            <a:r>
              <a:rPr lang="en-US" i="1" dirty="0" smtClean="0">
                <a:sym typeface="Symbol"/>
              </a:rPr>
              <a:t> attacks (CCA-secure)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PrivCCA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32228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and malleability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scheme is </a:t>
            </a:r>
            <a:r>
              <a:rPr lang="en-US" i="1" dirty="0" smtClean="0"/>
              <a:t>malleable</a:t>
            </a:r>
            <a:r>
              <a:rPr lang="en-US" dirty="0" smtClean="0"/>
              <a:t>, then it cannot be CCA-secure</a:t>
            </a:r>
          </a:p>
          <a:p>
            <a:pPr lvl="1"/>
            <a:r>
              <a:rPr lang="en-US" dirty="0" smtClean="0"/>
              <a:t>Modify c, submit modified </a:t>
            </a:r>
            <a:r>
              <a:rPr lang="en-US" dirty="0" err="1" smtClean="0"/>
              <a:t>ciphertext</a:t>
            </a:r>
            <a:r>
              <a:rPr lang="en-US" dirty="0" smtClean="0"/>
              <a:t> c’ to the decryption oracle and determine original message based on the result</a:t>
            </a:r>
          </a:p>
          <a:p>
            <a:pPr lvl="1"/>
            <a:endParaRPr lang="en-US" dirty="0"/>
          </a:p>
          <a:p>
            <a:r>
              <a:rPr lang="en-US" dirty="0" smtClean="0"/>
              <a:t>CCA-security implies </a:t>
            </a:r>
            <a:r>
              <a:rPr lang="en-US" i="1" dirty="0" smtClean="0"/>
              <a:t>non</a:t>
            </a:r>
            <a:r>
              <a:rPr lang="en-US" dirty="0" smtClean="0"/>
              <a:t>-malleability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definition of CCA-security, the attacker can obtain the decryption of any </a:t>
            </a:r>
            <a:r>
              <a:rPr lang="en-US" dirty="0" err="1" smtClean="0"/>
              <a:t>ciphertext</a:t>
            </a:r>
            <a:r>
              <a:rPr lang="en-US" dirty="0" smtClean="0"/>
              <a:t> of its choice (besides the challenge </a:t>
            </a:r>
            <a:r>
              <a:rPr lang="en-US" dirty="0" err="1" smtClean="0"/>
              <a:t>ciphertext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this realistic?</a:t>
            </a:r>
          </a:p>
          <a:p>
            <a:pPr lvl="1"/>
            <a:endParaRPr lang="en-US" dirty="0"/>
          </a:p>
          <a:p>
            <a:r>
              <a:rPr lang="en-US" dirty="0" smtClean="0"/>
              <a:t>We show a scenario where:</a:t>
            </a:r>
          </a:p>
          <a:p>
            <a:pPr lvl="1"/>
            <a:r>
              <a:rPr lang="en-US" i="1" dirty="0" smtClean="0"/>
              <a:t>One bit</a:t>
            </a:r>
            <a:r>
              <a:rPr lang="en-US" dirty="0" smtClean="0"/>
              <a:t> about decrypted </a:t>
            </a:r>
            <a:r>
              <a:rPr lang="en-US" dirty="0" err="1" smtClean="0"/>
              <a:t>ciphertexts</a:t>
            </a:r>
            <a:r>
              <a:rPr lang="en-US" dirty="0" smtClean="0"/>
              <a:t> is leaked</a:t>
            </a:r>
          </a:p>
          <a:p>
            <a:pPr lvl="1"/>
            <a:r>
              <a:rPr lang="en-US" dirty="0"/>
              <a:t>The scenario occurs in the real world!</a:t>
            </a:r>
          </a:p>
          <a:p>
            <a:pPr lvl="1"/>
            <a:r>
              <a:rPr lang="en-US" dirty="0" smtClean="0"/>
              <a:t>This can be exploited to learn the entire plaintext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2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F be a block cipher</a:t>
            </a:r>
          </a:p>
          <a:p>
            <a:r>
              <a:rPr lang="en-US" dirty="0" smtClean="0"/>
              <a:t>Two general CPA-attacks on a scheme</a:t>
            </a:r>
          </a:p>
          <a:p>
            <a:pPr lvl="1"/>
            <a:r>
              <a:rPr lang="en-US" dirty="0" smtClean="0"/>
              <a:t>F not used correctly</a:t>
            </a:r>
          </a:p>
          <a:p>
            <a:pPr lvl="2"/>
            <a:r>
              <a:rPr lang="en-US" dirty="0" smtClean="0"/>
              <a:t>(Function of) plaintext directly leaked in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2"/>
            <a:r>
              <a:rPr lang="en-US" dirty="0" smtClean="0"/>
              <a:t>F not used with a random, unknown key</a:t>
            </a:r>
            <a:br>
              <a:rPr lang="en-US" dirty="0" smtClean="0"/>
            </a:br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(m) &gt;</a:t>
            </a:r>
          </a:p>
          <a:p>
            <a:pPr lvl="1"/>
            <a:r>
              <a:rPr lang="en-US" dirty="0" smtClean="0"/>
              <a:t>Cause F to be evaluated on the </a:t>
            </a:r>
            <a:r>
              <a:rPr lang="en-US" i="1" dirty="0" smtClean="0"/>
              <a:t>same</a:t>
            </a:r>
            <a:r>
              <a:rPr lang="en-US" dirty="0" smtClean="0"/>
              <a:t> input twice</a:t>
            </a:r>
            <a:endParaRPr lang="en-US" dirty="0"/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err="1" smtClean="0">
                <a:sym typeface="Symbol" panose="05050102010706020507" pitchFamily="18" charset="2"/>
              </a:rPr>
              <a:t>F</a:t>
            </a:r>
            <a:r>
              <a:rPr lang="en-US" baseline="-25000" dirty="0" err="1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(m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&gt;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Any deterministic scheme</a:t>
            </a:r>
          </a:p>
        </p:txBody>
      </p:sp>
    </p:spTree>
    <p:extLst>
      <p:ext uri="{BB962C8B-B14F-4D97-AF65-F5344CB8AC3E}">
        <p14:creationId xmlns:p14="http://schemas.microsoft.com/office/powerpoint/2010/main" val="79636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m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c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Arbitrary-length messages?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encoded data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Symbol"/>
              </a:rPr>
              <a:t>ciphertext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PKCS #5 encoding:</a:t>
            </a:r>
          </a:p>
          <a:p>
            <a:pPr lvl="1"/>
            <a:r>
              <a:rPr lang="en-US" dirty="0">
                <a:sym typeface="Symbol"/>
              </a:rPr>
              <a:t>Assume message is an integral # of bytes</a:t>
            </a:r>
          </a:p>
          <a:p>
            <a:pPr lvl="1"/>
            <a:r>
              <a:rPr lang="en-US" dirty="0" smtClean="0">
                <a:sym typeface="Symbol"/>
              </a:rPr>
              <a:t>Let L be the block length (in bytes) of the cipher</a:t>
            </a:r>
          </a:p>
          <a:p>
            <a:pPr lvl="1"/>
            <a:r>
              <a:rPr lang="en-US" dirty="0" smtClean="0">
                <a:sym typeface="Symbol"/>
              </a:rPr>
              <a:t>Let b ≥ 1 be # of bytes that need to be appended to the message to get length a multiple of L</a:t>
            </a:r>
          </a:p>
          <a:p>
            <a:pPr lvl="2"/>
            <a:r>
              <a:rPr lang="en-US" dirty="0" smtClean="0">
                <a:sym typeface="Symbol"/>
              </a:rPr>
              <a:t>1 ≤ b ≤ L; note b  0</a:t>
            </a:r>
          </a:p>
          <a:p>
            <a:pPr lvl="1"/>
            <a:r>
              <a:rPr lang="en-US" dirty="0" smtClean="0">
                <a:sym typeface="Symbol"/>
              </a:rPr>
              <a:t>Append b (encoded in 1 byte), b times</a:t>
            </a:r>
          </a:p>
          <a:p>
            <a:pPr lvl="2"/>
            <a:r>
              <a:rPr lang="en-US" dirty="0" smtClean="0">
                <a:sym typeface="Symbol"/>
              </a:rPr>
              <a:t>I.e., if 3 bytes of padding are needed, append 0x030303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8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decrypt:</a:t>
            </a:r>
          </a:p>
          <a:p>
            <a:pPr lvl="1"/>
            <a:r>
              <a:rPr lang="en-US" dirty="0" smtClean="0"/>
              <a:t>Use CBC-mode decryption to obtain encoded data</a:t>
            </a:r>
          </a:p>
          <a:p>
            <a:pPr lvl="1"/>
            <a:r>
              <a:rPr lang="en-US" dirty="0" smtClean="0"/>
              <a:t>Say the final byte of encoded data has value b</a:t>
            </a:r>
          </a:p>
          <a:p>
            <a:pPr lvl="2"/>
            <a:r>
              <a:rPr lang="en-US" dirty="0" smtClean="0"/>
              <a:t>If b=0 or b &gt; L, return “error”</a:t>
            </a:r>
          </a:p>
          <a:p>
            <a:pPr lvl="2"/>
            <a:r>
              <a:rPr lang="en-US" dirty="0" smtClean="0"/>
              <a:t>If final b bytes of encoded data are not all equal to b, return “error”</a:t>
            </a:r>
          </a:p>
          <a:p>
            <a:pPr lvl="2"/>
            <a:r>
              <a:rPr lang="en-US" dirty="0" smtClean="0"/>
              <a:t>Otherwise, strip off the final b bytes of the encoded data, and output what remains as the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(L=8)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90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AB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51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124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4F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3733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4343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4953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7C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5562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6172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343400" y="2819400"/>
            <a:ext cx="0" cy="1905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05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AB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2514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01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3124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4F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37338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43434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49530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7C</a:t>
            </a:r>
            <a:endParaRPr lang="en-US" sz="2800" dirty="0"/>
          </a:p>
        </p:txBody>
      </p:sp>
      <p:sp>
        <p:nvSpPr>
          <p:cNvPr id="29" name="Rectangle 28"/>
          <p:cNvSpPr/>
          <p:nvPr/>
        </p:nvSpPr>
        <p:spPr>
          <a:xfrm>
            <a:off x="55626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6172200" y="4953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02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2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-2100000">
            <a:off x="4860210" y="3908135"/>
            <a:ext cx="1087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rror?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01174" y="3276600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4876800"/>
            <a:ext cx="2767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Padding oracle!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oracles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Padding oracles are frequently present in, e.g., web applications</a:t>
            </a:r>
          </a:p>
          <a:p>
            <a:endParaRPr lang="en-US" dirty="0"/>
          </a:p>
          <a:p>
            <a:r>
              <a:rPr lang="en-US" dirty="0" smtClean="0"/>
              <a:t>Even if an error is not explicitly returned, an attacker might be able to detect differences in timing, behavior,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 of the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two-block </a:t>
            </a:r>
            <a:r>
              <a:rPr lang="en-US" dirty="0" err="1" smtClean="0"/>
              <a:t>ciphertext</a:t>
            </a:r>
            <a:r>
              <a:rPr lang="en-US" dirty="0" smtClean="0"/>
              <a:t> IV, c</a:t>
            </a:r>
          </a:p>
          <a:p>
            <a:pPr lvl="1"/>
            <a:r>
              <a:rPr lang="en-US" dirty="0" smtClean="0"/>
              <a:t>Encoded data = 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(c) </a:t>
            </a:r>
            <a:r>
              <a:rPr lang="en-US" dirty="0" smtClean="0">
                <a:sym typeface="Symbol"/>
              </a:rPr>
              <a:t> IV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Main observation: If an attacker modifies the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byte of IV, this causes a predictable change (only) to the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byte of the encoded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Stream ciphers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defined them, PRGs are limited</a:t>
            </a:r>
          </a:p>
          <a:p>
            <a:pPr lvl="1"/>
            <a:r>
              <a:rPr lang="en-US" dirty="0" smtClean="0"/>
              <a:t>They have fixed-length output</a:t>
            </a:r>
          </a:p>
          <a:p>
            <a:pPr lvl="1"/>
            <a:r>
              <a:rPr lang="en-US" dirty="0" smtClean="0"/>
              <a:t>They produce output in “one shot”</a:t>
            </a:r>
          </a:p>
          <a:p>
            <a:r>
              <a:rPr lang="en-US" dirty="0" smtClean="0"/>
              <a:t>In practice, PRGs are based on </a:t>
            </a:r>
            <a:r>
              <a:rPr lang="en-US" i="1" dirty="0" smtClean="0"/>
              <a:t>stream ciphers</a:t>
            </a:r>
          </a:p>
          <a:p>
            <a:pPr lvl="1"/>
            <a:r>
              <a:rPr lang="en-US" dirty="0" smtClean="0"/>
              <a:t>Can be viewed as producing an “infinite” stream of pseudorandom bits, on demand</a:t>
            </a:r>
          </a:p>
          <a:p>
            <a:pPr lvl="1"/>
            <a:r>
              <a:rPr lang="en-US" dirty="0" smtClean="0"/>
              <a:t>More flexible, more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5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of efficient, deterministic algorithms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/>
              <a:t> </a:t>
            </a:r>
            <a:r>
              <a:rPr lang="en-US" dirty="0" smtClean="0"/>
              <a:t>takes a seed s (and optional IV), and outputs initial state st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 lvl="1"/>
            <a:r>
              <a:rPr lang="en-US" dirty="0" err="1" smtClean="0"/>
              <a:t>GetBits</a:t>
            </a:r>
            <a:r>
              <a:rPr lang="en-US" dirty="0" smtClean="0"/>
              <a:t> takes the current state </a:t>
            </a:r>
            <a:r>
              <a:rPr lang="en-US" dirty="0" err="1" smtClean="0"/>
              <a:t>st</a:t>
            </a:r>
            <a:r>
              <a:rPr lang="en-US" dirty="0" smtClean="0"/>
              <a:t> and outputs a </a:t>
            </a:r>
            <a:br>
              <a:rPr lang="en-US" dirty="0" smtClean="0"/>
            </a:br>
            <a:r>
              <a:rPr lang="en-US" dirty="0" smtClean="0"/>
              <a:t>bit y along with updated state </a:t>
            </a:r>
            <a:r>
              <a:rPr lang="en-US" dirty="0" err="1" smtClean="0"/>
              <a:t>st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In practice, y would be a block rather than a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 to generate any desired number of output bits from an initial seed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3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stream cipher is </a:t>
            </a:r>
            <a:r>
              <a:rPr lang="en-US" i="1" dirty="0"/>
              <a:t>secure</a:t>
            </a:r>
            <a:r>
              <a:rPr lang="en-US" dirty="0"/>
              <a:t> (informally) if the output stream generated from a uniform seed is pseudorandom</a:t>
            </a:r>
          </a:p>
          <a:p>
            <a:pPr lvl="1"/>
            <a:r>
              <a:rPr lang="en-US" dirty="0" smtClean="0"/>
              <a:t>I.e., regardless of how long the output stream is (so long as it is polynomial)</a:t>
            </a:r>
          </a:p>
          <a:p>
            <a:pPr lvl="1"/>
            <a:r>
              <a:rPr lang="en-US" dirty="0" smtClean="0"/>
              <a:t>See book for formal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Stream-cipher modes of operation</a:t>
            </a:r>
          </a:p>
          <a:p>
            <a:pPr lvl="1"/>
            <a:r>
              <a:rPr lang="en-US" dirty="0" smtClean="0"/>
              <a:t>Synchronized</a:t>
            </a:r>
          </a:p>
          <a:p>
            <a:pPr lvl="1"/>
            <a:r>
              <a:rPr lang="en-US" dirty="0" smtClean="0"/>
              <a:t>Unsynchronized</a:t>
            </a:r>
          </a:p>
        </p:txBody>
      </p:sp>
    </p:spTree>
    <p:extLst>
      <p:ext uri="{BB962C8B-B14F-4D97-AF65-F5344CB8AC3E}">
        <p14:creationId xmlns:p14="http://schemas.microsoft.com/office/powerpoint/2010/main" val="41445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5945</TotalTime>
  <Words>1182</Words>
  <Application>Microsoft Macintosh PowerPoint</Application>
  <PresentationFormat>On-screen Show (4:3)</PresentationFormat>
  <Paragraphs>252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Symbol</vt:lpstr>
      <vt:lpstr>Wingdings</vt:lpstr>
      <vt:lpstr>宋体</vt:lpstr>
      <vt:lpstr>Office Theme</vt:lpstr>
      <vt:lpstr>Cryptography</vt:lpstr>
      <vt:lpstr>Breaking encryption schemes</vt:lpstr>
      <vt:lpstr>Breaking encryption schemes</vt:lpstr>
      <vt:lpstr>PowerPoint Presentation</vt:lpstr>
      <vt:lpstr>Stream ciphers</vt:lpstr>
      <vt:lpstr>Stream ciphers</vt:lpstr>
      <vt:lpstr>Stream ciphers</vt:lpstr>
      <vt:lpstr>Stream ciphers</vt:lpstr>
      <vt:lpstr>Modes of operation</vt:lpstr>
      <vt:lpstr>Synchronized mode</vt:lpstr>
      <vt:lpstr>Synchronized mode</vt:lpstr>
      <vt:lpstr>Unsynchronized mode</vt:lpstr>
      <vt:lpstr>Unsynchronized mode</vt:lpstr>
      <vt:lpstr>Unsynchronized mode</vt:lpstr>
      <vt:lpstr>So far…</vt:lpstr>
      <vt:lpstr>PowerPoint Presentation</vt:lpstr>
      <vt:lpstr>So far…</vt:lpstr>
      <vt:lpstr>PowerPoint Presentation</vt:lpstr>
      <vt:lpstr>Malleability</vt:lpstr>
      <vt:lpstr>Malleability</vt:lpstr>
      <vt:lpstr>PowerPoint Presentation</vt:lpstr>
      <vt:lpstr>Malleability</vt:lpstr>
      <vt:lpstr>So far…</vt:lpstr>
      <vt:lpstr>PowerPoint Presentation</vt:lpstr>
      <vt:lpstr>Chosen-ciphertext attacks</vt:lpstr>
      <vt:lpstr>CCA-security</vt:lpstr>
      <vt:lpstr>CCA-security</vt:lpstr>
      <vt:lpstr>Chosen-ciphertext attacks and malleability</vt:lpstr>
      <vt:lpstr>CCA-security</vt:lpstr>
      <vt:lpstr>CBC mode</vt:lpstr>
      <vt:lpstr>Arbitrary-length messages?</vt:lpstr>
      <vt:lpstr>Decryption?</vt:lpstr>
      <vt:lpstr>Example (L=8)</vt:lpstr>
      <vt:lpstr>PowerPoint Presentation</vt:lpstr>
      <vt:lpstr>Padding oracles</vt:lpstr>
      <vt:lpstr>Main idea of the attack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385</cp:revision>
  <dcterms:created xsi:type="dcterms:W3CDTF">2014-06-02T02:25:30Z</dcterms:created>
  <dcterms:modified xsi:type="dcterms:W3CDTF">2019-02-25T19:48:28Z</dcterms:modified>
</cp:coreProperties>
</file>