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500" r:id="rId3"/>
    <p:sldId id="501" r:id="rId4"/>
    <p:sldId id="502" r:id="rId5"/>
    <p:sldId id="503" r:id="rId6"/>
    <p:sldId id="504" r:id="rId7"/>
    <p:sldId id="505" r:id="rId8"/>
    <p:sldId id="506" r:id="rId9"/>
    <p:sldId id="513" r:id="rId10"/>
    <p:sldId id="507" r:id="rId11"/>
    <p:sldId id="508" r:id="rId12"/>
    <p:sldId id="512" r:id="rId13"/>
    <p:sldId id="509" r:id="rId14"/>
    <p:sldId id="514" r:id="rId15"/>
    <p:sldId id="515" r:id="rId16"/>
    <p:sldId id="550" r:id="rId17"/>
    <p:sldId id="516" r:id="rId18"/>
    <p:sldId id="517" r:id="rId19"/>
    <p:sldId id="51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8"/>
    <p:restoredTop sz="94456"/>
  </p:normalViewPr>
  <p:slideViewPr>
    <p:cSldViewPr>
      <p:cViewPr varScale="1">
        <p:scale>
          <a:sx n="77" d="100"/>
          <a:sy n="77" d="100"/>
        </p:scale>
        <p:origin x="1272" y="19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notesMaster" Target="notesMasters/notesMaster1.xml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BF7E19-5E58-4A0D-942E-F728F20487D2}" type="datetimeFigureOut">
              <a:rPr lang="en-US" smtClean="0"/>
              <a:t>2/11/19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42AE6-878C-46A5-A432-87C112332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7675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42AE6-878C-46A5-A432-87C112332D2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896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0187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3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1207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61262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711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466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7155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76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207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582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04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898CC-5660-44C1-B068-F179A9DC2F99}" type="datetimeFigureOut">
              <a:rPr lang="en-US" smtClean="0"/>
              <a:t>2/11/19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BEBD89-05F3-4F96-A315-DC3652376F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17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4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4" Type="http://schemas.openxmlformats.org/officeDocument/2006/relationships/image" Target="../media/image6.png"/><Relationship Id="rId5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 smtClean="0"/>
              <a:t>Cryptography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i="1" smtClean="0">
                <a:solidFill>
                  <a:schemeClr val="tx1"/>
                </a:solidFill>
              </a:rPr>
              <a:t>Lecture </a:t>
            </a:r>
            <a:r>
              <a:rPr lang="en-US" altLang="zh-CN" sz="4000" i="1" dirty="0">
                <a:solidFill>
                  <a:schemeClr val="tx1"/>
                </a:solidFill>
              </a:rPr>
              <a:t>6</a:t>
            </a:r>
            <a:endParaRPr lang="en-US" sz="4000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65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Informally, a pseudorandom function “looks like” a random (i.e., uniform) function</a:t>
            </a:r>
          </a:p>
        </p:txBody>
      </p:sp>
    </p:spTree>
    <p:extLst>
      <p:ext uri="{BB962C8B-B14F-4D97-AF65-F5344CB8AC3E}">
        <p14:creationId xmlns:p14="http://schemas.microsoft.com/office/powerpoint/2010/main" val="42796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function</a:t>
            </a:r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4191000" y="3383280"/>
          <a:ext cx="1219200" cy="3169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000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Left Brace 9"/>
          <p:cNvSpPr/>
          <p:nvPr/>
        </p:nvSpPr>
        <p:spPr>
          <a:xfrm flipH="1">
            <a:off x="5562600" y="3429000"/>
            <a:ext cx="304800" cy="3048000"/>
          </a:xfrm>
          <a:prstGeom prst="leftBrace">
            <a:avLst/>
          </a:prstGeom>
          <a:ln w="1905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943600" y="4724400"/>
            <a:ext cx="24580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# of entries: 2</a:t>
            </a:r>
            <a:r>
              <a:rPr lang="en-US" sz="2400" baseline="30000" dirty="0" smtClean="0"/>
              <a:t>3</a:t>
            </a:r>
            <a:r>
              <a:rPr lang="en-US" sz="2400" dirty="0" smtClean="0"/>
              <a:t> = 8</a:t>
            </a:r>
            <a:endParaRPr lang="en-US" sz="2400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2971800" y="3383280"/>
          <a:ext cx="1219200" cy="316992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011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101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110</a:t>
                      </a:r>
                      <a:endParaRPr lang="en-US" sz="20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111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Func</a:t>
            </a:r>
            <a:r>
              <a:rPr lang="en-US" baseline="-25000" dirty="0" err="1"/>
              <a:t>n</a:t>
            </a:r>
            <a:r>
              <a:rPr lang="en-US" dirty="0"/>
              <a:t> = all functions mapping {0,1}</a:t>
            </a:r>
            <a:r>
              <a:rPr lang="en-US" baseline="30000" dirty="0"/>
              <a:t>n</a:t>
            </a:r>
            <a:r>
              <a:rPr lang="en-US" dirty="0"/>
              <a:t> to {</a:t>
            </a:r>
            <a:r>
              <a:rPr lang="en-US" dirty="0" smtClean="0"/>
              <a:t>0,1}</a:t>
            </a:r>
            <a:r>
              <a:rPr lang="en-US" baseline="30000" dirty="0" smtClean="0"/>
              <a:t>n</a:t>
            </a:r>
            <a:endParaRPr lang="en-US" baseline="30000" dirty="0"/>
          </a:p>
          <a:p>
            <a:endParaRPr lang="en-US" baseline="30000" dirty="0" smtClean="0"/>
          </a:p>
          <a:p>
            <a:r>
              <a:rPr lang="en-US" dirty="0" smtClean="0"/>
              <a:t>How big is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baseline="-25000" dirty="0" smtClean="0"/>
              <a:t> 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Can represent a function in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dirty="0" smtClean="0"/>
              <a:t> using n · 2</a:t>
            </a:r>
            <a:r>
              <a:rPr lang="en-US" baseline="30000" dirty="0" smtClean="0"/>
              <a:t>n</a:t>
            </a:r>
            <a:r>
              <a:rPr lang="en-US" dirty="0" smtClean="0"/>
              <a:t> bits</a:t>
            </a:r>
          </a:p>
          <a:p>
            <a:pPr marL="457200" lvl="1" indent="0">
              <a:buNone/>
            </a:pPr>
            <a:r>
              <a:rPr lang="en-US" dirty="0" smtClean="0">
                <a:sym typeface="Symbol"/>
              </a:rPr>
              <a:t>|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| = 2</a:t>
            </a:r>
            <a:r>
              <a:rPr lang="en-US" baseline="30000" dirty="0" smtClean="0">
                <a:sym typeface="Symbol"/>
              </a:rPr>
              <a:t>n·2</a:t>
            </a:r>
            <a:r>
              <a:rPr lang="en-US" sz="2400" baseline="55000" dirty="0" smtClean="0">
                <a:sym typeface="Symbol"/>
              </a:rPr>
              <a:t>n</a:t>
            </a:r>
            <a:endParaRPr lang="en-US" sz="2400" baseline="55000" dirty="0"/>
          </a:p>
        </p:txBody>
      </p:sp>
    </p:spTree>
    <p:extLst>
      <p:ext uri="{BB962C8B-B14F-4D97-AF65-F5344CB8AC3E}">
        <p14:creationId xmlns:p14="http://schemas.microsoft.com/office/powerpoint/2010/main" val="38235633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/>
      <p:bldP spid="11" grpId="1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Exercise: how many functions are there mapping </a:t>
            </a:r>
            <a:r>
              <a:rPr lang="en-US" dirty="0"/>
              <a:t>{0,1}</a:t>
            </a:r>
            <a:r>
              <a:rPr lang="en-US" baseline="30000" dirty="0"/>
              <a:t>n</a:t>
            </a:r>
            <a:r>
              <a:rPr lang="en-US" dirty="0"/>
              <a:t> to </a:t>
            </a:r>
            <a:r>
              <a:rPr lang="en-US"/>
              <a:t>{</a:t>
            </a:r>
            <a:r>
              <a:rPr lang="en-US" smtClean="0"/>
              <a:t>0,1}</a:t>
            </a:r>
            <a:r>
              <a:rPr lang="en-US" baseline="30000" smtClean="0"/>
              <a:t>m</a:t>
            </a:r>
            <a:r>
              <a:rPr lang="en-US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367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Choose uniform f </a:t>
            </a:r>
            <a:r>
              <a:rPr lang="en-US" dirty="0" smtClean="0">
                <a:sym typeface="Symbol"/>
              </a:rPr>
              <a:t>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endParaRPr lang="en-US" dirty="0">
              <a:sym typeface="Symbol"/>
            </a:endParaRPr>
          </a:p>
          <a:p>
            <a:r>
              <a:rPr lang="en-US" u="sng" dirty="0" smtClean="0">
                <a:sym typeface="Symbol"/>
              </a:rPr>
              <a:t>Equivalent</a:t>
            </a:r>
            <a:r>
              <a:rPr lang="en-US" dirty="0" smtClean="0">
                <a:sym typeface="Symbol"/>
              </a:rPr>
              <a:t>: for each x  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, choose f(x) uniformly in {0,1}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I.e., fill up the function table with uniform values</a:t>
            </a:r>
          </a:p>
          <a:p>
            <a:pPr lvl="1"/>
            <a:r>
              <a:rPr lang="en-US" dirty="0" smtClean="0">
                <a:sym typeface="Symbol"/>
              </a:rPr>
              <a:t>Can also view this as being done “on-the-fly,” as values are needed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2281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Informally, a pseudorandom function “looks like” a random function</a:t>
            </a:r>
          </a:p>
          <a:p>
            <a:endParaRPr lang="en-US" dirty="0"/>
          </a:p>
          <a:p>
            <a:r>
              <a:rPr lang="en-US" dirty="0" smtClean="0"/>
              <a:t>As in our discussion of PRGs, it does not make sense to talk about any </a:t>
            </a:r>
            <a:r>
              <a:rPr lang="en-US" i="1" dirty="0" smtClean="0"/>
              <a:t>fixed</a:t>
            </a:r>
            <a:r>
              <a:rPr lang="en-US" dirty="0" smtClean="0"/>
              <a:t> function being pseudorandom</a:t>
            </a:r>
          </a:p>
          <a:p>
            <a:pPr lvl="1"/>
            <a:r>
              <a:rPr lang="en-US" dirty="0" smtClean="0"/>
              <a:t>We look instead at </a:t>
            </a:r>
            <a:r>
              <a:rPr lang="en-US" i="1" dirty="0" smtClean="0"/>
              <a:t>keyed</a:t>
            </a:r>
            <a:r>
              <a:rPr lang="en-US" dirty="0" smtClean="0"/>
              <a:t>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796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Keyed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952999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Let F: {0,1}</a:t>
            </a:r>
            <a:r>
              <a:rPr lang="en-US" baseline="30000" dirty="0" smtClean="0"/>
              <a:t>*</a:t>
            </a:r>
            <a:r>
              <a:rPr lang="en-US" dirty="0" smtClean="0"/>
              <a:t> x {0,1}</a:t>
            </a:r>
            <a:r>
              <a:rPr lang="en-US" baseline="30000" dirty="0" smtClean="0"/>
              <a:t>*</a:t>
            </a:r>
            <a:r>
              <a:rPr lang="en-US" dirty="0" smtClean="0"/>
              <a:t> </a:t>
            </a:r>
            <a:r>
              <a:rPr lang="en-US" dirty="0" smtClean="0">
                <a:sym typeface="Symbol"/>
              </a:rPr>
              <a:t> {0,1}</a:t>
            </a:r>
            <a:r>
              <a:rPr lang="en-US" baseline="30000" dirty="0" smtClean="0">
                <a:sym typeface="Symbol"/>
              </a:rPr>
              <a:t>*</a:t>
            </a:r>
            <a:r>
              <a:rPr lang="en-US" dirty="0" smtClean="0">
                <a:sym typeface="Symbol"/>
              </a:rPr>
              <a:t> be an efficient, deterministic algorithm</a:t>
            </a:r>
          </a:p>
          <a:p>
            <a:pPr lvl="1"/>
            <a:r>
              <a:rPr lang="en-US" dirty="0" smtClean="0">
                <a:sym typeface="Symbol"/>
              </a:rPr>
              <a:t>Define </a:t>
            </a:r>
            <a:r>
              <a:rPr lang="en-US" dirty="0" err="1" smtClean="0">
                <a:sym typeface="Symbol"/>
              </a:rPr>
              <a:t>F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(x) = F(k, x)</a:t>
            </a:r>
          </a:p>
          <a:p>
            <a:pPr lvl="1"/>
            <a:r>
              <a:rPr lang="en-US" dirty="0" smtClean="0">
                <a:sym typeface="Symbol"/>
              </a:rPr>
              <a:t>The first input is called the </a:t>
            </a:r>
            <a:r>
              <a:rPr lang="en-US" i="1" dirty="0" smtClean="0">
                <a:sym typeface="Symbol"/>
              </a:rPr>
              <a:t>key</a:t>
            </a:r>
            <a:endParaRPr lang="en-US" i="1" baseline="30000" dirty="0" smtClean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r>
              <a:rPr lang="en-US" dirty="0">
                <a:sym typeface="Symbol"/>
              </a:rPr>
              <a:t>A</a:t>
            </a:r>
            <a:r>
              <a:rPr lang="en-US" dirty="0" smtClean="0">
                <a:sym typeface="Symbol"/>
              </a:rPr>
              <a:t>ssume F is </a:t>
            </a:r>
            <a:r>
              <a:rPr lang="en-US" i="1" dirty="0" smtClean="0">
                <a:sym typeface="Symbol"/>
              </a:rPr>
              <a:t>length preserving</a:t>
            </a:r>
            <a:r>
              <a:rPr lang="en-US" dirty="0" smtClean="0">
                <a:sym typeface="Symbol"/>
              </a:rPr>
              <a:t>: F(k, x) only defined if |k|=|x|, in which case |F(k, x)| = |k| = |x|</a:t>
            </a:r>
          </a:p>
          <a:p>
            <a:endParaRPr lang="en-US" dirty="0" smtClean="0">
              <a:sym typeface="Symbol"/>
            </a:endParaRPr>
          </a:p>
          <a:p>
            <a:r>
              <a:rPr lang="en-US" dirty="0" smtClean="0">
                <a:sym typeface="Symbol"/>
              </a:rPr>
              <a:t>Choosing </a:t>
            </a:r>
            <a:r>
              <a:rPr lang="en-US" dirty="0">
                <a:sym typeface="Symbol"/>
              </a:rPr>
              <a:t>a uniform k 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is equivalent to choosing the function </a:t>
            </a:r>
            <a:r>
              <a:rPr lang="en-US" dirty="0" err="1">
                <a:sym typeface="Symbol"/>
              </a:rPr>
              <a:t>F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>
                <a:sym typeface="Symbol"/>
              </a:rPr>
              <a:t> : {0,1}</a:t>
            </a:r>
            <a:r>
              <a:rPr lang="en-US" baseline="30000" dirty="0">
                <a:sym typeface="Symbol"/>
              </a:rPr>
              <a:t>n</a:t>
            </a:r>
            <a:r>
              <a:rPr lang="en-US" dirty="0">
                <a:sym typeface="Symbol"/>
              </a:rPr>
              <a:t>  {</a:t>
            </a:r>
            <a:r>
              <a:rPr lang="en-US" dirty="0" smtClean="0">
                <a:sym typeface="Symbol"/>
              </a:rPr>
              <a:t>0,1}</a:t>
            </a:r>
            <a:r>
              <a:rPr lang="en-US" baseline="30000" dirty="0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pPr lvl="1"/>
            <a:r>
              <a:rPr lang="en-US" dirty="0" smtClean="0">
                <a:sym typeface="Symbol"/>
              </a:rPr>
              <a:t>I.e., for fixed key length n, the algorithm F </a:t>
            </a:r>
            <a:r>
              <a:rPr lang="en-US" dirty="0">
                <a:sym typeface="Symbol"/>
              </a:rPr>
              <a:t>d</a:t>
            </a:r>
            <a:r>
              <a:rPr lang="en-US" dirty="0" smtClean="0">
                <a:sym typeface="Symbol"/>
              </a:rPr>
              <a:t>efines a </a:t>
            </a:r>
            <a:r>
              <a:rPr lang="en-US" i="1" dirty="0" smtClean="0">
                <a:sym typeface="Symbol"/>
              </a:rPr>
              <a:t>distribution</a:t>
            </a:r>
            <a:r>
              <a:rPr lang="en-US" dirty="0" smtClean="0">
                <a:sym typeface="Symbol"/>
              </a:rPr>
              <a:t> over functions in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!</a:t>
            </a:r>
            <a:endParaRPr lang="en-US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37548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number of functions in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dirty="0" smtClean="0"/>
              <a:t> is 2</a:t>
            </a:r>
            <a:r>
              <a:rPr lang="en-US" baseline="30000" dirty="0" smtClean="0"/>
              <a:t>n2</a:t>
            </a:r>
            <a:r>
              <a:rPr lang="en-US" sz="2400" baseline="60000" dirty="0" smtClean="0"/>
              <a:t>n</a:t>
            </a:r>
          </a:p>
          <a:p>
            <a:r>
              <a:rPr lang="en-US" dirty="0"/>
              <a:t>{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}</a:t>
            </a:r>
            <a:r>
              <a:rPr lang="en-US" baseline="-25000" dirty="0" smtClean="0"/>
              <a:t>k</a:t>
            </a:r>
            <a:r>
              <a:rPr lang="en-US" baseline="-25000" dirty="0" smtClean="0">
                <a:sym typeface="Symbol" panose="05050102010706020507" pitchFamily="18" charset="2"/>
              </a:rPr>
              <a:t>{0,1}</a:t>
            </a:r>
            <a:r>
              <a:rPr lang="en-US" sz="2400" baseline="-5000" dirty="0" smtClean="0">
                <a:sym typeface="Symbol" panose="05050102010706020507" pitchFamily="18" charset="2"/>
              </a:rPr>
              <a:t>n</a:t>
            </a:r>
            <a:r>
              <a:rPr lang="en-US" dirty="0" smtClean="0">
                <a:sym typeface="Symbol" panose="05050102010706020507" pitchFamily="18" charset="2"/>
              </a:rPr>
              <a:t> is a subset of </a:t>
            </a:r>
            <a:r>
              <a:rPr lang="en-US" dirty="0" err="1" smtClean="0">
                <a:sym typeface="Symbol" panose="05050102010706020507" pitchFamily="18" charset="2"/>
              </a:rPr>
              <a:t>Func</a:t>
            </a:r>
            <a:r>
              <a:rPr lang="en-US" baseline="-25000" dirty="0" err="1" smtClean="0">
                <a:sym typeface="Symbol" panose="05050102010706020507" pitchFamily="18" charset="2"/>
              </a:rPr>
              <a:t>n</a:t>
            </a:r>
            <a:endParaRPr lang="en-US" dirty="0" smtClean="0"/>
          </a:p>
          <a:p>
            <a:pPr lvl="1"/>
            <a:r>
              <a:rPr lang="en-US" dirty="0" smtClean="0"/>
              <a:t>The number of functions in </a:t>
            </a:r>
            <a:r>
              <a:rPr lang="en-US" dirty="0"/>
              <a:t>{</a:t>
            </a:r>
            <a:r>
              <a:rPr lang="en-US" dirty="0" err="1"/>
              <a:t>F</a:t>
            </a:r>
            <a:r>
              <a:rPr lang="en-US" baseline="-25000" dirty="0" err="1"/>
              <a:t>k</a:t>
            </a:r>
            <a:r>
              <a:rPr lang="en-US" dirty="0"/>
              <a:t>}</a:t>
            </a:r>
            <a:r>
              <a:rPr lang="en-US" baseline="-25000" dirty="0"/>
              <a:t>k</a:t>
            </a:r>
            <a:r>
              <a:rPr lang="en-US" baseline="-25000" dirty="0">
                <a:sym typeface="Symbol" panose="05050102010706020507" pitchFamily="18" charset="2"/>
              </a:rPr>
              <a:t>{0,1}</a:t>
            </a:r>
            <a:r>
              <a:rPr lang="en-US" sz="2000" baseline="-5000" dirty="0">
                <a:sym typeface="Symbol" panose="05050102010706020507" pitchFamily="18" charset="2"/>
              </a:rPr>
              <a:t>n</a:t>
            </a:r>
            <a:r>
              <a:rPr lang="en-US" dirty="0" smtClean="0"/>
              <a:t> is at most 2</a:t>
            </a:r>
            <a:r>
              <a:rPr lang="en-US" baseline="30000" dirty="0" smtClean="0"/>
              <a:t>n</a:t>
            </a:r>
            <a:endParaRPr lang="en-US" baseline="-25000" dirty="0" smtClean="0"/>
          </a:p>
          <a:p>
            <a:pPr lvl="1"/>
            <a:r>
              <a:rPr lang="en-US" dirty="0" smtClean="0"/>
              <a:t>This is only a tiny fraction of </a:t>
            </a:r>
            <a:r>
              <a:rPr lang="en-US" dirty="0" err="1" smtClean="0"/>
              <a:t>Func</a:t>
            </a:r>
            <a:r>
              <a:rPr lang="en-US" baseline="-25000" dirty="0" err="1" smtClean="0"/>
              <a:t>n</a:t>
            </a:r>
            <a:r>
              <a:rPr lang="en-US" dirty="0" smtClean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01055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Pseudorandom functions (PRFs)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F is a </a:t>
            </a:r>
            <a:r>
              <a:rPr lang="en-US" i="1" dirty="0" smtClean="0"/>
              <a:t>pseudorandom function</a:t>
            </a:r>
            <a:r>
              <a:rPr lang="en-US" dirty="0" smtClean="0"/>
              <a:t> if </a:t>
            </a:r>
            <a:r>
              <a:rPr lang="en-US" dirty="0" err="1" smtClean="0"/>
              <a:t>F</a:t>
            </a:r>
            <a:r>
              <a:rPr lang="en-US" baseline="-25000" dirty="0" err="1" smtClean="0"/>
              <a:t>k</a:t>
            </a:r>
            <a:r>
              <a:rPr lang="en-US" dirty="0" smtClean="0"/>
              <a:t>, for uniform key k </a:t>
            </a:r>
            <a:r>
              <a:rPr lang="en-US" dirty="0" smtClean="0">
                <a:sym typeface="Symbol"/>
              </a:rPr>
              <a:t> {0,1}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/>
              <a:t>, is indistinguishable from a uniform function f</a:t>
            </a: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 </a:t>
            </a:r>
            <a:r>
              <a:rPr lang="en-US" dirty="0" err="1" smtClean="0">
                <a:sym typeface="Symbol"/>
              </a:rPr>
              <a:t>Func</a:t>
            </a:r>
            <a:r>
              <a:rPr lang="en-US" baseline="-25000" dirty="0" err="1" smtClean="0">
                <a:sym typeface="Symbol"/>
              </a:rPr>
              <a:t>n</a:t>
            </a:r>
            <a:endParaRPr lang="en-US" dirty="0" smtClean="0">
              <a:sym typeface="Symbol"/>
            </a:endParaRPr>
          </a:p>
          <a:p>
            <a:endParaRPr lang="en-US" i="1" dirty="0">
              <a:sym typeface="Symbol"/>
            </a:endParaRPr>
          </a:p>
          <a:p>
            <a:r>
              <a:rPr lang="en-US" dirty="0" smtClean="0">
                <a:sym typeface="Symbol"/>
              </a:rPr>
              <a:t>Formally, for all poly-time distinguishers D</a:t>
            </a:r>
            <a:r>
              <a:rPr lang="en-US" altLang="en-US" dirty="0" smtClean="0">
                <a:cs typeface="Arial" charset="0"/>
              </a:rPr>
              <a:t>:</a:t>
            </a:r>
            <a:br>
              <a:rPr lang="en-US" altLang="en-US" dirty="0" smtClean="0">
                <a:cs typeface="Arial" charset="0"/>
              </a:rPr>
            </a:br>
            <a:r>
              <a:rPr lang="en-US" altLang="en-US" sz="3600" dirty="0" smtClean="0"/>
              <a:t>|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Pr</a:t>
            </a:r>
            <a:r>
              <a:rPr lang="en-US" altLang="en-US" baseline="-25000" dirty="0" err="1" smtClean="0"/>
              <a:t>k</a:t>
            </a:r>
            <a:r>
              <a:rPr lang="en-US" altLang="en-US" baseline="-25000" dirty="0" smtClean="0">
                <a:sym typeface="Symbol"/>
              </a:rPr>
              <a:t>{0,1}</a:t>
            </a:r>
            <a:r>
              <a:rPr lang="en-US" altLang="en-US" sz="2800" baseline="-5000" dirty="0" smtClean="0">
                <a:sym typeface="Symbol"/>
              </a:rPr>
              <a:t>n</a:t>
            </a:r>
            <a:r>
              <a:rPr lang="en-US" altLang="en-US" dirty="0" smtClean="0">
                <a:cs typeface="Arial" charset="0"/>
              </a:rPr>
              <a:t>[</a:t>
            </a:r>
            <a:r>
              <a:rPr lang="en-US" altLang="en-US" dirty="0" err="1" smtClean="0">
                <a:cs typeface="Arial" charset="0"/>
              </a:rPr>
              <a:t>D</a:t>
            </a:r>
            <a:r>
              <a:rPr lang="en-US" altLang="en-US" baseline="30000" dirty="0" err="1" smtClean="0">
                <a:cs typeface="Arial" charset="0"/>
              </a:rPr>
              <a:t>F</a:t>
            </a:r>
            <a:r>
              <a:rPr lang="en-US" altLang="en-US" sz="2800" baseline="24000" dirty="0" err="1" smtClean="0">
                <a:cs typeface="Arial" charset="0"/>
              </a:rPr>
              <a:t>k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 1] - </a:t>
            </a:r>
            <a:r>
              <a:rPr lang="en-US" altLang="en-US" dirty="0" err="1" smtClean="0"/>
              <a:t>Pr</a:t>
            </a:r>
            <a:r>
              <a:rPr lang="en-US" altLang="en-US" baseline="-25000" dirty="0" err="1" smtClean="0"/>
              <a:t>f</a:t>
            </a:r>
            <a:r>
              <a:rPr lang="en-US" altLang="en-US" baseline="-25000" dirty="0" err="1" smtClean="0">
                <a:sym typeface="Symbol"/>
              </a:rPr>
              <a:t>Func</a:t>
            </a:r>
            <a:r>
              <a:rPr lang="en-US" altLang="en-US" sz="2800" baseline="-45000" dirty="0" err="1" smtClean="0">
                <a:sym typeface="Symbol"/>
              </a:rPr>
              <a:t>n</a:t>
            </a:r>
            <a:r>
              <a:rPr lang="en-US" altLang="en-US" dirty="0" smtClean="0">
                <a:cs typeface="Arial" charset="0"/>
              </a:rPr>
              <a:t>[</a:t>
            </a:r>
            <a:r>
              <a:rPr lang="en-US" altLang="en-US" dirty="0" err="1" smtClean="0">
                <a:cs typeface="Arial" charset="0"/>
              </a:rPr>
              <a:t>D</a:t>
            </a:r>
            <a:r>
              <a:rPr lang="en-US" altLang="en-US" baseline="30000" dirty="0" err="1" smtClean="0">
                <a:cs typeface="Arial" charset="0"/>
              </a:rPr>
              <a:t>f</a:t>
            </a:r>
            <a:r>
              <a:rPr lang="en-US" altLang="en-US" baseline="30000" dirty="0" smtClean="0">
                <a:cs typeface="Arial" charset="0"/>
              </a:rPr>
              <a:t>(</a:t>
            </a:r>
            <a:r>
              <a:rPr lang="en-US" altLang="en-US" baseline="38000" dirty="0" smtClean="0">
                <a:cs typeface="Arial" charset="0"/>
              </a:rPr>
              <a:t>·</a:t>
            </a:r>
            <a:r>
              <a:rPr lang="en-US" altLang="en-US" baseline="30000" dirty="0" smtClean="0">
                <a:cs typeface="Arial" charset="0"/>
              </a:rPr>
              <a:t>)</a:t>
            </a:r>
            <a:r>
              <a:rPr lang="en-US" altLang="en-US" dirty="0" smtClean="0">
                <a:cs typeface="Arial" charset="0"/>
              </a:rPr>
              <a:t> </a:t>
            </a:r>
            <a:r>
              <a:rPr lang="en-US" altLang="en-US" dirty="0">
                <a:cs typeface="Arial" charset="0"/>
              </a:rPr>
              <a:t>= 1] </a:t>
            </a:r>
            <a:r>
              <a:rPr lang="en-US" altLang="en-US" sz="3600" dirty="0">
                <a:cs typeface="Arial" charset="0"/>
              </a:rPr>
              <a:t>|</a:t>
            </a:r>
            <a:r>
              <a:rPr lang="en-US" altLang="en-US" dirty="0">
                <a:cs typeface="Arial" charset="0"/>
              </a:rPr>
              <a:t> ≤ </a:t>
            </a:r>
            <a:r>
              <a:rPr lang="el-GR" altLang="en-US" dirty="0">
                <a:cs typeface="Arial" charset="0"/>
              </a:rPr>
              <a:t>ε</a:t>
            </a:r>
            <a:r>
              <a:rPr lang="en-US" altLang="en-US" dirty="0">
                <a:cs typeface="Arial" charset="0"/>
              </a:rPr>
              <a:t>(n</a:t>
            </a:r>
            <a:r>
              <a:rPr lang="en-US" altLang="en-US" dirty="0" smtClean="0">
                <a:cs typeface="Arial" charset="0"/>
              </a:rPr>
              <a:t>)</a:t>
            </a:r>
            <a:endParaRPr lang="en-US" altLang="en-US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30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MCj01390310000[1]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9838" y="2855912"/>
            <a:ext cx="715962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Line 7"/>
          <p:cNvSpPr>
            <a:spLocks noChangeShapeType="1"/>
          </p:cNvSpPr>
          <p:nvPr/>
        </p:nvSpPr>
        <p:spPr bwMode="auto">
          <a:xfrm>
            <a:off x="2133600" y="3429000"/>
            <a:ext cx="4724400" cy="0"/>
          </a:xfrm>
          <a:prstGeom prst="line">
            <a:avLst/>
          </a:prstGeom>
          <a:noFill/>
          <a:ln w="19050">
            <a:solidFill>
              <a:srgbClr val="00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7600950" y="2249487"/>
            <a:ext cx="6921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sz="3600"/>
              <a:t>??</a:t>
            </a:r>
          </a:p>
        </p:txBody>
      </p: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7086600" y="3810000"/>
            <a:ext cx="162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rgbClr val="000000"/>
                </a:solidFill>
                <a:latin typeface="Arial" charset="0"/>
              </a:defRPr>
            </a:lvl1pPr>
            <a:lvl2pPr marL="742950" indent="-285750">
              <a:defRPr sz="2400">
                <a:solidFill>
                  <a:srgbClr val="000000"/>
                </a:solidFill>
                <a:latin typeface="Arial" charset="0"/>
              </a:defRPr>
            </a:lvl2pPr>
            <a:lvl3pPr marL="1143000" indent="-228600">
              <a:defRPr sz="2400">
                <a:solidFill>
                  <a:srgbClr val="000000"/>
                </a:solidFill>
                <a:latin typeface="Arial" charset="0"/>
              </a:defRPr>
            </a:lvl3pPr>
            <a:lvl4pPr marL="1600200" indent="-228600">
              <a:defRPr sz="2400">
                <a:solidFill>
                  <a:srgbClr val="000000"/>
                </a:solidFill>
                <a:latin typeface="Arial" charset="0"/>
              </a:defRPr>
            </a:lvl4pPr>
            <a:lvl5pPr marL="2057400" indent="-228600">
              <a:defRPr sz="2400">
                <a:solidFill>
                  <a:srgbClr val="000000"/>
                </a:solidFill>
                <a:latin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charset="0"/>
              </a:defRPr>
            </a:lvl9pPr>
          </a:lstStyle>
          <a:p>
            <a:r>
              <a:rPr lang="en-US" altLang="en-US" dirty="0">
                <a:latin typeface="+mn-lt"/>
              </a:rPr>
              <a:t>(poly-time)</a:t>
            </a:r>
          </a:p>
        </p:txBody>
      </p:sp>
      <p:grpSp>
        <p:nvGrpSpPr>
          <p:cNvPr id="8" name="Group 43"/>
          <p:cNvGrpSpPr>
            <a:grpSpLocks/>
          </p:cNvGrpSpPr>
          <p:nvPr/>
        </p:nvGrpSpPr>
        <p:grpSpPr bwMode="auto">
          <a:xfrm>
            <a:off x="914400" y="3657599"/>
            <a:ext cx="5969000" cy="2022474"/>
            <a:chOff x="576" y="2905"/>
            <a:chExt cx="3760" cy="1274"/>
          </a:xfrm>
        </p:grpSpPr>
        <p:sp>
          <p:nvSpPr>
            <p:cNvPr id="9" name="Rectangle 21"/>
            <p:cNvSpPr>
              <a:spLocks noChangeArrowheads="1"/>
            </p:cNvSpPr>
            <p:nvPr/>
          </p:nvSpPr>
          <p:spPr bwMode="auto">
            <a:xfrm>
              <a:off x="2640" y="3001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10" name="Text Box 10"/>
            <p:cNvSpPr txBox="1">
              <a:spLocks noChangeArrowheads="1"/>
            </p:cNvSpPr>
            <p:nvPr/>
          </p:nvSpPr>
          <p:spPr bwMode="auto">
            <a:xfrm>
              <a:off x="1584" y="2953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1</a:t>
              </a: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576" y="3340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k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 {0,1}</a:t>
              </a:r>
              <a:r>
                <a:rPr lang="en-US" altLang="en-US" baseline="30000" dirty="0">
                  <a:latin typeface="+mn-lt"/>
                  <a:sym typeface="Symbol" pitchFamily="18" charset="2"/>
                </a:rPr>
                <a:t>n</a:t>
              </a:r>
              <a:r>
                <a:rPr lang="en-US" altLang="en-US" dirty="0">
                  <a:latin typeface="+mn-lt"/>
                </a:rPr>
                <a:t> 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12" name="Text Box 20"/>
            <p:cNvSpPr txBox="1">
              <a:spLocks noChangeArrowheads="1"/>
            </p:cNvSpPr>
            <p:nvPr/>
          </p:nvSpPr>
          <p:spPr bwMode="auto">
            <a:xfrm>
              <a:off x="3052" y="3414"/>
              <a:ext cx="289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 err="1">
                  <a:latin typeface="+mn-lt"/>
                </a:rPr>
                <a:t>F</a:t>
              </a:r>
              <a:r>
                <a:rPr lang="en-US" altLang="en-US" sz="2800" baseline="-25000" dirty="0" err="1">
                  <a:latin typeface="+mn-lt"/>
                </a:rPr>
                <a:t>k</a:t>
              </a:r>
              <a:endParaRPr lang="en-US" altLang="en-US" sz="2800" dirty="0">
                <a:latin typeface="+mn-lt"/>
              </a:endParaRPr>
            </a:p>
          </p:txBody>
        </p:sp>
        <p:sp>
          <p:nvSpPr>
            <p:cNvPr id="13" name="Line 22"/>
            <p:cNvSpPr>
              <a:spLocks noChangeShapeType="1"/>
            </p:cNvSpPr>
            <p:nvPr/>
          </p:nvSpPr>
          <p:spPr bwMode="auto">
            <a:xfrm flipH="1">
              <a:off x="3808" y="3193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4" name="Text Box 23"/>
            <p:cNvSpPr txBox="1">
              <a:spLocks noChangeArrowheads="1"/>
            </p:cNvSpPr>
            <p:nvPr/>
          </p:nvSpPr>
          <p:spPr bwMode="auto">
            <a:xfrm>
              <a:off x="3931" y="2905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15" name="Line 24"/>
            <p:cNvSpPr>
              <a:spLocks noChangeShapeType="1"/>
            </p:cNvSpPr>
            <p:nvPr/>
          </p:nvSpPr>
          <p:spPr bwMode="auto">
            <a:xfrm flipH="1">
              <a:off x="3808" y="3456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6" name="Text Box 25"/>
            <p:cNvSpPr txBox="1">
              <a:spLocks noChangeArrowheads="1"/>
            </p:cNvSpPr>
            <p:nvPr/>
          </p:nvSpPr>
          <p:spPr bwMode="auto">
            <a:xfrm>
              <a:off x="3776" y="3193"/>
              <a:ext cx="530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17" name="Text Box 26"/>
            <p:cNvSpPr txBox="1">
              <a:spLocks noChangeArrowheads="1"/>
            </p:cNvSpPr>
            <p:nvPr/>
          </p:nvSpPr>
          <p:spPr bwMode="auto">
            <a:xfrm rot="-5400000">
              <a:off x="3818" y="3439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18" name="Line 27"/>
            <p:cNvSpPr>
              <a:spLocks noChangeShapeType="1"/>
            </p:cNvSpPr>
            <p:nvPr/>
          </p:nvSpPr>
          <p:spPr bwMode="auto">
            <a:xfrm flipH="1">
              <a:off x="3808" y="388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9" name="Text Box 28"/>
            <p:cNvSpPr txBox="1">
              <a:spLocks noChangeArrowheads="1"/>
            </p:cNvSpPr>
            <p:nvPr/>
          </p:nvSpPr>
          <p:spPr bwMode="auto">
            <a:xfrm>
              <a:off x="3947" y="3625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0" name="Line 29"/>
            <p:cNvSpPr>
              <a:spLocks noChangeShapeType="1"/>
            </p:cNvSpPr>
            <p:nvPr/>
          </p:nvSpPr>
          <p:spPr bwMode="auto">
            <a:xfrm flipH="1">
              <a:off x="3808" y="4151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1" name="Text Box 30"/>
            <p:cNvSpPr txBox="1">
              <a:spLocks noChangeArrowheads="1"/>
            </p:cNvSpPr>
            <p:nvPr/>
          </p:nvSpPr>
          <p:spPr bwMode="auto">
            <a:xfrm>
              <a:off x="3793" y="3888"/>
              <a:ext cx="509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F</a:t>
              </a:r>
              <a:r>
                <a:rPr lang="en-US" altLang="en-US" baseline="-25000" dirty="0" err="1">
                  <a:latin typeface="+mn-lt"/>
                </a:rPr>
                <a:t>k</a:t>
              </a:r>
              <a:r>
                <a:rPr lang="en-US" altLang="en-US" dirty="0">
                  <a:latin typeface="+mn-lt"/>
                </a:rPr>
                <a:t>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  <p:grpSp>
        <p:nvGrpSpPr>
          <p:cNvPr id="22" name="Group 44"/>
          <p:cNvGrpSpPr>
            <a:grpSpLocks/>
          </p:cNvGrpSpPr>
          <p:nvPr/>
        </p:nvGrpSpPr>
        <p:grpSpPr bwMode="auto">
          <a:xfrm>
            <a:off x="914400" y="990600"/>
            <a:ext cx="5969000" cy="2022474"/>
            <a:chOff x="576" y="1417"/>
            <a:chExt cx="3760" cy="1274"/>
          </a:xfrm>
        </p:grpSpPr>
        <p:sp>
          <p:nvSpPr>
            <p:cNvPr id="23" name="Text Box 34"/>
            <p:cNvSpPr txBox="1">
              <a:spLocks noChangeArrowheads="1"/>
            </p:cNvSpPr>
            <p:nvPr/>
          </p:nvSpPr>
          <p:spPr bwMode="auto">
            <a:xfrm>
              <a:off x="3941" y="1417"/>
              <a:ext cx="26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x</a:t>
              </a:r>
              <a:r>
                <a:rPr lang="en-US" altLang="en-US" baseline="-25000" dirty="0">
                  <a:latin typeface="+mn-lt"/>
                </a:rPr>
                <a:t>1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24" name="Rectangle 3"/>
            <p:cNvSpPr>
              <a:spLocks noChangeArrowheads="1"/>
            </p:cNvSpPr>
            <p:nvPr/>
          </p:nvSpPr>
          <p:spPr bwMode="auto">
            <a:xfrm>
              <a:off x="576" y="1779"/>
              <a:ext cx="1736" cy="523"/>
            </a:xfrm>
            <a:prstGeom prst="rect">
              <a:avLst/>
            </a:prstGeom>
            <a:solidFill>
              <a:srgbClr val="FFFFFF"/>
            </a:solidFill>
            <a:ln w="1905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 </a:t>
              </a:r>
              <a:r>
                <a:rPr lang="en-US" altLang="en-US" dirty="0">
                  <a:latin typeface="+mn-lt"/>
                  <a:sym typeface="Symbol" pitchFamily="18" charset="2"/>
                </a:rPr>
                <a:t></a:t>
              </a:r>
              <a:r>
                <a:rPr lang="en-US" altLang="en-US" dirty="0">
                  <a:latin typeface="+mn-lt"/>
                </a:rPr>
                <a:t> </a:t>
              </a:r>
              <a:r>
                <a:rPr lang="en-US" altLang="en-US" dirty="0" err="1" smtClean="0">
                  <a:latin typeface="+mn-lt"/>
                </a:rPr>
                <a:t>Func</a:t>
              </a:r>
              <a:r>
                <a:rPr lang="en-US" altLang="en-US" baseline="-25000" dirty="0" err="1" smtClean="0">
                  <a:latin typeface="+mn-lt"/>
                </a:rPr>
                <a:t>n</a:t>
              </a:r>
              <a:r>
                <a:rPr lang="en-US" altLang="en-US" dirty="0" smtClean="0">
                  <a:latin typeface="+mn-lt"/>
                </a:rPr>
                <a:t> </a:t>
              </a:r>
              <a:r>
                <a:rPr lang="en-US" altLang="en-US" dirty="0">
                  <a:latin typeface="+mn-lt"/>
                </a:rPr>
                <a:t>chosen </a:t>
              </a:r>
              <a:br>
                <a:rPr lang="en-US" altLang="en-US" dirty="0">
                  <a:latin typeface="+mn-lt"/>
                </a:rPr>
              </a:br>
              <a:r>
                <a:rPr lang="en-US" altLang="en-US" dirty="0">
                  <a:latin typeface="+mn-lt"/>
                </a:rPr>
                <a:t>uniformly at random</a:t>
              </a:r>
            </a:p>
          </p:txBody>
        </p:sp>
        <p:sp>
          <p:nvSpPr>
            <p:cNvPr id="25" name="Text Box 9"/>
            <p:cNvSpPr txBox="1">
              <a:spLocks noChangeArrowheads="1"/>
            </p:cNvSpPr>
            <p:nvPr/>
          </p:nvSpPr>
          <p:spPr bwMode="auto">
            <a:xfrm>
              <a:off x="1584" y="2400"/>
              <a:ext cx="73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World 0</a:t>
              </a:r>
            </a:p>
          </p:txBody>
        </p:sp>
        <p:sp>
          <p:nvSpPr>
            <p:cNvPr id="26" name="Rectangle 31"/>
            <p:cNvSpPr>
              <a:spLocks noChangeArrowheads="1"/>
            </p:cNvSpPr>
            <p:nvPr/>
          </p:nvSpPr>
          <p:spPr bwMode="auto">
            <a:xfrm>
              <a:off x="2640" y="1513"/>
              <a:ext cx="1152" cy="1152"/>
            </a:xfrm>
            <a:prstGeom prst="rect">
              <a:avLst/>
            </a:prstGeom>
            <a:solidFill>
              <a:srgbClr val="FFFFFF"/>
            </a:solidFill>
            <a:ln w="25400" algn="ctr">
              <a:solidFill>
                <a:srgbClr val="000000"/>
              </a:solidFill>
              <a:miter lim="800000"/>
              <a:headEnd/>
              <a:tailEnd type="none" w="lg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endParaRPr lang="en-US" altLang="en-US"/>
            </a:p>
          </p:txBody>
        </p:sp>
        <p:sp>
          <p:nvSpPr>
            <p:cNvPr id="27" name="Text Box 32"/>
            <p:cNvSpPr txBox="1">
              <a:spLocks noChangeArrowheads="1"/>
            </p:cNvSpPr>
            <p:nvPr/>
          </p:nvSpPr>
          <p:spPr bwMode="auto">
            <a:xfrm>
              <a:off x="3127" y="1926"/>
              <a:ext cx="185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 dirty="0">
                  <a:latin typeface="+mn-lt"/>
                </a:rPr>
                <a:t>f</a:t>
              </a:r>
            </a:p>
          </p:txBody>
        </p:sp>
        <p:sp>
          <p:nvSpPr>
            <p:cNvPr id="28" name="Line 33"/>
            <p:cNvSpPr>
              <a:spLocks noChangeShapeType="1"/>
            </p:cNvSpPr>
            <p:nvPr/>
          </p:nvSpPr>
          <p:spPr bwMode="auto">
            <a:xfrm flipH="1">
              <a:off x="3808" y="170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29" name="Line 35"/>
            <p:cNvSpPr>
              <a:spLocks noChangeShapeType="1"/>
            </p:cNvSpPr>
            <p:nvPr/>
          </p:nvSpPr>
          <p:spPr bwMode="auto">
            <a:xfrm flipH="1">
              <a:off x="3808" y="1968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0" name="Text Box 36"/>
            <p:cNvSpPr txBox="1">
              <a:spLocks noChangeArrowheads="1"/>
            </p:cNvSpPr>
            <p:nvPr/>
          </p:nvSpPr>
          <p:spPr bwMode="auto">
            <a:xfrm>
              <a:off x="3840" y="1705"/>
              <a:ext cx="442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f(x</a:t>
              </a:r>
              <a:r>
                <a:rPr lang="en-US" altLang="en-US" baseline="-25000" dirty="0">
                  <a:latin typeface="+mn-lt"/>
                </a:rPr>
                <a:t>1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  <p:sp>
          <p:nvSpPr>
            <p:cNvPr id="31" name="Text Box 37"/>
            <p:cNvSpPr txBox="1">
              <a:spLocks noChangeArrowheads="1"/>
            </p:cNvSpPr>
            <p:nvPr/>
          </p:nvSpPr>
          <p:spPr bwMode="auto">
            <a:xfrm rot="-5400000">
              <a:off x="3818" y="1951"/>
              <a:ext cx="34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sz="2800"/>
                <a:t>…</a:t>
              </a:r>
            </a:p>
          </p:txBody>
        </p:sp>
        <p:sp>
          <p:nvSpPr>
            <p:cNvPr id="32" name="Line 38"/>
            <p:cNvSpPr>
              <a:spLocks noChangeShapeType="1"/>
            </p:cNvSpPr>
            <p:nvPr/>
          </p:nvSpPr>
          <p:spPr bwMode="auto">
            <a:xfrm flipH="1">
              <a:off x="3808" y="2400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3" name="Text Box 39"/>
            <p:cNvSpPr txBox="1">
              <a:spLocks noChangeArrowheads="1"/>
            </p:cNvSpPr>
            <p:nvPr/>
          </p:nvSpPr>
          <p:spPr bwMode="auto">
            <a:xfrm>
              <a:off x="3947" y="2137"/>
              <a:ext cx="248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endParaRPr lang="en-US" altLang="en-US" dirty="0">
                <a:latin typeface="+mn-lt"/>
              </a:endParaRPr>
            </a:p>
          </p:txBody>
        </p:sp>
        <p:sp>
          <p:nvSpPr>
            <p:cNvPr id="34" name="Line 40"/>
            <p:cNvSpPr>
              <a:spLocks noChangeShapeType="1"/>
            </p:cNvSpPr>
            <p:nvPr/>
          </p:nvSpPr>
          <p:spPr bwMode="auto">
            <a:xfrm flipH="1">
              <a:off x="3808" y="2665"/>
              <a:ext cx="52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 type="triangle" w="lg" len="med"/>
              <a:tailEnd type="none" w="lg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35" name="Text Box 41"/>
            <p:cNvSpPr txBox="1">
              <a:spLocks noChangeArrowheads="1"/>
            </p:cNvSpPr>
            <p:nvPr/>
          </p:nvSpPr>
          <p:spPr bwMode="auto">
            <a:xfrm>
              <a:off x="3857" y="2400"/>
              <a:ext cx="42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 algn="ctr">
                  <a:solidFill>
                    <a:srgbClr val="000000"/>
                  </a:solidFill>
                  <a:miter lim="800000"/>
                  <a:headEnd/>
                  <a:tailEnd type="none" w="lg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>
                <a:defRPr sz="2400">
                  <a:solidFill>
                    <a:srgbClr val="000000"/>
                  </a:solidFill>
                  <a:latin typeface="Arial" charset="0"/>
                </a:defRPr>
              </a:lvl1pPr>
              <a:lvl2pPr marL="742950" indent="-285750">
                <a:defRPr sz="2400">
                  <a:solidFill>
                    <a:srgbClr val="000000"/>
                  </a:solidFill>
                  <a:latin typeface="Arial" charset="0"/>
                </a:defRPr>
              </a:lvl2pPr>
              <a:lvl3pPr marL="1143000" indent="-228600">
                <a:defRPr sz="2400">
                  <a:solidFill>
                    <a:srgbClr val="000000"/>
                  </a:solidFill>
                  <a:latin typeface="Arial" charset="0"/>
                </a:defRPr>
              </a:lvl3pPr>
              <a:lvl4pPr marL="1600200" indent="-228600">
                <a:defRPr sz="2400">
                  <a:solidFill>
                    <a:srgbClr val="000000"/>
                  </a:solidFill>
                  <a:latin typeface="Arial" charset="0"/>
                </a:defRPr>
              </a:lvl4pPr>
              <a:lvl5pPr marL="2057400" indent="-228600">
                <a:defRPr sz="2400">
                  <a:solidFill>
                    <a:srgbClr val="000000"/>
                  </a:solidFill>
                  <a:latin typeface="Arial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rgbClr val="000000"/>
                  </a:solidFill>
                  <a:latin typeface="Arial" charset="0"/>
                </a:defRPr>
              </a:lvl9pPr>
            </a:lstStyle>
            <a:p>
              <a:r>
                <a:rPr lang="en-US" altLang="en-US" dirty="0">
                  <a:latin typeface="+mn-lt"/>
                </a:rPr>
                <a:t>f(</a:t>
              </a:r>
              <a:r>
                <a:rPr lang="en-US" altLang="en-US" dirty="0" err="1">
                  <a:latin typeface="+mn-lt"/>
                </a:rPr>
                <a:t>x</a:t>
              </a:r>
              <a:r>
                <a:rPr lang="en-US" altLang="en-US" baseline="-25000" dirty="0" err="1">
                  <a:latin typeface="+mn-lt"/>
                </a:rPr>
                <a:t>t</a:t>
              </a:r>
              <a:r>
                <a:rPr lang="en-US" altLang="en-US" dirty="0">
                  <a:latin typeface="+mn-lt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340455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(insecure)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F(k, x) = 0</a:t>
            </a:r>
            <a:r>
              <a:rPr lang="en-US" baseline="30000" dirty="0" smtClean="0"/>
              <a:t>n</a:t>
            </a:r>
            <a:endParaRPr lang="en-US" dirty="0" smtClean="0"/>
          </a:p>
          <a:p>
            <a:r>
              <a:rPr lang="en-US" dirty="0" smtClean="0">
                <a:sym typeface="Symbol" panose="05050102010706020507" pitchFamily="18" charset="2"/>
              </a:rPr>
              <a:t>F(k, x) = k</a:t>
            </a:r>
          </a:p>
          <a:p>
            <a:r>
              <a:rPr lang="en-US" dirty="0" smtClean="0">
                <a:sym typeface="Symbol" panose="05050102010706020507" pitchFamily="18" charset="2"/>
              </a:rPr>
              <a:t>F(k, x) = k  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408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upe, Magnifier, Loupe, Glass, Magnifyi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5571" y="2590800"/>
            <a:ext cx="1400829" cy="14185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CPA-security</a:t>
            </a:r>
            <a:endParaRPr lang="en-US" altLang="en-US" dirty="0"/>
          </a:p>
        </p:txBody>
      </p:sp>
      <p:pic>
        <p:nvPicPr>
          <p:cNvPr id="176132" name="Picture 4" descr="j0292020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2" y="2585268"/>
            <a:ext cx="1527175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6133" name="Picture 5" descr="j019538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2" y="2585268"/>
            <a:ext cx="1418391" cy="14485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6135" name="Text Box 7"/>
          <p:cNvSpPr txBox="1">
            <a:spLocks noChangeArrowheads="1"/>
          </p:cNvSpPr>
          <p:nvPr/>
        </p:nvSpPr>
        <p:spPr bwMode="auto">
          <a:xfrm>
            <a:off x="8077200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76136" name="Line 8"/>
          <p:cNvSpPr>
            <a:spLocks noChangeShapeType="1"/>
          </p:cNvSpPr>
          <p:nvPr/>
        </p:nvSpPr>
        <p:spPr bwMode="auto">
          <a:xfrm>
            <a:off x="2590800" y="3309553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76137" name="Text Box 9"/>
          <p:cNvSpPr txBox="1">
            <a:spLocks noChangeArrowheads="1"/>
          </p:cNvSpPr>
          <p:nvPr/>
        </p:nvSpPr>
        <p:spPr bwMode="auto">
          <a:xfrm>
            <a:off x="4317009" y="2717800"/>
            <a:ext cx="35758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31428" y="3998893"/>
            <a:ext cx="198483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/>
              <a:t>m</a:t>
            </a:r>
            <a:endParaRPr lang="en-US" sz="2800" dirty="0" smtClean="0"/>
          </a:p>
          <a:p>
            <a:pPr algn="ctr"/>
            <a:r>
              <a:rPr lang="en-US" sz="2800" dirty="0"/>
              <a:t>c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(m)</a:t>
            </a:r>
            <a:endParaRPr lang="en-US" sz="2800" dirty="0"/>
          </a:p>
        </p:txBody>
      </p:sp>
      <p:sp>
        <p:nvSpPr>
          <p:cNvPr id="24" name="Text Box 7"/>
          <p:cNvSpPr txBox="1">
            <a:spLocks noChangeArrowheads="1"/>
          </p:cNvSpPr>
          <p:nvPr/>
        </p:nvSpPr>
        <p:spPr bwMode="auto">
          <a:xfrm>
            <a:off x="566228" y="3047943"/>
            <a:ext cx="34817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altLang="en-US" sz="2800" dirty="0">
                <a:solidFill>
                  <a:schemeClr val="tx1"/>
                </a:solidFill>
              </a:rPr>
              <a:t>k</a:t>
            </a:r>
          </a:p>
        </p:txBody>
      </p:sp>
      <p:sp>
        <p:nvSpPr>
          <p:cNvPr id="11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2590800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505200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 smtClean="0"/>
              <a:t>1</a:t>
            </a:r>
            <a:endParaRPr lang="en-US" sz="2800" dirty="0"/>
          </a:p>
        </p:txBody>
      </p:sp>
      <p:sp>
        <p:nvSpPr>
          <p:cNvPr id="15" name="TextBox 14"/>
          <p:cNvSpPr txBox="1"/>
          <p:nvPr/>
        </p:nvSpPr>
        <p:spPr>
          <a:xfrm>
            <a:off x="609600" y="4393288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 flipH="1" flipV="1">
            <a:off x="2564406" y="4114800"/>
            <a:ext cx="2083794" cy="144780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3478806" y="4343400"/>
            <a:ext cx="593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</a:t>
            </a:r>
            <a:r>
              <a:rPr lang="en-US" sz="2800" baseline="-25000" dirty="0"/>
              <a:t>2</a:t>
            </a:r>
            <a:endParaRPr lang="en-US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609600" y="4429780"/>
            <a:ext cx="22284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 smtClean="0"/>
              <a:t>c</a:t>
            </a:r>
            <a:r>
              <a:rPr lang="en-US" sz="2800" baseline="-25000" dirty="0"/>
              <a:t>2</a:t>
            </a:r>
            <a:r>
              <a:rPr lang="en-US" sz="2800" dirty="0" smtClean="0"/>
              <a:t> </a:t>
            </a:r>
            <a:r>
              <a:rPr lang="en-US" sz="2800" dirty="0">
                <a:sym typeface="Symbol"/>
              </a:rPr>
              <a:t></a:t>
            </a:r>
            <a:r>
              <a:rPr lang="en-US" sz="2800" dirty="0" smtClean="0"/>
              <a:t> </a:t>
            </a:r>
            <a:r>
              <a:rPr lang="en-US" sz="2800" dirty="0" err="1" smtClean="0"/>
              <a:t>Enc</a:t>
            </a:r>
            <a:r>
              <a:rPr lang="en-US" sz="2800" baseline="-25000" dirty="0" err="1" smtClean="0"/>
              <a:t>k</a:t>
            </a:r>
            <a:r>
              <a:rPr lang="en-US" sz="2800" dirty="0" smtClean="0"/>
              <a:t>(m</a:t>
            </a:r>
            <a:r>
              <a:rPr lang="en-US" sz="2800" baseline="-25000" dirty="0"/>
              <a:t>2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4341585" y="275338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 smtClean="0">
                <a:solidFill>
                  <a:schemeClr val="tx1"/>
                </a:solidFill>
              </a:rPr>
              <a:t>1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  <p:sp>
        <p:nvSpPr>
          <p:cNvPr id="22" name="Line 8"/>
          <p:cNvSpPr>
            <a:spLocks noChangeShapeType="1"/>
          </p:cNvSpPr>
          <p:nvPr/>
        </p:nvSpPr>
        <p:spPr bwMode="auto">
          <a:xfrm>
            <a:off x="2590800" y="3334982"/>
            <a:ext cx="3810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23" name="Text Box 9"/>
          <p:cNvSpPr txBox="1">
            <a:spLocks noChangeArrowheads="1"/>
          </p:cNvSpPr>
          <p:nvPr/>
        </p:nvSpPr>
        <p:spPr bwMode="auto">
          <a:xfrm>
            <a:off x="4341585" y="2743200"/>
            <a:ext cx="535215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miter lim="800000"/>
                <a:headEnd/>
                <a:tailEnd type="none" w="lg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en-US" sz="2800" dirty="0" smtClean="0">
                <a:solidFill>
                  <a:schemeClr val="tx1"/>
                </a:solidFill>
              </a:rPr>
              <a:t>c</a:t>
            </a:r>
            <a:r>
              <a:rPr lang="en-US" altLang="en-US" sz="2800" baseline="-25000" dirty="0"/>
              <a:t>2</a:t>
            </a:r>
            <a:endParaRPr lang="en-US" alt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166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6136" grpId="0" animBg="1"/>
      <p:bldP spid="176137" grpId="0"/>
      <p:bldP spid="5" grpId="0"/>
      <p:bldP spid="11" grpId="0" animBg="1"/>
      <p:bldP spid="11" grpId="1" animBg="1"/>
      <p:bldP spid="4" grpId="0"/>
      <p:bldP spid="4" grpId="1"/>
      <p:bldP spid="15" grpId="0"/>
      <p:bldP spid="15" grpId="1"/>
      <p:bldP spid="17" grpId="0"/>
      <p:bldP spid="17" grpId="1"/>
      <p:bldP spid="18" grpId="0"/>
      <p:bldP spid="18" grpId="1"/>
      <p:bldP spid="19" grpId="0"/>
      <p:bldP spid="19" grpId="1"/>
      <p:bldP spid="22" grpId="0" animBg="1"/>
      <p:bldP spid="22" grpId="1" animBg="1"/>
      <p:bldP spid="23" grpId="0"/>
      <p:bldP spid="2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 threat model too strong?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practice, there are many ways an attacker can </a:t>
            </a:r>
            <a:r>
              <a:rPr lang="en-US" i="1" dirty="0" smtClean="0"/>
              <a:t>influence</a:t>
            </a:r>
            <a:r>
              <a:rPr lang="en-US" dirty="0" smtClean="0"/>
              <a:t> what gets encrypted</a:t>
            </a:r>
          </a:p>
          <a:p>
            <a:pPr lvl="1"/>
            <a:r>
              <a:rPr lang="en-US" dirty="0" smtClean="0"/>
              <a:t>Not clear how best to model</a:t>
            </a:r>
          </a:p>
          <a:p>
            <a:pPr lvl="1"/>
            <a:r>
              <a:rPr lang="en-US" dirty="0" smtClean="0"/>
              <a:t>Chosen-plaintext attacks encompass any such influence</a:t>
            </a:r>
          </a:p>
          <a:p>
            <a:pPr lvl="1"/>
            <a:endParaRPr lang="en-US" dirty="0"/>
          </a:p>
          <a:p>
            <a:r>
              <a:rPr lang="en-US" dirty="0" smtClean="0"/>
              <a:t>Moreover, in some cases an attacker may have significant control over what gets encrypted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06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“Midway”</a:t>
            </a:r>
            <a:endParaRPr lang="en-US" dirty="0"/>
          </a:p>
        </p:txBody>
      </p:sp>
      <p:sp>
        <p:nvSpPr>
          <p:cNvPr id="4" name="AutoShape 2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155575" y="-16764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http://upload.wikimedia.org/wikipedia/commons/a/a4/Flag_of_the_United_States.svg"/>
          <p:cNvSpPr>
            <a:spLocks noChangeAspect="1" noChangeArrowheads="1"/>
          </p:cNvSpPr>
          <p:nvPr/>
        </p:nvSpPr>
        <p:spPr bwMode="auto">
          <a:xfrm>
            <a:off x="307975" y="-1524000"/>
            <a:ext cx="6657975" cy="350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032" name="Picture 8" descr="United States, Flag, National Flag, Nation, Countr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7287" y="4419599"/>
            <a:ext cx="1488226" cy="99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https://encrypted-tbn1.gstatic.com/images?q=tbn:ANd9GcQqmm2R70wOZrWsAdTLWj2uH_fLc-GiT7pp85BTuok5lssQDxb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638" y="4343400"/>
            <a:ext cx="1523998" cy="114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File:Flag of Japan (with border)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1824689"/>
            <a:ext cx="1524000" cy="1015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File:US Navy 111120-N-RU841-414 The multi-purpose amphibious assault ship USS Essex (LHD 2) leads a formation of U.S. and Indonesian navy ships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824688"/>
            <a:ext cx="1558119" cy="11121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2794832" y="233237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124200" y="1838980"/>
            <a:ext cx="250267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Will attack AF …</a:t>
            </a:r>
            <a:endParaRPr lang="en-US" sz="2800" dirty="0"/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590800" y="4876801"/>
            <a:ext cx="3709233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7200" y="5486401"/>
            <a:ext cx="19788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Midway Island</a:t>
            </a:r>
            <a:endParaRPr lang="en-US" sz="2400" dirty="0"/>
          </a:p>
        </p:txBody>
      </p:sp>
      <p:sp>
        <p:nvSpPr>
          <p:cNvPr id="18" name="TextBox 17"/>
          <p:cNvSpPr txBox="1"/>
          <p:nvPr/>
        </p:nvSpPr>
        <p:spPr>
          <a:xfrm>
            <a:off x="2438400" y="4353581"/>
            <a:ext cx="39549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Help! Fresh water needed</a:t>
            </a:r>
            <a:endParaRPr lang="en-US" sz="2800" dirty="0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2743200" y="2322191"/>
            <a:ext cx="33528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2819400" y="1838980"/>
            <a:ext cx="32592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AF is short of water…</a:t>
            </a: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2993163" y="6412468"/>
            <a:ext cx="59984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For </a:t>
            </a:r>
            <a:r>
              <a:rPr lang="en-US" dirty="0"/>
              <a:t>more details, see: http://www.navy.mil/midway/how.html</a:t>
            </a:r>
          </a:p>
        </p:txBody>
      </p:sp>
    </p:spTree>
    <p:extLst>
      <p:ext uri="{BB962C8B-B14F-4D97-AF65-F5344CB8AC3E}">
        <p14:creationId xmlns:p14="http://schemas.microsoft.com/office/powerpoint/2010/main" val="4109918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9" grpId="1"/>
      <p:bldP spid="18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Fix </a:t>
            </a:r>
            <a:r>
              <a:rPr lang="en-US" dirty="0" smtClean="0">
                <a:sym typeface="Symbol"/>
              </a:rPr>
              <a:t>, A</a:t>
            </a:r>
            <a:endParaRPr lang="en-US" dirty="0" smtClean="0"/>
          </a:p>
          <a:p>
            <a:r>
              <a:rPr lang="en-US" dirty="0" smtClean="0"/>
              <a:t>Define a randomized </a:t>
            </a:r>
            <a:r>
              <a:rPr lang="en-US" dirty="0" err="1" smtClean="0"/>
              <a:t>exp’t</a:t>
            </a:r>
            <a:r>
              <a:rPr lang="en-US" dirty="0" smtClean="0"/>
              <a:t> </a:t>
            </a:r>
            <a:r>
              <a:rPr lang="en-US" dirty="0" err="1" smtClean="0"/>
              <a:t>PrivKCPA</a:t>
            </a:r>
            <a:r>
              <a:rPr lang="en-US" baseline="-25000" dirty="0" err="1" smtClean="0"/>
              <a:t>A</a:t>
            </a:r>
            <a:r>
              <a:rPr lang="en-US" baseline="-25000" dirty="0" smtClean="0"/>
              <a:t>,</a:t>
            </a:r>
            <a:r>
              <a:rPr lang="en-US" baseline="-25000" dirty="0" smtClean="0">
                <a:sym typeface="Symbol"/>
              </a:rPr>
              <a:t></a:t>
            </a:r>
            <a:r>
              <a:rPr lang="en-US" dirty="0" smtClean="0">
                <a:sym typeface="Symbol"/>
              </a:rPr>
              <a:t>(n):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sym typeface="Symbol"/>
              </a:rPr>
              <a:t>k  Gen(1</a:t>
            </a:r>
            <a:r>
              <a:rPr lang="en-US" baseline="30000" dirty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A(1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) interacts with an </a:t>
            </a:r>
            <a:r>
              <a:rPr lang="en-US" i="1" dirty="0" smtClean="0">
                <a:sym typeface="Symbol"/>
              </a:rPr>
              <a:t>encryption oracle</a:t>
            </a:r>
            <a:r>
              <a:rPr lang="en-US" dirty="0" smtClean="0">
                <a:sym typeface="Symbol"/>
              </a:rPr>
              <a:t>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(·), and then outputs m</a:t>
            </a:r>
            <a:r>
              <a:rPr lang="en-US" baseline="-25000" dirty="0" smtClean="0">
                <a:sym typeface="Symbol"/>
              </a:rPr>
              <a:t>0</a:t>
            </a:r>
            <a:r>
              <a:rPr lang="en-US" dirty="0" smtClean="0">
                <a:sym typeface="Symbol"/>
              </a:rPr>
              <a:t>, m</a:t>
            </a:r>
            <a:r>
              <a:rPr lang="en-US" baseline="-25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of the same length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b  {0,1},   c  </a:t>
            </a:r>
            <a:r>
              <a:rPr lang="en-US" dirty="0" err="1" smtClean="0">
                <a:sym typeface="Symbol"/>
              </a:rPr>
              <a:t>Enc</a:t>
            </a:r>
            <a:r>
              <a:rPr lang="en-US" baseline="-25000" dirty="0" err="1" smtClean="0">
                <a:sym typeface="Symbol"/>
              </a:rPr>
              <a:t>k</a:t>
            </a:r>
            <a:r>
              <a:rPr lang="en-US" dirty="0" smtClean="0">
                <a:sym typeface="Symbol"/>
              </a:rPr>
              <a:t>(</a:t>
            </a:r>
            <a:r>
              <a:rPr lang="en-US" dirty="0" err="1" smtClean="0">
                <a:sym typeface="Symbol"/>
              </a:rPr>
              <a:t>m</a:t>
            </a:r>
            <a:r>
              <a:rPr lang="en-US" baseline="-25000" dirty="0" err="1" smtClean="0">
                <a:sym typeface="Symbol"/>
              </a:rPr>
              <a:t>b</a:t>
            </a:r>
            <a:r>
              <a:rPr lang="en-US" dirty="0" smtClean="0">
                <a:sym typeface="Symbol"/>
              </a:rPr>
              <a:t>),    give c to A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can continue to interact with </a:t>
            </a:r>
            <a:r>
              <a:rPr lang="en-US" dirty="0" err="1">
                <a:sym typeface="Symbol"/>
              </a:rPr>
              <a:t>Enc</a:t>
            </a:r>
            <a:r>
              <a:rPr lang="en-US" baseline="-25000" dirty="0" err="1">
                <a:sym typeface="Symbol"/>
              </a:rPr>
              <a:t>k</a:t>
            </a:r>
            <a:r>
              <a:rPr lang="en-US" dirty="0" smtClean="0">
                <a:sym typeface="Symbol"/>
              </a:rPr>
              <a:t>(·)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Symbol"/>
              </a:rPr>
              <a:t>A outputs b’;  A </a:t>
            </a:r>
            <a:r>
              <a:rPr lang="en-US" i="1" dirty="0" smtClean="0">
                <a:sym typeface="Symbol"/>
              </a:rPr>
              <a:t>succeeds</a:t>
            </a:r>
            <a:r>
              <a:rPr lang="en-US" dirty="0" smtClean="0">
                <a:sym typeface="Symbol"/>
              </a:rPr>
              <a:t> if b = b’, and experiment evaluates to 1 in this case</a:t>
            </a:r>
          </a:p>
        </p:txBody>
      </p:sp>
    </p:spTree>
    <p:extLst>
      <p:ext uri="{BB962C8B-B14F-4D97-AF65-F5344CB8AC3E}">
        <p14:creationId xmlns:p14="http://schemas.microsoft.com/office/powerpoint/2010/main" val="8464566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CPA-security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ym typeface="Symbol"/>
              </a:rPr>
              <a:t> is </a:t>
            </a:r>
            <a:r>
              <a:rPr lang="en-US" i="1" dirty="0" smtClean="0">
                <a:sym typeface="Symbol"/>
              </a:rPr>
              <a:t>secure against chosen-plaintext attacks (CPA-secure)</a:t>
            </a:r>
            <a:r>
              <a:rPr lang="en-US" dirty="0" smtClean="0">
                <a:sym typeface="Symbol"/>
              </a:rPr>
              <a:t> if for all PPT attackers A, there is a negligible function  such that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</a:t>
            </a:r>
            <a:br>
              <a:rPr lang="en-US" dirty="0" smtClean="0">
                <a:sym typeface="Symbol"/>
              </a:rPr>
            </a:br>
            <a:r>
              <a:rPr lang="en-US" dirty="0" smtClean="0">
                <a:sym typeface="Symbol"/>
              </a:rPr>
              <a:t>           </a:t>
            </a:r>
            <a:r>
              <a:rPr lang="en-US" dirty="0" err="1" smtClean="0">
                <a:sym typeface="Symbol"/>
              </a:rPr>
              <a:t>Pr</a:t>
            </a:r>
            <a:r>
              <a:rPr lang="en-US" dirty="0" smtClean="0">
                <a:sym typeface="Symbol"/>
              </a:rPr>
              <a:t>[</a:t>
            </a:r>
            <a:r>
              <a:rPr lang="en-US" dirty="0" err="1" smtClean="0">
                <a:sym typeface="Symbol"/>
              </a:rPr>
              <a:t>PrivKCPA</a:t>
            </a:r>
            <a:r>
              <a:rPr lang="en-US" baseline="-25000" dirty="0" err="1" smtClean="0">
                <a:sym typeface="Symbol"/>
              </a:rPr>
              <a:t>A</a:t>
            </a:r>
            <a:r>
              <a:rPr lang="en-US" baseline="-25000" dirty="0" smtClean="0">
                <a:sym typeface="Symbol"/>
              </a:rPr>
              <a:t>,</a:t>
            </a:r>
            <a:r>
              <a:rPr lang="en-US" dirty="0" smtClean="0">
                <a:sym typeface="Symbol"/>
              </a:rPr>
              <a:t>(n) = 1] ≤ ½ + (n)</a:t>
            </a:r>
          </a:p>
        </p:txBody>
      </p:sp>
    </p:spTree>
    <p:extLst>
      <p:ext uri="{BB962C8B-B14F-4D97-AF65-F5344CB8AC3E}">
        <p14:creationId xmlns:p14="http://schemas.microsoft.com/office/powerpoint/2010/main" val="164744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Impossible?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Consider the following attacker A:</a:t>
            </a:r>
          </a:p>
          <a:p>
            <a:pPr lvl="1"/>
            <a:r>
              <a:rPr lang="en-US" dirty="0" smtClean="0"/>
              <a:t>Using a chosen-plaintext attack, get c</a:t>
            </a:r>
            <a:r>
              <a:rPr lang="en-US" baseline="-25000" dirty="0" smtClean="0"/>
              <a:t>0</a:t>
            </a:r>
            <a:r>
              <a:rPr lang="en-US" dirty="0" smtClean="0"/>
              <a:t> =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0</a:t>
            </a:r>
            <a:r>
              <a:rPr lang="en-US" dirty="0" smtClean="0"/>
              <a:t>) and c</a:t>
            </a:r>
            <a:r>
              <a:rPr lang="en-US" baseline="-25000" dirty="0" smtClean="0"/>
              <a:t>1</a:t>
            </a:r>
            <a:r>
              <a:rPr lang="en-US" dirty="0" smtClean="0"/>
              <a:t> = </a:t>
            </a:r>
            <a:r>
              <a:rPr lang="en-US" dirty="0" err="1" smtClean="0"/>
              <a:t>Enc</a:t>
            </a:r>
            <a:r>
              <a:rPr lang="en-US" baseline="-25000" dirty="0" err="1" smtClean="0"/>
              <a:t>k</a:t>
            </a:r>
            <a:r>
              <a:rPr lang="en-US" dirty="0" smtClean="0"/>
              <a:t>(m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Output m</a:t>
            </a:r>
            <a:r>
              <a:rPr lang="en-US" baseline="-25000" dirty="0" smtClean="0"/>
              <a:t>0</a:t>
            </a:r>
            <a:r>
              <a:rPr lang="en-US" dirty="0" smtClean="0"/>
              <a:t>, m</a:t>
            </a:r>
            <a:r>
              <a:rPr lang="en-US" baseline="-25000" dirty="0" smtClean="0"/>
              <a:t>1</a:t>
            </a:r>
            <a:r>
              <a:rPr lang="en-US" dirty="0" smtClean="0"/>
              <a:t>; get challenge </a:t>
            </a:r>
            <a:r>
              <a:rPr lang="en-US" dirty="0" err="1" smtClean="0"/>
              <a:t>ciphertext</a:t>
            </a:r>
            <a:r>
              <a:rPr lang="en-US" dirty="0" smtClean="0"/>
              <a:t> c</a:t>
            </a:r>
          </a:p>
          <a:p>
            <a:pPr lvl="1"/>
            <a:r>
              <a:rPr lang="en-US" dirty="0" smtClean="0"/>
              <a:t>If c=c</a:t>
            </a:r>
            <a:r>
              <a:rPr lang="en-US" baseline="-25000" dirty="0" smtClean="0"/>
              <a:t>0</a:t>
            </a:r>
            <a:r>
              <a:rPr lang="en-US" dirty="0" smtClean="0"/>
              <a:t> output ‘0’ ; if c=c</a:t>
            </a:r>
            <a:r>
              <a:rPr lang="en-US" baseline="-25000" dirty="0" smtClean="0"/>
              <a:t>1</a:t>
            </a:r>
            <a:r>
              <a:rPr lang="en-US" dirty="0" smtClean="0"/>
              <a:t> output ‘1’</a:t>
            </a:r>
          </a:p>
          <a:p>
            <a:pPr lvl="1"/>
            <a:r>
              <a:rPr lang="en-US" dirty="0" smtClean="0"/>
              <a:t>A succeeds with probability 1 (?)</a:t>
            </a:r>
          </a:p>
          <a:p>
            <a:pPr lvl="1"/>
            <a:endParaRPr lang="en-US" dirty="0"/>
          </a:p>
          <a:p>
            <a:r>
              <a:rPr lang="en-US" dirty="0" smtClean="0"/>
              <a:t>This attack only works if encryption is deterministic!</a:t>
            </a:r>
          </a:p>
          <a:p>
            <a:pPr lvl="1"/>
            <a:r>
              <a:rPr lang="en-US" dirty="0"/>
              <a:t>Moral: randomized </a:t>
            </a:r>
            <a:r>
              <a:rPr lang="en-US" dirty="0" smtClean="0"/>
              <a:t>encryption must be </a:t>
            </a:r>
            <a:r>
              <a:rPr lang="en-US" dirty="0"/>
              <a:t>used</a:t>
            </a:r>
            <a:r>
              <a:rPr lang="en-US" dirty="0" smtClean="0"/>
              <a:t>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19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encryption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issue is </a:t>
            </a:r>
            <a:r>
              <a:rPr lang="en-US" i="1" dirty="0" smtClean="0"/>
              <a:t>not </a:t>
            </a:r>
            <a:r>
              <a:rPr lang="en-US" dirty="0" smtClean="0"/>
              <a:t>an artifact of our definition</a:t>
            </a:r>
          </a:p>
          <a:p>
            <a:pPr lvl="1"/>
            <a:r>
              <a:rPr lang="en-US" dirty="0" smtClean="0"/>
              <a:t>It really is a problem if an attacker can tell when the same message is encrypted twice</a:t>
            </a:r>
          </a:p>
        </p:txBody>
      </p:sp>
    </p:spTree>
    <p:extLst>
      <p:ext uri="{BB962C8B-B14F-4D97-AF65-F5344CB8AC3E}">
        <p14:creationId xmlns:p14="http://schemas.microsoft.com/office/powerpoint/2010/main" val="28927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590800"/>
            <a:ext cx="6400800" cy="1752600"/>
          </a:xfrm>
        </p:spPr>
        <p:txBody>
          <a:bodyPr>
            <a:normAutofit/>
          </a:bodyPr>
          <a:lstStyle/>
          <a:p>
            <a:r>
              <a:rPr lang="en-US" sz="4000" dirty="0" smtClean="0">
                <a:solidFill>
                  <a:schemeClr val="tx1"/>
                </a:solidFill>
              </a:rPr>
              <a:t>Pseudorandom functions</a:t>
            </a:r>
            <a:endParaRPr lang="en-US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93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4113</TotalTime>
  <Words>729</Words>
  <Application>Microsoft Macintosh PowerPoint</Application>
  <PresentationFormat>On-screen Show (4:3)</PresentationFormat>
  <Paragraphs>128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Calibri</vt:lpstr>
      <vt:lpstr>Symbol</vt:lpstr>
      <vt:lpstr>宋体</vt:lpstr>
      <vt:lpstr>Arial</vt:lpstr>
      <vt:lpstr>Office Theme</vt:lpstr>
      <vt:lpstr>Cryptography</vt:lpstr>
      <vt:lpstr>CPA-security</vt:lpstr>
      <vt:lpstr>Is the threat model too strong?</vt:lpstr>
      <vt:lpstr>“Midway”</vt:lpstr>
      <vt:lpstr>CPA-security</vt:lpstr>
      <vt:lpstr>CPA-security</vt:lpstr>
      <vt:lpstr>Impossible?</vt:lpstr>
      <vt:lpstr>Randomized encryption</vt:lpstr>
      <vt:lpstr>PowerPoint Presentation</vt:lpstr>
      <vt:lpstr>Pseudorandom functions</vt:lpstr>
      <vt:lpstr>Random function</vt:lpstr>
      <vt:lpstr>Random function</vt:lpstr>
      <vt:lpstr>Random function</vt:lpstr>
      <vt:lpstr>Pseudorandom functions</vt:lpstr>
      <vt:lpstr>Keyed functions</vt:lpstr>
      <vt:lpstr>Note</vt:lpstr>
      <vt:lpstr>Pseudorandom functions (PRFs)</vt:lpstr>
      <vt:lpstr>PowerPoint Presentation</vt:lpstr>
      <vt:lpstr>Examples (insecure)</vt:lpstr>
    </vt:vector>
  </TitlesOfParts>
  <LinksUpToDate>false</LinksUpToDate>
  <SharedDoc>false</SharedDoc>
  <HyperlinksChanged>false</HyperlinksChanged>
  <AppVersion>15.0039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Cryptography</dc:title>
  <dc:creator>katz</dc:creator>
  <cp:lastModifiedBy>Haibin Zhang</cp:lastModifiedBy>
  <cp:revision>317</cp:revision>
  <dcterms:created xsi:type="dcterms:W3CDTF">2014-06-02T02:25:30Z</dcterms:created>
  <dcterms:modified xsi:type="dcterms:W3CDTF">2019-02-11T16:14:23Z</dcterms:modified>
</cp:coreProperties>
</file>