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13" r:id="rId10"/>
    <p:sldId id="507" r:id="rId11"/>
    <p:sldId id="508" r:id="rId12"/>
    <p:sldId id="512" r:id="rId13"/>
    <p:sldId id="509" r:id="rId14"/>
    <p:sldId id="514" r:id="rId15"/>
    <p:sldId id="515" r:id="rId16"/>
    <p:sldId id="550" r:id="rId17"/>
    <p:sldId id="516" r:id="rId18"/>
    <p:sldId id="517" r:id="rId19"/>
    <p:sldId id="51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dirty="0">
                <a:solidFill>
                  <a:schemeClr val="tx1"/>
                </a:solidFill>
              </a:rPr>
              <a:t>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(i.e., uniform) function</a:t>
            </a:r>
          </a:p>
        </p:txBody>
      </p:sp>
    </p:spTree>
    <p:extLst>
      <p:ext uri="{BB962C8B-B14F-4D97-AF65-F5344CB8AC3E}">
        <p14:creationId xmlns:p14="http://schemas.microsoft.com/office/powerpoint/2010/main" val="42796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1910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 flipH="1">
            <a:off x="5562600" y="3429000"/>
            <a:ext cx="304800" cy="3048000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43600" y="4724400"/>
            <a:ext cx="245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entries: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9718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= all functions mapping {0,1}</a:t>
            </a:r>
            <a:r>
              <a:rPr lang="en-US" baseline="30000" dirty="0"/>
              <a:t>n</a:t>
            </a:r>
            <a:r>
              <a:rPr lang="en-US" dirty="0"/>
              <a:t> to {</a:t>
            </a:r>
            <a:r>
              <a:rPr lang="en-US" dirty="0" smtClean="0"/>
              <a:t>0,1}</a:t>
            </a:r>
            <a:r>
              <a:rPr lang="en-US" baseline="30000" dirty="0" smtClean="0"/>
              <a:t>n</a:t>
            </a:r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How big is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represent a function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using n · 2</a:t>
            </a:r>
            <a:r>
              <a:rPr lang="en-US" baseline="30000" dirty="0" smtClean="0"/>
              <a:t>n</a:t>
            </a:r>
            <a:r>
              <a:rPr lang="en-US" dirty="0" smtClean="0"/>
              <a:t> bits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|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| = 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55000" dirty="0"/>
          </a:p>
        </p:txBody>
      </p:sp>
    </p:spTree>
    <p:extLst>
      <p:ext uri="{BB962C8B-B14F-4D97-AF65-F5344CB8AC3E}">
        <p14:creationId xmlns:p14="http://schemas.microsoft.com/office/powerpoint/2010/main" val="38235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how many functions are there mapping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to </a:t>
            </a:r>
            <a:r>
              <a:rPr lang="en-US"/>
              <a:t>{</a:t>
            </a:r>
            <a:r>
              <a:rPr lang="en-US" smtClean="0"/>
              <a:t>0,1}</a:t>
            </a:r>
            <a:r>
              <a:rPr lang="en-US" baseline="30000" smtClean="0"/>
              <a:t>m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uniform f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u="sng" dirty="0" smtClean="0">
                <a:sym typeface="Symbol"/>
              </a:rPr>
              <a:t>Equivalent</a:t>
            </a:r>
            <a:r>
              <a:rPr lang="en-US" dirty="0" smtClean="0">
                <a:sym typeface="Symbol"/>
              </a:rPr>
              <a:t>: for each x 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choose f(x) uniformly in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fill up the function table with uniform values</a:t>
            </a:r>
          </a:p>
          <a:p>
            <a:pPr lvl="1"/>
            <a:r>
              <a:rPr lang="en-US" dirty="0" smtClean="0">
                <a:sym typeface="Symbol"/>
              </a:rPr>
              <a:t>Can also view this as being done “on-the-fly,” as values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function</a:t>
            </a:r>
          </a:p>
          <a:p>
            <a:endParaRPr lang="en-US" dirty="0"/>
          </a:p>
          <a:p>
            <a:r>
              <a:rPr lang="en-US" dirty="0" smtClean="0"/>
              <a:t>As in our discussion of PRGs, it does not make sense to talk about any </a:t>
            </a:r>
            <a:r>
              <a:rPr lang="en-US" i="1" dirty="0" smtClean="0"/>
              <a:t>fixed</a:t>
            </a:r>
            <a:r>
              <a:rPr lang="en-US" dirty="0" smtClean="0"/>
              <a:t> function being pseudorandom</a:t>
            </a:r>
          </a:p>
          <a:p>
            <a:pPr lvl="1"/>
            <a:r>
              <a:rPr lang="en-US" dirty="0" smtClean="0"/>
              <a:t>We look instead at </a:t>
            </a:r>
            <a:r>
              <a:rPr lang="en-US" i="1" dirty="0" smtClean="0"/>
              <a:t>keyed</a:t>
            </a:r>
            <a:r>
              <a:rPr lang="en-US" dirty="0" smtClean="0"/>
              <a:t>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*</a:t>
            </a:r>
            <a:r>
              <a:rPr lang="en-US" dirty="0" smtClean="0"/>
              <a:t> x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ssume F is </a:t>
            </a:r>
            <a:r>
              <a:rPr lang="en-US" i="1" dirty="0" smtClean="0">
                <a:sym typeface="Symbol"/>
              </a:rPr>
              <a:t>length preserving</a:t>
            </a:r>
            <a:r>
              <a:rPr lang="en-US" dirty="0" smtClean="0">
                <a:sym typeface="Symbol"/>
              </a:rPr>
              <a:t>: F(k, x) only defined if |k|=|x|, in which case |F(k, x)| = |k| = |x|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>
                <a:sym typeface="Symbol"/>
              </a:rPr>
              <a:t>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for fixed key length n, the algorithm F </a:t>
            </a:r>
            <a:r>
              <a:rPr lang="en-US" dirty="0">
                <a:sym typeface="Symbol"/>
              </a:rPr>
              <a:t>d</a:t>
            </a:r>
            <a:r>
              <a:rPr lang="en-US" dirty="0" smtClean="0">
                <a:sym typeface="Symbol"/>
              </a:rPr>
              <a:t>efines a </a:t>
            </a:r>
            <a:r>
              <a:rPr lang="en-US" i="1" dirty="0" smtClean="0">
                <a:sym typeface="Symbol"/>
              </a:rPr>
              <a:t>distribution</a:t>
            </a:r>
            <a:r>
              <a:rPr lang="en-US" dirty="0" smtClean="0">
                <a:sym typeface="Symbol"/>
              </a:rPr>
              <a:t> over functions in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!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functions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is 2</a:t>
            </a:r>
            <a:r>
              <a:rPr lang="en-US" baseline="30000" dirty="0" smtClean="0"/>
              <a:t>n2</a:t>
            </a:r>
            <a:r>
              <a:rPr lang="en-US" sz="2400" baseline="60000" dirty="0" smtClean="0"/>
              <a:t>n</a:t>
            </a:r>
          </a:p>
          <a:p>
            <a:r>
              <a:rPr lang="en-US" dirty="0"/>
              <a:t>{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  <a:r>
              <a:rPr lang="en-US" baseline="-25000" dirty="0" smtClean="0"/>
              <a:t>k</a:t>
            </a:r>
            <a:r>
              <a:rPr lang="en-US" baseline="-25000" dirty="0" smtClean="0">
                <a:sym typeface="Symbol" panose="05050102010706020507" pitchFamily="18" charset="2"/>
              </a:rPr>
              <a:t>{0,1}</a:t>
            </a:r>
            <a:r>
              <a:rPr lang="en-US" sz="2400" baseline="-5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is a subset of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The number of functions in </a:t>
            </a:r>
            <a:r>
              <a:rPr lang="en-US" dirty="0"/>
              <a:t>{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  <a:r>
              <a:rPr lang="en-US" baseline="-25000" dirty="0"/>
              <a:t>k</a:t>
            </a:r>
            <a:r>
              <a:rPr lang="en-US" baseline="-25000" dirty="0">
                <a:sym typeface="Symbol" panose="05050102010706020507" pitchFamily="18" charset="2"/>
              </a:rPr>
              <a:t>{0,1}</a:t>
            </a:r>
            <a:r>
              <a:rPr lang="en-US" sz="2000" baseline="-5000" dirty="0">
                <a:sym typeface="Symbol" panose="05050102010706020507" pitchFamily="18" charset="2"/>
              </a:rPr>
              <a:t>n</a:t>
            </a:r>
            <a:r>
              <a:rPr lang="en-US" dirty="0" smtClean="0"/>
              <a:t> is at most 2</a:t>
            </a:r>
            <a:r>
              <a:rPr lang="en-US" baseline="30000" dirty="0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This is only a tiny fraction of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0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 (PRFs)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 is a </a:t>
            </a:r>
            <a:r>
              <a:rPr lang="en-US" i="1" dirty="0" smtClean="0"/>
              <a:t>pseudorandom function</a:t>
            </a:r>
            <a:r>
              <a:rPr lang="en-US" dirty="0" smtClean="0"/>
              <a:t> 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/>
              <a:t>, is indistinguishable from a uniform function f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i="1" dirty="0">
              <a:sym typeface="Symbol"/>
            </a:endParaRPr>
          </a:p>
          <a:p>
            <a:r>
              <a:rPr lang="en-US" dirty="0" smtClean="0">
                <a:sym typeface="Symbol"/>
              </a:rPr>
              <a:t>Formally, for all poly-time distinguishers D</a:t>
            </a:r>
            <a:r>
              <a:rPr lang="en-US" altLang="en-US" dirty="0" smtClean="0">
                <a:cs typeface="Arial" charset="0"/>
              </a:rPr>
              <a:t>:</a:t>
            </a:r>
            <a:br>
              <a:rPr lang="en-US" altLang="en-US" dirty="0" smtClean="0">
                <a:cs typeface="Arial" charset="0"/>
              </a:rPr>
            </a:br>
            <a:r>
              <a:rPr lang="en-US" altLang="en-US" sz="3600" dirty="0" smtClean="0"/>
              <a:t>|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k</a:t>
            </a:r>
            <a:r>
              <a:rPr lang="en-US" altLang="en-US" baseline="-25000" dirty="0" smtClean="0">
                <a:sym typeface="Symbol"/>
              </a:rPr>
              <a:t>{0,1}</a:t>
            </a:r>
            <a:r>
              <a:rPr lang="en-US" altLang="en-US" sz="2800" baseline="-5000" dirty="0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sz="2800" baseline="24000" dirty="0" err="1" smtClean="0">
                <a:cs typeface="Arial" charset="0"/>
              </a:rPr>
              <a:t>k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-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f</a:t>
            </a:r>
            <a:r>
              <a:rPr lang="en-US" altLang="en-US" baseline="-25000" dirty="0" err="1" smtClean="0">
                <a:sym typeface="Symbol"/>
              </a:rPr>
              <a:t>Func</a:t>
            </a:r>
            <a:r>
              <a:rPr lang="en-US" altLang="en-US" sz="2800" baseline="-45000" dirty="0" err="1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</a:t>
            </a:r>
            <a:r>
              <a:rPr lang="en-US" altLang="en-US" sz="3600" dirty="0">
                <a:cs typeface="Arial" charset="0"/>
              </a:rPr>
              <a:t>|</a:t>
            </a:r>
            <a:r>
              <a:rPr lang="en-US" altLang="en-US" dirty="0">
                <a:cs typeface="Arial" charset="0"/>
              </a:rPr>
              <a:t> ≤ </a:t>
            </a:r>
            <a:r>
              <a:rPr lang="el-GR" altLang="en-US" dirty="0">
                <a:cs typeface="Arial" charset="0"/>
              </a:rPr>
              <a:t>ε</a:t>
            </a:r>
            <a:r>
              <a:rPr lang="en-US" altLang="en-US" dirty="0">
                <a:cs typeface="Arial" charset="0"/>
              </a:rPr>
              <a:t>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(insecure)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F(k, x) = 0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F(k, x) = k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F(k, x) = k 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 smtClean="0"/>
              <a:t>Moreover, in some cases an attacker may have significant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“Midway”</a:t>
            </a:r>
            <a:endParaRPr lang="en-US" dirty="0"/>
          </a:p>
        </p:txBody>
      </p:sp>
      <p:sp>
        <p:nvSpPr>
          <p:cNvPr id="4" name="AutoShape 2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155575" y="-16764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307975" y="-15240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United States, Flag, National Flag, Nation, Count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87" y="4419599"/>
            <a:ext cx="148822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qmm2R70wOZrWsAdTLWj2uH_fLc-GiT7pp85BTuok5lssQDx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8" y="4343400"/>
            <a:ext cx="152399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Flag of Japan (with border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4689"/>
            <a:ext cx="1524000" cy="1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e:US Navy 111120-N-RU841-414 The multi-purpose amphibious assault ship USS Essex (LHD 2) leads a formation of U.S. and Indonesian navy shi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88"/>
            <a:ext cx="1558119" cy="11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794832" y="233237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838980"/>
            <a:ext cx="250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Will attack AF …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4876801"/>
            <a:ext cx="37092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486401"/>
            <a:ext cx="19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Midway Island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4353581"/>
            <a:ext cx="395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Help! Fresh water needed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32219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838980"/>
            <a:ext cx="325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 is short of water…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93163" y="6412468"/>
            <a:ext cx="59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more details, see: http://www.navy.mil/midway/how.html</a:t>
            </a:r>
          </a:p>
        </p:txBody>
      </p:sp>
    </p:spTree>
    <p:extLst>
      <p:ext uri="{BB962C8B-B14F-4D97-AF65-F5344CB8AC3E}">
        <p14:creationId xmlns:p14="http://schemas.microsoft.com/office/powerpoint/2010/main" val="41099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6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6474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attacker A:</a:t>
            </a:r>
          </a:p>
          <a:p>
            <a:pPr lvl="1"/>
            <a:r>
              <a:rPr lang="en-US" dirty="0" smtClean="0"/>
              <a:t>Using a chosen-plaintext attack, get c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0</a:t>
            </a:r>
            <a:r>
              <a:rPr lang="en-US" dirty="0" smtClean="0"/>
              <a:t>) and c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; get challenge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If c=c</a:t>
            </a:r>
            <a:r>
              <a:rPr lang="en-US" baseline="-25000" dirty="0" smtClean="0"/>
              <a:t>0</a:t>
            </a:r>
            <a:r>
              <a:rPr lang="en-US" dirty="0" smtClean="0"/>
              <a:t> output ‘0’ ; if c=c</a:t>
            </a:r>
            <a:r>
              <a:rPr lang="en-US" baseline="-25000" dirty="0" smtClean="0"/>
              <a:t>1</a:t>
            </a:r>
            <a:r>
              <a:rPr lang="en-US" dirty="0" smtClean="0"/>
              <a:t> output ‘1’</a:t>
            </a:r>
          </a:p>
          <a:p>
            <a:pPr lvl="1"/>
            <a:r>
              <a:rPr lang="en-US" dirty="0" smtClean="0"/>
              <a:t>A succeeds with probability 1 (?)</a:t>
            </a:r>
          </a:p>
          <a:p>
            <a:pPr lvl="1"/>
            <a:endParaRPr lang="en-US" dirty="0"/>
          </a:p>
          <a:p>
            <a:r>
              <a:rPr lang="en-US" dirty="0" smtClean="0"/>
              <a:t>This attack only works if encryption is deterministic!</a:t>
            </a:r>
          </a:p>
          <a:p>
            <a:pPr lvl="1"/>
            <a:r>
              <a:rPr lang="en-US" dirty="0"/>
              <a:t>Moral: randomized </a:t>
            </a:r>
            <a:r>
              <a:rPr lang="en-US" dirty="0" smtClean="0"/>
              <a:t>encryption must be </a:t>
            </a:r>
            <a:r>
              <a:rPr lang="en-US" dirty="0"/>
              <a:t>used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 is </a:t>
            </a:r>
            <a:r>
              <a:rPr lang="en-US" i="1" dirty="0" smtClean="0"/>
              <a:t>not </a:t>
            </a:r>
            <a:r>
              <a:rPr lang="en-US" dirty="0" smtClean="0"/>
              <a:t>an artifact of our definition</a:t>
            </a:r>
          </a:p>
          <a:p>
            <a:pPr lvl="1"/>
            <a:r>
              <a:rPr lang="en-US" dirty="0" smtClean="0"/>
              <a:t>It really is a problem if an attacker can tell when the same message is encrypted twice</a:t>
            </a:r>
          </a:p>
        </p:txBody>
      </p:sp>
    </p:spTree>
    <p:extLst>
      <p:ext uri="{BB962C8B-B14F-4D97-AF65-F5344CB8AC3E}">
        <p14:creationId xmlns:p14="http://schemas.microsoft.com/office/powerpoint/2010/main" val="2892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729</Words>
  <Application>Microsoft Macintosh PowerPoint</Application>
  <PresentationFormat>On-screen Show (4:3)</PresentationFormat>
  <Paragraphs>128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Symbol</vt:lpstr>
      <vt:lpstr>宋体</vt:lpstr>
      <vt:lpstr>Arial</vt:lpstr>
      <vt:lpstr>Office Theme</vt:lpstr>
      <vt:lpstr>Cryptography</vt:lpstr>
      <vt:lpstr>CPA-security</vt:lpstr>
      <vt:lpstr>Is the threat model too strong?</vt:lpstr>
      <vt:lpstr>“Midway”</vt:lpstr>
      <vt:lpstr>CPA-security</vt:lpstr>
      <vt:lpstr>CPA-security</vt:lpstr>
      <vt:lpstr>Impossible?</vt:lpstr>
      <vt:lpstr>Randomized encryption</vt:lpstr>
      <vt:lpstr>PowerPoint Presentation</vt:lpstr>
      <vt:lpstr>Pseudorandom functions</vt:lpstr>
      <vt:lpstr>Random function</vt:lpstr>
      <vt:lpstr>Random function</vt:lpstr>
      <vt:lpstr>Random function</vt:lpstr>
      <vt:lpstr>Pseudorandom functions</vt:lpstr>
      <vt:lpstr>Keyed functions</vt:lpstr>
      <vt:lpstr>Note</vt:lpstr>
      <vt:lpstr>Pseudorandom functions (PRFs)</vt:lpstr>
      <vt:lpstr>PowerPoint Presentation</vt:lpstr>
      <vt:lpstr>Examples (insecure)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317</cp:revision>
  <dcterms:created xsi:type="dcterms:W3CDTF">2014-06-02T02:25:30Z</dcterms:created>
  <dcterms:modified xsi:type="dcterms:W3CDTF">2019-02-11T16:14:23Z</dcterms:modified>
</cp:coreProperties>
</file>