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462" r:id="rId3"/>
    <p:sldId id="466" r:id="rId4"/>
    <p:sldId id="510" r:id="rId5"/>
    <p:sldId id="467" r:id="rId6"/>
    <p:sldId id="468" r:id="rId7"/>
    <p:sldId id="472" r:id="rId8"/>
    <p:sldId id="473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5" r:id="rId21"/>
    <p:sldId id="486" r:id="rId22"/>
    <p:sldId id="487" r:id="rId23"/>
    <p:sldId id="488" r:id="rId24"/>
    <p:sldId id="489" r:id="rId25"/>
    <p:sldId id="490" r:id="rId26"/>
    <p:sldId id="491" r:id="rId27"/>
    <p:sldId id="511" r:id="rId28"/>
    <p:sldId id="492" r:id="rId29"/>
    <p:sldId id="493" r:id="rId30"/>
    <p:sldId id="494" r:id="rId31"/>
    <p:sldId id="495" r:id="rId32"/>
    <p:sldId id="496" r:id="rId33"/>
    <p:sldId id="497" r:id="rId34"/>
    <p:sldId id="498" r:id="rId35"/>
    <p:sldId id="499" r:id="rId36"/>
    <p:sldId id="500" r:id="rId37"/>
    <p:sldId id="50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/>
    <p:restoredTop sz="94456"/>
  </p:normalViewPr>
  <p:slideViewPr>
    <p:cSldViewPr>
      <p:cViewPr varScale="1">
        <p:scale>
          <a:sx n="77" d="100"/>
          <a:sy n="77" d="100"/>
        </p:scale>
        <p:origin x="12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35FA-B3A9-45EC-BC36-DDE85C569A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7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altLang="zh-CN" sz="4000" i="1" dirty="0">
                <a:solidFill>
                  <a:schemeClr val="tx1"/>
                </a:solidFill>
              </a:rPr>
              <a:t>5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“Pseudo” one-time pad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429000" y="3511083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“pseudo” key</a:t>
            </a:r>
            <a:endParaRPr lang="en-US" altLang="en-US" dirty="0">
              <a:latin typeface="+mn-lt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2971800" y="5223301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5" name="Line 18"/>
          <p:cNvSpPr>
            <a:spLocks noChangeShapeType="1"/>
          </p:cNvSpPr>
          <p:nvPr/>
        </p:nvSpPr>
        <p:spPr bwMode="auto">
          <a:xfrm flipV="1">
            <a:off x="4519776" y="4000082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6" name="Line 19"/>
          <p:cNvSpPr>
            <a:spLocks noChangeShapeType="1"/>
          </p:cNvSpPr>
          <p:nvPr/>
        </p:nvSpPr>
        <p:spPr bwMode="auto">
          <a:xfrm>
            <a:off x="4724400" y="5223301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80" name="Text Box 26"/>
          <p:cNvSpPr txBox="1">
            <a:spLocks noChangeArrowheads="1"/>
          </p:cNvSpPr>
          <p:nvPr/>
        </p:nvSpPr>
        <p:spPr bwMode="auto">
          <a:xfrm>
            <a:off x="4082249" y="2624017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4807803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17" name="Right Brace 16"/>
          <p:cNvSpPr/>
          <p:nvPr/>
        </p:nvSpPr>
        <p:spPr>
          <a:xfrm rot="16200000">
            <a:off x="4369756" y="2121438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73337" y="3445231"/>
            <a:ext cx="617708" cy="5933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066800" y="2357735"/>
            <a:ext cx="1052845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</a:t>
            </a:r>
            <a:r>
              <a:rPr lang="en-US" altLang="en-US" dirty="0" smtClean="0">
                <a:latin typeface="+mn-lt"/>
              </a:rPr>
              <a:t>ey</a:t>
            </a:r>
            <a:endParaRPr lang="en-US" altLang="en-US" dirty="0">
              <a:latin typeface="+mn-lt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146816" y="1519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6096000" y="4992469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 smtClean="0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6749249" y="4186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9" name="Right Brace 28"/>
          <p:cNvSpPr/>
          <p:nvPr/>
        </p:nvSpPr>
        <p:spPr>
          <a:xfrm rot="16200000">
            <a:off x="7036756" y="3683956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62000" y="4992469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message</a:t>
            </a:r>
            <a:endParaRPr lang="en-US" altLang="en-US" dirty="0">
              <a:latin typeface="+mn-lt"/>
            </a:endParaRP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1415249" y="4186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32" name="Right Brace 31"/>
          <p:cNvSpPr/>
          <p:nvPr/>
        </p:nvSpPr>
        <p:spPr>
          <a:xfrm rot="16200000">
            <a:off x="1702756" y="3683956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 rot="16200000">
            <a:off x="1429079" y="1618922"/>
            <a:ext cx="328288" cy="1052845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19" idx="3"/>
            <a:endCxn id="32771" idx="1"/>
          </p:cNvCxnSpPr>
          <p:nvPr/>
        </p:nvCxnSpPr>
        <p:spPr>
          <a:xfrm>
            <a:off x="1891045" y="3741916"/>
            <a:ext cx="153795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4" idx="2"/>
            <a:endCxn id="19" idx="0"/>
          </p:cNvCxnSpPr>
          <p:nvPr/>
        </p:nvCxnSpPr>
        <p:spPr>
          <a:xfrm flipH="1">
            <a:off x="1582191" y="2819400"/>
            <a:ext cx="11032" cy="62583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25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G be a deterministic algorithm, with </a:t>
            </a:r>
            <a:br>
              <a:rPr lang="en-US" dirty="0" smtClean="0"/>
            </a:br>
            <a:r>
              <a:rPr lang="en-US" dirty="0" smtClean="0"/>
              <a:t>|G(k)| = p(|k|)</a:t>
            </a:r>
          </a:p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): output uniform n-bit key k</a:t>
            </a:r>
          </a:p>
          <a:p>
            <a:pPr lvl="1"/>
            <a:r>
              <a:rPr lang="en-US" dirty="0" smtClean="0"/>
              <a:t>Security parameter n </a:t>
            </a:r>
            <a:r>
              <a:rPr lang="en-US" dirty="0" smtClean="0">
                <a:sym typeface="Symbol"/>
              </a:rPr>
              <a:t> message space {0,1}</a:t>
            </a:r>
            <a:r>
              <a:rPr lang="en-US" baseline="30000" dirty="0" smtClean="0">
                <a:sym typeface="Symbol"/>
              </a:rPr>
              <a:t>p(n)</a:t>
            </a:r>
            <a:endParaRPr lang="en-US" dirty="0" smtClean="0"/>
          </a:p>
          <a:p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(m): output G(k) </a:t>
            </a:r>
            <a:r>
              <a:rPr lang="en-US" dirty="0" smtClean="0">
                <a:sym typeface="Symbol"/>
              </a:rPr>
              <a:t> m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(c): output G(k)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c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 is obvious…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pseudo-OTP?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like to be able to </a:t>
            </a:r>
            <a:r>
              <a:rPr lang="en-US" i="1" dirty="0" smtClean="0"/>
              <a:t>prove</a:t>
            </a:r>
            <a:r>
              <a:rPr lang="en-US" dirty="0" smtClean="0"/>
              <a:t> security</a:t>
            </a:r>
          </a:p>
          <a:p>
            <a:pPr lvl="1"/>
            <a:r>
              <a:rPr lang="en-US" dirty="0" smtClean="0"/>
              <a:t>Based on the </a:t>
            </a:r>
            <a:r>
              <a:rPr lang="en-US" i="1" dirty="0" smtClean="0"/>
              <a:t>assumption</a:t>
            </a:r>
            <a:r>
              <a:rPr lang="en-US" dirty="0" smtClean="0"/>
              <a:t> that G is a PRG</a:t>
            </a:r>
          </a:p>
        </p:txBody>
      </p:sp>
    </p:spTree>
    <p:extLst>
      <p:ext uri="{BB962C8B-B14F-4D97-AF65-F5344CB8AC3E}">
        <p14:creationId xmlns:p14="http://schemas.microsoft.com/office/powerpoint/2010/main" val="400405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Definitions, proofs, and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We’ve </a:t>
            </a:r>
            <a:r>
              <a:rPr lang="en-US" i="1" dirty="0" smtClean="0"/>
              <a:t>defined</a:t>
            </a:r>
            <a:r>
              <a:rPr lang="en-US" dirty="0" smtClean="0"/>
              <a:t> computational secrecy</a:t>
            </a:r>
          </a:p>
          <a:p>
            <a:r>
              <a:rPr lang="en-US" dirty="0" smtClean="0"/>
              <a:t>Our goal is to </a:t>
            </a:r>
            <a:r>
              <a:rPr lang="en-US" i="1" dirty="0" smtClean="0"/>
              <a:t>prove</a:t>
            </a:r>
            <a:r>
              <a:rPr lang="en-US" dirty="0" smtClean="0"/>
              <a:t> that the pseudo OTP meets that definition</a:t>
            </a:r>
          </a:p>
          <a:p>
            <a:r>
              <a:rPr lang="en-US" dirty="0" smtClean="0"/>
              <a:t>We are unable to prove this unconditionally</a:t>
            </a:r>
          </a:p>
          <a:p>
            <a:pPr lvl="1"/>
            <a:r>
              <a:rPr lang="en-US" dirty="0" smtClean="0"/>
              <a:t>Beyond our current techniques…</a:t>
            </a:r>
          </a:p>
          <a:p>
            <a:pPr lvl="1"/>
            <a:r>
              <a:rPr lang="en-US" dirty="0" smtClean="0"/>
              <a:t>Anyway, security clearly depends on G</a:t>
            </a:r>
          </a:p>
          <a:p>
            <a:r>
              <a:rPr lang="en-US" dirty="0" smtClean="0"/>
              <a:t>Can hope to </a:t>
            </a:r>
            <a:r>
              <a:rPr lang="en-US" i="1" dirty="0" smtClean="0"/>
              <a:t>prove</a:t>
            </a:r>
            <a:r>
              <a:rPr lang="en-US" dirty="0" smtClean="0"/>
              <a:t> security based</a:t>
            </a:r>
            <a:r>
              <a:rPr lang="en-US" i="1" dirty="0" smtClean="0"/>
              <a:t> </a:t>
            </a:r>
            <a:r>
              <a:rPr lang="en-US" dirty="0" smtClean="0"/>
              <a:t>on</a:t>
            </a:r>
            <a:r>
              <a:rPr lang="en-US" i="1" dirty="0" smtClean="0"/>
              <a:t> the assumption </a:t>
            </a:r>
            <a:r>
              <a:rPr lang="en-US" dirty="0" smtClean="0"/>
              <a:t>that G is a pseudorandom 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9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PRGs, revisited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/>
          <a:lstStyle/>
          <a:p>
            <a:r>
              <a:rPr lang="en-US" dirty="0" smtClean="0"/>
              <a:t>Let G be an efficient, deterministic function with |G(k)| = p(|k|)</a:t>
            </a:r>
            <a:endParaRPr lang="en-US" dirty="0"/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600200" y="2924175"/>
            <a:ext cx="1789801" cy="2065739"/>
            <a:chOff x="1921" y="2073"/>
            <a:chExt cx="2598" cy="2418"/>
          </a:xfrm>
        </p:grpSpPr>
        <p:sp>
          <p:nvSpPr>
            <p:cNvPr id="5" name="Rectangle 27"/>
            <p:cNvSpPr>
              <a:spLocks noChangeArrowheads="1"/>
            </p:cNvSpPr>
            <p:nvPr/>
          </p:nvSpPr>
          <p:spPr bwMode="auto">
            <a:xfrm>
              <a:off x="1921" y="2073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3820" y="3807"/>
              <a:ext cx="699" cy="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3200" dirty="0"/>
                <a:t>D</a:t>
              </a: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 flipH="1">
            <a:off x="3352800" y="3352800"/>
            <a:ext cx="152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52800" y="44958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38600" y="28956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581400" y="403860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62600" y="2362200"/>
            <a:ext cx="148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 </a:t>
            </a:r>
            <a:r>
              <a:rPr lang="en-US" sz="2800" dirty="0" smtClean="0">
                <a:sym typeface="Symbol"/>
              </a:rPr>
              <a:t> U</a:t>
            </a:r>
            <a:r>
              <a:rPr lang="en-US" sz="2800" baseline="-25000" dirty="0" smtClean="0">
                <a:sym typeface="Symbol"/>
              </a:rPr>
              <a:t>p(n)</a:t>
            </a:r>
            <a:endParaRPr lang="en-US" sz="2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4876800" y="3352800"/>
            <a:ext cx="838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715000" y="28854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92006" y="1600200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U</a:t>
            </a:r>
            <a:r>
              <a:rPr lang="en-US" sz="2800" baseline="-25000" dirty="0" smtClean="0">
                <a:sym typeface="Symbol"/>
              </a:rPr>
              <a:t>n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7244406" y="21234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015806" y="2590800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</a:t>
            </a:r>
            <a:endParaRPr lang="en-US" sz="28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648200" y="3352800"/>
            <a:ext cx="259620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239000" y="30480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7520" y="5181600"/>
            <a:ext cx="64393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 any efficient D, the probabilities that </a:t>
            </a:r>
            <a:r>
              <a:rPr lang="en-US" sz="2800" dirty="0"/>
              <a:t>D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outputs 1 in each case must be close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801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/>
      <p:bldP spid="15" grpId="0"/>
      <p:bldP spid="16" grpId="0"/>
      <p:bldP spid="16" grpId="1"/>
      <p:bldP spid="23" grpId="0"/>
      <p:bldP spid="25" grpId="0" animBg="1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by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Assume G is a pseudorandom generator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Assume toward a contradiction that there is an efficient attacker A who “breaks” the pseudo-OTP scheme (as per the definition)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U</a:t>
            </a:r>
            <a:r>
              <a:rPr lang="en-US" altLang="en-US" dirty="0" smtClean="0"/>
              <a:t>se </a:t>
            </a:r>
            <a:r>
              <a:rPr lang="en-US" altLang="en-US" dirty="0"/>
              <a:t>A as a subroutine to </a:t>
            </a:r>
            <a:r>
              <a:rPr lang="en-US" altLang="en-US" dirty="0" smtClean="0"/>
              <a:t>build an </a:t>
            </a:r>
            <a:r>
              <a:rPr lang="en-US" altLang="en-US" dirty="0"/>
              <a:t>efficient </a:t>
            </a:r>
            <a:r>
              <a:rPr lang="en-US" altLang="en-US" dirty="0" smtClean="0"/>
              <a:t>D that “breaks” </a:t>
            </a:r>
            <a:r>
              <a:rPr lang="en-US" altLang="en-US" dirty="0" err="1" smtClean="0"/>
              <a:t>pseudorandomness</a:t>
            </a:r>
            <a:r>
              <a:rPr lang="en-US" altLang="en-US" dirty="0" smtClean="0"/>
              <a:t> of G</a:t>
            </a:r>
            <a:endParaRPr lang="en-US" altLang="en-US" dirty="0"/>
          </a:p>
          <a:p>
            <a:pPr lvl="1"/>
            <a:r>
              <a:rPr lang="en-US" altLang="en-US" dirty="0" smtClean="0"/>
              <a:t>By assumption, </a:t>
            </a:r>
            <a:r>
              <a:rPr lang="en-US" altLang="en-US" dirty="0"/>
              <a:t>no such D exists!</a:t>
            </a:r>
          </a:p>
          <a:p>
            <a:pPr marL="457200" lvl="1" indent="0"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No such A can exist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8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Assume G is a pseudorandom generator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 some arbitrary, efficient A attacking the pseudo-OTP scheme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Use A as a subroutine to build an efficient D </a:t>
            </a:r>
            <a:r>
              <a:rPr lang="en-US" altLang="en-US" dirty="0" smtClean="0"/>
              <a:t>attacking G</a:t>
            </a:r>
          </a:p>
          <a:p>
            <a:pPr marL="914400" lvl="1" indent="-514350"/>
            <a:r>
              <a:rPr lang="en-US" altLang="en-US" dirty="0" smtClean="0"/>
              <a:t>Relate the distinguishing probability of D to the success probability of 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By assumption, the distinguishing probability of D must be negligible</a:t>
            </a:r>
          </a:p>
          <a:p>
            <a:pPr marL="400050" lvl="1" indent="0">
              <a:buNone/>
            </a:pPr>
            <a:r>
              <a:rPr lang="en-US" altLang="en-US" dirty="0" smtClean="0">
                <a:sym typeface="Symbol"/>
              </a:rPr>
              <a:t> </a:t>
            </a:r>
            <a:r>
              <a:rPr lang="en-US" altLang="en-US" dirty="0" smtClean="0"/>
              <a:t>Bound the success probability of 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G is a pseudorandom generator, then the pseudo one-time pad </a:t>
            </a:r>
            <a:r>
              <a:rPr lang="el-GR" altLang="en-US" dirty="0">
                <a:cs typeface="Arial" charset="0"/>
              </a:rPr>
              <a:t>Π</a:t>
            </a:r>
            <a:r>
              <a:rPr lang="en-US" dirty="0" smtClean="0"/>
              <a:t> is EAV-secure (i.e., computationally indistinguishable)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</a:t>
            </a:r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3429000" y="3429000"/>
            <a:ext cx="1295400" cy="609600"/>
            <a:chOff x="2592" y="2544"/>
            <a:chExt cx="816" cy="384"/>
          </a:xfrm>
        </p:grpSpPr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2592" y="2736"/>
              <a:ext cx="192" cy="192"/>
              <a:chOff x="2928" y="2592"/>
              <a:chExt cx="288" cy="288"/>
            </a:xfrm>
          </p:grpSpPr>
          <p:sp>
            <p:nvSpPr>
              <p:cNvPr id="15" name="Oval 12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 rot="5400000"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H="1">
              <a:off x="2784" y="283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2965" y="254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b</a:t>
              </a:r>
              <a:endParaRPr lang="en-US" altLang="en-US"/>
            </a:p>
          </p:txBody>
        </p:sp>
      </p:grp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9" name="Group 31"/>
          <p:cNvGrpSpPr>
            <a:grpSpLocks/>
          </p:cNvGrpSpPr>
          <p:nvPr/>
        </p:nvGrpSpPr>
        <p:grpSpPr bwMode="auto">
          <a:xfrm>
            <a:off x="3581400" y="4038600"/>
            <a:ext cx="2590800" cy="496888"/>
            <a:chOff x="2688" y="2928"/>
            <a:chExt cx="1632" cy="313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688" y="2928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688" y="3216"/>
              <a:ext cx="16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3398" y="2953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</p:grp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4953000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if (b=b’)</a:t>
            </a:r>
            <a:br>
              <a:rPr lang="en-US" altLang="en-US"/>
            </a:br>
            <a:r>
              <a:rPr lang="en-US" altLang="en-US"/>
              <a:t>output 1</a:t>
            </a:r>
          </a:p>
        </p:txBody>
      </p:sp>
      <p:grpSp>
        <p:nvGrpSpPr>
          <p:cNvPr id="28" name="Group 33"/>
          <p:cNvGrpSpPr>
            <a:grpSpLocks/>
          </p:cNvGrpSpPr>
          <p:nvPr/>
        </p:nvGrpSpPr>
        <p:grpSpPr bwMode="auto">
          <a:xfrm>
            <a:off x="3352800" y="2209800"/>
            <a:ext cx="4038600" cy="3657600"/>
            <a:chOff x="2544" y="1776"/>
            <a:chExt cx="2544" cy="2304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D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9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8" grpId="0" animBg="1"/>
      <p:bldP spid="26" grpId="0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runs in polynomial time, then so does 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8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Pseudorandom generators</a:t>
            </a:r>
            <a:r>
              <a:rPr lang="en-US" dirty="0"/>
              <a:t> </a:t>
            </a:r>
            <a:r>
              <a:rPr lang="en-US" dirty="0" smtClean="0"/>
              <a:t>(PRGs)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 G be an efficient, deterministic algorithm </a:t>
            </a:r>
            <a:br>
              <a:rPr lang="en-US" sz="2800" dirty="0" smtClean="0"/>
            </a:br>
            <a:r>
              <a:rPr lang="en-US" sz="2800" dirty="0" smtClean="0"/>
              <a:t>that expands a </a:t>
            </a:r>
            <a:r>
              <a:rPr lang="en-US" sz="2800" i="1" dirty="0" smtClean="0"/>
              <a:t>short </a:t>
            </a:r>
            <a:r>
              <a:rPr lang="en-US" sz="2800" dirty="0" smtClean="0"/>
              <a:t>seed</a:t>
            </a:r>
            <a:r>
              <a:rPr lang="en-US" sz="2800" i="1" dirty="0" smtClean="0"/>
              <a:t> </a:t>
            </a:r>
            <a:r>
              <a:rPr lang="en-US" sz="2800" dirty="0" smtClean="0"/>
              <a:t>into a </a:t>
            </a:r>
            <a:r>
              <a:rPr lang="en-US" sz="2800" i="1" dirty="0" smtClean="0"/>
              <a:t>longer </a:t>
            </a:r>
            <a:r>
              <a:rPr lang="en-US" sz="2800" dirty="0" smtClean="0"/>
              <a:t>output</a:t>
            </a:r>
          </a:p>
          <a:p>
            <a:pPr lvl="1"/>
            <a:r>
              <a:rPr lang="en-US" sz="2400" dirty="0" smtClean="0"/>
              <a:t>Specifically, let |G(x)| = p(|x|)</a:t>
            </a:r>
          </a:p>
          <a:p>
            <a:endParaRPr lang="en-US" sz="2800" dirty="0" smtClean="0"/>
          </a:p>
          <a:p>
            <a:r>
              <a:rPr lang="en-US" sz="2800" dirty="0" smtClean="0"/>
              <a:t>G is a PRG if: when the distribution of x is uniform, the distribution of G(x) is “indistinguishable from uniform”</a:t>
            </a:r>
          </a:p>
          <a:p>
            <a:pPr lvl="1"/>
            <a:r>
              <a:rPr lang="en-US" sz="2400" dirty="0" smtClean="0"/>
              <a:t>Useful whenever you have a “small” number of true random bits, and want lots of “random-looking” bits</a:t>
            </a:r>
          </a:p>
          <a:p>
            <a:pPr lvl="1"/>
            <a:r>
              <a:rPr lang="en-US" sz="2400" dirty="0" smtClean="0"/>
              <a:t>Note that G(x) is very far from uniform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-1213658" y="30424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0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 smtClean="0"/>
              <a:t>Pr</a:t>
            </a:r>
            <a:r>
              <a:rPr lang="en-US" altLang="en-US" dirty="0" smtClean="0"/>
              <a:t>[</a:t>
            </a:r>
            <a:r>
              <a:rPr lang="en-US" altLang="en-US" dirty="0" err="1" smtClean="0">
                <a:cs typeface="Arial" charset="0"/>
              </a:rPr>
              <a:t>PrivK</a:t>
            </a:r>
            <a:r>
              <a:rPr lang="en-US" altLang="en-US" baseline="-25000" dirty="0" err="1" smtClean="0">
                <a:cs typeface="Arial" charset="0"/>
              </a:rPr>
              <a:t>A</a:t>
            </a:r>
            <a:r>
              <a:rPr lang="en-US" altLang="en-US" baseline="-25000" dirty="0" smtClean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>
                <a:cs typeface="Arial" charset="0"/>
              </a:rPr>
              <a:t>Claim: if distribution of y </a:t>
            </a:r>
            <a:r>
              <a:rPr lang="en-US" altLang="en-US" dirty="0">
                <a:cs typeface="Arial" charset="0"/>
              </a:rPr>
              <a:t>is pseudorandom, </a:t>
            </a:r>
            <a:r>
              <a:rPr lang="en-US" altLang="en-US" dirty="0" smtClean="0">
                <a:cs typeface="Arial" charset="0"/>
              </a:rPr>
              <a:t>then the </a:t>
            </a:r>
            <a:r>
              <a:rPr lang="en-US" altLang="en-US" dirty="0">
                <a:cs typeface="Arial" charset="0"/>
              </a:rPr>
              <a:t>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</a:t>
            </a:r>
            <a:r>
              <a:rPr lang="en-US" altLang="en-US" dirty="0" smtClean="0">
                <a:cs typeface="Arial" charset="0"/>
              </a:rPr>
              <a:t>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94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</a:t>
            </a:r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429000" y="3733800"/>
            <a:ext cx="304800" cy="304800"/>
            <a:chOff x="2928" y="2592"/>
            <a:chExt cx="288" cy="288"/>
          </a:xfrm>
        </p:grpSpPr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733800" y="3886200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021138" y="34290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m</a:t>
            </a:r>
            <a:r>
              <a:rPr lang="en-US" altLang="en-US" baseline="-25000"/>
              <a:t>b</a:t>
            </a:r>
            <a:endParaRPr lang="en-US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581400" y="4038600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3581400" y="4495800"/>
            <a:ext cx="259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708525" y="4078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5349875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if (b=b’)</a:t>
            </a:r>
            <a:br>
              <a:rPr lang="en-US" altLang="en-US" dirty="0"/>
            </a:br>
            <a:r>
              <a:rPr lang="en-US" altLang="en-US" dirty="0"/>
              <a:t>output 1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352800" y="2209800"/>
            <a:ext cx="4038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986588" y="5743575"/>
            <a:ext cx="40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62806" y="1295400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U</a:t>
            </a:r>
            <a:r>
              <a:rPr lang="en-US" sz="2800" baseline="-25000" dirty="0" smtClean="0">
                <a:sym typeface="Symbol"/>
              </a:rPr>
              <a:t>n</a:t>
            </a:r>
            <a:endParaRPr lang="en-US" sz="28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209800" y="18186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986606" y="2286000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1828800" y="1219200"/>
            <a:ext cx="5562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062806" y="3733801"/>
            <a:ext cx="1670994" cy="838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ym typeface="Symbol"/>
              </a:rPr>
              <a:t></a:t>
            </a:r>
            <a:r>
              <a:rPr lang="en-US" sz="2800" dirty="0" smtClean="0"/>
              <a:t>-</a:t>
            </a:r>
            <a:r>
              <a:rPr lang="en-US" sz="2800" dirty="0" err="1" smtClean="0"/>
              <a:t>Enc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2209800" y="1828800"/>
            <a:ext cx="0" cy="1905001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00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0" grpId="0" animBg="1"/>
      <p:bldP spid="29" grpId="0" animBg="1"/>
      <p:bldP spid="31" grpId="0"/>
      <p:bldP spid="35" grpId="0" animBg="1"/>
      <p:bldP spid="40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 smtClean="0"/>
              <a:t>Pr</a:t>
            </a:r>
            <a:r>
              <a:rPr lang="en-US" altLang="en-US" dirty="0" smtClean="0"/>
              <a:t>[</a:t>
            </a:r>
            <a:r>
              <a:rPr lang="en-US" altLang="en-US" dirty="0" err="1" smtClean="0">
                <a:cs typeface="Arial" charset="0"/>
              </a:rPr>
              <a:t>PrivK</a:t>
            </a:r>
            <a:r>
              <a:rPr lang="en-US" altLang="en-US" baseline="-25000" dirty="0" err="1" smtClean="0">
                <a:cs typeface="Arial" charset="0"/>
              </a:rPr>
              <a:t>A</a:t>
            </a:r>
            <a:r>
              <a:rPr lang="en-US" altLang="en-US" baseline="-25000" dirty="0" smtClean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If </a:t>
            </a:r>
            <a:r>
              <a:rPr lang="en-US" altLang="en-US" dirty="0" smtClean="0">
                <a:cs typeface="Arial" charset="0"/>
              </a:rPr>
              <a:t>distribution </a:t>
            </a:r>
            <a:r>
              <a:rPr lang="en-US" altLang="en-US" dirty="0">
                <a:cs typeface="Arial" charset="0"/>
              </a:rPr>
              <a:t>of y is pseudorandom, </a:t>
            </a:r>
            <a:r>
              <a:rPr lang="en-US" altLang="en-US" dirty="0" smtClean="0">
                <a:cs typeface="Arial" charset="0"/>
              </a:rPr>
              <a:t>then the </a:t>
            </a:r>
            <a:r>
              <a:rPr lang="en-US" altLang="en-US" dirty="0">
                <a:cs typeface="Arial" charset="0"/>
              </a:rPr>
              <a:t>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If distribution of y is uniform, then A </a:t>
            </a:r>
            <a:r>
              <a:rPr lang="en-US" altLang="en-US" dirty="0"/>
              <a:t>succeeds </a:t>
            </a:r>
            <a:r>
              <a:rPr lang="en-US" altLang="en-US" dirty="0" smtClean="0"/>
              <a:t>with probability </a:t>
            </a:r>
            <a:r>
              <a:rPr lang="en-US" altLang="en-US" dirty="0"/>
              <a:t>exactly ½ 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Pr</a:t>
            </a:r>
            <a:r>
              <a:rPr lang="en-US" altLang="en-US" baseline="-25000" dirty="0"/>
              <a:t>y </a:t>
            </a:r>
            <a:r>
              <a:rPr lang="en-US" altLang="en-US" baseline="-25000" dirty="0">
                <a:cs typeface="Arial" charset="0"/>
              </a:rPr>
              <a:t>← </a:t>
            </a:r>
            <a:r>
              <a:rPr lang="en-US" altLang="en-US" baseline="-25000" dirty="0" smtClean="0">
                <a:cs typeface="Arial" charset="0"/>
              </a:rPr>
              <a:t>U</a:t>
            </a:r>
            <a:r>
              <a:rPr lang="en-US" altLang="en-US" sz="2000" baseline="-40000" dirty="0" smtClean="0">
                <a:cs typeface="Arial" charset="0"/>
              </a:rPr>
              <a:t>p(n)</a:t>
            </a:r>
            <a:r>
              <a:rPr lang="en-US" altLang="en-US" dirty="0" smtClean="0">
                <a:cs typeface="Arial" charset="0"/>
              </a:rPr>
              <a:t>[D(y</a:t>
            </a:r>
            <a:r>
              <a:rPr lang="en-US" altLang="en-US" dirty="0">
                <a:cs typeface="Arial" charset="0"/>
              </a:rPr>
              <a:t>)=1] = ½ </a:t>
            </a:r>
          </a:p>
        </p:txBody>
      </p:sp>
    </p:spTree>
    <p:extLst>
      <p:ext uri="{BB962C8B-B14F-4D97-AF65-F5344CB8AC3E}">
        <p14:creationId xmlns:p14="http://schemas.microsoft.com/office/powerpoint/2010/main" val="71043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</a:t>
            </a:r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429000" y="3733800"/>
            <a:ext cx="304800" cy="304800"/>
            <a:chOff x="2928" y="2592"/>
            <a:chExt cx="288" cy="288"/>
          </a:xfrm>
        </p:grpSpPr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733800" y="3886200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021138" y="34290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m</a:t>
            </a:r>
            <a:r>
              <a:rPr lang="en-US" altLang="en-US" baseline="-25000"/>
              <a:t>b</a:t>
            </a:r>
            <a:endParaRPr lang="en-US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581400" y="4038600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3581400" y="4495800"/>
            <a:ext cx="259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708525" y="4078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5349875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if (b=b’)</a:t>
            </a:r>
            <a:br>
              <a:rPr lang="en-US" altLang="en-US" dirty="0"/>
            </a:br>
            <a:r>
              <a:rPr lang="en-US" altLang="en-US" dirty="0"/>
              <a:t>output 1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352800" y="2209800"/>
            <a:ext cx="4038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986588" y="5743575"/>
            <a:ext cx="40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00" y="1295400"/>
            <a:ext cx="148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 </a:t>
            </a:r>
            <a:r>
              <a:rPr lang="en-US" sz="2800" dirty="0" smtClean="0">
                <a:sym typeface="Symbol"/>
              </a:rPr>
              <a:t> U</a:t>
            </a:r>
            <a:r>
              <a:rPr lang="en-US" sz="2800" baseline="-25000" dirty="0" smtClean="0">
                <a:sym typeface="Symbol"/>
              </a:rPr>
              <a:t>p(n)</a:t>
            </a:r>
            <a:endParaRPr lang="en-US" sz="28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459285" y="1818620"/>
            <a:ext cx="0" cy="69598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1828800" y="1219200"/>
            <a:ext cx="5562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062806" y="3733801"/>
            <a:ext cx="1670994" cy="838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ym typeface="Symbol"/>
              </a:rPr>
              <a:t>OTP</a:t>
            </a:r>
            <a:r>
              <a:rPr lang="en-US" sz="2800" dirty="0" smtClean="0"/>
              <a:t>-</a:t>
            </a:r>
            <a:r>
              <a:rPr lang="en-US" sz="2800" dirty="0" err="1" smtClean="0"/>
              <a:t>Enc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2459285" y="1828800"/>
            <a:ext cx="0" cy="1905001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9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0" grpId="0" animBg="1"/>
      <p:bldP spid="29" grpId="0" animBg="1"/>
      <p:bldP spid="31" grpId="0"/>
      <p:bldP spid="40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 smtClean="0"/>
              <a:t>Pr</a:t>
            </a:r>
            <a:r>
              <a:rPr lang="en-US" altLang="en-US" dirty="0" smtClean="0"/>
              <a:t>[</a:t>
            </a:r>
            <a:r>
              <a:rPr lang="en-US" altLang="en-US" dirty="0" err="1" smtClean="0">
                <a:cs typeface="Arial" charset="0"/>
              </a:rPr>
              <a:t>PrivK</a:t>
            </a:r>
            <a:r>
              <a:rPr lang="en-US" altLang="en-US" baseline="-25000" dirty="0" err="1" smtClean="0">
                <a:cs typeface="Arial" charset="0"/>
              </a:rPr>
              <a:t>A</a:t>
            </a:r>
            <a:r>
              <a:rPr lang="en-US" altLang="en-US" baseline="-25000" dirty="0" smtClean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If </a:t>
            </a:r>
            <a:r>
              <a:rPr lang="en-US" altLang="en-US" dirty="0" smtClean="0">
                <a:cs typeface="Arial" charset="0"/>
              </a:rPr>
              <a:t>distribution of y </a:t>
            </a:r>
            <a:r>
              <a:rPr lang="en-US" altLang="en-US" dirty="0">
                <a:cs typeface="Arial" charset="0"/>
              </a:rPr>
              <a:t>is pseudorandom, </a:t>
            </a:r>
            <a:r>
              <a:rPr lang="en-US" altLang="en-US" dirty="0" smtClean="0">
                <a:cs typeface="Arial" charset="0"/>
              </a:rPr>
              <a:t>then the </a:t>
            </a:r>
            <a:r>
              <a:rPr lang="en-US" altLang="en-US" dirty="0">
                <a:cs typeface="Arial" charset="0"/>
              </a:rPr>
              <a:t>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If distribution of y is uniform, then A </a:t>
            </a:r>
            <a:r>
              <a:rPr lang="en-US" altLang="en-US" dirty="0"/>
              <a:t>succeeds with probability exactly ½ 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Pr</a:t>
            </a:r>
            <a:r>
              <a:rPr lang="en-US" altLang="en-US" baseline="-25000" dirty="0"/>
              <a:t>y </a:t>
            </a:r>
            <a:r>
              <a:rPr lang="en-US" altLang="en-US" baseline="-25000" dirty="0">
                <a:cs typeface="Arial" charset="0"/>
              </a:rPr>
              <a:t>← </a:t>
            </a:r>
            <a:r>
              <a:rPr lang="en-US" altLang="en-US" baseline="-25000" dirty="0" smtClean="0">
                <a:cs typeface="Arial" charset="0"/>
              </a:rPr>
              <a:t>U</a:t>
            </a:r>
            <a:r>
              <a:rPr lang="en-US" altLang="en-US" sz="2000" baseline="-40000" dirty="0" smtClean="0">
                <a:cs typeface="Arial" charset="0"/>
              </a:rPr>
              <a:t>p(n)</a:t>
            </a:r>
            <a:r>
              <a:rPr lang="en-US" altLang="en-US" dirty="0" smtClean="0">
                <a:cs typeface="Arial" charset="0"/>
              </a:rPr>
              <a:t>[D(y</a:t>
            </a:r>
            <a:r>
              <a:rPr lang="en-US" altLang="en-US" dirty="0">
                <a:cs typeface="Arial" charset="0"/>
              </a:rPr>
              <a:t>)=1] = ½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Since </a:t>
            </a:r>
            <a:r>
              <a:rPr lang="en-US" altLang="en-US" dirty="0"/>
              <a:t>G is </a:t>
            </a:r>
            <a:r>
              <a:rPr lang="en-US" altLang="en-US" dirty="0" smtClean="0"/>
              <a:t>pseudorandom: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smtClean="0">
                <a:cs typeface="Arial" charset="0"/>
              </a:rPr>
              <a:t>                      | </a:t>
            </a:r>
            <a:r>
              <a:rPr lang="en-US" altLang="en-US" dirty="0">
                <a:cs typeface="Arial" charset="0"/>
              </a:rPr>
              <a:t>µ(n) – ½ | ≤ </a:t>
            </a:r>
            <a:r>
              <a:rPr lang="en-US" altLang="en-US" dirty="0" err="1" smtClean="0">
                <a:cs typeface="Arial" charset="0"/>
              </a:rPr>
              <a:t>negl</a:t>
            </a:r>
            <a:r>
              <a:rPr lang="en-US" altLang="en-US" dirty="0" smtClean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Font typeface="Symbol" pitchFamily="18" charset="2"/>
              <a:buChar char="Þ"/>
            </a:pP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</a:t>
            </a:r>
            <a:r>
              <a:rPr lang="en-US" altLang="en-US" dirty="0" smtClean="0">
                <a:cs typeface="Arial" charset="0"/>
              </a:rPr>
              <a:t>] ≤ ½ + </a:t>
            </a:r>
            <a:r>
              <a:rPr lang="en-US" altLang="en-US" dirty="0" err="1" smtClean="0">
                <a:cs typeface="Arial" charset="0"/>
              </a:rPr>
              <a:t>negl</a:t>
            </a:r>
            <a:r>
              <a:rPr lang="en-US" altLang="en-US" dirty="0" smtClean="0">
                <a:cs typeface="Arial" charset="0"/>
              </a:rPr>
              <a:t>(n)</a:t>
            </a:r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2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Stepping back…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Proof</a:t>
            </a:r>
            <a:r>
              <a:rPr lang="en-US" dirty="0" smtClean="0"/>
              <a:t> that the pseudo OTP is secure…</a:t>
            </a:r>
          </a:p>
          <a:p>
            <a:pPr lvl="1"/>
            <a:r>
              <a:rPr lang="en-US" dirty="0" smtClean="0"/>
              <a:t>We have a provably secure scheme, rather than a heuristic construction!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0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Stepping back…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Proof</a:t>
            </a:r>
            <a:r>
              <a:rPr lang="en-US" dirty="0" smtClean="0"/>
              <a:t> that the pseudo OTP is secure…</a:t>
            </a:r>
          </a:p>
          <a:p>
            <a:r>
              <a:rPr lang="en-US" dirty="0"/>
              <a:t>…with some caveats</a:t>
            </a:r>
          </a:p>
          <a:p>
            <a:pPr lvl="1"/>
            <a:r>
              <a:rPr lang="en-US" dirty="0"/>
              <a:t>Assuming G is a pseudorandom generator</a:t>
            </a:r>
          </a:p>
          <a:p>
            <a:pPr lvl="1"/>
            <a:r>
              <a:rPr lang="en-US" dirty="0" smtClean="0"/>
              <a:t>Relative </a:t>
            </a:r>
            <a:r>
              <a:rPr lang="en-US" dirty="0"/>
              <a:t>to our definition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i="1" dirty="0" smtClean="0"/>
              <a:t>only</a:t>
            </a:r>
            <a:r>
              <a:rPr lang="en-US" dirty="0" smtClean="0"/>
              <a:t> way the scheme can be broken is:</a:t>
            </a:r>
          </a:p>
          <a:p>
            <a:pPr lvl="1"/>
            <a:r>
              <a:rPr lang="en-US" dirty="0" smtClean="0"/>
              <a:t>If a weakness is found in G</a:t>
            </a:r>
          </a:p>
          <a:p>
            <a:pPr lvl="1"/>
            <a:r>
              <a:rPr lang="en-US" dirty="0" smtClean="0"/>
              <a:t>If the definition isn’t sufficiently strong…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9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we gained anything?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YES: the pseudo-OTP has a key shorter than the message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 bits vs. p(n) bits</a:t>
            </a:r>
          </a:p>
          <a:p>
            <a:r>
              <a:rPr lang="en-US" dirty="0" smtClean="0"/>
              <a:t>The fact that the parties </a:t>
            </a:r>
            <a:r>
              <a:rPr lang="en-US" i="1" dirty="0" smtClean="0"/>
              <a:t>internally</a:t>
            </a:r>
            <a:r>
              <a:rPr lang="en-US" dirty="0" smtClean="0"/>
              <a:t> generate a p(n)-bit temporary string to encrypt/decrypt is irrelevant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key</a:t>
            </a:r>
            <a:r>
              <a:rPr lang="en-US" dirty="0" smtClean="0"/>
              <a:t> is what the parties share </a:t>
            </a:r>
            <a:r>
              <a:rPr lang="en-US" i="1" dirty="0" smtClean="0"/>
              <a:t>in advance</a:t>
            </a:r>
          </a:p>
          <a:p>
            <a:pPr lvl="1"/>
            <a:r>
              <a:rPr lang="en-US" dirty="0" smtClean="0"/>
              <a:t> In real-world implementation, could avoid storing entire p(n)-bit temporary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9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Perfect secrecy has two limitations/drawbacks</a:t>
            </a:r>
          </a:p>
          <a:p>
            <a:pPr lvl="1"/>
            <a:r>
              <a:rPr lang="en-US" dirty="0" smtClean="0"/>
              <a:t>Key as long as the message</a:t>
            </a:r>
          </a:p>
          <a:p>
            <a:pPr lvl="1"/>
            <a:r>
              <a:rPr lang="en-US" dirty="0" smtClean="0"/>
              <a:t>Key can only be used once</a:t>
            </a:r>
          </a:p>
          <a:p>
            <a:pPr lvl="1"/>
            <a:endParaRPr lang="en-US" dirty="0"/>
          </a:p>
          <a:p>
            <a:r>
              <a:rPr lang="en-US" dirty="0" smtClean="0"/>
              <a:t>We have seen how to circumvent the first</a:t>
            </a:r>
          </a:p>
          <a:p>
            <a:r>
              <a:rPr lang="en-US" dirty="0" smtClean="0"/>
              <a:t>The pseudo OTP still has the second limitation</a:t>
            </a:r>
            <a:br>
              <a:rPr lang="en-US" dirty="0" smtClean="0"/>
            </a:br>
            <a:r>
              <a:rPr lang="en-US" dirty="0" smtClean="0"/>
              <a:t>(for the same reason as the OTP)</a:t>
            </a:r>
          </a:p>
          <a:p>
            <a:pPr lvl="1"/>
            <a:endParaRPr lang="en-US" dirty="0"/>
          </a:p>
          <a:p>
            <a:r>
              <a:rPr lang="en-US" dirty="0" smtClean="0"/>
              <a:t>How can we circumvent the second?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3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first…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an appropriate security definition</a:t>
            </a:r>
          </a:p>
          <a:p>
            <a:endParaRPr lang="en-US" dirty="0"/>
          </a:p>
          <a:p>
            <a:r>
              <a:rPr lang="en-US" dirty="0" smtClean="0"/>
              <a:t>Recall that security definitions have two parts</a:t>
            </a:r>
          </a:p>
          <a:p>
            <a:pPr lvl="1"/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Threat model</a:t>
            </a:r>
          </a:p>
          <a:p>
            <a:pPr lvl="1"/>
            <a:endParaRPr lang="en-US" dirty="0"/>
          </a:p>
          <a:p>
            <a:r>
              <a:rPr lang="en-US" dirty="0" smtClean="0"/>
              <a:t>We will keep the security goal the same, but strengthen the threat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7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I.e</a:t>
            </a:r>
            <a:r>
              <a:rPr lang="en-US" dirty="0"/>
              <a:t>., for all </a:t>
            </a:r>
            <a:r>
              <a:rPr lang="en-US" dirty="0" smtClean="0"/>
              <a:t>efficient distinguishers A</a:t>
            </a:r>
            <a:r>
              <a:rPr lang="en-US" dirty="0"/>
              <a:t>, there is a negligible function </a:t>
            </a:r>
            <a:r>
              <a:rPr lang="en-US" dirty="0">
                <a:sym typeface="Symbol"/>
              </a:rPr>
              <a:t> such that</a:t>
            </a:r>
            <a:br>
              <a:rPr lang="en-US" dirty="0">
                <a:sym typeface="Symbol"/>
              </a:rPr>
            </a:br>
            <a:r>
              <a:rPr lang="en-US" dirty="0" smtClean="0">
                <a:sym typeface="Symbol"/>
              </a:rPr>
              <a:t>   </a:t>
            </a:r>
            <a:r>
              <a:rPr lang="en-US" sz="2800" dirty="0" smtClean="0">
                <a:sym typeface="Symbol"/>
              </a:rPr>
              <a:t>|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n</a:t>
            </a:r>
            <a:r>
              <a:rPr lang="en-US" sz="2800" dirty="0">
                <a:sym typeface="Symbol"/>
              </a:rPr>
              <a:t>[A(G(x))=1] - Pr</a:t>
            </a:r>
            <a:r>
              <a:rPr lang="en-US" sz="2800" baseline="-25000" dirty="0">
                <a:sym typeface="Symbol"/>
              </a:rPr>
              <a:t>y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p(n)</a:t>
            </a:r>
            <a:r>
              <a:rPr lang="en-US" sz="2800" dirty="0">
                <a:sym typeface="Symbol"/>
              </a:rPr>
              <a:t>[A(y)=1] | ≤ (n)</a:t>
            </a:r>
            <a:endParaRPr lang="en-US" dirty="0">
              <a:sym typeface="Symbol"/>
            </a:endParaRPr>
          </a:p>
          <a:p>
            <a:pPr lvl="1"/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I.e., no efficient A can </a:t>
            </a:r>
            <a:r>
              <a:rPr lang="en-US" dirty="0">
                <a:sym typeface="Symbol"/>
              </a:rPr>
              <a:t>distinguish whether it is </a:t>
            </a:r>
            <a:r>
              <a:rPr lang="en-US" dirty="0" smtClean="0">
                <a:sym typeface="Symbol"/>
              </a:rPr>
              <a:t>given G(x</a:t>
            </a:r>
            <a:r>
              <a:rPr lang="en-US" dirty="0">
                <a:sym typeface="Symbol"/>
              </a:rPr>
              <a:t>) (for uniform x) or </a:t>
            </a:r>
            <a:r>
              <a:rPr lang="en-US" dirty="0" smtClean="0">
                <a:sym typeface="Symbol"/>
              </a:rPr>
              <a:t>a </a:t>
            </a:r>
            <a:r>
              <a:rPr lang="en-US" dirty="0">
                <a:sym typeface="Symbol"/>
              </a:rPr>
              <a:t>uniform string y</a:t>
            </a:r>
            <a:r>
              <a:rPr lang="en-US" dirty="0" smtClean="0">
                <a:sym typeface="Symbol"/>
              </a:rPr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Single-message secrecy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838" y="3962401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57017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2438400" cy="246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Multiple-message secrecy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10000" y="2717800"/>
            <a:ext cx="15503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altLang="en-US" sz="2800" dirty="0" smtClean="0">
                <a:solidFill>
                  <a:schemeClr val="tx1"/>
                </a:solidFill>
              </a:rPr>
              <a:t>, …,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err="1" smtClean="0">
                <a:solidFill>
                  <a:schemeClr val="tx1"/>
                </a:solidFill>
              </a:rPr>
              <a:t>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9010" y="3962401"/>
            <a:ext cx="22284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endParaRPr lang="en-US" sz="2800" dirty="0" smtClean="0"/>
          </a:p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…</a:t>
            </a:r>
            <a:br>
              <a:rPr lang="en-US" sz="2800" dirty="0" smtClean="0"/>
            </a:br>
            <a:r>
              <a:rPr lang="en-US" sz="2800" dirty="0" err="1" smtClean="0"/>
              <a:t>c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5007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30000" dirty="0" err="1" smtClean="0"/>
              <a:t>mult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outputs two vectors (m</a:t>
            </a:r>
            <a:r>
              <a:rPr lang="en-US" baseline="-25000" dirty="0" smtClean="0">
                <a:sym typeface="Symbol"/>
              </a:rPr>
              <a:t>0,1</a:t>
            </a:r>
            <a:r>
              <a:rPr lang="en-US" dirty="0" smtClean="0">
                <a:sym typeface="Symbol"/>
              </a:rPr>
              <a:t>, …, m</a:t>
            </a:r>
            <a:r>
              <a:rPr lang="en-US" baseline="-25000" dirty="0" smtClean="0">
                <a:sym typeface="Symbol"/>
              </a:rPr>
              <a:t>0,t</a:t>
            </a:r>
            <a:r>
              <a:rPr lang="en-US" dirty="0" smtClean="0">
                <a:sym typeface="Symbol"/>
              </a:rPr>
              <a:t>) and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1,1</a:t>
            </a:r>
            <a:r>
              <a:rPr lang="en-US" dirty="0" smtClean="0">
                <a:sym typeface="Symbol"/>
              </a:rPr>
              <a:t>, …, m</a:t>
            </a:r>
            <a:r>
              <a:rPr lang="en-US" baseline="-25000" dirty="0" smtClean="0">
                <a:sym typeface="Symbol"/>
              </a:rPr>
              <a:t>1,t</a:t>
            </a:r>
            <a:r>
              <a:rPr lang="en-US" dirty="0" smtClean="0">
                <a:sym typeface="Symbol"/>
              </a:rPr>
              <a:t>)</a:t>
            </a:r>
          </a:p>
          <a:p>
            <a:pPr marL="1371600" lvl="2" indent="-514350"/>
            <a:r>
              <a:rPr lang="en-US" dirty="0" smtClean="0">
                <a:sym typeface="Symbol"/>
              </a:rPr>
              <a:t>Required that |m</a:t>
            </a:r>
            <a:r>
              <a:rPr lang="en-US" baseline="-25000" dirty="0" smtClean="0">
                <a:sym typeface="Symbol"/>
              </a:rPr>
              <a:t>0,i</a:t>
            </a:r>
            <a:r>
              <a:rPr lang="en-US" dirty="0" smtClean="0">
                <a:sym typeface="Symbol"/>
              </a:rPr>
              <a:t>| = |m</a:t>
            </a:r>
            <a:r>
              <a:rPr lang="en-US" baseline="-25000" dirty="0" smtClean="0">
                <a:sym typeface="Symbol"/>
              </a:rPr>
              <a:t>1,i</a:t>
            </a:r>
            <a:r>
              <a:rPr lang="en-US" dirty="0" smtClean="0">
                <a:sym typeface="Symbol"/>
              </a:rPr>
              <a:t>| for all </a:t>
            </a:r>
            <a:r>
              <a:rPr lang="en-US" dirty="0" err="1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),   b  {0,1},  for all i: c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b,i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…, 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34845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multiple-message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indistinguishable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/>
              <a:t>PrivK</a:t>
            </a:r>
            <a:r>
              <a:rPr lang="en-US" baseline="30000" dirty="0" err="1"/>
              <a:t>mult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= 1] ≤ ½ + (n)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Exercise: show that the pseudo-OTP is </a:t>
            </a:r>
            <a:r>
              <a:rPr lang="en-US" i="1" dirty="0" smtClean="0">
                <a:sym typeface="Symbol"/>
              </a:rPr>
              <a:t>not</a:t>
            </a:r>
            <a:r>
              <a:rPr lang="en-US" dirty="0" smtClean="0">
                <a:sym typeface="Symbol"/>
              </a:rPr>
              <a:t> multiple-message indistinguishable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1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Multiple-message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No</a:t>
            </a:r>
            <a:r>
              <a:rPr lang="en-US" dirty="0" smtClean="0"/>
              <a:t> deterministic, stateless encryption scheme is multiple-message indistinguishable</a:t>
            </a:r>
          </a:p>
          <a:p>
            <a:pPr lvl="1"/>
            <a:r>
              <a:rPr lang="en-US" dirty="0" smtClean="0"/>
              <a:t>Proof?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7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Multiple-message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not going to work with multiple-message secrecy</a:t>
            </a:r>
          </a:p>
          <a:p>
            <a:endParaRPr lang="en-US" dirty="0"/>
          </a:p>
          <a:p>
            <a:r>
              <a:rPr lang="en-US" dirty="0" smtClean="0"/>
              <a:t>Instead, define something </a:t>
            </a:r>
            <a:r>
              <a:rPr lang="en-US" i="1" dirty="0" smtClean="0"/>
              <a:t>stronger</a:t>
            </a:r>
            <a:r>
              <a:rPr lang="en-US" dirty="0" smtClean="0"/>
              <a:t>: security against chosen-plaintext attacks (CPA-security)</a:t>
            </a:r>
          </a:p>
          <a:p>
            <a:pPr lvl="1"/>
            <a:r>
              <a:rPr lang="en-US" dirty="0" smtClean="0"/>
              <a:t>Nowadays, this is the </a:t>
            </a:r>
            <a:r>
              <a:rPr lang="en-US" i="1" dirty="0" smtClean="0"/>
              <a:t>minimal</a:t>
            </a:r>
            <a:r>
              <a:rPr lang="en-US" dirty="0" smtClean="0"/>
              <a:t> notion of security an encryption scheme should satisfy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217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571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CPA-security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1428" y="3998893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2590800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505200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4393288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564406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8806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" y="4429780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/>
              <a:t>2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341585" y="275338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smtClean="0">
                <a:solidFill>
                  <a:schemeClr val="tx1"/>
                </a:solidFill>
              </a:rPr>
              <a:t>1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341585" y="274320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/>
              <a:t>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16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5" grpId="0"/>
      <p:bldP spid="11" grpId="0" animBg="1"/>
      <p:bldP spid="11" grpId="1" animBg="1"/>
      <p:bldP spid="4" grpId="0"/>
      <p:bldP spid="4" grpId="1"/>
      <p:bldP spid="15" grpId="0"/>
      <p:bldP spid="15" grpId="1"/>
      <p:bldP spid="17" grpId="0"/>
      <p:bldP spid="17" grpId="1"/>
      <p:bldP spid="18" grpId="0"/>
      <p:bldP spid="18" grpId="1"/>
      <p:bldP spid="19" grpId="0"/>
      <p:bldP spid="19" grpId="1"/>
      <p:bldP spid="22" grpId="0" animBg="1"/>
      <p:bldP spid="22" grpId="1" animBg="1"/>
      <p:bldP spid="23" grpId="0"/>
      <p:bldP spid="2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threat model too strong?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practice, there are many ways an attacker can </a:t>
            </a:r>
            <a:r>
              <a:rPr lang="en-US" i="1" dirty="0" smtClean="0"/>
              <a:t>influence</a:t>
            </a:r>
            <a:r>
              <a:rPr lang="en-US" dirty="0" smtClean="0"/>
              <a:t> what gets encrypted</a:t>
            </a:r>
          </a:p>
          <a:p>
            <a:pPr lvl="1"/>
            <a:r>
              <a:rPr lang="en-US" dirty="0" smtClean="0"/>
              <a:t>Not clear how best to model</a:t>
            </a:r>
          </a:p>
          <a:p>
            <a:pPr lvl="1"/>
            <a:r>
              <a:rPr lang="en-US" dirty="0" smtClean="0"/>
              <a:t>Chosen-plaintext attacks encompass any such influence</a:t>
            </a:r>
          </a:p>
          <a:p>
            <a:pPr lvl="1"/>
            <a:endParaRPr lang="en-US" dirty="0"/>
          </a:p>
          <a:p>
            <a:r>
              <a:rPr lang="en-US" dirty="0" smtClean="0"/>
              <a:t>Moreover, in some cases an attacker may have significant control over what gets encrypted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(insecure PRG)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G(x) = 0….0</a:t>
            </a:r>
          </a:p>
          <a:p>
            <a:pPr lvl="1"/>
            <a:r>
              <a:rPr lang="en-US" dirty="0" smtClean="0"/>
              <a:t>Distinguisher?</a:t>
            </a:r>
          </a:p>
          <a:p>
            <a:pPr lvl="1"/>
            <a:r>
              <a:rPr lang="en-US" dirty="0" smtClean="0"/>
              <a:t>Analysis?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6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(insecure PRG)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G(x) = x | OR(bits of x)</a:t>
            </a:r>
          </a:p>
          <a:p>
            <a:pPr lvl="1"/>
            <a:r>
              <a:rPr lang="en-US" dirty="0" smtClean="0"/>
              <a:t>Distinguisher?</a:t>
            </a:r>
          </a:p>
          <a:p>
            <a:pPr lvl="1"/>
            <a:r>
              <a:rPr lang="en-US" dirty="0" smtClean="0"/>
              <a:t>Analysis?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9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defined, PRGs are limited</a:t>
            </a:r>
          </a:p>
          <a:p>
            <a:pPr lvl="1"/>
            <a:r>
              <a:rPr lang="en-US" dirty="0" smtClean="0"/>
              <a:t>They have fixed-length output</a:t>
            </a:r>
          </a:p>
          <a:p>
            <a:pPr lvl="1"/>
            <a:r>
              <a:rPr lang="en-US" dirty="0" smtClean="0"/>
              <a:t>They produce the entire output in “one shot”</a:t>
            </a:r>
          </a:p>
          <a:p>
            <a:r>
              <a:rPr lang="en-US" dirty="0" smtClean="0"/>
              <a:t>In practice, PRGs are based on </a:t>
            </a:r>
            <a:r>
              <a:rPr lang="en-US" i="1" dirty="0" smtClean="0"/>
              <a:t>stream ciphers</a:t>
            </a:r>
          </a:p>
          <a:p>
            <a:pPr lvl="1"/>
            <a:r>
              <a:rPr lang="en-US" dirty="0" smtClean="0"/>
              <a:t>Can be viewed as producing an “unbounded” stream of pseudorandom bits, on demand</a:t>
            </a:r>
          </a:p>
          <a:p>
            <a:pPr lvl="1"/>
            <a:r>
              <a:rPr lang="en-US" dirty="0" smtClean="0"/>
              <a:t>More flexible, more efficient</a:t>
            </a:r>
          </a:p>
          <a:p>
            <a:r>
              <a:rPr lang="en-US" dirty="0" smtClean="0"/>
              <a:t>See book for details; will revisit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PRGs/stream ciphers exist?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don’t know…</a:t>
            </a:r>
          </a:p>
          <a:p>
            <a:pPr lvl="1"/>
            <a:r>
              <a:rPr lang="en-US" dirty="0" smtClean="0"/>
              <a:t>Would imply P </a:t>
            </a:r>
            <a:r>
              <a:rPr lang="en-US" dirty="0" smtClean="0">
                <a:sym typeface="Symbol" panose="05050102010706020507" pitchFamily="18" charset="2"/>
              </a:rPr>
              <a:t> NP</a:t>
            </a:r>
            <a:endParaRPr lang="en-US" dirty="0" smtClean="0"/>
          </a:p>
          <a:p>
            <a:r>
              <a:rPr lang="en-US" dirty="0" smtClean="0"/>
              <a:t>We will </a:t>
            </a:r>
            <a:r>
              <a:rPr lang="en-US" i="1" dirty="0" smtClean="0"/>
              <a:t>assume</a:t>
            </a:r>
            <a:r>
              <a:rPr lang="en-US" dirty="0" smtClean="0"/>
              <a:t> certain algorithms are PRGs</a:t>
            </a:r>
          </a:p>
          <a:p>
            <a:pPr lvl="1"/>
            <a:r>
              <a:rPr lang="en-US" dirty="0" smtClean="0"/>
              <a:t>Recall the 3 principles of modern crypto…</a:t>
            </a:r>
          </a:p>
          <a:p>
            <a:pPr lvl="1"/>
            <a:r>
              <a:rPr lang="en-US" dirty="0" smtClean="0"/>
              <a:t>This is what is done in practice</a:t>
            </a:r>
          </a:p>
          <a:p>
            <a:pPr lvl="1"/>
            <a:r>
              <a:rPr lang="en-US" dirty="0" smtClean="0"/>
              <a:t>We will return to this later in the course</a:t>
            </a:r>
          </a:p>
          <a:p>
            <a:r>
              <a:rPr lang="en-US" dirty="0" smtClean="0"/>
              <a:t>Can </a:t>
            </a:r>
            <a:r>
              <a:rPr lang="en-US" i="1" dirty="0" smtClean="0"/>
              <a:t>construct</a:t>
            </a:r>
            <a:r>
              <a:rPr lang="en-US" dirty="0" smtClean="0"/>
              <a:t> PRGs from weaker assumptions</a:t>
            </a:r>
          </a:p>
          <a:p>
            <a:pPr lvl="1"/>
            <a:r>
              <a:rPr lang="en-US" dirty="0" smtClean="0"/>
              <a:t>For details, see Chapter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1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things 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saw that there are some inherent limitations if we want perfect secrecy</a:t>
            </a:r>
          </a:p>
          <a:p>
            <a:pPr lvl="1"/>
            <a:r>
              <a:rPr lang="en-US" dirty="0" smtClean="0"/>
              <a:t>In particular, key must be as long as the message</a:t>
            </a:r>
          </a:p>
          <a:p>
            <a:pPr lvl="1"/>
            <a:endParaRPr lang="en-US" dirty="0"/>
          </a:p>
          <a:p>
            <a:r>
              <a:rPr lang="en-US" dirty="0" smtClean="0"/>
              <a:t>We defined computational secrecy, a </a:t>
            </a:r>
            <a:br>
              <a:rPr lang="en-US" dirty="0" smtClean="0"/>
            </a:br>
            <a:r>
              <a:rPr lang="en-US" dirty="0" smtClean="0"/>
              <a:t>relaxed notion of security</a:t>
            </a:r>
          </a:p>
          <a:p>
            <a:endParaRPr lang="en-US" dirty="0"/>
          </a:p>
          <a:p>
            <a:r>
              <a:rPr lang="en-US" dirty="0" smtClean="0"/>
              <a:t>Can we overcome prior limitations?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Recall: one-time pad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429000" y="3515548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key</a:t>
            </a:r>
            <a:endParaRPr lang="en-US" altLang="en-US" dirty="0">
              <a:latin typeface="+mn-lt"/>
            </a:endParaRPr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2971800" y="5227766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4519776" y="4004547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>
            <a:off x="4724400" y="5227766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4082249" y="2628482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91000" y="4812268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28" name="Right Brace 27"/>
          <p:cNvSpPr/>
          <p:nvPr/>
        </p:nvSpPr>
        <p:spPr>
          <a:xfrm rot="16200000">
            <a:off x="4369756" y="2125903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096000" y="4996934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 smtClean="0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6749249" y="41910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31" name="Right Brace 30"/>
          <p:cNvSpPr/>
          <p:nvPr/>
        </p:nvSpPr>
        <p:spPr>
          <a:xfrm rot="16200000">
            <a:off x="7036756" y="3688421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762000" y="4996934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message</a:t>
            </a:r>
            <a:endParaRPr lang="en-US" altLang="en-US" dirty="0">
              <a:latin typeface="+mn-lt"/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1415249" y="41910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34" name="Right Brace 33"/>
          <p:cNvSpPr/>
          <p:nvPr/>
        </p:nvSpPr>
        <p:spPr>
          <a:xfrm rot="16200000">
            <a:off x="1702756" y="3688421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2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3528</TotalTime>
  <Words>1224</Words>
  <Application>Microsoft Macintosh PowerPoint</Application>
  <PresentationFormat>On-screen Show (4:3)</PresentationFormat>
  <Paragraphs>247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Symbol</vt:lpstr>
      <vt:lpstr>宋体</vt:lpstr>
      <vt:lpstr>Office Theme</vt:lpstr>
      <vt:lpstr>Cryptography</vt:lpstr>
      <vt:lpstr>Pseudorandom generators (PRGs)</vt:lpstr>
      <vt:lpstr>PRGs</vt:lpstr>
      <vt:lpstr>Example (insecure PRG)</vt:lpstr>
      <vt:lpstr>Example (insecure PRG)</vt:lpstr>
      <vt:lpstr>Stream ciphers</vt:lpstr>
      <vt:lpstr>Do PRGs/stream ciphers exist?</vt:lpstr>
      <vt:lpstr>Where things stand</vt:lpstr>
      <vt:lpstr>Recall: one-time pad</vt:lpstr>
      <vt:lpstr>“Pseudo” one-time pad</vt:lpstr>
      <vt:lpstr>Pseudo one-time pad</vt:lpstr>
      <vt:lpstr>Security of pseudo-OTP?</vt:lpstr>
      <vt:lpstr>Definitions, proofs, and assumptions</vt:lpstr>
      <vt:lpstr>PRGs, revisited</vt:lpstr>
      <vt:lpstr>Proof by reduction</vt:lpstr>
      <vt:lpstr>Alternately…</vt:lpstr>
      <vt:lpstr>Security theorem</vt:lpstr>
      <vt:lpstr>The reduction</vt:lpstr>
      <vt:lpstr>Analysis</vt:lpstr>
      <vt:lpstr>Analysis</vt:lpstr>
      <vt:lpstr>The reduction</vt:lpstr>
      <vt:lpstr>Analysis</vt:lpstr>
      <vt:lpstr>The reduction</vt:lpstr>
      <vt:lpstr>Analysis</vt:lpstr>
      <vt:lpstr>Stepping back…</vt:lpstr>
      <vt:lpstr>Stepping back…</vt:lpstr>
      <vt:lpstr>Have we gained anything?</vt:lpstr>
      <vt:lpstr>Recall…</vt:lpstr>
      <vt:lpstr>But first…</vt:lpstr>
      <vt:lpstr>Single-message secrecy</vt:lpstr>
      <vt:lpstr>Multiple-message secrecy</vt:lpstr>
      <vt:lpstr>A formal definition</vt:lpstr>
      <vt:lpstr>A formal definition</vt:lpstr>
      <vt:lpstr>Multiple-message secrecy</vt:lpstr>
      <vt:lpstr>Multiple-message secrecy</vt:lpstr>
      <vt:lpstr>CPA-security</vt:lpstr>
      <vt:lpstr>Is the threat model too strong?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289</cp:revision>
  <dcterms:created xsi:type="dcterms:W3CDTF">2014-06-02T02:25:30Z</dcterms:created>
  <dcterms:modified xsi:type="dcterms:W3CDTF">2019-02-14T16:32:22Z</dcterms:modified>
</cp:coreProperties>
</file>