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426" r:id="rId3"/>
    <p:sldId id="427" r:id="rId4"/>
    <p:sldId id="428" r:id="rId5"/>
    <p:sldId id="429" r:id="rId6"/>
    <p:sldId id="430" r:id="rId7"/>
    <p:sldId id="449" r:id="rId8"/>
    <p:sldId id="431" r:id="rId9"/>
    <p:sldId id="432" r:id="rId10"/>
    <p:sldId id="433" r:id="rId11"/>
    <p:sldId id="434" r:id="rId12"/>
    <p:sldId id="466" r:id="rId13"/>
    <p:sldId id="435" r:id="rId14"/>
    <p:sldId id="436" r:id="rId15"/>
    <p:sldId id="437" r:id="rId16"/>
    <p:sldId id="438" r:id="rId17"/>
    <p:sldId id="439" r:id="rId18"/>
    <p:sldId id="440" r:id="rId19"/>
    <p:sldId id="441" r:id="rId20"/>
    <p:sldId id="442" r:id="rId21"/>
    <p:sldId id="443" r:id="rId22"/>
    <p:sldId id="444" r:id="rId23"/>
    <p:sldId id="445" r:id="rId24"/>
    <p:sldId id="465" r:id="rId25"/>
    <p:sldId id="450" r:id="rId26"/>
    <p:sldId id="451" r:id="rId27"/>
    <p:sldId id="447" r:id="rId28"/>
    <p:sldId id="448" r:id="rId29"/>
    <p:sldId id="452" r:id="rId30"/>
    <p:sldId id="453" r:id="rId31"/>
    <p:sldId id="454" r:id="rId32"/>
    <p:sldId id="455" r:id="rId33"/>
    <p:sldId id="456" r:id="rId34"/>
    <p:sldId id="457" r:id="rId35"/>
    <p:sldId id="458" r:id="rId36"/>
    <p:sldId id="459" r:id="rId37"/>
    <p:sldId id="460" r:id="rId38"/>
    <p:sldId id="461" r:id="rId39"/>
    <p:sldId id="462" r:id="rId40"/>
    <p:sldId id="463" r:id="rId41"/>
    <p:sldId id="464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45"/>
    <p:restoredTop sz="94456"/>
  </p:normalViewPr>
  <p:slideViewPr>
    <p:cSldViewPr>
      <p:cViewPr varScale="1">
        <p:scale>
          <a:sx n="71" d="100"/>
          <a:sy n="71" d="100"/>
        </p:scale>
        <p:origin x="184" y="8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2/12/19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9AB0C-D430-4F1A-9AA2-4DEE606A15A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79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</a:t>
            </a:r>
            <a:r>
              <a:rPr lang="en-US" altLang="zh-CN" sz="4000" i="1" smtClean="0">
                <a:solidFill>
                  <a:schemeClr val="tx1"/>
                </a:solidFill>
              </a:rPr>
              <a:t>4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Perfect </a:t>
            </a:r>
            <a:r>
              <a:rPr lang="en-US" dirty="0" err="1"/>
              <a:t>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Easy to succeed with probability ½ …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perfectly indistinguishable</a:t>
            </a:r>
            <a:r>
              <a:rPr lang="en-US" dirty="0" smtClean="0">
                <a:sym typeface="Symbol"/>
              </a:rPr>
              <a:t> if for all attackers (algorithms) A, it holds that </a:t>
            </a:r>
            <a:r>
              <a:rPr lang="en-US" dirty="0">
                <a:sym typeface="Symbol"/>
              </a:rPr>
              <a:t/>
            </a:r>
            <a:br>
              <a:rPr lang="en-US" dirty="0">
                <a:sym typeface="Symbol"/>
              </a:rPr>
            </a:br>
            <a:r>
              <a:rPr lang="en-US" dirty="0" smtClean="0">
                <a:sym typeface="Symbol"/>
              </a:rPr>
              <a:t>          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1] = ½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64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Perfect </a:t>
            </a:r>
            <a:r>
              <a:rPr lang="en-US" dirty="0" err="1"/>
              <a:t>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Claim: </a:t>
            </a:r>
            <a:r>
              <a:rPr lang="en-US" dirty="0" smtClean="0">
                <a:sym typeface="Symbol"/>
              </a:rPr>
              <a:t> is perfectly indistinguishable </a:t>
            </a:r>
            <a:r>
              <a:rPr lang="en-US" dirty="0" smtClean="0">
                <a:sym typeface="Symbol" panose="05050102010706020507" pitchFamily="18" charset="2"/>
              </a:rPr>
              <a:t> </a:t>
            </a:r>
            <a:r>
              <a:rPr lang="en-US" dirty="0" smtClean="0">
                <a:sym typeface="Symbol"/>
              </a:rPr>
              <a:t> is perfectly secret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I.e., perfect </a:t>
            </a:r>
            <a:r>
              <a:rPr lang="en-US" dirty="0" err="1" smtClean="0">
                <a:sym typeface="Symbol"/>
              </a:rPr>
              <a:t>indistinguishability</a:t>
            </a:r>
            <a:r>
              <a:rPr lang="en-US" dirty="0" smtClean="0">
                <a:sym typeface="Symbol"/>
              </a:rPr>
              <a:t> is just an alternate definition of perfect secrecy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65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Perfect </a:t>
            </a:r>
            <a:r>
              <a:rPr lang="en-US" dirty="0" err="1"/>
              <a:t>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Easy to succeed with probability ½ …</a:t>
            </a:r>
          </a:p>
          <a:p>
            <a:endParaRPr lang="en-US" dirty="0" smtClean="0">
              <a:sym typeface="Symbol"/>
            </a:endParaRPr>
          </a:p>
          <a:p>
            <a:r>
              <a:rPr lang="en-US" altLang="zh-CN" dirty="0" smtClean="0">
                <a:sym typeface="Symbol"/>
              </a:rPr>
              <a:t>Take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Shift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Cipher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as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an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Example</a:t>
            </a:r>
          </a:p>
          <a:p>
            <a:endParaRPr lang="en-US" dirty="0">
              <a:sym typeface="Symbol"/>
            </a:endParaRPr>
          </a:p>
          <a:p>
            <a:r>
              <a:rPr lang="en-US" altLang="zh-CN" dirty="0" smtClean="0">
                <a:sym typeface="Symbol"/>
              </a:rPr>
              <a:t>Does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Shift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Cipher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have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perfect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indistinguishability?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98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secrecy?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relax perfect </a:t>
            </a:r>
            <a:r>
              <a:rPr lang="en-US" dirty="0" err="1" smtClean="0"/>
              <a:t>indistinguishability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Two approaches</a:t>
            </a:r>
          </a:p>
          <a:p>
            <a:pPr lvl="1"/>
            <a:r>
              <a:rPr lang="en-US" dirty="0" smtClean="0"/>
              <a:t>Concrete security</a:t>
            </a:r>
          </a:p>
          <a:p>
            <a:pPr lvl="1"/>
            <a:r>
              <a:rPr lang="en-US" smtClean="0"/>
              <a:t>Asymptotic security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793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</a:t>
            </a:r>
            <a:r>
              <a:rPr lang="en-US" dirty="0" err="1" smtClean="0"/>
              <a:t>indistinguishability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(concrete)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(t, </a:t>
            </a:r>
            <a:r>
              <a:rPr lang="en-US" sz="3200" dirty="0" smtClean="0">
                <a:sym typeface="Symbol"/>
              </a:rPr>
              <a:t>)-</a:t>
            </a:r>
            <a:r>
              <a:rPr lang="en-US" sz="3200" dirty="0" err="1" smtClean="0"/>
              <a:t>indistinguishability</a:t>
            </a:r>
            <a:r>
              <a:rPr lang="en-US" sz="3200" dirty="0"/>
              <a:t>: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ecurity may </a:t>
            </a:r>
            <a:r>
              <a:rPr lang="en-US" dirty="0"/>
              <a:t>fail with </a:t>
            </a:r>
            <a:r>
              <a:rPr lang="en-US" dirty="0" smtClean="0"/>
              <a:t>probability ≤ </a:t>
            </a:r>
            <a:r>
              <a:rPr lang="en-US" dirty="0" smtClean="0">
                <a:sym typeface="Symbol"/>
              </a:rPr>
              <a:t></a:t>
            </a:r>
            <a:endParaRPr lang="en-US" dirty="0"/>
          </a:p>
          <a:p>
            <a:pPr lvl="1"/>
            <a:r>
              <a:rPr lang="en-US" dirty="0"/>
              <a:t>Restrict attention to </a:t>
            </a:r>
            <a:r>
              <a:rPr lang="en-US" dirty="0" smtClean="0"/>
              <a:t>attackers running in time </a:t>
            </a:r>
            <a:r>
              <a:rPr lang="en-US" dirty="0"/>
              <a:t>≤ </a:t>
            </a:r>
            <a:r>
              <a:rPr lang="en-US" dirty="0" smtClean="0"/>
              <a:t>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</a:t>
            </a:r>
            <a:r>
              <a:rPr lang="en-US" dirty="0" err="1" smtClean="0"/>
              <a:t>indistinguishability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(concrete version)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 is (t, )-</a:t>
            </a:r>
            <a:r>
              <a:rPr lang="en-US" i="1" dirty="0" smtClean="0">
                <a:sym typeface="Symbol"/>
              </a:rPr>
              <a:t>indistinguishable</a:t>
            </a:r>
            <a:r>
              <a:rPr lang="en-US" dirty="0" smtClean="0">
                <a:sym typeface="Symbol"/>
              </a:rPr>
              <a:t> if for all attackers A running in time at most t, it holds that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1] ≤ ½ + </a:t>
            </a:r>
            <a:r>
              <a:rPr lang="en-US" dirty="0">
                <a:sym typeface="Symbol"/>
              </a:rPr>
              <a:t>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93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Concrete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Parameters t, </a:t>
            </a:r>
            <a:r>
              <a:rPr lang="en-US" dirty="0" smtClean="0">
                <a:sym typeface="Symbol"/>
              </a:rPr>
              <a:t> are what we ultimately care about in the real world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Does not lead to a clean theory...</a:t>
            </a:r>
          </a:p>
          <a:p>
            <a:pPr lvl="1"/>
            <a:r>
              <a:rPr lang="en-US" dirty="0" smtClean="0">
                <a:sym typeface="Symbol"/>
              </a:rPr>
              <a:t>Sensitive to exact computational model</a:t>
            </a:r>
          </a:p>
          <a:p>
            <a:pPr lvl="1"/>
            <a:r>
              <a:rPr lang="en-US" dirty="0" smtClean="0">
                <a:sym typeface="Symbol"/>
              </a:rPr>
              <a:t> can be (t, )-secure for many choices of </a:t>
            </a:r>
            <a:r>
              <a:rPr lang="en-US" dirty="0">
                <a:sym typeface="Symbol"/>
              </a:rPr>
              <a:t>t, </a:t>
            </a:r>
            <a:r>
              <a:rPr lang="en-US" dirty="0" smtClean="0">
                <a:sym typeface="Symbol"/>
              </a:rPr>
              <a:t></a:t>
            </a:r>
          </a:p>
        </p:txBody>
      </p:sp>
    </p:spTree>
    <p:extLst>
      <p:ext uri="{BB962C8B-B14F-4D97-AF65-F5344CB8AC3E}">
        <p14:creationId xmlns:p14="http://schemas.microsoft.com/office/powerpoint/2010/main" val="15534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Asymptotic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Introduce </a:t>
            </a:r>
            <a:r>
              <a:rPr lang="en-US" i="1" dirty="0" smtClean="0"/>
              <a:t>security parameter </a:t>
            </a:r>
            <a:r>
              <a:rPr lang="en-US" dirty="0" smtClean="0"/>
              <a:t>n</a:t>
            </a:r>
          </a:p>
          <a:p>
            <a:pPr lvl="1"/>
            <a:r>
              <a:rPr lang="en-US" dirty="0" smtClean="0"/>
              <a:t>For now, can view as the key length</a:t>
            </a:r>
          </a:p>
          <a:p>
            <a:pPr lvl="1"/>
            <a:r>
              <a:rPr lang="en-US" dirty="0" smtClean="0"/>
              <a:t>Fixed by honest parties at initialization</a:t>
            </a:r>
          </a:p>
          <a:p>
            <a:pPr lvl="2"/>
            <a:r>
              <a:rPr lang="en-US" dirty="0"/>
              <a:t>Allows users to tailor the security level</a:t>
            </a:r>
          </a:p>
          <a:p>
            <a:pPr lvl="1"/>
            <a:r>
              <a:rPr lang="en-US" dirty="0" smtClean="0"/>
              <a:t>Known by adversary</a:t>
            </a:r>
          </a:p>
          <a:p>
            <a:endParaRPr lang="en-US" dirty="0" smtClean="0"/>
          </a:p>
          <a:p>
            <a:r>
              <a:rPr lang="en-US" dirty="0" smtClean="0"/>
              <a:t>Measure running </a:t>
            </a:r>
            <a:r>
              <a:rPr lang="en-US" dirty="0"/>
              <a:t>times </a:t>
            </a:r>
            <a:r>
              <a:rPr lang="en-US" dirty="0" smtClean="0"/>
              <a:t>of all parties, and the success </a:t>
            </a:r>
            <a:r>
              <a:rPr lang="en-US" dirty="0"/>
              <a:t>probability </a:t>
            </a:r>
            <a:r>
              <a:rPr lang="en-US" dirty="0" smtClean="0"/>
              <a:t>of the adversary, as </a:t>
            </a:r>
            <a:r>
              <a:rPr lang="en-US" dirty="0"/>
              <a:t>f</a:t>
            </a:r>
            <a:r>
              <a:rPr lang="en-US" dirty="0" smtClean="0"/>
              <a:t>unctions </a:t>
            </a:r>
            <a:r>
              <a:rPr lang="en-US" dirty="0"/>
              <a:t>of </a:t>
            </a:r>
            <a:r>
              <a:rPr lang="en-US" dirty="0" smtClean="0"/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44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</a:t>
            </a:r>
            <a:r>
              <a:rPr lang="en-US" dirty="0" err="1" smtClean="0"/>
              <a:t>indistinguishability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(asymptotic)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Computational </a:t>
            </a:r>
            <a:r>
              <a:rPr lang="en-US" sz="3200" dirty="0" err="1" smtClean="0"/>
              <a:t>indistinguishability</a:t>
            </a:r>
            <a:r>
              <a:rPr lang="en-US" sz="3200" dirty="0"/>
              <a:t>: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ecurity may </a:t>
            </a:r>
            <a:r>
              <a:rPr lang="en-US" dirty="0"/>
              <a:t>fail with </a:t>
            </a:r>
            <a:r>
              <a:rPr lang="en-US" dirty="0" smtClean="0"/>
              <a:t>probability </a:t>
            </a:r>
            <a:r>
              <a:rPr lang="en-US" i="1" dirty="0" smtClean="0"/>
              <a:t>negligible in n</a:t>
            </a:r>
            <a:endParaRPr lang="en-US" dirty="0"/>
          </a:p>
          <a:p>
            <a:pPr lvl="1"/>
            <a:r>
              <a:rPr lang="en-US" dirty="0"/>
              <a:t>Restrict attention </a:t>
            </a:r>
            <a:r>
              <a:rPr lang="en-US" dirty="0" smtClean="0"/>
              <a:t>to attackers running in time (at most) </a:t>
            </a:r>
            <a:r>
              <a:rPr lang="en-US" i="1" dirty="0" smtClean="0"/>
              <a:t>polynomial in 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81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function f: Z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Z</a:t>
            </a:r>
            <a:r>
              <a:rPr lang="en-US" baseline="30000" dirty="0" smtClean="0">
                <a:sym typeface="Symbol"/>
              </a:rPr>
              <a:t>+</a:t>
            </a:r>
            <a:r>
              <a:rPr lang="en-US" dirty="0" smtClean="0"/>
              <a:t> is (at most) </a:t>
            </a:r>
            <a:r>
              <a:rPr lang="en-US" i="1" dirty="0" smtClean="0"/>
              <a:t>polynomial</a:t>
            </a:r>
            <a:r>
              <a:rPr lang="en-US" dirty="0" smtClean="0"/>
              <a:t> if there exists c such that</a:t>
            </a:r>
            <a:r>
              <a:rPr lang="en-US" dirty="0"/>
              <a:t> </a:t>
            </a:r>
            <a:r>
              <a:rPr lang="en-US" dirty="0" smtClean="0"/>
              <a:t>f(n) &lt; </a:t>
            </a:r>
            <a:r>
              <a:rPr lang="en-US" dirty="0" err="1" smtClean="0">
                <a:sym typeface="Symbol"/>
              </a:rPr>
              <a:t>n</a:t>
            </a:r>
            <a:r>
              <a:rPr lang="en-US" baseline="30000" dirty="0" err="1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  for large enough n</a:t>
            </a:r>
            <a:endParaRPr lang="en-US" dirty="0" smtClean="0"/>
          </a:p>
          <a:p>
            <a:r>
              <a:rPr lang="en-US" altLang="zh-CN" dirty="0" smtClean="0"/>
              <a:t>Example?</a:t>
            </a:r>
            <a:endParaRPr lang="en-US" dirty="0"/>
          </a:p>
          <a:p>
            <a:r>
              <a:rPr lang="en-US" dirty="0" smtClean="0"/>
              <a:t>A function f: Z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[0,1] is</a:t>
            </a:r>
            <a:r>
              <a:rPr lang="en-US" dirty="0" smtClean="0"/>
              <a:t> </a:t>
            </a:r>
            <a:r>
              <a:rPr lang="en-US" i="1" dirty="0" smtClean="0"/>
              <a:t>negligible</a:t>
            </a:r>
            <a:r>
              <a:rPr lang="en-US" dirty="0" smtClean="0"/>
              <a:t> if for every polynomial p it holds that</a:t>
            </a:r>
            <a:r>
              <a:rPr lang="en-US" dirty="0"/>
              <a:t> </a:t>
            </a:r>
            <a:r>
              <a:rPr lang="en-US" dirty="0" smtClean="0"/>
              <a:t>f(n) &lt; 1/p(n) for large enough n</a:t>
            </a:r>
          </a:p>
          <a:p>
            <a:pPr lvl="1"/>
            <a:r>
              <a:rPr lang="en-US" dirty="0" smtClean="0"/>
              <a:t>Typical example: f(n) = poly(n)∙2</a:t>
            </a:r>
            <a:r>
              <a:rPr lang="en-US" baseline="30000" dirty="0" smtClean="0"/>
              <a:t>-cn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04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we stand?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defined the notion of perfect secrecy</a:t>
            </a:r>
          </a:p>
          <a:p>
            <a:r>
              <a:rPr lang="en-US" dirty="0" smtClean="0"/>
              <a:t>We proved that the one-time pad achieves it!</a:t>
            </a:r>
          </a:p>
          <a:p>
            <a:r>
              <a:rPr lang="en-US" dirty="0" smtClean="0"/>
              <a:t>We proved that the one-time pad is optimal!</a:t>
            </a:r>
          </a:p>
          <a:p>
            <a:pPr lvl="1"/>
            <a:r>
              <a:rPr lang="en-US" dirty="0" smtClean="0"/>
              <a:t>I.e., we cannot improve the key length</a:t>
            </a:r>
          </a:p>
          <a:p>
            <a:r>
              <a:rPr lang="en-US" dirty="0" smtClean="0"/>
              <a:t>We saw other drawbacks of perfect secrecy</a:t>
            </a:r>
          </a:p>
          <a:p>
            <a:endParaRPr lang="en-US" dirty="0"/>
          </a:p>
          <a:p>
            <a:r>
              <a:rPr lang="en-US" dirty="0" smtClean="0"/>
              <a:t>If we want to do better, </a:t>
            </a:r>
            <a:r>
              <a:rPr lang="en-US" i="1" dirty="0" smtClean="0"/>
              <a:t>we need to relax the definition </a:t>
            </a:r>
            <a:endParaRPr lang="en-US" dirty="0" smtClean="0"/>
          </a:p>
          <a:p>
            <a:pPr lvl="1"/>
            <a:r>
              <a:rPr lang="en-US" dirty="0"/>
              <a:t>B</a:t>
            </a:r>
            <a:r>
              <a:rPr lang="en-US" dirty="0" smtClean="0"/>
              <a:t>ut in a meaningful way…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79477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these choices?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Somewhat arbitrary</a:t>
            </a:r>
          </a:p>
          <a:p>
            <a:r>
              <a:rPr lang="en-US" dirty="0" smtClean="0"/>
              <a:t>“Efficient” = “(probabilistic) polynomial-time (PPT)” borrowed from complexity theory</a:t>
            </a:r>
          </a:p>
          <a:p>
            <a:r>
              <a:rPr lang="en-US" dirty="0" smtClean="0"/>
              <a:t>Convenient closure properties</a:t>
            </a:r>
          </a:p>
          <a:p>
            <a:pPr lvl="1"/>
            <a:r>
              <a:rPr lang="en-US" dirty="0" smtClean="0"/>
              <a:t>Poly * poly = poly</a:t>
            </a:r>
          </a:p>
          <a:p>
            <a:pPr lvl="2"/>
            <a:r>
              <a:rPr lang="en-US" dirty="0" smtClean="0"/>
              <a:t>Poly-many calls to PPT subroutine (with poly-size input) is PPT</a:t>
            </a:r>
          </a:p>
          <a:p>
            <a:pPr lvl="1"/>
            <a:r>
              <a:rPr lang="en-US" dirty="0"/>
              <a:t>Poly * negligible = negligible</a:t>
            </a:r>
          </a:p>
          <a:p>
            <a:pPr lvl="2"/>
            <a:r>
              <a:rPr lang="en-US" dirty="0" smtClean="0"/>
              <a:t>Poly-many calls to subroutine that fails with negligible probability fails with negligible probability overall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97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(Re)defining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private-key encryption scheme</a:t>
            </a:r>
            <a:r>
              <a:rPr lang="en-US" dirty="0"/>
              <a:t> is defined by </a:t>
            </a:r>
            <a:r>
              <a:rPr lang="en-US" dirty="0" smtClean="0"/>
              <a:t>three PPT algorithms </a:t>
            </a:r>
            <a:r>
              <a:rPr lang="en-US" dirty="0"/>
              <a:t>(Gen, </a:t>
            </a:r>
            <a:r>
              <a:rPr lang="en-US" dirty="0" err="1"/>
              <a:t>Enc</a:t>
            </a:r>
            <a:r>
              <a:rPr lang="en-US" dirty="0"/>
              <a:t>, Dec): </a:t>
            </a:r>
          </a:p>
          <a:p>
            <a:pPr lvl="1"/>
            <a:r>
              <a:rPr lang="en-US" dirty="0" smtClean="0"/>
              <a:t>Gen: takes as input 1</a:t>
            </a:r>
            <a:r>
              <a:rPr lang="en-US" baseline="30000" dirty="0" smtClean="0"/>
              <a:t>n</a:t>
            </a:r>
            <a:r>
              <a:rPr lang="en-US" dirty="0" smtClean="0"/>
              <a:t>; outputs k. (Assume |k|≥n.)</a:t>
            </a:r>
            <a:endParaRPr lang="en-US" dirty="0"/>
          </a:p>
          <a:p>
            <a:pPr lvl="1"/>
            <a:r>
              <a:rPr lang="en-US" dirty="0" err="1" smtClean="0"/>
              <a:t>Enc</a:t>
            </a:r>
            <a:r>
              <a:rPr lang="en-US" dirty="0" smtClean="0"/>
              <a:t>: </a:t>
            </a:r>
            <a:r>
              <a:rPr lang="en-US" dirty="0"/>
              <a:t>takes </a:t>
            </a:r>
            <a:r>
              <a:rPr lang="en-US" dirty="0" smtClean="0"/>
              <a:t>as input a key </a:t>
            </a:r>
            <a:r>
              <a:rPr lang="en-US" dirty="0"/>
              <a:t>k and </a:t>
            </a:r>
            <a:r>
              <a:rPr lang="en-US" dirty="0" smtClean="0"/>
              <a:t>message m</a:t>
            </a:r>
            <a:r>
              <a:rPr lang="en-US" dirty="0" smtClean="0">
                <a:sym typeface="Symbol"/>
              </a:rPr>
              <a:t>{0,1}</a:t>
            </a:r>
            <a:r>
              <a:rPr lang="en-US" baseline="30000" dirty="0" smtClean="0">
                <a:sym typeface="Symbol"/>
              </a:rPr>
              <a:t>*</a:t>
            </a:r>
            <a:r>
              <a:rPr lang="en-US" dirty="0" smtClean="0"/>
              <a:t>; </a:t>
            </a:r>
            <a:r>
              <a:rPr lang="en-US" dirty="0"/>
              <a:t>outputs </a:t>
            </a:r>
            <a:r>
              <a:rPr lang="en-US" dirty="0" err="1"/>
              <a:t>ciphertext</a:t>
            </a:r>
            <a:r>
              <a:rPr lang="en-US" dirty="0"/>
              <a:t> c </a:t>
            </a:r>
            <a:br>
              <a:rPr lang="en-US" dirty="0"/>
            </a:br>
            <a:r>
              <a:rPr lang="en-US" dirty="0"/>
              <a:t>                               </a:t>
            </a:r>
            <a:r>
              <a:rPr lang="en-US" dirty="0" err="1"/>
              <a:t>c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 </a:t>
            </a:r>
            <a:r>
              <a:rPr lang="en-US" dirty="0" err="1"/>
              <a:t>Enc</a:t>
            </a:r>
            <a:r>
              <a:rPr lang="en-US" baseline="-25000" dirty="0" err="1"/>
              <a:t>k</a:t>
            </a:r>
            <a:r>
              <a:rPr lang="en-US" dirty="0"/>
              <a:t>(m)</a:t>
            </a:r>
          </a:p>
          <a:p>
            <a:pPr lvl="1"/>
            <a:r>
              <a:rPr lang="en-US" dirty="0" smtClean="0"/>
              <a:t>Dec: </a:t>
            </a:r>
            <a:r>
              <a:rPr lang="en-US" dirty="0"/>
              <a:t>takes key k and </a:t>
            </a:r>
            <a:r>
              <a:rPr lang="en-US" dirty="0" err="1" smtClean="0"/>
              <a:t>ciphertext</a:t>
            </a:r>
            <a:r>
              <a:rPr lang="en-US" dirty="0" smtClean="0"/>
              <a:t> </a:t>
            </a:r>
            <a:r>
              <a:rPr lang="en-US" dirty="0"/>
              <a:t>c as input; outputs </a:t>
            </a:r>
            <a:r>
              <a:rPr lang="en-US" dirty="0" smtClean="0"/>
              <a:t>a message m </a:t>
            </a:r>
            <a:r>
              <a:rPr lang="en-US" dirty="0"/>
              <a:t>or “error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010400" y="3048000"/>
            <a:ext cx="1447800" cy="838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7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</a:t>
            </a:r>
            <a:r>
              <a:rPr lang="en-US" dirty="0" err="1" smtClean="0"/>
              <a:t>indistinguishability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(asymptotic version)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Fix </a:t>
            </a:r>
            <a:r>
              <a:rPr lang="en-US" dirty="0" smtClean="0">
                <a:sym typeface="Symbol"/>
              </a:rPr>
              <a:t>, A</a:t>
            </a:r>
            <a:endParaRPr lang="en-US" dirty="0" smtClean="0"/>
          </a:p>
          <a:p>
            <a:r>
              <a:rPr lang="en-US" dirty="0" smtClean="0"/>
              <a:t>Define a randomized </a:t>
            </a:r>
            <a:r>
              <a:rPr lang="en-US" dirty="0" err="1" smtClean="0"/>
              <a:t>exp’t</a:t>
            </a:r>
            <a:r>
              <a:rPr lang="en-US" dirty="0" smtClean="0"/>
              <a:t> </a:t>
            </a:r>
            <a:r>
              <a:rPr lang="en-US" dirty="0" err="1" smtClean="0"/>
              <a:t>PrivK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 outputs m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 {0,1}</a:t>
            </a:r>
            <a:r>
              <a:rPr lang="en-US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 of equal length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k  Gen(1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),   b  {0,1},  c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b</a:t>
            </a:r>
            <a:r>
              <a:rPr lang="en-US" dirty="0" smtClean="0">
                <a:sym typeface="Symbol"/>
              </a:rPr>
              <a:t>’ </a:t>
            </a:r>
            <a:r>
              <a:rPr lang="en-US" dirty="0">
                <a:sym typeface="Symbol"/>
              </a:rPr>
              <a:t> </a:t>
            </a:r>
            <a:r>
              <a:rPr lang="en-US" dirty="0" smtClean="0">
                <a:sym typeface="Symbol"/>
              </a:rPr>
              <a:t>A(c)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Adversary 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 if b = b’, and we say the experiment evaluates to 1 in this case</a:t>
            </a:r>
          </a:p>
        </p:txBody>
      </p:sp>
      <p:sp>
        <p:nvSpPr>
          <p:cNvPr id="4" name="Oval 3"/>
          <p:cNvSpPr/>
          <p:nvPr/>
        </p:nvSpPr>
        <p:spPr>
          <a:xfrm>
            <a:off x="6400800" y="2743200"/>
            <a:ext cx="838200" cy="685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1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</a:t>
            </a:r>
            <a:r>
              <a:rPr lang="en-US" dirty="0" err="1" smtClean="0"/>
              <a:t>indistinguishability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(asymptotic version)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computationally indistinguishable</a:t>
            </a:r>
            <a:r>
              <a:rPr lang="en-US" dirty="0" smtClean="0">
                <a:sym typeface="Symbol"/>
              </a:rPr>
              <a:t> (aka </a:t>
            </a:r>
            <a:r>
              <a:rPr lang="en-US" i="1" dirty="0" smtClean="0">
                <a:sym typeface="Symbol"/>
              </a:rPr>
              <a:t>EAV-secure</a:t>
            </a:r>
            <a:r>
              <a:rPr lang="en-US" dirty="0" smtClean="0">
                <a:sym typeface="Symbol"/>
              </a:rPr>
              <a:t>) if 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 = 1] ≤ ½ + (n)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00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a scheme where the best attack is brute-force search over the key space, and Gen(1</a:t>
            </a:r>
            <a:r>
              <a:rPr lang="en-US" baseline="30000" dirty="0" smtClean="0"/>
              <a:t>n</a:t>
            </a:r>
            <a:r>
              <a:rPr lang="en-US" dirty="0" smtClean="0"/>
              <a:t>) generates a uniform n-bit key</a:t>
            </a:r>
          </a:p>
          <a:p>
            <a:pPr lvl="1"/>
            <a:r>
              <a:rPr lang="en-US" dirty="0" smtClean="0"/>
              <a:t>So if A runs in time t(n), then </a:t>
            </a:r>
            <a:br>
              <a:rPr lang="en-US" dirty="0" smtClean="0"/>
            </a:br>
            <a:r>
              <a:rPr lang="en-US" dirty="0" smtClean="0"/>
              <a:t>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,</a:t>
            </a:r>
            <a:r>
              <a:rPr lang="en-US" dirty="0">
                <a:sym typeface="Symbol"/>
              </a:rPr>
              <a:t>(n) = 1] &lt; ½ + </a:t>
            </a:r>
            <a:r>
              <a:rPr lang="en-US" dirty="0" smtClean="0">
                <a:sym typeface="Symbol"/>
              </a:rPr>
              <a:t>O(t(n)/2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This scheme is EAV-secure: for any polynomial t, the function t(n)/2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is negligible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31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a scheme and a particular attacker A that runs for n</a:t>
            </a:r>
            <a:r>
              <a:rPr lang="en-US" baseline="30000" dirty="0"/>
              <a:t>3</a:t>
            </a:r>
            <a:r>
              <a:rPr lang="en-US" dirty="0" smtClean="0"/>
              <a:t> minutes and breaks the scheme with probability 2</a:t>
            </a:r>
            <a:r>
              <a:rPr lang="en-US" baseline="30000" dirty="0" smtClean="0"/>
              <a:t>40</a:t>
            </a:r>
            <a:r>
              <a:rPr lang="en-US" dirty="0" smtClean="0"/>
              <a:t> 2</a:t>
            </a:r>
            <a:r>
              <a:rPr lang="en-US" baseline="30000" dirty="0" smtClean="0"/>
              <a:t>-n</a:t>
            </a:r>
            <a:endParaRPr lang="en-US" dirty="0" smtClean="0"/>
          </a:p>
          <a:p>
            <a:pPr lvl="1"/>
            <a:r>
              <a:rPr lang="en-US" dirty="0" smtClean="0"/>
              <a:t>This does not contradict asymptotic security</a:t>
            </a:r>
          </a:p>
          <a:p>
            <a:pPr lvl="1"/>
            <a:r>
              <a:rPr lang="en-US" dirty="0" smtClean="0"/>
              <a:t>What about real-world security (against this attacker)?</a:t>
            </a:r>
          </a:p>
          <a:p>
            <a:pPr lvl="2"/>
            <a:r>
              <a:rPr lang="en-US" dirty="0" smtClean="0"/>
              <a:t>n=40: A breaks scheme with prob. 1 in 6 weeks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=50: A breaks scheme with prob. 1/1000 in 3 months</a:t>
            </a:r>
          </a:p>
          <a:p>
            <a:pPr lvl="2"/>
            <a:r>
              <a:rPr lang="en-US" dirty="0" smtClean="0"/>
              <a:t>n=500: A breaks scheme with prob. 2</a:t>
            </a:r>
            <a:r>
              <a:rPr lang="en-US" baseline="30000" dirty="0" smtClean="0"/>
              <a:t>-500</a:t>
            </a:r>
            <a:r>
              <a:rPr lang="en-US" dirty="0" smtClean="0"/>
              <a:t> in 200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94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when computers get faster?</a:t>
            </a:r>
          </a:p>
          <a:p>
            <a:r>
              <a:rPr lang="en-US" dirty="0" smtClean="0"/>
              <a:t>E.g., consider a scheme that takes time n</a:t>
            </a:r>
            <a:r>
              <a:rPr lang="en-US" baseline="30000" dirty="0" smtClean="0"/>
              <a:t>2</a:t>
            </a:r>
            <a:r>
              <a:rPr lang="en-US" dirty="0" smtClean="0"/>
              <a:t> to run but time 2</a:t>
            </a:r>
            <a:r>
              <a:rPr lang="en-US" baseline="30000" dirty="0" smtClean="0"/>
              <a:t>n</a:t>
            </a:r>
            <a:r>
              <a:rPr lang="en-US" dirty="0" smtClean="0"/>
              <a:t> to break with prob. 1</a:t>
            </a:r>
          </a:p>
          <a:p>
            <a:r>
              <a:rPr lang="en-US" dirty="0" smtClean="0"/>
              <a:t>What if computers get 4x faster?</a:t>
            </a:r>
          </a:p>
          <a:p>
            <a:pPr lvl="1"/>
            <a:r>
              <a:rPr lang="en-US" dirty="0" smtClean="0"/>
              <a:t>Honest users double n; maintain same running time</a:t>
            </a:r>
          </a:p>
          <a:p>
            <a:pPr lvl="1"/>
            <a:r>
              <a:rPr lang="en-US" dirty="0" smtClean="0"/>
              <a:t>Attacker’s work is (roughly) squared!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4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and plaintext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practice, we want encryption schemes that can encrypt arbitrary-length messages</a:t>
            </a:r>
          </a:p>
          <a:p>
            <a:r>
              <a:rPr lang="en-US" dirty="0" smtClean="0"/>
              <a:t>In general, encryption does not hide the plaintext length</a:t>
            </a:r>
          </a:p>
          <a:p>
            <a:pPr lvl="1"/>
            <a:r>
              <a:rPr lang="en-US" dirty="0" smtClean="0"/>
              <a:t>The definition takes this into account by requiring m</a:t>
            </a:r>
            <a:r>
              <a:rPr lang="en-US" baseline="-25000" dirty="0" smtClean="0"/>
              <a:t>0</a:t>
            </a:r>
            <a:r>
              <a:rPr lang="en-US" dirty="0" smtClean="0"/>
              <a:t>, m</a:t>
            </a:r>
            <a:r>
              <a:rPr lang="en-US" baseline="-25000" dirty="0" smtClean="0"/>
              <a:t>1</a:t>
            </a:r>
            <a:r>
              <a:rPr lang="en-US" dirty="0" smtClean="0"/>
              <a:t> to have the same length</a:t>
            </a:r>
          </a:p>
          <a:p>
            <a:r>
              <a:rPr lang="en-US" dirty="0" smtClean="0"/>
              <a:t>But beware that leaking plaintext length can often lead to problems in the real world!</a:t>
            </a:r>
          </a:p>
          <a:p>
            <a:pPr lvl="1"/>
            <a:r>
              <a:rPr lang="en-US" dirty="0" smtClean="0"/>
              <a:t>Obvious examples…</a:t>
            </a:r>
          </a:p>
          <a:p>
            <a:pPr lvl="1"/>
            <a:r>
              <a:rPr lang="en-US" dirty="0" smtClean="0"/>
              <a:t>Database searches</a:t>
            </a:r>
          </a:p>
          <a:p>
            <a:pPr lvl="1"/>
            <a:r>
              <a:rPr lang="en-US" dirty="0" smtClean="0"/>
              <a:t>Encrypting compressed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6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10600" cy="4525963"/>
          </a:xfrm>
        </p:spPr>
        <p:txBody>
          <a:bodyPr/>
          <a:lstStyle/>
          <a:p>
            <a:r>
              <a:rPr lang="en-US" dirty="0" smtClean="0"/>
              <a:t>From now on, we will assume the computational setting by default</a:t>
            </a:r>
          </a:p>
          <a:p>
            <a:pPr lvl="1"/>
            <a:r>
              <a:rPr lang="en-US" dirty="0" smtClean="0"/>
              <a:t>Usually, the </a:t>
            </a:r>
            <a:r>
              <a:rPr lang="en-US" i="1" dirty="0" smtClean="0"/>
              <a:t>asymptotic</a:t>
            </a:r>
            <a:r>
              <a:rPr lang="en-US" dirty="0" smtClean="0"/>
              <a:t> setting</a:t>
            </a:r>
          </a:p>
        </p:txBody>
      </p:sp>
    </p:spTree>
    <p:extLst>
      <p:ext uri="{BB962C8B-B14F-4D97-AF65-F5344CB8AC3E}">
        <p14:creationId xmlns:p14="http://schemas.microsoft.com/office/powerpoint/2010/main" val="266287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tx1"/>
                </a:solidFill>
              </a:rPr>
              <a:t>Pseudorandomness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7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Requires that </a:t>
            </a:r>
            <a:r>
              <a:rPr lang="en-US" i="1" dirty="0" smtClean="0"/>
              <a:t>absolutely no information</a:t>
            </a:r>
            <a:r>
              <a:rPr lang="en-US" dirty="0" smtClean="0"/>
              <a:t> about the plaintext is leaked, even to eavesdroppers </a:t>
            </a:r>
            <a:r>
              <a:rPr lang="en-US" i="1" dirty="0" smtClean="0"/>
              <a:t>with unlimited computational power</a:t>
            </a:r>
            <a:endParaRPr lang="en-US" dirty="0" smtClean="0"/>
          </a:p>
          <a:p>
            <a:pPr lvl="1"/>
            <a:r>
              <a:rPr lang="en-US" dirty="0" smtClean="0"/>
              <a:t>Seems unnecessarily strong</a:t>
            </a:r>
          </a:p>
        </p:txBody>
      </p:sp>
    </p:spTree>
    <p:extLst>
      <p:ext uri="{BB962C8B-B14F-4D97-AF65-F5344CB8AC3E}">
        <p14:creationId xmlns:p14="http://schemas.microsoft.com/office/powerpoint/2010/main" val="181850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Pseudorandomness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mportant building block for computationally secure encryption</a:t>
            </a:r>
          </a:p>
          <a:p>
            <a:endParaRPr lang="en-US" dirty="0" smtClean="0"/>
          </a:p>
          <a:p>
            <a:r>
              <a:rPr lang="en-US" dirty="0"/>
              <a:t>I</a:t>
            </a:r>
            <a:r>
              <a:rPr lang="en-US" dirty="0" smtClean="0"/>
              <a:t>mportant concept in cryptography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0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“random”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does “uniform” mean?</a:t>
            </a:r>
          </a:p>
          <a:p>
            <a:r>
              <a:rPr lang="en-US" dirty="0" smtClean="0"/>
              <a:t>Which of the following is a uniform string?</a:t>
            </a:r>
          </a:p>
          <a:p>
            <a:pPr lvl="1"/>
            <a:r>
              <a:rPr lang="en-US" dirty="0" smtClean="0"/>
              <a:t>0101010101010101</a:t>
            </a:r>
          </a:p>
          <a:p>
            <a:pPr lvl="1"/>
            <a:r>
              <a:rPr lang="en-US" dirty="0" smtClean="0"/>
              <a:t>0010111011100110</a:t>
            </a:r>
          </a:p>
          <a:p>
            <a:pPr lvl="1"/>
            <a:r>
              <a:rPr lang="en-US" dirty="0" smtClean="0"/>
              <a:t>0000000000000000</a:t>
            </a:r>
          </a:p>
          <a:p>
            <a:r>
              <a:rPr lang="en-US" dirty="0" smtClean="0"/>
              <a:t>If we generate a uniform 16-bit string, each of the above occurs with probability 2</a:t>
            </a:r>
            <a:r>
              <a:rPr lang="en-US" baseline="30000" dirty="0" smtClean="0"/>
              <a:t>-16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63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“uniform”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“Uniformity” is not a property of a </a:t>
            </a:r>
            <a:r>
              <a:rPr lang="en-US" i="1" dirty="0" smtClean="0"/>
              <a:t>string</a:t>
            </a:r>
            <a:r>
              <a:rPr lang="en-US" dirty="0" smtClean="0"/>
              <a:t>, but a property of a </a:t>
            </a:r>
            <a:r>
              <a:rPr lang="en-US" i="1" dirty="0" smtClean="0"/>
              <a:t>distribution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distribution on </a:t>
            </a:r>
            <a:r>
              <a:rPr lang="en-US" i="1" dirty="0" smtClean="0"/>
              <a:t>n</a:t>
            </a:r>
            <a:r>
              <a:rPr lang="en-US" dirty="0" smtClean="0"/>
              <a:t>-bit strings is a function </a:t>
            </a:r>
            <a:br>
              <a:rPr lang="en-US" dirty="0" smtClean="0"/>
            </a:br>
            <a:r>
              <a:rPr lang="en-US" dirty="0" smtClean="0"/>
              <a:t>D: {0,1}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[0,1] such that </a:t>
            </a:r>
            <a:r>
              <a:rPr lang="en-US" baseline="-25000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D(x) = 1</a:t>
            </a:r>
          </a:p>
          <a:p>
            <a:pPr lvl="1"/>
            <a:r>
              <a:rPr lang="en-US" dirty="0" smtClean="0">
                <a:sym typeface="Symbol"/>
              </a:rPr>
              <a:t>The </a:t>
            </a:r>
            <a:r>
              <a:rPr lang="en-US" i="1" dirty="0" smtClean="0">
                <a:sym typeface="Symbol"/>
              </a:rPr>
              <a:t>uniform</a:t>
            </a:r>
            <a:r>
              <a:rPr lang="en-US" dirty="0" smtClean="0">
                <a:sym typeface="Symbol"/>
              </a:rPr>
              <a:t> distribution on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-bit strings, denoted U</a:t>
            </a:r>
            <a:r>
              <a:rPr lang="en-US" baseline="-25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, assigns probability 2</a:t>
            </a:r>
            <a:r>
              <a:rPr lang="en-US" baseline="30000" dirty="0" smtClean="0">
                <a:sym typeface="Symbol"/>
              </a:rPr>
              <a:t>-n</a:t>
            </a:r>
            <a:r>
              <a:rPr lang="en-US" dirty="0" smtClean="0">
                <a:sym typeface="Symbol"/>
              </a:rPr>
              <a:t> to every x 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0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“pseudorandom”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Informal: cannot be distinguished from uniform (i.e., random)</a:t>
            </a:r>
          </a:p>
          <a:p>
            <a:r>
              <a:rPr lang="en-US" dirty="0"/>
              <a:t>Which </a:t>
            </a:r>
            <a:r>
              <a:rPr lang="en-US" dirty="0" smtClean="0"/>
              <a:t>of </a:t>
            </a:r>
            <a:r>
              <a:rPr lang="en-US" dirty="0"/>
              <a:t>the following is </a:t>
            </a:r>
            <a:r>
              <a:rPr lang="en-US" dirty="0" smtClean="0"/>
              <a:t>pseudorandom?</a:t>
            </a:r>
            <a:endParaRPr lang="en-US" dirty="0"/>
          </a:p>
          <a:p>
            <a:pPr lvl="1"/>
            <a:r>
              <a:rPr lang="en-US" dirty="0"/>
              <a:t>0101010101010101</a:t>
            </a:r>
          </a:p>
          <a:p>
            <a:pPr lvl="1"/>
            <a:r>
              <a:rPr lang="en-US" dirty="0"/>
              <a:t>0010111011100110</a:t>
            </a:r>
          </a:p>
          <a:p>
            <a:pPr lvl="1"/>
            <a:r>
              <a:rPr lang="en-US" dirty="0" smtClean="0"/>
              <a:t>0000000000000000</a:t>
            </a:r>
          </a:p>
          <a:p>
            <a:r>
              <a:rPr lang="en-US" dirty="0" err="1" smtClean="0"/>
              <a:t>Pseudorandomness</a:t>
            </a:r>
            <a:r>
              <a:rPr lang="en-US" dirty="0" smtClean="0"/>
              <a:t> is a property of a </a:t>
            </a:r>
            <a:r>
              <a:rPr lang="en-US" i="1" dirty="0" smtClean="0"/>
              <a:t>distribution</a:t>
            </a:r>
            <a:r>
              <a:rPr lang="en-US" dirty="0" smtClean="0"/>
              <a:t>, not a </a:t>
            </a:r>
            <a:r>
              <a:rPr lang="en-US" i="1" dirty="0" smtClean="0"/>
              <a:t>string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6607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Pseudorandomness</a:t>
            </a:r>
            <a:r>
              <a:rPr lang="en-US" dirty="0" smtClean="0"/>
              <a:t> (take 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 some distribution D on </a:t>
            </a:r>
            <a:r>
              <a:rPr lang="en-US" i="1" dirty="0" smtClean="0"/>
              <a:t>n</a:t>
            </a:r>
            <a:r>
              <a:rPr lang="en-US" dirty="0" smtClean="0"/>
              <a:t>-bit strings</a:t>
            </a:r>
          </a:p>
          <a:p>
            <a:pPr lvl="1"/>
            <a:r>
              <a:rPr lang="en-US" dirty="0" smtClean="0"/>
              <a:t>x </a:t>
            </a:r>
            <a:r>
              <a:rPr lang="en-US" dirty="0" smtClean="0">
                <a:sym typeface="Symbol"/>
              </a:rPr>
              <a:t> D means “sample x according to D”</a:t>
            </a:r>
          </a:p>
          <a:p>
            <a:r>
              <a:rPr lang="en-US" dirty="0" smtClean="0">
                <a:sym typeface="Symbol"/>
              </a:rPr>
              <a:t>Historically, D was considered pseudorandom if it “passed a bunch of statistical tests”</a:t>
            </a:r>
          </a:p>
          <a:p>
            <a:pPr lvl="1"/>
            <a:r>
              <a:rPr lang="en-US" dirty="0" err="1" smtClean="0">
                <a:sym typeface="Symbol"/>
              </a:rPr>
              <a:t>Pr</a:t>
            </a:r>
            <a:r>
              <a:rPr lang="en-US" baseline="-25000" dirty="0" err="1" smtClean="0"/>
              <a:t>x</a:t>
            </a:r>
            <a:r>
              <a:rPr lang="en-US" baseline="-25000" dirty="0" smtClean="0"/>
              <a:t> </a:t>
            </a:r>
            <a:r>
              <a:rPr lang="en-US" baseline="-25000" dirty="0">
                <a:sym typeface="Symbol"/>
              </a:rPr>
              <a:t> </a:t>
            </a:r>
            <a:r>
              <a:rPr lang="en-US" baseline="-25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[1</a:t>
            </a:r>
            <a:r>
              <a:rPr lang="en-US" baseline="30000" dirty="0" smtClean="0">
                <a:sym typeface="Symbol"/>
              </a:rPr>
              <a:t>st</a:t>
            </a:r>
            <a:r>
              <a:rPr lang="en-US" dirty="0" smtClean="0">
                <a:sym typeface="Symbol"/>
              </a:rPr>
              <a:t> bit of x is 1]  ½ </a:t>
            </a:r>
          </a:p>
          <a:p>
            <a:pPr lvl="1"/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</a:t>
            </a:r>
            <a:r>
              <a:rPr lang="en-US" baseline="-25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[parity </a:t>
            </a:r>
            <a:r>
              <a:rPr lang="en-US" dirty="0">
                <a:sym typeface="Symbol"/>
              </a:rPr>
              <a:t>of x is </a:t>
            </a:r>
            <a:r>
              <a:rPr lang="en-US" dirty="0" smtClean="0">
                <a:sym typeface="Symbol"/>
              </a:rPr>
              <a:t>1] </a:t>
            </a:r>
            <a:r>
              <a:rPr lang="en-US" dirty="0">
                <a:sym typeface="Symbol"/>
              </a:rPr>
              <a:t> </a:t>
            </a:r>
            <a:r>
              <a:rPr lang="en-US" dirty="0" smtClean="0">
                <a:sym typeface="Symbol"/>
              </a:rPr>
              <a:t>½</a:t>
            </a:r>
          </a:p>
          <a:p>
            <a:pPr lvl="1"/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</a:t>
            </a:r>
            <a:r>
              <a:rPr lang="en-US" baseline="-25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[A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(x)=1]  </a:t>
            </a:r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</a:t>
            </a:r>
            <a:r>
              <a:rPr lang="en-US" baseline="-25000" dirty="0" smtClean="0">
                <a:sym typeface="Symbol"/>
              </a:rPr>
              <a:t>U</a:t>
            </a:r>
            <a:r>
              <a:rPr lang="en-US" sz="2400" baseline="-4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[A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(x)=1] for </a:t>
            </a:r>
            <a:r>
              <a:rPr lang="en-US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= 1, …, 20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48914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Pseudorandomness</a:t>
            </a:r>
            <a:r>
              <a:rPr lang="en-US" dirty="0" smtClean="0"/>
              <a:t> (take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not sufficient in an adversarial setting!</a:t>
            </a:r>
          </a:p>
          <a:p>
            <a:pPr lvl="1"/>
            <a:r>
              <a:rPr lang="en-US" dirty="0" smtClean="0"/>
              <a:t>Who knows what statistical test an attacker </a:t>
            </a:r>
            <a:br>
              <a:rPr lang="en-US" dirty="0" smtClean="0"/>
            </a:br>
            <a:r>
              <a:rPr lang="en-US" dirty="0" smtClean="0"/>
              <a:t>will use?</a:t>
            </a:r>
          </a:p>
          <a:p>
            <a:pPr lvl="1"/>
            <a:endParaRPr lang="en-US" dirty="0"/>
          </a:p>
          <a:p>
            <a:r>
              <a:rPr lang="en-US" dirty="0" smtClean="0"/>
              <a:t>Cryptographic </a:t>
            </a:r>
            <a:r>
              <a:rPr lang="en-US" dirty="0" err="1" smtClean="0"/>
              <a:t>def’n</a:t>
            </a:r>
            <a:r>
              <a:rPr lang="en-US" dirty="0" smtClean="0"/>
              <a:t> of </a:t>
            </a:r>
            <a:r>
              <a:rPr lang="en-US" dirty="0" err="1" smtClean="0"/>
              <a:t>pseudorandomness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 is pseudorandom if it passes all </a:t>
            </a:r>
            <a:r>
              <a:rPr lang="en-US" i="1" dirty="0" smtClean="0"/>
              <a:t>efficient</a:t>
            </a:r>
            <a:r>
              <a:rPr lang="en-US" dirty="0" smtClean="0"/>
              <a:t> statistical tests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33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Pseudorandomness</a:t>
            </a:r>
            <a:r>
              <a:rPr lang="en-US" dirty="0" smtClean="0"/>
              <a:t> (concrete)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D be a distribution on </a:t>
            </a:r>
            <a:r>
              <a:rPr lang="en-US" i="1" dirty="0"/>
              <a:t>p</a:t>
            </a:r>
            <a:r>
              <a:rPr lang="en-US" dirty="0" smtClean="0"/>
              <a:t>-bit strings</a:t>
            </a:r>
          </a:p>
          <a:p>
            <a:endParaRPr lang="en-US" dirty="0" smtClean="0"/>
          </a:p>
          <a:p>
            <a:r>
              <a:rPr lang="en-US" dirty="0" smtClean="0"/>
              <a:t>D is (t, </a:t>
            </a:r>
            <a:r>
              <a:rPr lang="en-US" dirty="0" smtClean="0">
                <a:sym typeface="Symbol"/>
              </a:rPr>
              <a:t>)-pseudorandom if for all A running in time at most t, 	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| </a:t>
            </a:r>
            <a:r>
              <a:rPr lang="en-US" dirty="0" err="1" smtClean="0">
                <a:sym typeface="Symbol"/>
              </a:rPr>
              <a:t>Pr</a:t>
            </a:r>
            <a:r>
              <a:rPr lang="en-US" baseline="-25000" dirty="0" err="1" smtClean="0"/>
              <a:t>x</a:t>
            </a:r>
            <a:r>
              <a:rPr lang="en-US" baseline="-25000" dirty="0" smtClean="0"/>
              <a:t> </a:t>
            </a:r>
            <a:r>
              <a:rPr lang="en-US" baseline="-25000" dirty="0">
                <a:sym typeface="Symbol"/>
              </a:rPr>
              <a:t> </a:t>
            </a:r>
            <a:r>
              <a:rPr lang="en-US" baseline="-25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[A(x)=1] - </a:t>
            </a:r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</a:t>
            </a:r>
            <a:r>
              <a:rPr lang="en-US" baseline="-25000" dirty="0" smtClean="0">
                <a:sym typeface="Symbol"/>
              </a:rPr>
              <a:t>U</a:t>
            </a:r>
            <a:r>
              <a:rPr lang="en-US" sz="2800" baseline="-40000" dirty="0">
                <a:sym typeface="Symbol"/>
              </a:rPr>
              <a:t>p</a:t>
            </a:r>
            <a:r>
              <a:rPr lang="en-US" dirty="0" smtClean="0">
                <a:sym typeface="Symbol"/>
              </a:rPr>
              <a:t>[A(x)=1] | ≤ </a:t>
            </a:r>
            <a:r>
              <a:rPr lang="en-US" dirty="0">
                <a:sym typeface="Symbol"/>
              </a:rPr>
              <a:t>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68284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Pseudorandomness</a:t>
            </a:r>
            <a:r>
              <a:rPr lang="en-US" dirty="0" smtClean="0"/>
              <a:t> (asymptotic)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parameter </a:t>
            </a:r>
            <a:r>
              <a:rPr lang="en-US" i="1" dirty="0" smtClean="0"/>
              <a:t>n</a:t>
            </a:r>
            <a:r>
              <a:rPr lang="en-US" dirty="0" smtClean="0"/>
              <a:t>, polynomial </a:t>
            </a:r>
            <a:r>
              <a:rPr lang="en-US" i="1" dirty="0" smtClean="0"/>
              <a:t>p</a:t>
            </a:r>
          </a:p>
          <a:p>
            <a:endParaRPr lang="en-US" dirty="0" smtClean="0"/>
          </a:p>
          <a:p>
            <a:r>
              <a:rPr lang="en-US" dirty="0" smtClean="0"/>
              <a:t>Let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 be a distribution over </a:t>
            </a:r>
            <a:r>
              <a:rPr lang="en-US" i="1" dirty="0" smtClean="0"/>
              <a:t>p(n)</a:t>
            </a:r>
            <a:r>
              <a:rPr lang="en-US" dirty="0" smtClean="0"/>
              <a:t>-bit strings</a:t>
            </a:r>
          </a:p>
          <a:p>
            <a:r>
              <a:rPr lang="en-US" dirty="0" err="1" smtClean="0"/>
              <a:t>Pseudorandomness</a:t>
            </a:r>
            <a:r>
              <a:rPr lang="en-US" dirty="0" smtClean="0"/>
              <a:t> is a property of a </a:t>
            </a:r>
            <a:r>
              <a:rPr lang="en-US" i="1" dirty="0" smtClean="0"/>
              <a:t>sequence</a:t>
            </a:r>
            <a:r>
              <a:rPr lang="en-US" dirty="0" smtClean="0"/>
              <a:t> of distributions {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} = {D</a:t>
            </a:r>
            <a:r>
              <a:rPr lang="en-US" baseline="-25000" dirty="0" smtClean="0"/>
              <a:t>1</a:t>
            </a:r>
            <a:r>
              <a:rPr lang="en-US" dirty="0" smtClean="0"/>
              <a:t>, D</a:t>
            </a:r>
            <a:r>
              <a:rPr lang="en-US" baseline="-25000" dirty="0" smtClean="0"/>
              <a:t>2</a:t>
            </a:r>
            <a:r>
              <a:rPr lang="en-US" dirty="0" smtClean="0"/>
              <a:t>, …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16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Pseudorandomness</a:t>
            </a:r>
            <a:r>
              <a:rPr lang="en-US" dirty="0"/>
              <a:t> (asymptotic)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{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} is </a:t>
            </a:r>
            <a:r>
              <a:rPr lang="en-US" i="1" dirty="0" smtClean="0"/>
              <a:t>pseudorandom</a:t>
            </a:r>
            <a:r>
              <a:rPr lang="en-US" dirty="0" smtClean="0"/>
              <a:t> if for all probabilistic, polynomial-time distinguishers A, there is a negligible function </a:t>
            </a:r>
            <a:r>
              <a:rPr lang="en-US" dirty="0" smtClean="0">
                <a:sym typeface="Symbol"/>
              </a:rPr>
              <a:t> such that</a:t>
            </a:r>
            <a:r>
              <a:rPr lang="en-US" sz="2800" dirty="0" smtClean="0">
                <a:sym typeface="Symbol"/>
              </a:rPr>
              <a:t/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/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      </a:t>
            </a:r>
            <a:r>
              <a:rPr lang="en-US" sz="3600" dirty="0" smtClean="0">
                <a:sym typeface="Symbol"/>
              </a:rPr>
              <a:t>|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baseline="-25000" dirty="0" err="1"/>
              <a:t>x</a:t>
            </a:r>
            <a:r>
              <a:rPr lang="en-US" sz="2800" baseline="-25000" dirty="0"/>
              <a:t> </a:t>
            </a:r>
            <a:r>
              <a:rPr lang="en-US" sz="2800" baseline="-25000" dirty="0">
                <a:sym typeface="Symbol"/>
              </a:rPr>
              <a:t> </a:t>
            </a:r>
            <a:r>
              <a:rPr lang="en-US" sz="2800" baseline="-25000" dirty="0" err="1" smtClean="0">
                <a:sym typeface="Symbol"/>
              </a:rPr>
              <a:t>D</a:t>
            </a:r>
            <a:r>
              <a:rPr lang="en-US" sz="2400" baseline="-40000" dirty="0" err="1" smtClean="0">
                <a:sym typeface="Symbol"/>
              </a:rPr>
              <a:t>n</a:t>
            </a:r>
            <a:r>
              <a:rPr lang="en-US" sz="2800" dirty="0" smtClean="0">
                <a:sym typeface="Symbol"/>
              </a:rPr>
              <a:t>[A(x</a:t>
            </a:r>
            <a:r>
              <a:rPr lang="en-US" sz="2800" dirty="0">
                <a:sym typeface="Symbol"/>
              </a:rPr>
              <a:t>)=1] -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baseline="-25000" dirty="0" err="1"/>
              <a:t>x</a:t>
            </a:r>
            <a:r>
              <a:rPr lang="en-US" sz="2800" baseline="-25000" dirty="0"/>
              <a:t> </a:t>
            </a:r>
            <a:r>
              <a:rPr lang="en-US" sz="2800" baseline="-25000" dirty="0">
                <a:sym typeface="Symbol"/>
              </a:rPr>
              <a:t> </a:t>
            </a:r>
            <a:r>
              <a:rPr lang="en-US" sz="2800" baseline="-25000" dirty="0" smtClean="0">
                <a:sym typeface="Symbol"/>
              </a:rPr>
              <a:t>U</a:t>
            </a:r>
            <a:r>
              <a:rPr lang="en-US" sz="2400" baseline="-40000" dirty="0" smtClean="0">
                <a:sym typeface="Symbol"/>
              </a:rPr>
              <a:t>p(n)</a:t>
            </a:r>
            <a:r>
              <a:rPr lang="en-US" sz="2800" dirty="0" smtClean="0">
                <a:sym typeface="Symbol"/>
              </a:rPr>
              <a:t>[</a:t>
            </a:r>
            <a:r>
              <a:rPr lang="en-US" sz="2800" dirty="0">
                <a:sym typeface="Symbol"/>
              </a:rPr>
              <a:t>A</a:t>
            </a:r>
            <a:r>
              <a:rPr lang="en-US" sz="2800" dirty="0" smtClean="0">
                <a:sym typeface="Symbol"/>
              </a:rPr>
              <a:t>(x</a:t>
            </a:r>
            <a:r>
              <a:rPr lang="en-US" sz="2800" dirty="0">
                <a:sym typeface="Symbol"/>
              </a:rPr>
              <a:t>)=1] </a:t>
            </a:r>
            <a:r>
              <a:rPr lang="en-US" sz="3600" dirty="0">
                <a:sym typeface="Symbol"/>
              </a:rPr>
              <a:t>|</a:t>
            </a:r>
            <a:r>
              <a:rPr lang="en-US" sz="2800" dirty="0">
                <a:sym typeface="Symbol"/>
              </a:rPr>
              <a:t> ≤ </a:t>
            </a:r>
            <a:r>
              <a:rPr lang="en-US" sz="2800" dirty="0" smtClean="0">
                <a:sym typeface="Symbol"/>
              </a:rPr>
              <a:t>(n)</a:t>
            </a:r>
            <a:r>
              <a:rPr lang="en-US" dirty="0" smtClean="0">
                <a:sym typeface="Symbol"/>
              </a:rPr>
              <a:t/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301128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Pseudorandom generators</a:t>
            </a:r>
            <a:r>
              <a:rPr lang="en-US" dirty="0"/>
              <a:t> </a:t>
            </a:r>
            <a:r>
              <a:rPr lang="en-US" dirty="0" smtClean="0"/>
              <a:t>(PRGs)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 PRG is an efficient, deterministic algorithm </a:t>
            </a:r>
            <a:br>
              <a:rPr lang="en-US" dirty="0" smtClean="0"/>
            </a:br>
            <a:r>
              <a:rPr lang="en-US" dirty="0" smtClean="0"/>
              <a:t>that expands a </a:t>
            </a:r>
            <a:r>
              <a:rPr lang="en-US" i="1" dirty="0" smtClean="0"/>
              <a:t>short, uniform seed </a:t>
            </a:r>
            <a:r>
              <a:rPr lang="en-US" dirty="0" smtClean="0"/>
              <a:t>into a </a:t>
            </a:r>
            <a:br>
              <a:rPr lang="en-US" dirty="0" smtClean="0"/>
            </a:br>
            <a:r>
              <a:rPr lang="en-US" i="1" dirty="0" smtClean="0"/>
              <a:t>longer, pseudorandom </a:t>
            </a:r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Useful whenever you have a “small” number of true random bits, and want lots of “random-looking”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20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Would be ok if a scheme leaked information </a:t>
            </a:r>
            <a:r>
              <a:rPr lang="en-US" i="1" dirty="0" smtClean="0"/>
              <a:t>with tiny probability</a:t>
            </a:r>
            <a:r>
              <a:rPr lang="en-US" dirty="0" smtClean="0"/>
              <a:t> to eavesdroppers </a:t>
            </a:r>
            <a:r>
              <a:rPr lang="en-US" i="1" dirty="0" smtClean="0"/>
              <a:t>with bounded computational resources</a:t>
            </a:r>
            <a:endParaRPr lang="en-US" dirty="0"/>
          </a:p>
          <a:p>
            <a:r>
              <a:rPr lang="en-US" dirty="0" smtClean="0"/>
              <a:t>I.e., we can relax perfect secrecy by</a:t>
            </a:r>
          </a:p>
          <a:p>
            <a:pPr lvl="1"/>
            <a:r>
              <a:rPr lang="en-US" dirty="0" smtClean="0"/>
              <a:t>Allowing security to “fail” with tiny probability </a:t>
            </a:r>
          </a:p>
          <a:p>
            <a:pPr lvl="1"/>
            <a:r>
              <a:rPr lang="en-US" dirty="0" smtClean="0"/>
              <a:t>Restricting attention to “efficient” attackers</a:t>
            </a:r>
          </a:p>
        </p:txBody>
      </p:sp>
    </p:spTree>
    <p:extLst>
      <p:ext uri="{BB962C8B-B14F-4D97-AF65-F5344CB8AC3E}">
        <p14:creationId xmlns:p14="http://schemas.microsoft.com/office/powerpoint/2010/main" val="106441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G be a deterministic, poly-time algorithm that is</a:t>
            </a:r>
            <a:r>
              <a:rPr lang="en-US" dirty="0"/>
              <a:t> </a:t>
            </a:r>
            <a:r>
              <a:rPr lang="en-US" i="1" dirty="0" smtClean="0"/>
              <a:t>expanding</a:t>
            </a:r>
            <a:r>
              <a:rPr lang="en-US" dirty="0" smtClean="0"/>
              <a:t>, i.e., |G(x)| = p(|x|) &gt; |x|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19500" y="3124200"/>
            <a:ext cx="1752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i="1" dirty="0" smtClean="0"/>
              <a:t>seed</a:t>
            </a:r>
            <a:endParaRPr lang="en-US" i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495800" y="3733800"/>
            <a:ext cx="0" cy="406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191000" y="4140200"/>
            <a:ext cx="571500" cy="50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495800" y="4648200"/>
            <a:ext cx="0" cy="406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62000" y="5054600"/>
            <a:ext cx="73914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i="1" dirty="0" smtClean="0"/>
              <a:t>output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0047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10600" cy="4525963"/>
          </a:xfrm>
        </p:spPr>
        <p:txBody>
          <a:bodyPr>
            <a:normAutofit/>
          </a:bodyPr>
          <a:lstStyle/>
          <a:p>
            <a:r>
              <a:rPr lang="en-US" dirty="0"/>
              <a:t>Let G be a deterministic, poly-time </a:t>
            </a:r>
            <a:r>
              <a:rPr lang="en-US" dirty="0" smtClean="0"/>
              <a:t>algorithm that </a:t>
            </a:r>
            <a:r>
              <a:rPr lang="en-US" dirty="0"/>
              <a:t>is </a:t>
            </a:r>
            <a:r>
              <a:rPr lang="en-US" i="1" dirty="0" smtClean="0"/>
              <a:t>expanding</a:t>
            </a:r>
            <a:r>
              <a:rPr lang="en-US" dirty="0" smtClean="0"/>
              <a:t>, i.e., </a:t>
            </a:r>
            <a:r>
              <a:rPr lang="en-US" dirty="0"/>
              <a:t>|G(x)| = p(|x|) &gt; |x|</a:t>
            </a:r>
          </a:p>
          <a:p>
            <a:r>
              <a:rPr lang="en-US" dirty="0" smtClean="0"/>
              <a:t>G defines a sequence of distributions!</a:t>
            </a:r>
          </a:p>
          <a:p>
            <a:pPr lvl="1"/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 = the distribution on p(n)-bit strings defined by choosing x </a:t>
            </a:r>
            <a:r>
              <a:rPr lang="en-US" dirty="0" smtClean="0">
                <a:sym typeface="Symbol"/>
              </a:rPr>
              <a:t> U</a:t>
            </a:r>
            <a:r>
              <a:rPr lang="en-US" baseline="-25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and outputting G(x)</a:t>
            </a:r>
          </a:p>
          <a:p>
            <a:pPr lvl="1"/>
            <a:r>
              <a:rPr lang="en-US" dirty="0" err="1" smtClean="0">
                <a:sym typeface="Symbol"/>
              </a:rPr>
              <a:t>Pr</a:t>
            </a:r>
            <a:r>
              <a:rPr lang="en-US" baseline="-25000" dirty="0" err="1" smtClean="0">
                <a:sym typeface="Symbol"/>
              </a:rPr>
              <a:t>D</a:t>
            </a:r>
            <a:r>
              <a:rPr lang="en-US" sz="2400" baseline="-40000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[y] = </a:t>
            </a:r>
            <a:r>
              <a:rPr lang="en-US" dirty="0" err="1" smtClean="0">
                <a:sym typeface="Symbol"/>
              </a:rPr>
              <a:t>Pr</a:t>
            </a:r>
            <a:r>
              <a:rPr lang="en-US" baseline="-25000" dirty="0" err="1" smtClean="0">
                <a:sym typeface="Symbol"/>
              </a:rPr>
              <a:t>U</a:t>
            </a:r>
            <a:r>
              <a:rPr lang="en-US" sz="2400" baseline="-40000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[G(x) = y] = </a:t>
            </a:r>
            <a:r>
              <a:rPr lang="en-US" baseline="-25000" dirty="0" smtClean="0">
                <a:sym typeface="Symbol"/>
              </a:rPr>
              <a:t>x : G(x)=y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Pr</a:t>
            </a:r>
            <a:r>
              <a:rPr lang="en-US" baseline="-25000" dirty="0" err="1" smtClean="0">
                <a:sym typeface="Symbol"/>
              </a:rPr>
              <a:t>U</a:t>
            </a:r>
            <a:r>
              <a:rPr lang="en-US" sz="2000" baseline="-40000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[x]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= </a:t>
            </a:r>
            <a:r>
              <a:rPr lang="en-US" dirty="0">
                <a:sym typeface="Symbol"/>
              </a:rPr>
              <a:t></a:t>
            </a:r>
            <a:r>
              <a:rPr lang="en-US" baseline="-25000" dirty="0" smtClean="0">
                <a:sym typeface="Symbol"/>
              </a:rPr>
              <a:t>x : </a:t>
            </a:r>
            <a:r>
              <a:rPr lang="en-US" baseline="-25000" dirty="0">
                <a:sym typeface="Symbol"/>
              </a:rPr>
              <a:t>G(x)=y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-n</a:t>
            </a:r>
            <a:r>
              <a:rPr lang="en-US" dirty="0" smtClean="0">
                <a:sym typeface="Symbol"/>
              </a:rPr>
              <a:t>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= |{x : G(x)=y}|/2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Note that most y occur with probability 0</a:t>
            </a:r>
          </a:p>
        </p:txBody>
      </p:sp>
    </p:spTree>
    <p:extLst>
      <p:ext uri="{BB962C8B-B14F-4D97-AF65-F5344CB8AC3E}">
        <p14:creationId xmlns:p14="http://schemas.microsoft.com/office/powerpoint/2010/main" val="233133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Tiny probability of failure?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Say security fails with probability 2</a:t>
            </a:r>
            <a:r>
              <a:rPr lang="en-US" baseline="30000" dirty="0" smtClean="0"/>
              <a:t>-60</a:t>
            </a:r>
            <a:endParaRPr lang="en-US" dirty="0" smtClean="0"/>
          </a:p>
          <a:p>
            <a:pPr lvl="1"/>
            <a:r>
              <a:rPr lang="en-US" dirty="0" smtClean="0"/>
              <a:t>Should we be concerned about this?</a:t>
            </a:r>
          </a:p>
          <a:p>
            <a:pPr lvl="1"/>
            <a:r>
              <a:rPr lang="en-US" dirty="0" smtClean="0"/>
              <a:t>With probability &gt; 2</a:t>
            </a:r>
            <a:r>
              <a:rPr lang="en-US" baseline="30000" dirty="0" smtClean="0"/>
              <a:t>-60</a:t>
            </a:r>
            <a:r>
              <a:rPr lang="en-US" dirty="0" smtClean="0"/>
              <a:t>, the sender and receiver will both be struck by lightning in the next year…</a:t>
            </a:r>
          </a:p>
          <a:p>
            <a:pPr lvl="1"/>
            <a:r>
              <a:rPr lang="en-US" dirty="0" smtClean="0"/>
              <a:t>Something that occurs with probability 2</a:t>
            </a:r>
            <a:r>
              <a:rPr lang="en-US" baseline="30000" dirty="0" smtClean="0"/>
              <a:t>-60</a:t>
            </a:r>
            <a:r>
              <a:rPr lang="en-US" dirty="0" smtClean="0"/>
              <a:t>/sec is expected to occur once every 100 billion years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01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Bounded attackers?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brute-force search of key space; assume one key can be tested per clock cycle</a:t>
            </a:r>
          </a:p>
          <a:p>
            <a:r>
              <a:rPr lang="en-US" dirty="0" smtClean="0"/>
              <a:t>Desktop computer </a:t>
            </a:r>
            <a:r>
              <a:rPr lang="en-US" dirty="0" smtClean="0">
                <a:sym typeface="Symbol"/>
              </a:rPr>
              <a:t> 2</a:t>
            </a:r>
            <a:r>
              <a:rPr lang="en-US" baseline="30000" dirty="0" smtClean="0">
                <a:sym typeface="Symbol"/>
              </a:rPr>
              <a:t>57</a:t>
            </a:r>
            <a:r>
              <a:rPr lang="en-US" dirty="0" smtClean="0">
                <a:sym typeface="Symbol"/>
              </a:rPr>
              <a:t> keys/year</a:t>
            </a:r>
          </a:p>
          <a:p>
            <a:r>
              <a:rPr lang="en-US" dirty="0" smtClean="0">
                <a:sym typeface="Symbol"/>
              </a:rPr>
              <a:t>Supercomputer  2</a:t>
            </a:r>
            <a:r>
              <a:rPr lang="en-US" baseline="30000" dirty="0" smtClean="0">
                <a:sym typeface="Symbol"/>
              </a:rPr>
              <a:t>80</a:t>
            </a:r>
            <a:r>
              <a:rPr lang="en-US" dirty="0" smtClean="0">
                <a:sym typeface="Symbol"/>
              </a:rPr>
              <a:t> keys/year</a:t>
            </a:r>
          </a:p>
          <a:p>
            <a:r>
              <a:rPr lang="en-US" dirty="0" smtClean="0">
                <a:sym typeface="Symbol"/>
              </a:rPr>
              <a:t>Supercomputer since </a:t>
            </a:r>
            <a:r>
              <a:rPr lang="en-US" dirty="0">
                <a:sym typeface="Symbol"/>
              </a:rPr>
              <a:t>B</a:t>
            </a:r>
            <a:r>
              <a:rPr lang="en-US" dirty="0" smtClean="0">
                <a:sym typeface="Symbol"/>
              </a:rPr>
              <a:t>ig Bang  2</a:t>
            </a:r>
            <a:r>
              <a:rPr lang="en-US" baseline="30000" dirty="0" smtClean="0">
                <a:sym typeface="Symbol"/>
              </a:rPr>
              <a:t>112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keys</a:t>
            </a:r>
          </a:p>
          <a:p>
            <a:pPr lvl="1"/>
            <a:r>
              <a:rPr lang="en-US" dirty="0" smtClean="0">
                <a:sym typeface="Symbol"/>
              </a:rPr>
              <a:t>Restricting attention to attackers who can try 2</a:t>
            </a:r>
            <a:r>
              <a:rPr lang="en-US" baseline="30000" dirty="0" smtClean="0">
                <a:sym typeface="Symbol"/>
              </a:rPr>
              <a:t>112</a:t>
            </a:r>
            <a:r>
              <a:rPr lang="en-US" dirty="0" smtClean="0">
                <a:sym typeface="Symbol"/>
              </a:rPr>
              <a:t> keys is fine!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Modern key space: 2</a:t>
            </a:r>
            <a:r>
              <a:rPr lang="en-US" baseline="30000" dirty="0" smtClean="0">
                <a:sym typeface="Symbol"/>
              </a:rPr>
              <a:t>128</a:t>
            </a:r>
            <a:r>
              <a:rPr lang="en-US" dirty="0" smtClean="0">
                <a:sym typeface="Symbol"/>
              </a:rPr>
              <a:t> keys or more…</a:t>
            </a:r>
          </a:p>
        </p:txBody>
      </p:sp>
    </p:spTree>
    <p:extLst>
      <p:ext uri="{BB962C8B-B14F-4D97-AF65-F5344CB8AC3E}">
        <p14:creationId xmlns:p14="http://schemas.microsoft.com/office/powerpoint/2010/main" val="408975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give an alternate (but equivalent) definition of perfect secrecy</a:t>
            </a:r>
          </a:p>
          <a:p>
            <a:pPr lvl="1"/>
            <a:r>
              <a:rPr lang="en-US" dirty="0" smtClean="0"/>
              <a:t>Using a randomized experiment</a:t>
            </a:r>
          </a:p>
          <a:p>
            <a:r>
              <a:rPr lang="en-US" dirty="0" smtClean="0"/>
              <a:t>That definition has a natural relaxation</a:t>
            </a:r>
          </a:p>
          <a:p>
            <a:endParaRPr lang="en-US" dirty="0"/>
          </a:p>
          <a:p>
            <a:r>
              <a:rPr lang="en-US" b="1" dirty="0" smtClean="0"/>
              <a:t>Warning</a:t>
            </a:r>
            <a:r>
              <a:rPr lang="en-US" dirty="0" smtClean="0"/>
              <a:t>: the material gets much more difficult 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02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</a:t>
            </a:r>
            <a:r>
              <a:rPr lang="en-US" dirty="0" err="1" smtClean="0"/>
              <a:t>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ym typeface="Symbol"/>
              </a:rPr>
              <a:t> </a:t>
            </a:r>
            <a:r>
              <a:rPr lang="en-US" dirty="0" smtClean="0"/>
              <a:t>= (Gen, </a:t>
            </a:r>
            <a:r>
              <a:rPr lang="en-US" dirty="0" err="1" smtClean="0"/>
              <a:t>Enc</a:t>
            </a:r>
            <a:r>
              <a:rPr lang="en-US" dirty="0" smtClean="0"/>
              <a:t>, Dec), message space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</a:p>
          <a:p>
            <a:r>
              <a:rPr lang="en-US" dirty="0" smtClean="0"/>
              <a:t>Informal</a:t>
            </a:r>
            <a:r>
              <a:rPr lang="en-US" dirty="0" smtClean="0">
                <a:sym typeface="Wingdings" panose="05000000000000000000" pitchFamily="2" charset="2"/>
              </a:rPr>
              <a:t>ly: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Two messages m</a:t>
            </a:r>
            <a:r>
              <a:rPr lang="en-US" baseline="-25000" dirty="0" smtClean="0">
                <a:sym typeface="Wingdings" panose="05000000000000000000" pitchFamily="2" charset="2"/>
              </a:rPr>
              <a:t>0</a:t>
            </a:r>
            <a:r>
              <a:rPr lang="en-US" dirty="0" smtClean="0">
                <a:sym typeface="Wingdings" panose="05000000000000000000" pitchFamily="2" charset="2"/>
              </a:rPr>
              <a:t>, m</a:t>
            </a:r>
            <a:r>
              <a:rPr lang="en-US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; one is chosen and encrypted (using unknown k) to give c </a:t>
            </a:r>
            <a:r>
              <a:rPr lang="en-US" dirty="0" smtClean="0">
                <a:sym typeface="Symbol"/>
              </a:rPr>
              <a:t>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 </a:t>
            </a:r>
          </a:p>
          <a:p>
            <a:pPr lvl="1"/>
            <a:r>
              <a:rPr lang="en-US" dirty="0">
                <a:sym typeface="Symbol"/>
              </a:rPr>
              <a:t>A</a:t>
            </a:r>
            <a:r>
              <a:rPr lang="en-US" dirty="0" smtClean="0">
                <a:sym typeface="Symbol"/>
              </a:rPr>
              <a:t>dversary A is given c and tries to determine which message was encrypted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Symbol"/>
              </a:rPr>
              <a:t> </a:t>
            </a:r>
            <a:r>
              <a:rPr lang="en-US" dirty="0" smtClean="0">
                <a:sym typeface="Symbol"/>
              </a:rPr>
              <a:t> is perfectly indistinguishable if </a:t>
            </a:r>
            <a:r>
              <a:rPr lang="en-US" i="1" dirty="0" smtClean="0">
                <a:sym typeface="Symbol"/>
              </a:rPr>
              <a:t>no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A can guess correctly with probability </a:t>
            </a:r>
            <a:r>
              <a:rPr lang="en-US" i="1" dirty="0" smtClean="0">
                <a:sym typeface="Wingdings" panose="05000000000000000000" pitchFamily="2" charset="2"/>
              </a:rPr>
              <a:t>any better than ½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94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Perfect </a:t>
            </a:r>
            <a:r>
              <a:rPr lang="en-US" dirty="0" err="1" smtClean="0"/>
              <a:t>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</a:t>
            </a:r>
            <a:r>
              <a:rPr lang="en-US" dirty="0" smtClean="0">
                <a:sym typeface="Symbol"/>
              </a:rPr>
              <a:t>=(Gen, </a:t>
            </a:r>
            <a:r>
              <a:rPr lang="en-US" dirty="0" err="1" smtClean="0">
                <a:sym typeface="Symbol"/>
              </a:rPr>
              <a:t>Enc</a:t>
            </a:r>
            <a:r>
              <a:rPr lang="en-US" dirty="0" smtClean="0">
                <a:sym typeface="Symbol"/>
              </a:rPr>
              <a:t>, Dec) be an encryption scheme with message space </a:t>
            </a:r>
            <a:r>
              <a:rPr lang="en-US" b="1" dirty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dirty="0" smtClean="0">
                <a:sym typeface="Symbol"/>
              </a:rPr>
              <a:t>, and A an adversary</a:t>
            </a:r>
            <a:endParaRPr lang="en-US" dirty="0" smtClean="0"/>
          </a:p>
          <a:p>
            <a:r>
              <a:rPr lang="en-US" dirty="0" smtClean="0"/>
              <a:t>Define a randomized </a:t>
            </a:r>
            <a:r>
              <a:rPr lang="en-US" dirty="0" err="1" smtClean="0"/>
              <a:t>exp’t</a:t>
            </a:r>
            <a:r>
              <a:rPr lang="en-US" dirty="0" smtClean="0"/>
              <a:t> </a:t>
            </a:r>
            <a:r>
              <a:rPr lang="en-US" dirty="0" err="1" smtClean="0"/>
              <a:t>PrivK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outputs m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 </a:t>
            </a:r>
            <a:r>
              <a:rPr lang="en-US" b="1" dirty="0" smtClean="0">
                <a:latin typeface="Monotype Corsiva" panose="03010101010201010101" pitchFamily="66" charset="0"/>
                <a:sym typeface="Symbol"/>
              </a:rPr>
              <a:t>M</a:t>
            </a:r>
            <a:endParaRPr lang="en-US" dirty="0" smtClean="0">
              <a:latin typeface="Monotype Corsiva" panose="03010101010201010101" pitchFamily="66" charset="0"/>
              <a:sym typeface="Symbol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k  Gen,   b  {0,1},  c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b</a:t>
            </a:r>
            <a:r>
              <a:rPr lang="en-US" dirty="0" smtClean="0">
                <a:sym typeface="Symbol"/>
              </a:rPr>
              <a:t>’ </a:t>
            </a:r>
            <a:r>
              <a:rPr lang="en-US" dirty="0">
                <a:sym typeface="Symbol"/>
              </a:rPr>
              <a:t> </a:t>
            </a:r>
            <a:r>
              <a:rPr lang="en-US" dirty="0" smtClean="0">
                <a:sym typeface="Symbol"/>
              </a:rPr>
              <a:t>A(c)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Adversary 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 if b = b’, and we say the experiment evaluates to 1 in this case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876800" y="4349771"/>
            <a:ext cx="1331322" cy="47937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208122" y="4705290"/>
            <a:ext cx="2326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Challenge </a:t>
            </a:r>
            <a:r>
              <a:rPr lang="en-US" sz="2000" dirty="0" err="1" smtClean="0"/>
              <a:t>ciphertext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890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3457</TotalTime>
  <Words>1639</Words>
  <Application>Microsoft Macintosh PowerPoint</Application>
  <PresentationFormat>On-screen Show (4:3)</PresentationFormat>
  <Paragraphs>223</Paragraphs>
  <Slides>41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Arial</vt:lpstr>
      <vt:lpstr>Calibri</vt:lpstr>
      <vt:lpstr>Monotype Corsiva</vt:lpstr>
      <vt:lpstr>Symbol</vt:lpstr>
      <vt:lpstr>Wingdings</vt:lpstr>
      <vt:lpstr>宋体</vt:lpstr>
      <vt:lpstr>Office Theme</vt:lpstr>
      <vt:lpstr>Cryptography</vt:lpstr>
      <vt:lpstr>Where do we stand?</vt:lpstr>
      <vt:lpstr>Perfect secrecy</vt:lpstr>
      <vt:lpstr>Computational secrecy</vt:lpstr>
      <vt:lpstr>Tiny probability of failure?</vt:lpstr>
      <vt:lpstr>Bounded attackers?</vt:lpstr>
      <vt:lpstr>Roadmap</vt:lpstr>
      <vt:lpstr>Perfect indistinguishability</vt:lpstr>
      <vt:lpstr>Perfect indistinguishability</vt:lpstr>
      <vt:lpstr>Perfect indistinguishability</vt:lpstr>
      <vt:lpstr>Perfect indistinguishability</vt:lpstr>
      <vt:lpstr>Perfect indistinguishability</vt:lpstr>
      <vt:lpstr>Computational secrecy?</vt:lpstr>
      <vt:lpstr>Computational indistinguishability (concrete)</vt:lpstr>
      <vt:lpstr>Computational indistinguishability (concrete version)</vt:lpstr>
      <vt:lpstr>Concrete security</vt:lpstr>
      <vt:lpstr>Asymptotic security</vt:lpstr>
      <vt:lpstr>Computational indistinguishability (asymptotic)</vt:lpstr>
      <vt:lpstr>Definitions</vt:lpstr>
      <vt:lpstr>Why these choices?</vt:lpstr>
      <vt:lpstr>(Re)defining encryption</vt:lpstr>
      <vt:lpstr>Computational indistinguishability (asymptotic version)</vt:lpstr>
      <vt:lpstr>Computational indistinguishability (asymptotic version)</vt:lpstr>
      <vt:lpstr>Example</vt:lpstr>
      <vt:lpstr>Example</vt:lpstr>
      <vt:lpstr>Example</vt:lpstr>
      <vt:lpstr>Encryption and plaintext length</vt:lpstr>
      <vt:lpstr>Computational secrecy</vt:lpstr>
      <vt:lpstr>PowerPoint Presentation</vt:lpstr>
      <vt:lpstr>Pseudorandomness</vt:lpstr>
      <vt:lpstr>What does “random” mean?</vt:lpstr>
      <vt:lpstr>What does “uniform” mean?</vt:lpstr>
      <vt:lpstr>What does “pseudorandom” mean?</vt:lpstr>
      <vt:lpstr>Pseudorandomness (take 1)</vt:lpstr>
      <vt:lpstr>Pseudorandomness (take 2)</vt:lpstr>
      <vt:lpstr>Pseudorandomness (concrete)</vt:lpstr>
      <vt:lpstr>Pseudorandomness (asymptotic)</vt:lpstr>
      <vt:lpstr>Pseudorandomness (asymptotic)</vt:lpstr>
      <vt:lpstr>Pseudorandom generators (PRGs)</vt:lpstr>
      <vt:lpstr>PRGs</vt:lpstr>
      <vt:lpstr>PRGs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261</cp:revision>
  <dcterms:created xsi:type="dcterms:W3CDTF">2014-06-02T02:25:30Z</dcterms:created>
  <dcterms:modified xsi:type="dcterms:W3CDTF">2019-02-12T15:05:29Z</dcterms:modified>
</cp:coreProperties>
</file>