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418" r:id="rId2"/>
    <p:sldId id="603" r:id="rId3"/>
    <p:sldId id="598" r:id="rId4"/>
    <p:sldId id="578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67" r:id="rId24"/>
    <p:sldId id="579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76" r:id="rId34"/>
    <p:sldId id="577" r:id="rId35"/>
    <p:sldId id="599" r:id="rId36"/>
    <p:sldId id="600" r:id="rId37"/>
    <p:sldId id="601" r:id="rId38"/>
    <p:sldId id="6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print.iac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23</a:t>
            </a:r>
          </a:p>
          <a:p>
            <a:endParaRPr lang="en-US" sz="4000" i="1" smtClean="0">
              <a:solidFill>
                <a:schemeClr val="tx1"/>
              </a:solidFill>
            </a:endParaRPr>
          </a:p>
          <a:p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signature scheme </a:t>
            </a:r>
            <a:r>
              <a:rPr lang="en-US" dirty="0" smtClean="0">
                <a:sym typeface="Symbol"/>
              </a:rPr>
              <a:t> = </a:t>
            </a:r>
            <a:r>
              <a:rPr lang="en-US" dirty="0" smtClean="0"/>
              <a:t>(Gen, Sign, </a:t>
            </a:r>
            <a:r>
              <a:rPr lang="en-US" dirty="0" err="1" smtClean="0"/>
              <a:t>Vrfy</a:t>
            </a:r>
            <a:r>
              <a:rPr lang="en-US" dirty="0" smtClean="0"/>
              <a:t>) for “short” messages of length n</a:t>
            </a:r>
          </a:p>
          <a:p>
            <a:pPr lvl="1"/>
            <a:r>
              <a:rPr lang="en-US" dirty="0" smtClean="0"/>
              <a:t>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Construct a signature scheme ’=(Gen, Sign’, </a:t>
            </a:r>
            <a:r>
              <a:rPr lang="en-US" dirty="0" err="1" smtClean="0">
                <a:sym typeface="Symbol"/>
              </a:rPr>
              <a:t>Vrfy</a:t>
            </a:r>
            <a:r>
              <a:rPr lang="en-US" dirty="0" smtClean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 smtClean="0">
                <a:sym typeface="Symbol"/>
              </a:rPr>
              <a:t>Sign’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(m)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(H(m))</a:t>
            </a:r>
          </a:p>
          <a:p>
            <a:pPr lvl="1"/>
            <a:r>
              <a:rPr lang="en-US" dirty="0" err="1" smtClean="0">
                <a:sym typeface="Symbol"/>
              </a:rPr>
              <a:t>Vrfy’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) =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(H(m), )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If </a:t>
            </a:r>
            <a:r>
              <a:rPr lang="en-US" dirty="0" smtClean="0">
                <a:sym typeface="Symbol"/>
              </a:rPr>
              <a:t> is secure and H is collision-resistant, then ’ is secure</a:t>
            </a:r>
          </a:p>
          <a:p>
            <a:r>
              <a:rPr lang="en-US" u="sng" dirty="0" smtClean="0">
                <a:sym typeface="Symbol"/>
              </a:rPr>
              <a:t>Proof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Say </a:t>
            </a:r>
            <a:r>
              <a:rPr lang="en-US" dirty="0"/>
              <a:t>the sender authenticates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/>
              <a:t>, … </a:t>
            </a:r>
          </a:p>
          <a:p>
            <a:pPr lvl="1"/>
            <a:r>
              <a:rPr lang="en-US" dirty="0"/>
              <a:t>Let h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H(m</a:t>
            </a:r>
            <a:r>
              <a:rPr lang="en-US" baseline="-25000" dirty="0" smtClean="0"/>
              <a:t>i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Attacker outputs forgery 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), m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for all </a:t>
            </a:r>
            <a:r>
              <a:rPr lang="en-US" dirty="0" err="1">
                <a:sym typeface="Symbol"/>
              </a:rPr>
              <a:t>i</a:t>
            </a:r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 smtClean="0"/>
              <a:t>H(m) </a:t>
            </a:r>
            <a:r>
              <a:rPr lang="en-US" dirty="0"/>
              <a:t>= </a:t>
            </a:r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for some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Collision in H!</a:t>
            </a:r>
          </a:p>
          <a:p>
            <a:pPr lvl="1"/>
            <a:r>
              <a:rPr lang="en-US" dirty="0" smtClean="0"/>
              <a:t>H(m) </a:t>
            </a:r>
            <a:r>
              <a:rPr lang="en-US" dirty="0">
                <a:sym typeface="Symbol"/>
              </a:rPr>
              <a:t> h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2"/>
            <a:r>
              <a:rPr lang="en-US" dirty="0"/>
              <a:t>Forgery in the </a:t>
            </a:r>
            <a:r>
              <a:rPr lang="en-US" dirty="0" smtClean="0"/>
              <a:t>underlying</a:t>
            </a:r>
            <a:r>
              <a:rPr lang="en-US" dirty="0"/>
              <a:t> </a:t>
            </a:r>
            <a:r>
              <a:rPr lang="en-US" dirty="0" smtClean="0"/>
              <a:t>signature scheme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Analogous to hybrid encryption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functionality</a:t>
            </a:r>
            <a:r>
              <a:rPr lang="en-US" dirty="0" smtClean="0"/>
              <a:t> of digital signatures at the asymptotic cost of a </a:t>
            </a:r>
            <a:r>
              <a:rPr lang="en-US" i="1" dirty="0" smtClean="0"/>
              <a:t>symmetric-key</a:t>
            </a:r>
            <a:r>
              <a:rPr lang="en-US" dirty="0" smtClean="0"/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13368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random, equal-length primes p, q</a:t>
            </a:r>
          </a:p>
          <a:p>
            <a:r>
              <a:rPr lang="en-US" dirty="0" smtClean="0"/>
              <a:t>Compute modulus N=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Choose e, d such that e · d = 1 mod </a:t>
            </a:r>
            <a:r>
              <a:rPr lang="en-US" dirty="0" smtClean="0">
                <a:sym typeface="Symbol"/>
              </a:rPr>
              <a:t>(N)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m modulo N is [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mod N]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(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de</a:t>
            </a:r>
            <a:r>
              <a:rPr lang="en-US" dirty="0" smtClean="0">
                <a:sym typeface="Symbol"/>
              </a:rPr>
              <a:t> = m</a:t>
            </a:r>
            <a:r>
              <a:rPr lang="en-US" baseline="30000" dirty="0" smtClean="0">
                <a:sym typeface="Symbol"/>
              </a:rPr>
              <a:t>[</a:t>
            </a:r>
            <a:r>
              <a:rPr lang="en-US" baseline="30000" dirty="0" err="1" smtClean="0">
                <a:sym typeface="Symbol"/>
              </a:rPr>
              <a:t>ed</a:t>
            </a:r>
            <a:r>
              <a:rPr lang="en-US" baseline="30000" dirty="0" smtClean="0">
                <a:sym typeface="Symbol"/>
              </a:rPr>
              <a:t> mod (N)]</a:t>
            </a:r>
            <a:r>
              <a:rPr lang="en-US" dirty="0" smtClean="0">
                <a:sym typeface="Symbol"/>
              </a:rPr>
              <a:t> = m mod N</a:t>
            </a:r>
          </a:p>
          <a:p>
            <a:r>
              <a:rPr lang="en-US" i="1" dirty="0" smtClean="0">
                <a:sym typeface="Symbol"/>
              </a:rPr>
              <a:t>RSA assumption</a:t>
            </a:r>
            <a:r>
              <a:rPr lang="en-US" dirty="0" smtClean="0">
                <a:sym typeface="Symbol"/>
              </a:rPr>
              <a:t>: given N, e </a:t>
            </a:r>
            <a:r>
              <a:rPr lang="en-US" u="sng" dirty="0" smtClean="0">
                <a:sym typeface="Symbol"/>
              </a:rPr>
              <a:t>only</a:t>
            </a:r>
            <a:r>
              <a:rPr lang="en-US" dirty="0" smtClean="0">
                <a:sym typeface="Symbol"/>
              </a:rPr>
              <a:t>, hard to compute 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a uniform </a:t>
            </a:r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“Plain” RSA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286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2286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819400" y="35821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15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481" y="5086529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 = [</a:t>
            </a:r>
            <a:r>
              <a:rPr lang="en-US" sz="2400" dirty="0">
                <a:sym typeface="Symbol"/>
              </a:rPr>
              <a:t>m</a:t>
            </a:r>
            <a:r>
              <a:rPr lang="en-US" sz="2400" baseline="30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791129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(N, e, d)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RSAGen</a:t>
            </a:r>
            <a:r>
              <a:rPr lang="en-US" sz="2400" dirty="0" smtClean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pk</a:t>
            </a:r>
            <a:r>
              <a:rPr lang="en-US" sz="2400" dirty="0" smtClean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sk</a:t>
            </a:r>
            <a:r>
              <a:rPr lang="en-US" sz="2400" dirty="0" smtClean="0">
                <a:sym typeface="Symbol"/>
              </a:rPr>
              <a:t> = d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00" y="213360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119735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943529"/>
            <a:ext cx="2105064" cy="609600"/>
            <a:chOff x="685800" y="4114800"/>
            <a:chExt cx="2105064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262735"/>
              <a:ext cx="21050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sz="2400" dirty="0">
                  <a:ea typeface="Cambria Math"/>
                </a:rPr>
                <a:t>m</a:t>
              </a:r>
              <a:r>
                <a:rPr lang="en-US" sz="2400" dirty="0" smtClean="0">
                  <a:ea typeface="Cambria Math"/>
                </a:rPr>
                <a:t> = [</a:t>
              </a:r>
              <a:r>
                <a:rPr lang="en-US" sz="2400" dirty="0" smtClean="0">
                  <a:ea typeface="Cambria Math"/>
                  <a:sym typeface="Symbol"/>
                </a:rPr>
                <a:t></a:t>
              </a:r>
              <a:r>
                <a:rPr lang="en-US" sz="2400" baseline="30000" dirty="0" smtClean="0">
                  <a:ea typeface="Cambria Math"/>
                </a:rPr>
                <a:t>e</a:t>
              </a:r>
              <a:r>
                <a:rPr lang="en-US" sz="2400" dirty="0" smtClean="0">
                  <a:ea typeface="Cambria Math"/>
                </a:rPr>
                <a:t> mod N]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23379" y="4114800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8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Signature of m is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– supposedly hard to compute!</a:t>
            </a:r>
          </a:p>
        </p:txBody>
      </p:sp>
    </p:spTree>
    <p:extLst>
      <p:ext uri="{BB962C8B-B14F-4D97-AF65-F5344CB8AC3E}">
        <p14:creationId xmlns:p14="http://schemas.microsoft.com/office/powerpoint/2010/main" val="16437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sign </a:t>
            </a:r>
            <a:r>
              <a:rPr lang="en-US" i="1" dirty="0" smtClean="0"/>
              <a:t>specific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E.g.,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= 1, or the cube root of m = 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5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sign “random” messages</a:t>
            </a:r>
          </a:p>
          <a:p>
            <a:pPr lvl="1"/>
            <a:r>
              <a:rPr lang="en-US" dirty="0"/>
              <a:t>Choose arbitrary </a:t>
            </a:r>
            <a:r>
              <a:rPr lang="en-US" dirty="0">
                <a:sym typeface="Symbol"/>
              </a:rPr>
              <a:t>; set m = [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173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combine two signatures to obtain a third</a:t>
            </a:r>
          </a:p>
          <a:p>
            <a:pPr lvl="1"/>
            <a:r>
              <a:rPr lang="en-US" dirty="0"/>
              <a:t>Say 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are valid signatures on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with respect to public key N, e</a:t>
            </a:r>
          </a:p>
          <a:p>
            <a:pPr lvl="1"/>
            <a:r>
              <a:rPr lang="en-US" dirty="0" smtClean="0">
                <a:sym typeface="Symbol"/>
              </a:rPr>
              <a:t>Then ’ = [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mod N] is a valid signature on </a:t>
            </a:r>
            <a:r>
              <a:rPr lang="en-US" dirty="0" smtClean="0">
                <a:sym typeface="Symbol"/>
              </a:rPr>
              <a:t>the message m’ = [m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N]</a:t>
            </a:r>
          </a:p>
          <a:p>
            <a:pPr lvl="2"/>
            <a:r>
              <a:rPr lang="en-US" dirty="0">
                <a:sym typeface="Symbol"/>
              </a:rPr>
              <a:t>(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 apply a “cryptographic transformation” to messages before signing</a:t>
            </a:r>
          </a:p>
          <a:p>
            <a:endParaRPr lang="en-US" dirty="0"/>
          </a:p>
          <a:p>
            <a:r>
              <a:rPr lang="en-US" dirty="0" smtClean="0"/>
              <a:t>Public key: (N, e)          private key: d</a:t>
            </a:r>
          </a:p>
          <a:p>
            <a:r>
              <a:rPr lang="en-US" dirty="0" err="1" smtClean="0"/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(m) = H(m)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r>
              <a:rPr lang="en-US" dirty="0" err="1" smtClean="0"/>
              <a:t>Vrfy</a:t>
            </a:r>
            <a:r>
              <a:rPr lang="en-US" baseline="-25000" dirty="0" err="1" smtClean="0"/>
              <a:t>pk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): output 1 </a:t>
            </a:r>
            <a:r>
              <a:rPr lang="en-US" dirty="0" err="1" smtClean="0">
                <a:sym typeface="Symbol"/>
              </a:rPr>
              <a:t>iff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H(m) mod N</a:t>
            </a:r>
          </a:p>
          <a:p>
            <a:r>
              <a:rPr lang="en-US" dirty="0" smtClean="0">
                <a:sym typeface="Symbol"/>
              </a:rPr>
              <a:t>(This also handles long messages)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paradigm?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RSA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used?</a:t>
            </a:r>
            <a:r>
              <a:rPr lang="zh-CN" altLang="en-US" dirty="0" smtClean="0"/>
              <a:t> </a:t>
            </a:r>
            <a:r>
              <a:rPr lang="en-US" altLang="zh-CN" dirty="0" smtClean="0"/>
              <a:t>(Can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attacks?)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RSA-FDH?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ECDSA?</a:t>
            </a:r>
            <a:r>
              <a:rPr lang="zh-CN" altLang="en-US" dirty="0" smtClean="0"/>
              <a:t> </a:t>
            </a:r>
            <a:r>
              <a:rPr lang="en-US" altLang="zh-CN" dirty="0" smtClean="0"/>
              <a:t>(ECDSA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smtClean="0"/>
              <a:t>Bitcoin!)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three previous attacks…</a:t>
            </a:r>
          </a:p>
          <a:p>
            <a:pPr lvl="1"/>
            <a:r>
              <a:rPr lang="en-US" dirty="0" smtClean="0"/>
              <a:t>Not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H(1), …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>
                <a:sym typeface="Symbol"/>
              </a:rPr>
              <a:t>…, but how do you find an m such that H(m) =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mod N? </a:t>
            </a:r>
          </a:p>
          <a:p>
            <a:pPr lvl="2"/>
            <a:r>
              <a:rPr lang="en-US" dirty="0" smtClean="0">
                <a:sym typeface="Symbol"/>
              </a:rPr>
              <a:t>Computing inverses of H should be hard</a:t>
            </a:r>
          </a:p>
          <a:p>
            <a:pPr lvl="1"/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· H(m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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 = (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latin typeface="Calibri"/>
                <a:sym typeface="Symbol"/>
              </a:rPr>
              <a:t>≠ </a:t>
            </a:r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·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90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RSA assumption holds, and H is modeled as a random oracle (mapping onto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), then RSA-FDH is secure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practice, H is instantiated with a (modified) cryptographic hash function</a:t>
            </a:r>
          </a:p>
          <a:p>
            <a:pPr lvl="1"/>
            <a:r>
              <a:rPr lang="en-US" dirty="0" smtClean="0">
                <a:ea typeface="Cambria Math"/>
              </a:rPr>
              <a:t>Must ensure that the range of H is large enough!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6157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RSA PKCS #1 v2.1 standard includes a signature scheme inspired by RSA-FDH</a:t>
            </a:r>
          </a:p>
          <a:p>
            <a:pPr lvl="1"/>
            <a:r>
              <a:rPr lang="en-US" dirty="0" smtClean="0"/>
              <a:t>Essentially a randomized variant of RSA-FDH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NIST standard for digital signatures</a:t>
            </a:r>
          </a:p>
          <a:p>
            <a:pPr lvl="1"/>
            <a:r>
              <a:rPr lang="en-US" dirty="0" smtClean="0"/>
              <a:t>DSA, based on discrete-logarithm problem in subgroup of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*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ECDSA, based on elliptic-curve groups</a:t>
            </a:r>
          </a:p>
          <a:p>
            <a:pPr lvl="1"/>
            <a:endParaRPr lang="en-US" dirty="0" smtClean="0">
              <a:ea typeface="Cambria Math"/>
            </a:endParaRPr>
          </a:p>
          <a:p>
            <a:r>
              <a:rPr lang="en-US" dirty="0" smtClean="0"/>
              <a:t>See 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Public-key infrastructure (PKI)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3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3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trusted party with a public key known to everyone </a:t>
            </a:r>
          </a:p>
          <a:p>
            <a:pPr lvl="1"/>
            <a:r>
              <a:rPr lang="en-US" dirty="0" smtClean="0"/>
              <a:t>CA = certificate authority</a:t>
            </a:r>
          </a:p>
          <a:p>
            <a:pPr lvl="1"/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r>
              <a:rPr lang="en-US" dirty="0" smtClean="0"/>
              <a:t>Private key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Alice asks </a:t>
            </a:r>
            <a:r>
              <a:rPr lang="en-US" dirty="0"/>
              <a:t>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(Alice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(CA must verify Alice’s identity out of band)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Bob obtains Alice, </a:t>
            </a:r>
            <a:r>
              <a:rPr lang="en-US" dirty="0" err="1" smtClean="0"/>
              <a:t>pk</a:t>
            </a:r>
            <a:r>
              <a:rPr lang="en-US" dirty="0" smtClean="0"/>
              <a:t>, and the certificate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… verifies that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((Alice,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</a:t>
            </a:r>
            <a:r>
              <a:rPr lang="en-US" baseline="-25000" dirty="0" err="1" smtClean="0">
                <a:sym typeface="Symbol"/>
              </a:rPr>
              <a:t>Alice</a:t>
            </a:r>
            <a:r>
              <a:rPr lang="en-US" dirty="0" smtClean="0">
                <a:sym typeface="Symbol"/>
              </a:rPr>
              <a:t>) = 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Bob is then assured that </a:t>
            </a:r>
            <a:r>
              <a:rPr lang="en-US" dirty="0" err="1" smtClean="0"/>
              <a:t>pk</a:t>
            </a:r>
            <a:r>
              <a:rPr lang="en-US" dirty="0" smtClean="0"/>
              <a:t> is Alice’s public key</a:t>
            </a:r>
          </a:p>
          <a:p>
            <a:pPr lvl="1"/>
            <a:r>
              <a:rPr lang="en-US" dirty="0" smtClean="0"/>
              <a:t>As long as the CA is trustworthy…</a:t>
            </a:r>
          </a:p>
          <a:p>
            <a:pPr lvl="2"/>
            <a:r>
              <a:rPr lang="en-US" dirty="0" smtClean="0"/>
              <a:t>Honest, and properly verifies Alice’s identity</a:t>
            </a:r>
          </a:p>
          <a:p>
            <a:pPr lvl="1"/>
            <a:r>
              <a:rPr lang="en-US" dirty="0" smtClean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01159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real-world crypto, through the lens of formal definitions</a:t>
            </a:r>
          </a:p>
          <a:p>
            <a:r>
              <a:rPr lang="en-US" dirty="0" smtClean="0"/>
              <a:t>Almost everything we have covered in class is used in practice, or is the basis for something used in practice</a:t>
            </a:r>
          </a:p>
          <a:p>
            <a:r>
              <a:rPr lang="en-US" dirty="0" smtClean="0"/>
              <a:t>To make sure you understand a scheme, ask yourself if you could implement it</a:t>
            </a:r>
          </a:p>
          <a:p>
            <a:r>
              <a:rPr lang="en-US" dirty="0" smtClean="0"/>
              <a:t>Security definitions will be tested</a:t>
            </a:r>
          </a:p>
          <a:p>
            <a:pPr lvl="1"/>
            <a:r>
              <a:rPr lang="en-US" dirty="0" smtClean="0"/>
              <a:t>Must be able to write </a:t>
            </a:r>
            <a:r>
              <a:rPr lang="en-US" dirty="0" err="1" smtClean="0"/>
              <a:t>pseudocode</a:t>
            </a:r>
            <a:r>
              <a:rPr lang="en-US" dirty="0" smtClean="0"/>
              <a:t> and give analysis showing that some scheme is insecure b/c it does not satisfy a given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Chicken-and-egg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Bob get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r>
              <a:rPr lang="en-US" dirty="0" smtClean="0"/>
              <a:t> in the first place?</a:t>
            </a:r>
          </a:p>
          <a:p>
            <a:endParaRPr lang="en-US" dirty="0"/>
          </a:p>
          <a:p>
            <a:r>
              <a:rPr lang="en-US" dirty="0" smtClean="0"/>
              <a:t>Several possibilities…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“Roots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Bob only needs to securely obtain a small number of CA’s public keys</a:t>
            </a:r>
          </a:p>
          <a:p>
            <a:pPr lvl="1"/>
            <a:r>
              <a:rPr lang="en-US" dirty="0" smtClean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 smtClean="0"/>
              <a:t>E.g., distribute as part of an operating system, or web browser</a:t>
            </a:r>
          </a:p>
          <a:p>
            <a:pPr lvl="1"/>
            <a:r>
              <a:rPr lang="en-US" dirty="0" smtClean="0"/>
              <a:t>Firefox: </a:t>
            </a:r>
            <a:br>
              <a:rPr lang="en-US" dirty="0" smtClean="0"/>
            </a:br>
            <a:r>
              <a:rPr lang="en-US" dirty="0" smtClean="0"/>
              <a:t>Tools-&gt;Options-&gt;Privacy &amp; Security-&gt;View certificates-&gt;Authorities</a:t>
            </a:r>
            <a:endParaRPr lang="en-US" dirty="0"/>
          </a:p>
        </p:txBody>
      </p:sp>
      <p:pic>
        <p:nvPicPr>
          <p:cNvPr id="5" name="Picture 4" descr="Certificate Manag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4725"/>
            <a:ext cx="9144000" cy="49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7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“Web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public keys from friends in person</a:t>
            </a:r>
          </a:p>
          <a:p>
            <a:pPr lvl="1"/>
            <a:r>
              <a:rPr lang="en-US" dirty="0" smtClean="0"/>
              <a:t>“Key-signing parties”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Obtain “certificates” on my public key from my friends</a:t>
            </a:r>
          </a:p>
          <a:p>
            <a:endParaRPr lang="en-US" dirty="0"/>
          </a:p>
          <a:p>
            <a:r>
              <a:rPr lang="en-US" dirty="0" smtClean="0"/>
              <a:t>If A knows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, and B issued a certificate for C, then C can send that certificate to A</a:t>
            </a:r>
          </a:p>
          <a:p>
            <a:pPr lvl="1"/>
            <a:r>
              <a:rPr lang="en-US" dirty="0" smtClean="0"/>
              <a:t>What trust assumptions are being made here?</a:t>
            </a:r>
          </a:p>
        </p:txBody>
      </p:sp>
    </p:spTree>
    <p:extLst>
      <p:ext uri="{BB962C8B-B14F-4D97-AF65-F5344CB8AC3E}">
        <p14:creationId xmlns:p14="http://schemas.microsoft.com/office/powerpoint/2010/main" val="31015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certificates in a central repository</a:t>
            </a:r>
          </a:p>
          <a:p>
            <a:pPr lvl="1"/>
            <a:r>
              <a:rPr lang="en-US" dirty="0" smtClean="0"/>
              <a:t>E.g., MIT PGP </a:t>
            </a:r>
            <a:r>
              <a:rPr lang="en-US" dirty="0" err="1" smtClean="0"/>
              <a:t>keyserver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 find Alice’s public key</a:t>
            </a:r>
          </a:p>
          <a:p>
            <a:pPr lvl="1"/>
            <a:r>
              <a:rPr lang="en-US" dirty="0" smtClean="0"/>
              <a:t>Get all public keys for “Alice,” along with certificates on those keys</a:t>
            </a:r>
          </a:p>
          <a:p>
            <a:pPr lvl="1"/>
            <a:r>
              <a:rPr lang="en-US" dirty="0" smtClean="0"/>
              <a:t>Look for a certificate signed by someone you trust whose public key you already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work quite as well as in theory…</a:t>
            </a:r>
          </a:p>
          <a:p>
            <a:pPr lvl="1"/>
            <a:r>
              <a:rPr lang="en-US" dirty="0" smtClean="0"/>
              <a:t>Proliferation of root CAs</a:t>
            </a:r>
          </a:p>
          <a:p>
            <a:pPr lvl="1"/>
            <a:r>
              <a:rPr lang="en-US" dirty="0" smtClean="0"/>
              <a:t>Revocation</a:t>
            </a:r>
          </a:p>
          <a:p>
            <a:pPr lvl="1"/>
            <a:r>
              <a:rPr lang="en-US" smtClean="0"/>
              <a:t>Other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Advanced topics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research in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different directions…interactions with many fields</a:t>
            </a:r>
          </a:p>
          <a:p>
            <a:pPr lvl="1"/>
            <a:r>
              <a:rPr lang="en-US" dirty="0" smtClean="0"/>
              <a:t>Mathematical aspects of cryptography; better algorithms for number-theoretic problems</a:t>
            </a:r>
          </a:p>
          <a:p>
            <a:pPr lvl="1"/>
            <a:r>
              <a:rPr lang="en-US" dirty="0" smtClean="0"/>
              <a:t>Crypto implementations and their security, incl. hardware implementations</a:t>
            </a:r>
          </a:p>
          <a:p>
            <a:pPr lvl="1"/>
            <a:r>
              <a:rPr lang="en-US" dirty="0" smtClean="0"/>
              <a:t>Hash function/stream-cipher/block-cipher design and cryptanalysis</a:t>
            </a:r>
          </a:p>
          <a:p>
            <a:pPr lvl="1"/>
            <a:r>
              <a:rPr lang="en-US" dirty="0" smtClean="0"/>
              <a:t>Theory of cryptography, incl. proofs of security</a:t>
            </a:r>
          </a:p>
          <a:p>
            <a:pPr lvl="1"/>
            <a:r>
              <a:rPr lang="en-US" dirty="0" smtClean="0"/>
              <a:t>Usability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research in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topics we did not cover at all</a:t>
            </a:r>
          </a:p>
          <a:p>
            <a:pPr lvl="1"/>
            <a:r>
              <a:rPr lang="en-US" dirty="0" smtClean="0"/>
              <a:t>Distributed, multi-party protocols with complex trust assumptions</a:t>
            </a:r>
          </a:p>
          <a:p>
            <a:pPr lvl="2"/>
            <a:r>
              <a:rPr lang="en-US" dirty="0" smtClean="0"/>
              <a:t>Secure computation</a:t>
            </a:r>
          </a:p>
          <a:p>
            <a:pPr lvl="2"/>
            <a:r>
              <a:rPr lang="en-US" dirty="0" smtClean="0"/>
              <a:t>Verifiable computing</a:t>
            </a:r>
          </a:p>
          <a:p>
            <a:pPr lvl="2"/>
            <a:r>
              <a:rPr lang="en-US" dirty="0" err="1" smtClean="0"/>
              <a:t>Blockchain</a:t>
            </a:r>
            <a:r>
              <a:rPr lang="en-US" dirty="0" smtClean="0"/>
              <a:t> and </a:t>
            </a:r>
            <a:r>
              <a:rPr lang="en-US" dirty="0" err="1" smtClean="0"/>
              <a:t>cryptocurrencies</a:t>
            </a:r>
            <a:endParaRPr lang="en-US" dirty="0" smtClean="0"/>
          </a:p>
          <a:p>
            <a:pPr lvl="1"/>
            <a:r>
              <a:rPr lang="en-US" dirty="0" smtClean="0"/>
              <a:t>Privacy and anonymity</a:t>
            </a:r>
          </a:p>
          <a:p>
            <a:pPr lvl="1"/>
            <a:r>
              <a:rPr lang="en-US" dirty="0" smtClean="0"/>
              <a:t>Post-quantum security</a:t>
            </a:r>
          </a:p>
          <a:p>
            <a:pPr lvl="2"/>
            <a:r>
              <a:rPr lang="en-US" dirty="0" smtClean="0"/>
              <a:t>Ongoing NIST “competition” </a:t>
            </a:r>
          </a:p>
        </p:txBody>
      </p:sp>
    </p:spTree>
    <p:extLst>
      <p:ext uri="{BB962C8B-B14F-4D97-AF65-F5344CB8AC3E}">
        <p14:creationId xmlns:p14="http://schemas.microsoft.com/office/powerpoint/2010/main" val="41748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ryptography conferences and papers</a:t>
            </a:r>
          </a:p>
          <a:p>
            <a:pPr lvl="1"/>
            <a:r>
              <a:rPr lang="en-US" altLang="zh-CN" dirty="0" err="1" smtClean="0"/>
              <a:t>Asiacrypt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Crypto, </a:t>
            </a:r>
            <a:r>
              <a:rPr lang="en-US" dirty="0" err="1" smtClean="0"/>
              <a:t>Eurocrypt</a:t>
            </a:r>
            <a:r>
              <a:rPr lang="en-US" dirty="0" smtClean="0"/>
              <a:t> conferences</a:t>
            </a:r>
          </a:p>
          <a:p>
            <a:pPr lvl="1"/>
            <a:r>
              <a:rPr lang="en-US" dirty="0" smtClean="0">
                <a:hlinkClick r:id="rId2"/>
              </a:rPr>
              <a:t>http://eprint.iacr.org</a:t>
            </a:r>
            <a:endParaRPr lang="en-US" dirty="0" smtClean="0"/>
          </a:p>
          <a:p>
            <a:pPr lvl="1"/>
            <a:r>
              <a:rPr lang="en-US" altLang="zh-CN" dirty="0" err="1" smtClean="0"/>
              <a:t>Bellare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Rogaway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Boneh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Katz,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Shoup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etc.</a:t>
            </a:r>
            <a:endParaRPr lang="en-US" dirty="0" smtClean="0"/>
          </a:p>
          <a:p>
            <a:r>
              <a:rPr lang="en-US" dirty="0" smtClean="0"/>
              <a:t>Security conferences with (applied) crypto papers</a:t>
            </a:r>
          </a:p>
          <a:p>
            <a:pPr lvl="1"/>
            <a:r>
              <a:rPr lang="en-US" dirty="0" smtClean="0"/>
              <a:t>IEEE Symposium on Security and Privacy</a:t>
            </a:r>
          </a:p>
          <a:p>
            <a:pPr lvl="1"/>
            <a:r>
              <a:rPr lang="en-US" dirty="0" smtClean="0"/>
              <a:t>ACM Conf. on Computer and Communications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signature scheme </a:t>
            </a:r>
            <a:r>
              <a:rPr lang="en-US" dirty="0" smtClean="0"/>
              <a:t>is </a:t>
            </a:r>
            <a:r>
              <a:rPr lang="en-US" dirty="0"/>
              <a:t>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Sign,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/>
          </a:p>
          <a:p>
            <a:pPr lvl="1"/>
            <a:r>
              <a:rPr lang="en-US" dirty="0" smtClean="0"/>
              <a:t>Sign: </a:t>
            </a:r>
            <a:r>
              <a:rPr lang="en-US" dirty="0"/>
              <a:t>takes </a:t>
            </a:r>
            <a:r>
              <a:rPr lang="en-US" dirty="0" smtClean="0"/>
              <a:t>as input a private key </a:t>
            </a:r>
            <a:r>
              <a:rPr lang="en-US" dirty="0" err="1" smtClean="0"/>
              <a:t>sk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 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signature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dirty="0" smtClean="0"/>
              <a:t>, message m, </a:t>
            </a:r>
            <a:r>
              <a:rPr lang="en-US" dirty="0"/>
              <a:t>and </a:t>
            </a:r>
            <a:r>
              <a:rPr lang="en-US" dirty="0" smtClean="0"/>
              <a:t>signature </a:t>
            </a:r>
            <a:r>
              <a:rPr lang="en-US" dirty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>as input; outputs </a:t>
            </a:r>
            <a:r>
              <a:rPr lang="en-US" dirty="0" smtClean="0"/>
              <a:t>1 or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(m, </a:t>
            </a:r>
            <a:r>
              <a:rPr lang="en-US" sz="2800" dirty="0" err="1" smtClean="0">
                <a:sym typeface="Symbol"/>
              </a:rPr>
              <a:t>Sign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6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sign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valid signature on </a:t>
            </a:r>
            <a:r>
              <a:rPr lang="en-US" i="1" dirty="0" smtClean="0"/>
              <a:t>any</a:t>
            </a:r>
            <a:r>
              <a:rPr lang="en-US" dirty="0" smtClean="0"/>
              <a:t> message not signed by the sender</a:t>
            </a:r>
          </a:p>
          <a:p>
            <a:r>
              <a:rPr lang="en-US" dirty="0" smtClean="0"/>
              <a:t>Attacker gets the public key…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given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and interacts with oracle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(·) ; let M be the set of messages sent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</a:t>
            </a:r>
            <a:r>
              <a:rPr lang="en-US" dirty="0">
                <a:sym typeface="Symbol"/>
              </a:rPr>
              <a:t>)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</a:t>
            </a:r>
            <a:r>
              <a:rPr lang="en-US" dirty="0">
                <a:sym typeface="Symbol"/>
              </a:rPr>
              <a:t>)=</a:t>
            </a:r>
            <a:r>
              <a:rPr lang="en-US" dirty="0" smtClean="0">
                <a:sym typeface="Symbol"/>
              </a:rPr>
              <a:t>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857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attacks need to be addressed just as in the symmetric-key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15827</TotalTime>
  <Words>1467</Words>
  <Application>Microsoft Macintosh PowerPoint</Application>
  <PresentationFormat>On-screen Show (4:3)</PresentationFormat>
  <Paragraphs>214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Goals</vt:lpstr>
      <vt:lpstr>PowerPoint Presentation</vt:lpstr>
      <vt:lpstr>Signature schemes</vt:lpstr>
      <vt:lpstr>Security?</vt:lpstr>
      <vt:lpstr>Formal definition</vt:lpstr>
      <vt:lpstr>Security for signature schemes</vt:lpstr>
      <vt:lpstr>Replay attacks</vt:lpstr>
      <vt:lpstr>Hash-and-sign paradigm</vt:lpstr>
      <vt:lpstr>Hash-and-sign paradigm</vt:lpstr>
      <vt:lpstr>Hash-and-sign paradigm</vt:lpstr>
      <vt:lpstr>Recall… (informal)</vt:lpstr>
      <vt:lpstr>“Plain” RSA signatures</vt:lpstr>
      <vt:lpstr>Security?</vt:lpstr>
      <vt:lpstr>Attack 1</vt:lpstr>
      <vt:lpstr>Attack 2</vt:lpstr>
      <vt:lpstr>Attack 3</vt:lpstr>
      <vt:lpstr>RSA-FDH</vt:lpstr>
      <vt:lpstr>Intuition for security?</vt:lpstr>
      <vt:lpstr>Security of RSA-FDH</vt:lpstr>
      <vt:lpstr>RSA-FDH in practice</vt:lpstr>
      <vt:lpstr>DSS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  <vt:lpstr>“Web of trust”</vt:lpstr>
      <vt:lpstr>Public-key repository</vt:lpstr>
      <vt:lpstr>PKI in practice…</vt:lpstr>
      <vt:lpstr>PowerPoint Presentation</vt:lpstr>
      <vt:lpstr>Modern research in cryptography</vt:lpstr>
      <vt:lpstr>Modern research in cryptography</vt:lpstr>
      <vt:lpstr>Where to go next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1131</cp:revision>
  <dcterms:created xsi:type="dcterms:W3CDTF">2014-06-02T02:25:30Z</dcterms:created>
  <dcterms:modified xsi:type="dcterms:W3CDTF">2019-04-19T21:14:48Z</dcterms:modified>
</cp:coreProperties>
</file>