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18" r:id="rId2"/>
    <p:sldId id="586" r:id="rId3"/>
    <p:sldId id="528" r:id="rId4"/>
    <p:sldId id="517" r:id="rId5"/>
    <p:sldId id="518" r:id="rId6"/>
    <p:sldId id="585" r:id="rId7"/>
    <p:sldId id="519" r:id="rId8"/>
    <p:sldId id="520" r:id="rId9"/>
    <p:sldId id="521" r:id="rId10"/>
    <p:sldId id="522" r:id="rId11"/>
    <p:sldId id="523" r:id="rId12"/>
    <p:sldId id="57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22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191000" y="2743200"/>
            <a:ext cx="685800" cy="685800"/>
            <a:chOff x="1933" y="1728"/>
            <a:chExt cx="432" cy="43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7" y="1800"/>
              <a:ext cx="239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G</a:t>
              </a:r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m || 0</a:t>
            </a:r>
            <a:r>
              <a:rPr lang="en-US" altLang="en-US" b="1" baseline="30000" dirty="0">
                <a:latin typeface="+mn-lt"/>
              </a:rPr>
              <a:t>…</a:t>
            </a:r>
            <a:r>
              <a:rPr lang="en-US" altLang="en-US" dirty="0">
                <a:latin typeface="+mn-lt"/>
              </a:rPr>
              <a:t>0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91000" y="3733800"/>
            <a:ext cx="685800" cy="685800"/>
            <a:chOff x="1933" y="1728"/>
            <a:chExt cx="432" cy="43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933" y="1728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022" y="1800"/>
              <a:ext cx="237" cy="291"/>
            </a:xfrm>
            <a:prstGeom prst="rect">
              <a:avLst/>
            </a:prstGeom>
            <a:solidFill>
              <a:srgbClr val="99CC00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H</a:t>
              </a:r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4648200" y="20574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r</a:t>
            </a: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5334000" y="251460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4876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3276600" y="2895600"/>
            <a:ext cx="457200" cy="457200"/>
            <a:chOff x="2928" y="2592"/>
            <a:chExt cx="288" cy="288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3505200" y="2514600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H="1">
            <a:off x="3733800" y="312420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5105400" y="3810000"/>
            <a:ext cx="457200" cy="457200"/>
            <a:chOff x="2928" y="2592"/>
            <a:chExt cx="288" cy="288"/>
          </a:xfrm>
        </p:grpSpPr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>
            <a:off x="3505200" y="4038600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505200" y="33528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334000" y="3124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505200" y="40386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334000" y="4267200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8194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s</a:t>
            </a: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4648200" y="5257800"/>
            <a:ext cx="13716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</a:t>
            </a:r>
          </a:p>
        </p:txBody>
      </p:sp>
      <p:sp>
        <p:nvSpPr>
          <p:cNvPr id="33" name="AutoShape 43"/>
          <p:cNvSpPr>
            <a:spLocks noChangeArrowheads="1"/>
          </p:cNvSpPr>
          <p:nvPr/>
        </p:nvSpPr>
        <p:spPr bwMode="auto">
          <a:xfrm>
            <a:off x="2667000" y="5105400"/>
            <a:ext cx="3505200" cy="8382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6072188" y="4840288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e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308725" y="5297488"/>
            <a:ext cx="1021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mod N</a:t>
            </a: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863725" y="52578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c  = </a:t>
            </a:r>
          </a:p>
        </p:txBody>
      </p:sp>
    </p:spTree>
    <p:extLst>
      <p:ext uri="{BB962C8B-B14F-4D97-AF65-F5344CB8AC3E}">
        <p14:creationId xmlns:p14="http://schemas.microsoft.com/office/powerpoint/2010/main" val="4293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RSA-OAEP can be proven CCA-secure under the RSA assumption, if G and H are modeled as random oracles</a:t>
            </a:r>
          </a:p>
          <a:p>
            <a:endParaRPr lang="en-US" dirty="0"/>
          </a:p>
          <a:p>
            <a:r>
              <a:rPr lang="en-US" dirty="0" smtClean="0"/>
              <a:t>Widely used in practice…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i="1" dirty="0" smtClean="0"/>
              <a:t>integrity</a:t>
            </a:r>
            <a:r>
              <a:rPr lang="en-US" dirty="0" smtClean="0"/>
              <a:t> in the </a:t>
            </a:r>
            <a:r>
              <a:rPr lang="en-US" smtClean="0"/>
              <a:t>public-key setting</a:t>
            </a:r>
          </a:p>
          <a:p>
            <a:endParaRPr lang="en-US" dirty="0" smtClean="0"/>
          </a:p>
          <a:p>
            <a:r>
              <a:rPr lang="en-US" dirty="0" smtClean="0"/>
              <a:t>Analogous to message authentication codes, but some key differences…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3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Digital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48400" y="4643735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53027" y="34290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450433"/>
            <a:ext cx="2105448" cy="654967"/>
            <a:chOff x="533400" y="4450433"/>
            <a:chExt cx="2105448" cy="654967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4643735"/>
              <a:ext cx="2105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= </a:t>
              </a:r>
              <a:r>
                <a:rPr lang="en-US" sz="2400" dirty="0" err="1" smtClean="0"/>
                <a:t>Vrfy</a:t>
              </a:r>
              <a:r>
                <a:rPr lang="en-US" sz="2400" baseline="-25000" dirty="0" err="1" smtClean="0"/>
                <a:t>pk</a:t>
              </a:r>
              <a:r>
                <a:rPr lang="en-US" sz="2400" dirty="0" smtClean="0"/>
                <a:t>(m, </a:t>
              </a:r>
              <a:r>
                <a:rPr lang="en-US" sz="2400" dirty="0" smtClean="0">
                  <a:sym typeface="Symbol"/>
                </a:rPr>
                <a:t></a:t>
              </a:r>
              <a:r>
                <a:rPr lang="en-US" sz="2400" dirty="0" smtClean="0"/>
                <a:t>)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4450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957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6" grpId="0"/>
      <p:bldP spid="7" grpId="0"/>
      <p:bldP spid="18" grpId="0" animBg="1"/>
      <p:bldP spid="19" grpId="0"/>
      <p:bldP spid="22" grpId="0"/>
      <p:bldP spid="22" grpId="1"/>
      <p:bldP spid="23" grpId="0"/>
      <p:bldP spid="2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099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124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after observing signatures on multiple messages, an attacker should be unable to </a:t>
            </a:r>
            <a:r>
              <a:rPr lang="en-US" i="1" dirty="0" smtClean="0"/>
              <a:t>forge</a:t>
            </a:r>
            <a:r>
              <a:rPr lang="en-US" dirty="0"/>
              <a:t> </a:t>
            </a:r>
            <a:r>
              <a:rPr lang="en-US" dirty="0" smtClean="0"/>
              <a:t>a valid signature on a </a:t>
            </a:r>
            <a:r>
              <a:rPr lang="en-US" i="1" dirty="0" smtClean="0"/>
              <a:t>new</a:t>
            </a:r>
            <a:r>
              <a:rPr lang="en-US" dirty="0" smtClean="0"/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29020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Prototypical application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212547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6932" y="24384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335747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98147" y="4643735"/>
            <a:ext cx="2236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/>
              <a:t> = </a:t>
            </a:r>
            <a:r>
              <a:rPr lang="en-US" sz="2400" dirty="0" err="1" smtClean="0"/>
              <a:t>Sign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(patch)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8410" y="3424535"/>
            <a:ext cx="121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</a:t>
            </a:r>
            <a:endParaRPr lang="en-US" sz="2400" dirty="0" smtClean="0"/>
          </a:p>
        </p:txBody>
      </p:sp>
      <p:pic>
        <p:nvPicPr>
          <p:cNvPr id="2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406932" y="44196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pic>
        <p:nvPicPr>
          <p:cNvPr id="26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06932" y="61722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50347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5747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35747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3429000"/>
            <a:ext cx="133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</a:t>
            </a:r>
            <a:r>
              <a:rPr lang="en-US" sz="2400" dirty="0" smtClean="0">
                <a:sym typeface="Symbol"/>
              </a:rPr>
              <a:t>’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45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67600" y="4120036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33385" y="24384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515371"/>
            <a:ext cx="2514600" cy="137082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9211" y="4643735"/>
            <a:ext cx="209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34863" y="3424535"/>
            <a:ext cx="1130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patch, </a:t>
            </a:r>
            <a:r>
              <a:rPr lang="en-US" sz="2400" dirty="0" smtClean="0">
                <a:sym typeface="Symbol"/>
              </a:rPr>
              <a:t>t</a:t>
            </a:r>
            <a:endParaRPr lang="en-US" sz="2400" dirty="0" smtClean="0"/>
          </a:p>
        </p:txBody>
      </p:sp>
      <p:pic>
        <p:nvPicPr>
          <p:cNvPr id="1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33385" y="44196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pic>
        <p:nvPicPr>
          <p:cNvPr id="1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85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33385" y="61722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876800" y="3886200"/>
            <a:ext cx="1676400" cy="0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362200" y="3886200"/>
            <a:ext cx="2514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362200" y="3886200"/>
            <a:ext cx="2514600" cy="190538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669232"/>
            <a:ext cx="0" cy="9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9226" y="1138535"/>
            <a:ext cx="2259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’ = Mac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(patch’)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38" y="2881769"/>
            <a:ext cx="126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atch’, t’</a:t>
            </a:r>
          </a:p>
        </p:txBody>
      </p:sp>
    </p:spTree>
    <p:extLst>
      <p:ext uri="{BB962C8B-B14F-4D97-AF65-F5344CB8AC3E}">
        <p14:creationId xmlns:p14="http://schemas.microsoft.com/office/powerpoint/2010/main" val="95536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5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pic>
        <p:nvPicPr>
          <p:cNvPr id="20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16002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549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10400" y="4120036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k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6932" y="24384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35747" y="2515371"/>
            <a:ext cx="4369853" cy="68541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98147" y="4643735"/>
            <a:ext cx="2351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t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k1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k2</a:t>
            </a:r>
            <a:r>
              <a:rPr lang="en-US" sz="2400" dirty="0" smtClean="0"/>
              <a:t>(patch)</a:t>
            </a:r>
          </a:p>
          <a:p>
            <a:r>
              <a:rPr lang="en-US" sz="2400" dirty="0"/>
              <a:t>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Mac</a:t>
            </a:r>
            <a:r>
              <a:rPr lang="en-US" sz="2400" baseline="-25000" dirty="0" smtClean="0"/>
              <a:t>k3</a:t>
            </a:r>
            <a:r>
              <a:rPr lang="en-US" sz="2400" dirty="0" smtClean="0"/>
              <a:t>(patch)</a:t>
            </a:r>
          </a:p>
        </p:txBody>
      </p:sp>
      <p:pic>
        <p:nvPicPr>
          <p:cNvPr id="27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35814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6932" y="4419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pic>
        <p:nvPicPr>
          <p:cNvPr id="29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32" y="5334000"/>
            <a:ext cx="964831" cy="9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406932" y="61722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3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35748" y="3886200"/>
            <a:ext cx="43698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35748" y="4038985"/>
            <a:ext cx="4369852" cy="1752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71023" y="23577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 smtClean="0"/>
              <a:t>1</a:t>
            </a:r>
            <a:endParaRPr lang="en-US" sz="24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3424535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2</a:t>
            </a:r>
            <a:endParaRPr lang="en-US" sz="24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794823" y="4343400"/>
            <a:ext cx="1234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atch, t</a:t>
            </a:r>
            <a:r>
              <a:rPr lang="en-US" sz="2400" baseline="-25000" dirty="0"/>
              <a:t>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88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8" grpId="0"/>
      <p:bldP spid="30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plain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RSA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used?</a:t>
            </a:r>
          </a:p>
          <a:p>
            <a:r>
              <a:rPr lang="en-US" altLang="zh-CN" dirty="0" smtClean="0"/>
              <a:t>2.</a:t>
            </a:r>
            <a:r>
              <a:rPr lang="zh-CN" altLang="en-US" dirty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RSA-OAEP?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digital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signature?</a:t>
            </a:r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digital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signatures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message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authentication</a:t>
            </a:r>
            <a:r>
              <a:rPr lang="zh-CN" altLang="en-US" dirty="0" smtClean="0"/>
              <a:t> </a:t>
            </a:r>
            <a:r>
              <a:rPr lang="en-US" altLang="zh-CN" smtClean="0"/>
              <a:t>codes?</a:t>
            </a:r>
            <a:endParaRPr lang="en-US" altLang="zh-CN" dirty="0" smtClean="0"/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MACs?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Public verifiability</a:t>
            </a:r>
          </a:p>
          <a:p>
            <a:pPr lvl="1"/>
            <a:r>
              <a:rPr lang="en-US" dirty="0" smtClean="0"/>
              <a:t>“Anyone” can verify a signature</a:t>
            </a:r>
          </a:p>
          <a:p>
            <a:pPr lvl="1"/>
            <a:r>
              <a:rPr lang="en-US" dirty="0" smtClean="0"/>
              <a:t>(Only a holder of the key can verify a MAC tag)</a:t>
            </a:r>
          </a:p>
          <a:p>
            <a:pPr lvl="1"/>
            <a:endParaRPr lang="en-US" dirty="0" smtClean="0"/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Transferability</a:t>
            </a:r>
            <a:endParaRPr lang="en-US" dirty="0" smtClean="0">
              <a:sym typeface="Symbol"/>
            </a:endParaRPr>
          </a:p>
          <a:p>
            <a:pPr lvl="1">
              <a:buFontTx/>
              <a:buChar char="-"/>
            </a:pPr>
            <a:r>
              <a:rPr lang="en-US" dirty="0" smtClean="0">
                <a:sym typeface="Symbol"/>
              </a:rPr>
              <a:t>Can forward a signature to someone else…</a:t>
            </a:r>
          </a:p>
          <a:p>
            <a:pPr>
              <a:buFont typeface="Symbol"/>
              <a:buChar char="Þ"/>
            </a:pPr>
            <a:r>
              <a:rPr lang="en-US" i="1" dirty="0" smtClean="0">
                <a:sym typeface="Symbol"/>
              </a:rPr>
              <a:t> Non-repudiation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939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Non-repudiation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Signer cannot (easily) deny issuing a signature</a:t>
            </a:r>
          </a:p>
          <a:p>
            <a:pPr lvl="1"/>
            <a:r>
              <a:rPr lang="en-US" dirty="0" smtClean="0"/>
              <a:t>Crucial for legal applications</a:t>
            </a:r>
          </a:p>
          <a:p>
            <a:pPr lvl="1"/>
            <a:r>
              <a:rPr lang="en-US" dirty="0" smtClean="0"/>
              <a:t>Judge can verify signature using public copy of </a:t>
            </a:r>
            <a:r>
              <a:rPr lang="en-US" dirty="0" err="1" smtClean="0"/>
              <a:t>pk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MACs cannot provide this functionality!</a:t>
            </a:r>
          </a:p>
          <a:p>
            <a:pPr lvl="1"/>
            <a:r>
              <a:rPr lang="en-US" dirty="0" smtClean="0"/>
              <a:t>Without access to the key, no way to verify a tag</a:t>
            </a:r>
          </a:p>
          <a:p>
            <a:pPr lvl="1"/>
            <a:r>
              <a:rPr lang="en-US" dirty="0" smtClean="0"/>
              <a:t>Even if receiver leaks key to judge, how can the judge verify that the key is correct?</a:t>
            </a:r>
          </a:p>
          <a:p>
            <a:pPr lvl="2"/>
            <a:r>
              <a:rPr lang="en-US" dirty="0" smtClean="0"/>
              <a:t>Even if key is correct, receiver could have generated </a:t>
            </a:r>
            <a:br>
              <a:rPr lang="en-US" dirty="0" smtClean="0"/>
            </a:br>
            <a:r>
              <a:rPr lang="en-US" dirty="0" smtClean="0"/>
              <a:t>the tag also!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3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RSA-based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random, equal-length primes p, q</a:t>
            </a:r>
          </a:p>
          <a:p>
            <a:r>
              <a:rPr lang="en-US" dirty="0" smtClean="0"/>
              <a:t>Compute modulus N=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Choose e, d such that e · d = 1 mod </a:t>
            </a:r>
            <a:r>
              <a:rPr lang="en-US" dirty="0" smtClean="0">
                <a:sym typeface="Symbol"/>
              </a:rPr>
              <a:t>(N)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x modulo N is [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mod N]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(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30000" dirty="0" err="1" smtClean="0">
                <a:sym typeface="Symbol"/>
              </a:rPr>
              <a:t>de</a:t>
            </a:r>
            <a:r>
              <a:rPr lang="en-US" dirty="0" smtClean="0">
                <a:sym typeface="Symbol"/>
              </a:rPr>
              <a:t> = x</a:t>
            </a:r>
            <a:r>
              <a:rPr lang="en-US" baseline="30000" dirty="0" smtClean="0">
                <a:sym typeface="Symbol"/>
              </a:rPr>
              <a:t>[</a:t>
            </a:r>
            <a:r>
              <a:rPr lang="en-US" baseline="30000" dirty="0" err="1" smtClean="0">
                <a:sym typeface="Symbol"/>
              </a:rPr>
              <a:t>ed</a:t>
            </a:r>
            <a:r>
              <a:rPr lang="en-US" baseline="30000" dirty="0" smtClean="0">
                <a:sym typeface="Symbol"/>
              </a:rPr>
              <a:t> mod (N)]</a:t>
            </a:r>
            <a:r>
              <a:rPr lang="en-US" dirty="0" smtClean="0">
                <a:sym typeface="Symbol"/>
              </a:rPr>
              <a:t> = x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mod N</a:t>
            </a:r>
          </a:p>
          <a:p>
            <a:r>
              <a:rPr lang="en-US" i="1" dirty="0" smtClean="0">
                <a:sym typeface="Symbol"/>
              </a:rPr>
              <a:t>RSA assumption</a:t>
            </a:r>
            <a:r>
              <a:rPr lang="en-US" dirty="0" smtClean="0">
                <a:sym typeface="Symbol"/>
              </a:rPr>
              <a:t>: given N, e </a:t>
            </a:r>
            <a:r>
              <a:rPr lang="en-US" u="sng" dirty="0" smtClean="0">
                <a:sym typeface="Symbol"/>
              </a:rPr>
              <a:t>only</a:t>
            </a:r>
            <a:r>
              <a:rPr lang="en-US" dirty="0" smtClean="0">
                <a:sym typeface="Symbol"/>
              </a:rPr>
              <a:t>, it is hard to compute 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a uniform </a:t>
            </a:r>
            <a:r>
              <a:rPr lang="en-US" dirty="0" err="1" smtClean="0">
                <a:sym typeface="Symbol"/>
              </a:rPr>
              <a:t>c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N</a:t>
            </a:r>
            <a:r>
              <a:rPr lang="en-US" baseline="30000" dirty="0">
                <a:ea typeface="Cambria Math"/>
              </a:rPr>
              <a:t>*</a:t>
            </a:r>
            <a:endParaRPr lang="en-US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“Plain” RSA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3675" y="5257800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>
                <a:sym typeface="Symbol"/>
              </a:rPr>
              <a:t>[</a:t>
            </a:r>
            <a:r>
              <a:rPr lang="en-US" sz="2400" dirty="0" smtClean="0">
                <a:sym typeface="Symbol"/>
              </a:rPr>
              <a:t>c</a:t>
            </a:r>
            <a:r>
              <a:rPr lang="en-US" sz="2400" baseline="30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94" y="3962400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(N, e, d)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RSAGen</a:t>
            </a:r>
            <a:r>
              <a:rPr lang="en-US" sz="2400" dirty="0" smtClean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pk</a:t>
            </a:r>
            <a:r>
              <a:rPr lang="en-US" sz="2400" dirty="0" smtClean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sk</a:t>
            </a:r>
            <a:r>
              <a:rPr lang="en-US" sz="2400" dirty="0" smtClean="0">
                <a:sym typeface="Symbol"/>
              </a:rPr>
              <a:t> = d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6600" y="230487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674" y="3962400"/>
            <a:ext cx="20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>
                <a:ea typeface="Cambria Math"/>
              </a:rPr>
              <a:t>c = [m</a:t>
            </a:r>
            <a:r>
              <a:rPr lang="en-US" sz="2400" baseline="30000" dirty="0" smtClean="0">
                <a:ea typeface="Cambria Math"/>
              </a:rPr>
              <a:t>e</a:t>
            </a:r>
            <a:r>
              <a:rPr lang="en-US" sz="2400" dirty="0" smtClean="0">
                <a:ea typeface="Cambria Math"/>
              </a:rPr>
              <a:t> mod N]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0945" y="329100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scheme secure?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scheme is </a:t>
            </a:r>
            <a:r>
              <a:rPr lang="en-US" i="1" dirty="0" smtClean="0"/>
              <a:t>deterministic</a:t>
            </a:r>
            <a:endParaRPr lang="en-US" dirty="0" smtClean="0"/>
          </a:p>
          <a:p>
            <a:pPr lvl="1"/>
            <a:r>
              <a:rPr lang="en-US" dirty="0" smtClean="0"/>
              <a:t>Cannot be CPA-secure!</a:t>
            </a:r>
          </a:p>
          <a:p>
            <a:pPr lvl="1"/>
            <a:endParaRPr lang="en-US" dirty="0"/>
          </a:p>
          <a:p>
            <a:r>
              <a:rPr lang="en-US" dirty="0" smtClean="0"/>
              <a:t>RSA assumption only refers to hardness of computing the e</a:t>
            </a:r>
            <a:r>
              <a:rPr lang="en-US" baseline="30000" dirty="0" smtClean="0"/>
              <a:t>th</a:t>
            </a:r>
            <a:r>
              <a:rPr lang="en-US" dirty="0" smtClean="0"/>
              <a:t> roots of </a:t>
            </a:r>
            <a:r>
              <a:rPr lang="en-US" i="1" dirty="0" smtClean="0"/>
              <a:t>uniform</a:t>
            </a:r>
            <a:r>
              <a:rPr lang="en-US" dirty="0" smtClean="0"/>
              <a:t> c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 is not uniform unless m is</a:t>
            </a:r>
          </a:p>
          <a:p>
            <a:pPr lvl="1"/>
            <a:r>
              <a:rPr lang="en-US" dirty="0" smtClean="0"/>
              <a:t>Easy to recover “small” m from c</a:t>
            </a:r>
          </a:p>
          <a:p>
            <a:pPr lvl="1"/>
            <a:endParaRPr lang="en-US" dirty="0"/>
          </a:p>
          <a:p>
            <a:r>
              <a:rPr lang="en-US" dirty="0" smtClean="0"/>
              <a:t>RSA assumption only refers to hardness of computing the e</a:t>
            </a:r>
            <a:r>
              <a:rPr lang="en-US" baseline="30000" dirty="0" smtClean="0"/>
              <a:t>th</a:t>
            </a:r>
            <a:r>
              <a:rPr lang="en-US" dirty="0" smtClean="0"/>
              <a:t> root of c </a:t>
            </a:r>
            <a:r>
              <a:rPr lang="en-US" i="1" dirty="0"/>
              <a:t>in its entirety </a:t>
            </a:r>
            <a:endParaRPr lang="en-US" dirty="0" smtClean="0"/>
          </a:p>
          <a:p>
            <a:pPr lvl="1"/>
            <a:r>
              <a:rPr lang="en-US" i="1" dirty="0" smtClean="0"/>
              <a:t>Partial</a:t>
            </a:r>
            <a:r>
              <a:rPr lang="en-US" dirty="0" smtClean="0"/>
              <a:t> information about the e</a:t>
            </a:r>
            <a:r>
              <a:rPr lang="en-US" baseline="30000" dirty="0" smtClean="0"/>
              <a:t>th</a:t>
            </a:r>
            <a:r>
              <a:rPr lang="en-US" dirty="0" smtClean="0"/>
              <a:t> root may be leaked</a:t>
            </a:r>
          </a:p>
          <a:p>
            <a:pPr lvl="1"/>
            <a:r>
              <a:rPr lang="en-US" dirty="0" smtClean="0"/>
              <a:t>(In fact, this is the 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3591580"/>
            <a:ext cx="58674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Plain RSA should never be used!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538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PKCS #1 v1.5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issued by RSA labs in 1993</a:t>
            </a:r>
          </a:p>
          <a:p>
            <a:r>
              <a:rPr lang="en-US" dirty="0" smtClean="0"/>
              <a:t>Idea: add </a:t>
            </a:r>
            <a:r>
              <a:rPr lang="en-US" i="1" dirty="0" smtClean="0"/>
              <a:t>random padding</a:t>
            </a:r>
            <a:endParaRPr lang="en-US" dirty="0" smtClean="0"/>
          </a:p>
          <a:p>
            <a:pPr lvl="1"/>
            <a:r>
              <a:rPr lang="en-US" dirty="0" smtClean="0"/>
              <a:t>To encrypt m, choose random 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 = [ (</a:t>
            </a:r>
            <a:r>
              <a:rPr lang="en-US" dirty="0" err="1" smtClean="0"/>
              <a:t>r|m</a:t>
            </a:r>
            <a:r>
              <a:rPr lang="en-US" dirty="0" smtClean="0"/>
              <a:t>)</a:t>
            </a:r>
            <a:r>
              <a:rPr lang="en-US" baseline="30000" dirty="0" smtClean="0"/>
              <a:t>e</a:t>
            </a:r>
            <a:r>
              <a:rPr lang="en-US" dirty="0" smtClean="0"/>
              <a:t> mod N]</a:t>
            </a:r>
          </a:p>
          <a:p>
            <a:pPr lvl="1"/>
            <a:endParaRPr lang="en-US" dirty="0"/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No proof of CPA-security (unless m is very short)</a:t>
            </a:r>
          </a:p>
          <a:p>
            <a:pPr lvl="1"/>
            <a:r>
              <a:rPr lang="en-US" dirty="0" smtClean="0"/>
              <a:t>Chosen-plaintext attacks known if r is too short</a:t>
            </a:r>
          </a:p>
          <a:p>
            <a:pPr lvl="1"/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PKCS #1 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Optimal asymmetric encryption padding </a:t>
            </a:r>
            <a:r>
              <a:rPr lang="en-US" dirty="0" smtClean="0"/>
              <a:t>(OAEP) applied to message first </a:t>
            </a:r>
          </a:p>
          <a:p>
            <a:endParaRPr lang="en-US" dirty="0" smtClean="0"/>
          </a:p>
          <a:p>
            <a:r>
              <a:rPr lang="en-US" dirty="0" smtClean="0"/>
              <a:t>This padding introduces </a:t>
            </a:r>
            <a:r>
              <a:rPr lang="en-US" i="1" dirty="0" smtClean="0"/>
              <a:t>redundancy</a:t>
            </a:r>
            <a:r>
              <a:rPr lang="en-US" dirty="0" smtClean="0"/>
              <a:t>, so that not every </a:t>
            </a:r>
            <a:r>
              <a:rPr lang="en-US" dirty="0" err="1">
                <a:sym typeface="Symbol"/>
              </a:rPr>
              <a:t>c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is a valid </a:t>
            </a:r>
            <a:r>
              <a:rPr lang="en-US" dirty="0" err="1" smtClean="0">
                <a:ea typeface="Cambria Math"/>
              </a:rPr>
              <a:t>ciphertext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  <a:sym typeface="Symbol"/>
              </a:rPr>
              <a:t>Need to check for proper format upon decryption</a:t>
            </a:r>
          </a:p>
          <a:p>
            <a:pPr lvl="1"/>
            <a:r>
              <a:rPr lang="en-US" dirty="0" smtClean="0">
                <a:ea typeface="Cambria Math"/>
                <a:sym typeface="Symbol"/>
              </a:rPr>
              <a:t>Return error if not properly formatted</a:t>
            </a:r>
            <a:endParaRPr lang="en-US" dirty="0">
              <a:sym typeface="Symbol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14345</TotalTime>
  <Words>647</Words>
  <Application>Microsoft Macintosh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PowerPoint Presentation</vt:lpstr>
      <vt:lpstr>Recall… (informal)</vt:lpstr>
      <vt:lpstr>“Plain” RSA encryption</vt:lpstr>
      <vt:lpstr>Is this scheme secure?</vt:lpstr>
      <vt:lpstr>Security?</vt:lpstr>
      <vt:lpstr>PKCS #1 v1.5</vt:lpstr>
      <vt:lpstr>PKCS #1 v2.0</vt:lpstr>
      <vt:lpstr>OAEP</vt:lpstr>
      <vt:lpstr>Security?</vt:lpstr>
      <vt:lpstr>PowerPoint Presentation</vt:lpstr>
      <vt:lpstr>Digital signatures</vt:lpstr>
      <vt:lpstr>Digital signatures</vt:lpstr>
      <vt:lpstr>Public-key encryption</vt:lpstr>
      <vt:lpstr>Security (informal)</vt:lpstr>
      <vt:lpstr>Prototypical application</vt:lpstr>
      <vt:lpstr>Comparison to MACs?</vt:lpstr>
      <vt:lpstr>Comparison to MACs?</vt:lpstr>
      <vt:lpstr>Comparison to MACs?</vt:lpstr>
      <vt:lpstr>Non-repudiation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1087</cp:revision>
  <dcterms:created xsi:type="dcterms:W3CDTF">2014-06-02T02:25:30Z</dcterms:created>
  <dcterms:modified xsi:type="dcterms:W3CDTF">2019-04-19T21:14:29Z</dcterms:modified>
</cp:coreProperties>
</file>