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18" r:id="rId2"/>
    <p:sldId id="586" r:id="rId3"/>
    <p:sldId id="528" r:id="rId4"/>
    <p:sldId id="517" r:id="rId5"/>
    <p:sldId id="518" r:id="rId6"/>
    <p:sldId id="585" r:id="rId7"/>
    <p:sldId id="519" r:id="rId8"/>
    <p:sldId id="520" r:id="rId9"/>
    <p:sldId id="521" r:id="rId10"/>
    <p:sldId id="522" r:id="rId11"/>
    <p:sldId id="523" r:id="rId12"/>
    <p:sldId id="578" r:id="rId13"/>
    <p:sldId id="529" r:id="rId14"/>
    <p:sldId id="530" r:id="rId15"/>
    <p:sldId id="531" r:id="rId16"/>
    <p:sldId id="532" r:id="rId17"/>
    <p:sldId id="533" r:id="rId18"/>
    <p:sldId id="534" r:id="rId19"/>
    <p:sldId id="535" r:id="rId20"/>
    <p:sldId id="536" r:id="rId21"/>
    <p:sldId id="53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3" autoAdjust="0"/>
    <p:restoredTop sz="94660"/>
  </p:normalViewPr>
  <p:slideViewPr>
    <p:cSldViewPr>
      <p:cViewPr varScale="1">
        <p:scale>
          <a:sx n="82" d="100"/>
          <a:sy n="82" d="100"/>
        </p:scale>
        <p:origin x="11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22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10</a:t>
            </a:fld>
            <a:endParaRPr lang="en-US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191000" y="2743200"/>
            <a:ext cx="685800" cy="685800"/>
            <a:chOff x="1933" y="1728"/>
            <a:chExt cx="432" cy="432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933" y="1728"/>
              <a:ext cx="432" cy="432"/>
            </a:xfrm>
            <a:prstGeom prst="rect">
              <a:avLst/>
            </a:prstGeom>
            <a:solidFill>
              <a:srgbClr val="99CC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2017" y="1800"/>
              <a:ext cx="239" cy="291"/>
            </a:xfrm>
            <a:prstGeom prst="rect">
              <a:avLst/>
            </a:prstGeom>
            <a:solidFill>
              <a:srgbClr val="99CC00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G</a:t>
              </a:r>
            </a:p>
          </p:txBody>
        </p:sp>
      </p:grp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819400" y="20574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m || 0</a:t>
            </a:r>
            <a:r>
              <a:rPr lang="en-US" altLang="en-US" b="1" baseline="30000" dirty="0">
                <a:latin typeface="+mn-lt"/>
              </a:rPr>
              <a:t>…</a:t>
            </a:r>
            <a:r>
              <a:rPr lang="en-US" altLang="en-US" dirty="0">
                <a:latin typeface="+mn-lt"/>
              </a:rPr>
              <a:t>0</a:t>
            </a:r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191000" y="3733800"/>
            <a:ext cx="685800" cy="685800"/>
            <a:chOff x="1933" y="1728"/>
            <a:chExt cx="432" cy="432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933" y="1728"/>
              <a:ext cx="432" cy="432"/>
            </a:xfrm>
            <a:prstGeom prst="rect">
              <a:avLst/>
            </a:prstGeom>
            <a:solidFill>
              <a:srgbClr val="99CC00"/>
            </a:solidFill>
            <a:ln w="190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2022" y="1800"/>
              <a:ext cx="237" cy="291"/>
            </a:xfrm>
            <a:prstGeom prst="rect">
              <a:avLst/>
            </a:prstGeom>
            <a:solidFill>
              <a:srgbClr val="99CC00">
                <a:alpha val="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H</a:t>
              </a:r>
            </a:p>
          </p:txBody>
        </p:sp>
      </p:grp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4648200" y="20574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r</a:t>
            </a:r>
          </a:p>
        </p:txBody>
      </p:sp>
      <p:sp>
        <p:nvSpPr>
          <p:cNvPr id="13" name="Line 23"/>
          <p:cNvSpPr>
            <a:spLocks noChangeShapeType="1"/>
          </p:cNvSpPr>
          <p:nvPr/>
        </p:nvSpPr>
        <p:spPr bwMode="auto">
          <a:xfrm>
            <a:off x="5334000" y="2514600"/>
            <a:ext cx="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" name="Line 24"/>
          <p:cNvSpPr>
            <a:spLocks noChangeShapeType="1"/>
          </p:cNvSpPr>
          <p:nvPr/>
        </p:nvSpPr>
        <p:spPr bwMode="auto">
          <a:xfrm flipH="1">
            <a:off x="4876800" y="3124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3276600" y="2895600"/>
            <a:ext cx="457200" cy="457200"/>
            <a:chOff x="2928" y="2592"/>
            <a:chExt cx="288" cy="288"/>
          </a:xfrm>
        </p:grpSpPr>
        <p:sp>
          <p:nvSpPr>
            <p:cNvPr id="16" name="Oval 26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Line 27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8" name="Line 28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19" name="Line 29"/>
          <p:cNvSpPr>
            <a:spLocks noChangeShapeType="1"/>
          </p:cNvSpPr>
          <p:nvPr/>
        </p:nvSpPr>
        <p:spPr bwMode="auto">
          <a:xfrm>
            <a:off x="3505200" y="2514600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" name="Line 30"/>
          <p:cNvSpPr>
            <a:spLocks noChangeShapeType="1"/>
          </p:cNvSpPr>
          <p:nvPr/>
        </p:nvSpPr>
        <p:spPr bwMode="auto">
          <a:xfrm flipH="1">
            <a:off x="3733800" y="3124200"/>
            <a:ext cx="4572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pSp>
        <p:nvGrpSpPr>
          <p:cNvPr id="21" name="Group 31"/>
          <p:cNvGrpSpPr>
            <a:grpSpLocks/>
          </p:cNvGrpSpPr>
          <p:nvPr/>
        </p:nvGrpSpPr>
        <p:grpSpPr bwMode="auto">
          <a:xfrm>
            <a:off x="5105400" y="3810000"/>
            <a:ext cx="457200" cy="457200"/>
            <a:chOff x="2928" y="2592"/>
            <a:chExt cx="288" cy="288"/>
          </a:xfrm>
        </p:grpSpPr>
        <p:sp>
          <p:nvSpPr>
            <p:cNvPr id="22" name="Oval 32"/>
            <p:cNvSpPr>
              <a:spLocks noChangeArrowheads="1"/>
            </p:cNvSpPr>
            <p:nvPr/>
          </p:nvSpPr>
          <p:spPr bwMode="auto">
            <a:xfrm>
              <a:off x="2928" y="2592"/>
              <a:ext cx="288" cy="288"/>
            </a:xfrm>
            <a:prstGeom prst="ellipse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Line 33"/>
            <p:cNvSpPr>
              <a:spLocks noChangeShapeType="1"/>
            </p:cNvSpPr>
            <p:nvPr/>
          </p:nvSpPr>
          <p:spPr bwMode="auto">
            <a:xfrm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4" name="Line 34"/>
            <p:cNvSpPr>
              <a:spLocks noChangeShapeType="1"/>
            </p:cNvSpPr>
            <p:nvPr/>
          </p:nvSpPr>
          <p:spPr bwMode="auto">
            <a:xfrm rot="5400000">
              <a:off x="2928" y="2736"/>
              <a:ext cx="28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25" name="Line 35"/>
          <p:cNvSpPr>
            <a:spLocks noChangeShapeType="1"/>
          </p:cNvSpPr>
          <p:nvPr/>
        </p:nvSpPr>
        <p:spPr bwMode="auto">
          <a:xfrm>
            <a:off x="4876800" y="4038600"/>
            <a:ext cx="228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Line 36"/>
          <p:cNvSpPr>
            <a:spLocks noChangeShapeType="1"/>
          </p:cNvSpPr>
          <p:nvPr/>
        </p:nvSpPr>
        <p:spPr bwMode="auto">
          <a:xfrm flipH="1">
            <a:off x="3505200" y="4038600"/>
            <a:ext cx="685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" name="Line 37"/>
          <p:cNvSpPr>
            <a:spLocks noChangeShapeType="1"/>
          </p:cNvSpPr>
          <p:nvPr/>
        </p:nvSpPr>
        <p:spPr bwMode="auto">
          <a:xfrm>
            <a:off x="3505200" y="33528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" name="Line 38"/>
          <p:cNvSpPr>
            <a:spLocks noChangeShapeType="1"/>
          </p:cNvSpPr>
          <p:nvPr/>
        </p:nvSpPr>
        <p:spPr bwMode="auto">
          <a:xfrm>
            <a:off x="5334000" y="31242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" name="Line 39"/>
          <p:cNvSpPr>
            <a:spLocks noChangeShapeType="1"/>
          </p:cNvSpPr>
          <p:nvPr/>
        </p:nvSpPr>
        <p:spPr bwMode="auto">
          <a:xfrm>
            <a:off x="3505200" y="4038600"/>
            <a:ext cx="0" cy="1143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" name="Line 40"/>
          <p:cNvSpPr>
            <a:spLocks noChangeShapeType="1"/>
          </p:cNvSpPr>
          <p:nvPr/>
        </p:nvSpPr>
        <p:spPr bwMode="auto">
          <a:xfrm>
            <a:off x="5334000" y="4267200"/>
            <a:ext cx="0" cy="9144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Rectangle 41"/>
          <p:cNvSpPr>
            <a:spLocks noChangeArrowheads="1"/>
          </p:cNvSpPr>
          <p:nvPr/>
        </p:nvSpPr>
        <p:spPr bwMode="auto">
          <a:xfrm>
            <a:off x="2819400" y="52578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s</a:t>
            </a:r>
          </a:p>
        </p:txBody>
      </p:sp>
      <p:sp>
        <p:nvSpPr>
          <p:cNvPr id="32" name="Rectangle 42"/>
          <p:cNvSpPr>
            <a:spLocks noChangeArrowheads="1"/>
          </p:cNvSpPr>
          <p:nvPr/>
        </p:nvSpPr>
        <p:spPr bwMode="auto">
          <a:xfrm>
            <a:off x="4648200" y="5257800"/>
            <a:ext cx="13716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t</a:t>
            </a:r>
          </a:p>
        </p:txBody>
      </p:sp>
      <p:sp>
        <p:nvSpPr>
          <p:cNvPr id="33" name="AutoShape 43"/>
          <p:cNvSpPr>
            <a:spLocks noChangeArrowheads="1"/>
          </p:cNvSpPr>
          <p:nvPr/>
        </p:nvSpPr>
        <p:spPr bwMode="auto">
          <a:xfrm>
            <a:off x="2667000" y="5105400"/>
            <a:ext cx="3505200" cy="838200"/>
          </a:xfrm>
          <a:prstGeom prst="bracketPair">
            <a:avLst>
              <a:gd name="adj" fmla="val 16667"/>
            </a:avLst>
          </a:prstGeom>
          <a:noFill/>
          <a:ln w="19050">
            <a:solidFill>
              <a:srgbClr val="000000"/>
            </a:solidFill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6072188" y="4840288"/>
            <a:ext cx="3385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e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6308725" y="5297488"/>
            <a:ext cx="10214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mod N</a:t>
            </a:r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1863725" y="5257800"/>
            <a:ext cx="6751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c  = </a:t>
            </a:r>
          </a:p>
        </p:txBody>
      </p:sp>
    </p:spTree>
    <p:extLst>
      <p:ext uri="{BB962C8B-B14F-4D97-AF65-F5344CB8AC3E}">
        <p14:creationId xmlns:p14="http://schemas.microsoft.com/office/powerpoint/2010/main" val="4293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RSA-OAEP can be proven CCA-secure under the RSA assumption, if G and H are modeled as random oracles</a:t>
            </a:r>
          </a:p>
          <a:p>
            <a:endParaRPr lang="en-US" dirty="0"/>
          </a:p>
          <a:p>
            <a:r>
              <a:rPr lang="en-US" dirty="0" smtClean="0"/>
              <a:t>Widely used in practice…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4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Digital signatures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59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</a:t>
            </a:r>
            <a:r>
              <a:rPr lang="en-US" i="1" dirty="0" smtClean="0"/>
              <a:t>integrity</a:t>
            </a:r>
            <a:r>
              <a:rPr lang="en-US" dirty="0" smtClean="0"/>
              <a:t> in the </a:t>
            </a:r>
            <a:r>
              <a:rPr lang="en-US" smtClean="0"/>
              <a:t>public-key setting</a:t>
            </a:r>
          </a:p>
          <a:p>
            <a:endParaRPr lang="en-US" dirty="0" smtClean="0"/>
          </a:p>
          <a:p>
            <a:r>
              <a:rPr lang="en-US" dirty="0" smtClean="0"/>
              <a:t>Analogous to message authentication codes, but some key differences…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13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Digital signatures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48400" y="4643735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 smtClean="0"/>
              <a:t> = </a:t>
            </a:r>
            <a:r>
              <a:rPr lang="en-US" sz="2400" dirty="0" err="1" smtClean="0"/>
              <a:t>Sign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(m)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3027" y="3429000"/>
            <a:ext cx="761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, </a:t>
            </a:r>
            <a:r>
              <a:rPr lang="en-US" sz="2400" dirty="0" smtClean="0">
                <a:sym typeface="Symbol"/>
              </a:rPr>
              <a:t></a:t>
            </a:r>
            <a:endParaRPr lang="en-US" sz="2400" dirty="0" smtClean="0"/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99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" y="4450433"/>
            <a:ext cx="2105448" cy="654967"/>
            <a:chOff x="533400" y="4450433"/>
            <a:chExt cx="2105448" cy="654967"/>
          </a:xfrm>
        </p:grpSpPr>
        <p:sp>
          <p:nvSpPr>
            <p:cNvPr id="5" name="TextBox 4"/>
            <p:cNvSpPr txBox="1"/>
            <p:nvPr/>
          </p:nvSpPr>
          <p:spPr>
            <a:xfrm>
              <a:off x="533400" y="4643735"/>
              <a:ext cx="21054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 = </a:t>
              </a:r>
              <a:r>
                <a:rPr lang="en-US" sz="2400" dirty="0" err="1" smtClean="0"/>
                <a:t>Vrfy</a:t>
              </a:r>
              <a:r>
                <a:rPr lang="en-US" sz="2400" baseline="-25000" dirty="0" err="1" smtClean="0"/>
                <a:t>pk</a:t>
              </a:r>
              <a:r>
                <a:rPr lang="en-US" sz="2400" dirty="0" smtClean="0"/>
                <a:t>(m, </a:t>
              </a:r>
              <a:r>
                <a:rPr lang="en-US" sz="2400" dirty="0" smtClean="0">
                  <a:sym typeface="Symbol"/>
                </a:rPr>
                <a:t></a:t>
              </a:r>
              <a:r>
                <a:rPr lang="en-US" sz="2400" dirty="0" smtClean="0"/>
                <a:t>)</a:t>
              </a:r>
              <a:endParaRPr lang="en-US" dirty="0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762000" y="4450433"/>
              <a:ext cx="3273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957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6" grpId="0"/>
      <p:bldP spid="7" grpId="0"/>
      <p:bldP spid="18" grpId="0" animBg="1"/>
      <p:bldP spid="19" grpId="0"/>
      <p:bldP spid="22" grpId="0"/>
      <p:bldP spid="22" grpId="1"/>
      <p:bldP spid="23" grpId="0"/>
      <p:bldP spid="2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Dec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1" name="Straight Arrow Connector 20"/>
          <p:cNvCxnSpPr/>
          <p:nvPr/>
        </p:nvCxnSpPr>
        <p:spPr>
          <a:xfrm flipH="1" flipV="1">
            <a:off x="51816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6099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1246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after observing signatures on multiple messages, an attacker should be unable to </a:t>
            </a:r>
            <a:r>
              <a:rPr lang="en-US" i="1" dirty="0" smtClean="0"/>
              <a:t>forge</a:t>
            </a:r>
            <a:r>
              <a:rPr lang="en-US" dirty="0"/>
              <a:t> </a:t>
            </a:r>
            <a:r>
              <a:rPr lang="en-US" dirty="0" smtClean="0"/>
              <a:t>a valid signature on a </a:t>
            </a:r>
            <a:r>
              <a:rPr lang="en-US" i="1" dirty="0" smtClean="0"/>
              <a:t>new</a:t>
            </a:r>
            <a:r>
              <a:rPr lang="en-US" dirty="0" smtClean="0"/>
              <a:t> message</a:t>
            </a:r>
          </a:p>
        </p:txBody>
      </p:sp>
    </p:spTree>
    <p:extLst>
      <p:ext uri="{BB962C8B-B14F-4D97-AF65-F5344CB8AC3E}">
        <p14:creationId xmlns:p14="http://schemas.microsoft.com/office/powerpoint/2010/main" val="290206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Prototypical application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9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212547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406932" y="24384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335747" y="2515371"/>
            <a:ext cx="2514600" cy="137082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298147" y="4643735"/>
            <a:ext cx="2236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</a:t>
            </a:r>
            <a:r>
              <a:rPr lang="en-US" sz="2400" dirty="0" smtClean="0"/>
              <a:t> = </a:t>
            </a:r>
            <a:r>
              <a:rPr lang="en-US" sz="2400" dirty="0" err="1" smtClean="0"/>
              <a:t>Sign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(patch)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8410" y="3424535"/>
            <a:ext cx="1213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patch, </a:t>
            </a:r>
            <a:r>
              <a:rPr lang="en-US" sz="2400" dirty="0" smtClean="0">
                <a:sym typeface="Symbol"/>
              </a:rPr>
              <a:t></a:t>
            </a:r>
            <a:endParaRPr lang="en-US" sz="2400" dirty="0" smtClean="0"/>
          </a:p>
        </p:txBody>
      </p:sp>
      <p:pic>
        <p:nvPicPr>
          <p:cNvPr id="2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406932" y="44196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pic>
        <p:nvPicPr>
          <p:cNvPr id="26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406932" y="61722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850347" y="3886200"/>
            <a:ext cx="1676400" cy="0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335747" y="3886200"/>
            <a:ext cx="2514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335747" y="3886200"/>
            <a:ext cx="2514600" cy="19053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0800" y="3429000"/>
            <a:ext cx="1337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atch’, </a:t>
            </a:r>
            <a:r>
              <a:rPr lang="en-US" sz="2400" dirty="0" smtClean="0">
                <a:sym typeface="Symbol"/>
              </a:rPr>
              <a:t>’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3457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MACs?</a:t>
            </a:r>
            <a:endParaRPr lang="en-US" dirty="0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67600" y="4120036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33385" y="24384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2200" y="2515371"/>
            <a:ext cx="2514600" cy="1370829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39211" y="4643735"/>
            <a:ext cx="2095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t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(patch)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34863" y="3424535"/>
            <a:ext cx="1130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patch, </a:t>
            </a:r>
            <a:r>
              <a:rPr lang="en-US" sz="2400" dirty="0" smtClean="0">
                <a:sym typeface="Symbol"/>
              </a:rPr>
              <a:t>t</a:t>
            </a:r>
            <a:endParaRPr lang="en-US" sz="2400" dirty="0" smtClean="0"/>
          </a:p>
        </p:txBody>
      </p:sp>
      <p:pic>
        <p:nvPicPr>
          <p:cNvPr id="1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33385" y="44196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pic>
        <p:nvPicPr>
          <p:cNvPr id="14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985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433385" y="61722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4876800" y="3886200"/>
            <a:ext cx="1676400" cy="0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362200" y="3886200"/>
            <a:ext cx="2514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362200" y="3886200"/>
            <a:ext cx="2514600" cy="190538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371600" y="2669232"/>
            <a:ext cx="0" cy="9121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9226" y="1138535"/>
            <a:ext cx="2259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’ = Mac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(patch’)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2838" y="2881769"/>
            <a:ext cx="12649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atch’, t’</a:t>
            </a:r>
          </a:p>
        </p:txBody>
      </p:sp>
    </p:spTree>
    <p:extLst>
      <p:ext uri="{BB962C8B-B14F-4D97-AF65-F5344CB8AC3E}">
        <p14:creationId xmlns:p14="http://schemas.microsoft.com/office/powerpoint/2010/main" val="95536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3" grpId="0"/>
      <p:bldP spid="15" grpId="0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MACs?</a:t>
            </a:r>
            <a:endParaRPr lang="en-US" dirty="0"/>
          </a:p>
        </p:txBody>
      </p:sp>
      <p:pic>
        <p:nvPicPr>
          <p:cNvPr id="20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16002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549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010400" y="4120036"/>
            <a:ext cx="1207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k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k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k</a:t>
            </a:r>
            <a:r>
              <a:rPr lang="en-US" sz="2400" baseline="-25000" dirty="0" smtClean="0"/>
              <a:t>3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1406932" y="24384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 smtClean="0"/>
              <a:t>1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335747" y="2515371"/>
            <a:ext cx="4369853" cy="685414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98147" y="4643735"/>
            <a:ext cx="23516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t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k1</a:t>
            </a:r>
            <a:r>
              <a:rPr lang="en-US" sz="2400" dirty="0" smtClean="0"/>
              <a:t>(patch)</a:t>
            </a:r>
          </a:p>
          <a:p>
            <a:r>
              <a:rPr lang="en-US" sz="2400" dirty="0"/>
              <a:t>t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k2</a:t>
            </a:r>
            <a:r>
              <a:rPr lang="en-US" sz="2400" dirty="0" smtClean="0"/>
              <a:t>(patch)</a:t>
            </a:r>
          </a:p>
          <a:p>
            <a:r>
              <a:rPr lang="en-US" sz="2400" dirty="0"/>
              <a:t>t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= Mac</a:t>
            </a:r>
            <a:r>
              <a:rPr lang="en-US" sz="2400" baseline="-25000" dirty="0" smtClean="0"/>
              <a:t>k3</a:t>
            </a:r>
            <a:r>
              <a:rPr lang="en-US" sz="2400" dirty="0" smtClean="0"/>
              <a:t>(patch)</a:t>
            </a:r>
          </a:p>
        </p:txBody>
      </p:sp>
      <p:pic>
        <p:nvPicPr>
          <p:cNvPr id="27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35814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1406932" y="44196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 smtClean="0"/>
              <a:t>2</a:t>
            </a:r>
            <a:endParaRPr lang="en-US" sz="2400" dirty="0"/>
          </a:p>
        </p:txBody>
      </p:sp>
      <p:pic>
        <p:nvPicPr>
          <p:cNvPr id="29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32" y="5334000"/>
            <a:ext cx="964831" cy="915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406932" y="6172200"/>
            <a:ext cx="428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baseline="-25000" dirty="0"/>
              <a:t>3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35748" y="3886200"/>
            <a:ext cx="436985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2335748" y="4038985"/>
            <a:ext cx="4369852" cy="1752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871023" y="2357735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atch, t</a:t>
            </a:r>
            <a:r>
              <a:rPr lang="en-US" sz="2400" baseline="-25000" dirty="0" smtClean="0"/>
              <a:t>1</a:t>
            </a:r>
            <a:endParaRPr lang="en-US" sz="2400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3886200" y="3424535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atch, t</a:t>
            </a:r>
            <a:r>
              <a:rPr lang="en-US" sz="2400" baseline="-25000" dirty="0"/>
              <a:t>2</a:t>
            </a:r>
            <a:endParaRPr lang="en-US" sz="2400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3794823" y="4343400"/>
            <a:ext cx="1234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atch, t</a:t>
            </a:r>
            <a:r>
              <a:rPr lang="en-US" sz="2400" baseline="-25000" dirty="0"/>
              <a:t>3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98848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5" grpId="0"/>
      <p:bldP spid="28" grpId="0"/>
      <p:bldP spid="30" grpId="0"/>
      <p:bldP spid="39" grpId="0"/>
      <p:bldP spid="40" grpId="0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Why</a:t>
            </a:r>
            <a:r>
              <a:rPr lang="zh-CN" altLang="en-US" dirty="0" smtClean="0"/>
              <a:t> </a:t>
            </a:r>
            <a:r>
              <a:rPr lang="en-US" altLang="zh-CN" dirty="0" smtClean="0"/>
              <a:t>plain</a:t>
            </a:r>
            <a:r>
              <a:rPr lang="zh-CN" altLang="en-US" dirty="0" smtClean="0"/>
              <a:t> </a:t>
            </a:r>
            <a:r>
              <a:rPr lang="en-US" altLang="zh-CN" dirty="0" smtClean="0"/>
              <a:t>RSA</a:t>
            </a:r>
            <a:r>
              <a:rPr lang="zh-CN" altLang="en-US" dirty="0" smtClean="0"/>
              <a:t> </a:t>
            </a:r>
            <a:r>
              <a:rPr lang="en-US" altLang="zh-CN" dirty="0" smtClean="0"/>
              <a:t>should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used?</a:t>
            </a:r>
          </a:p>
          <a:p>
            <a:r>
              <a:rPr lang="en-US" altLang="zh-CN" dirty="0" smtClean="0"/>
              <a:t>2.</a:t>
            </a:r>
            <a:r>
              <a:rPr lang="zh-CN" altLang="en-US" dirty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RSA-OAEP?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What’s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digital</a:t>
            </a:r>
            <a:r>
              <a:rPr lang="zh-CN" altLang="en-US" dirty="0" smtClean="0"/>
              <a:t> </a:t>
            </a:r>
            <a:r>
              <a:rPr lang="en-US" altLang="zh-CN" dirty="0" smtClean="0"/>
              <a:t>signature?</a:t>
            </a:r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differences</a:t>
            </a:r>
            <a:r>
              <a:rPr lang="zh-CN" altLang="en-US" dirty="0" smtClean="0"/>
              <a:t> </a:t>
            </a:r>
            <a:r>
              <a:rPr lang="en-US" altLang="zh-CN" dirty="0" smtClean="0"/>
              <a:t>between</a:t>
            </a:r>
            <a:r>
              <a:rPr lang="zh-CN" altLang="en-US" dirty="0" smtClean="0"/>
              <a:t> </a:t>
            </a:r>
            <a:r>
              <a:rPr lang="en-US" altLang="zh-CN" dirty="0" smtClean="0"/>
              <a:t>digital</a:t>
            </a:r>
            <a:r>
              <a:rPr lang="zh-CN" altLang="en-US" dirty="0" smtClean="0"/>
              <a:t> </a:t>
            </a:r>
            <a:r>
              <a:rPr lang="en-US" altLang="zh-CN" dirty="0" smtClean="0"/>
              <a:t>signatures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message</a:t>
            </a:r>
            <a:r>
              <a:rPr lang="zh-CN" altLang="en-US" dirty="0" smtClean="0"/>
              <a:t> </a:t>
            </a:r>
            <a:r>
              <a:rPr lang="en-US" altLang="zh-CN" dirty="0" smtClean="0"/>
              <a:t>authentication</a:t>
            </a:r>
            <a:r>
              <a:rPr lang="zh-CN" altLang="en-US" dirty="0" smtClean="0"/>
              <a:t> </a:t>
            </a:r>
            <a:r>
              <a:rPr lang="en-US" altLang="zh-CN" smtClean="0"/>
              <a:t>codes?</a:t>
            </a:r>
            <a:endParaRPr lang="en-US" altLang="zh-CN" dirty="0" smtClean="0"/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02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MACs?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Public verifiability</a:t>
            </a:r>
          </a:p>
          <a:p>
            <a:pPr lvl="1"/>
            <a:r>
              <a:rPr lang="en-US" dirty="0" smtClean="0"/>
              <a:t>“Anyone” can verify a signature</a:t>
            </a:r>
          </a:p>
          <a:p>
            <a:pPr lvl="1"/>
            <a:r>
              <a:rPr lang="en-US" dirty="0" smtClean="0"/>
              <a:t>(Only a holder of the key can verify a MAC tag)</a:t>
            </a:r>
          </a:p>
          <a:p>
            <a:pPr lvl="1"/>
            <a:endParaRPr lang="en-US" dirty="0" smtClean="0"/>
          </a:p>
          <a:p>
            <a:pPr>
              <a:buFont typeface="Symbol"/>
              <a:buChar char="Þ"/>
            </a:pPr>
            <a:r>
              <a:rPr lang="en-US" i="1" dirty="0" smtClean="0">
                <a:sym typeface="Symbol"/>
              </a:rPr>
              <a:t> Transferability</a:t>
            </a:r>
            <a:endParaRPr lang="en-US" dirty="0" smtClean="0">
              <a:sym typeface="Symbol"/>
            </a:endParaRPr>
          </a:p>
          <a:p>
            <a:pPr lvl="1">
              <a:buFontTx/>
              <a:buChar char="-"/>
            </a:pPr>
            <a:r>
              <a:rPr lang="en-US" dirty="0" smtClean="0">
                <a:sym typeface="Symbol"/>
              </a:rPr>
              <a:t>Can forward a signature to someone else…</a:t>
            </a:r>
          </a:p>
          <a:p>
            <a:pPr>
              <a:buFont typeface="Symbol"/>
              <a:buChar char="Þ"/>
            </a:pPr>
            <a:r>
              <a:rPr lang="en-US" i="1" dirty="0" smtClean="0">
                <a:sym typeface="Symbol"/>
              </a:rPr>
              <a:t> Non-repudiation</a:t>
            </a:r>
            <a:endParaRPr lang="en-US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79392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Non-repudiation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Signer cannot (easily) deny issuing a signature</a:t>
            </a:r>
          </a:p>
          <a:p>
            <a:pPr lvl="1"/>
            <a:r>
              <a:rPr lang="en-US" dirty="0" smtClean="0"/>
              <a:t>Crucial for legal applications</a:t>
            </a:r>
          </a:p>
          <a:p>
            <a:pPr lvl="1"/>
            <a:r>
              <a:rPr lang="en-US" dirty="0" smtClean="0"/>
              <a:t>Judge can verify signature using public copy of </a:t>
            </a:r>
            <a:r>
              <a:rPr lang="en-US" dirty="0" err="1" smtClean="0"/>
              <a:t>pk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MACs cannot provide this functionality!</a:t>
            </a:r>
          </a:p>
          <a:p>
            <a:pPr lvl="1"/>
            <a:r>
              <a:rPr lang="en-US" dirty="0" smtClean="0"/>
              <a:t>Without access to the key, no way to verify a tag</a:t>
            </a:r>
          </a:p>
          <a:p>
            <a:pPr lvl="1"/>
            <a:r>
              <a:rPr lang="en-US" dirty="0" smtClean="0"/>
              <a:t>Even if receiver leaks key to judge, how can the judge verify that the key is correct?</a:t>
            </a:r>
          </a:p>
          <a:p>
            <a:pPr lvl="2"/>
            <a:r>
              <a:rPr lang="en-US" dirty="0" smtClean="0"/>
              <a:t>Even if key is correct, receiver could have generated </a:t>
            </a:r>
            <a:br>
              <a:rPr lang="en-US" dirty="0" smtClean="0"/>
            </a:br>
            <a:r>
              <a:rPr lang="en-US" dirty="0" smtClean="0"/>
              <a:t>the tag also!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03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RSA-based PKE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7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 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random, equal-length primes p, q</a:t>
            </a:r>
          </a:p>
          <a:p>
            <a:r>
              <a:rPr lang="en-US" dirty="0" smtClean="0"/>
              <a:t>Compute modulus N=</a:t>
            </a:r>
            <a:r>
              <a:rPr lang="en-US" dirty="0" err="1" smtClean="0"/>
              <a:t>pq</a:t>
            </a:r>
            <a:endParaRPr lang="en-US" dirty="0" smtClean="0"/>
          </a:p>
          <a:p>
            <a:r>
              <a:rPr lang="en-US" dirty="0" smtClean="0"/>
              <a:t>Choose e, d such that e · d = 1 mod </a:t>
            </a:r>
            <a:r>
              <a:rPr lang="en-US" dirty="0" smtClean="0">
                <a:sym typeface="Symbol"/>
              </a:rPr>
              <a:t>(N)</a:t>
            </a:r>
            <a:endParaRPr lang="en-US" dirty="0">
              <a:sym typeface="Symbol"/>
            </a:endParaRP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x modulo N is [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 mod N]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(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d</a:t>
            </a:r>
            <a:r>
              <a:rPr lang="en-US" dirty="0" smtClean="0">
                <a:sym typeface="Symbol"/>
              </a:rPr>
              <a:t>)</a:t>
            </a:r>
            <a:r>
              <a:rPr lang="en-US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</a:t>
            </a:r>
            <a:r>
              <a:rPr lang="en-US" dirty="0" err="1" smtClean="0">
                <a:sym typeface="Symbol"/>
              </a:rPr>
              <a:t>x</a:t>
            </a:r>
            <a:r>
              <a:rPr lang="en-US" baseline="30000" dirty="0" err="1" smtClean="0">
                <a:sym typeface="Symbol"/>
              </a:rPr>
              <a:t>de</a:t>
            </a:r>
            <a:r>
              <a:rPr lang="en-US" dirty="0" smtClean="0">
                <a:sym typeface="Symbol"/>
              </a:rPr>
              <a:t> = x</a:t>
            </a:r>
            <a:r>
              <a:rPr lang="en-US" baseline="30000" dirty="0" smtClean="0">
                <a:sym typeface="Symbol"/>
              </a:rPr>
              <a:t>[</a:t>
            </a:r>
            <a:r>
              <a:rPr lang="en-US" baseline="30000" dirty="0" err="1" smtClean="0">
                <a:sym typeface="Symbol"/>
              </a:rPr>
              <a:t>ed</a:t>
            </a:r>
            <a:r>
              <a:rPr lang="en-US" baseline="30000" dirty="0" smtClean="0">
                <a:sym typeface="Symbol"/>
              </a:rPr>
              <a:t> mod (N)]</a:t>
            </a:r>
            <a:r>
              <a:rPr lang="en-US" dirty="0" smtClean="0">
                <a:sym typeface="Symbol"/>
              </a:rPr>
              <a:t> = x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mod N</a:t>
            </a:r>
          </a:p>
          <a:p>
            <a:r>
              <a:rPr lang="en-US" i="1" dirty="0" smtClean="0">
                <a:sym typeface="Symbol"/>
              </a:rPr>
              <a:t>RSA assumption</a:t>
            </a:r>
            <a:r>
              <a:rPr lang="en-US" dirty="0" smtClean="0">
                <a:sym typeface="Symbol"/>
              </a:rPr>
              <a:t>: given N, e </a:t>
            </a:r>
            <a:r>
              <a:rPr lang="en-US" u="sng" dirty="0" smtClean="0">
                <a:sym typeface="Symbol"/>
              </a:rPr>
              <a:t>only</a:t>
            </a:r>
            <a:r>
              <a:rPr lang="en-US" dirty="0" smtClean="0">
                <a:sym typeface="Symbol"/>
              </a:rPr>
              <a:t>, it is hard to compute the e</a:t>
            </a:r>
            <a:r>
              <a:rPr lang="en-US" baseline="30000" dirty="0" smtClean="0">
                <a:sym typeface="Symbol"/>
              </a:rPr>
              <a:t>th</a:t>
            </a:r>
            <a:r>
              <a:rPr lang="en-US" dirty="0" smtClean="0">
                <a:sym typeface="Symbol"/>
              </a:rPr>
              <a:t> root of a uniform </a:t>
            </a:r>
            <a:r>
              <a:rPr lang="en-US" dirty="0" err="1" smtClean="0">
                <a:sym typeface="Symbol"/>
              </a:rPr>
              <a:t>c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N</a:t>
            </a:r>
            <a:r>
              <a:rPr lang="en-US" baseline="30000" dirty="0">
                <a:ea typeface="Cambria Math"/>
              </a:rPr>
              <a:t>*</a:t>
            </a:r>
            <a:endParaRPr lang="en-US" i="1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“Plain” RSA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3675" y="5257800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>
                <a:sym typeface="Symbol"/>
              </a:rPr>
              <a:t>[</a:t>
            </a:r>
            <a:r>
              <a:rPr lang="en-US" sz="2400" dirty="0" smtClean="0">
                <a:sym typeface="Symbol"/>
              </a:rPr>
              <a:t>c</a:t>
            </a:r>
            <a:r>
              <a:rPr lang="en-US" sz="2400" baseline="30000" dirty="0" smtClean="0">
                <a:sym typeface="Symbol"/>
              </a:rPr>
              <a:t>d</a:t>
            </a:r>
            <a:r>
              <a:rPr lang="en-US" sz="2400" dirty="0" smtClean="0">
                <a:sym typeface="Symbol"/>
              </a:rPr>
              <a:t> mod N]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3794" y="3962400"/>
            <a:ext cx="30535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(N, e, d)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sym typeface="Symbol"/>
              </a:rPr>
              <a:t>RSAGen</a:t>
            </a:r>
            <a:r>
              <a:rPr lang="en-US" sz="2400" dirty="0" smtClean="0">
                <a:sym typeface="Symbol"/>
              </a:rPr>
              <a:t>(1</a:t>
            </a:r>
            <a:r>
              <a:rPr lang="en-US" sz="2400" baseline="30000" dirty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pk</a:t>
            </a:r>
            <a:r>
              <a:rPr lang="en-US" sz="2400" dirty="0" smtClean="0">
                <a:sym typeface="Symbol"/>
              </a:rPr>
              <a:t> = (N, e)</a:t>
            </a:r>
          </a:p>
          <a:p>
            <a:pPr marL="0" lvl="1" algn="ctr"/>
            <a:r>
              <a:rPr lang="en-US" sz="2400" dirty="0" err="1" smtClean="0">
                <a:sym typeface="Symbol"/>
              </a:rPr>
              <a:t>sk</a:t>
            </a:r>
            <a:r>
              <a:rPr lang="en-US" sz="2400" dirty="0" smtClean="0">
                <a:sym typeface="Symbol"/>
              </a:rPr>
              <a:t> = d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306600" y="2304871"/>
            <a:ext cx="683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N, 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43674" y="3962400"/>
            <a:ext cx="2048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>
                <a:ea typeface="Cambria Math"/>
              </a:rPr>
              <a:t>c = [m</a:t>
            </a:r>
            <a:r>
              <a:rPr lang="en-US" sz="2400" baseline="30000" dirty="0" smtClean="0">
                <a:ea typeface="Cambria Math"/>
              </a:rPr>
              <a:t>e</a:t>
            </a:r>
            <a:r>
              <a:rPr lang="en-US" sz="2400" dirty="0" smtClean="0">
                <a:ea typeface="Cambria Math"/>
              </a:rPr>
              <a:t> mod N]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0945" y="3291006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0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6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this scheme secure?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78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scheme is </a:t>
            </a:r>
            <a:r>
              <a:rPr lang="en-US" i="1" dirty="0" smtClean="0"/>
              <a:t>deterministic</a:t>
            </a:r>
            <a:endParaRPr lang="en-US" dirty="0" smtClean="0"/>
          </a:p>
          <a:p>
            <a:pPr lvl="1"/>
            <a:r>
              <a:rPr lang="en-US" dirty="0" smtClean="0"/>
              <a:t>Cannot be CPA-secure!</a:t>
            </a:r>
          </a:p>
          <a:p>
            <a:pPr lvl="1"/>
            <a:endParaRPr lang="en-US" dirty="0"/>
          </a:p>
          <a:p>
            <a:r>
              <a:rPr lang="en-US" dirty="0" smtClean="0"/>
              <a:t>RSA assumption only refers to hardness of computing the e</a:t>
            </a:r>
            <a:r>
              <a:rPr lang="en-US" baseline="30000" dirty="0" smtClean="0"/>
              <a:t>th</a:t>
            </a:r>
            <a:r>
              <a:rPr lang="en-US" dirty="0" smtClean="0"/>
              <a:t> roots of </a:t>
            </a:r>
            <a:r>
              <a:rPr lang="en-US" i="1" dirty="0" smtClean="0"/>
              <a:t>uniform</a:t>
            </a:r>
            <a:r>
              <a:rPr lang="en-US" dirty="0" smtClean="0"/>
              <a:t> c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 is not uniform unless m is</a:t>
            </a:r>
          </a:p>
          <a:p>
            <a:pPr lvl="1"/>
            <a:r>
              <a:rPr lang="en-US" dirty="0" smtClean="0"/>
              <a:t>Easy to recover “small” m from c</a:t>
            </a:r>
          </a:p>
          <a:p>
            <a:pPr lvl="1"/>
            <a:endParaRPr lang="en-US" dirty="0"/>
          </a:p>
          <a:p>
            <a:r>
              <a:rPr lang="en-US" dirty="0" smtClean="0"/>
              <a:t>RSA assumption only refers to hardness of computing the e</a:t>
            </a:r>
            <a:r>
              <a:rPr lang="en-US" baseline="30000" dirty="0" smtClean="0"/>
              <a:t>th</a:t>
            </a:r>
            <a:r>
              <a:rPr lang="en-US" dirty="0" smtClean="0"/>
              <a:t> root of c </a:t>
            </a:r>
            <a:r>
              <a:rPr lang="en-US" i="1" dirty="0"/>
              <a:t>in its entirety </a:t>
            </a:r>
            <a:endParaRPr lang="en-US" dirty="0" smtClean="0"/>
          </a:p>
          <a:p>
            <a:pPr lvl="1"/>
            <a:r>
              <a:rPr lang="en-US" i="1" dirty="0" smtClean="0"/>
              <a:t>Partial</a:t>
            </a:r>
            <a:r>
              <a:rPr lang="en-US" dirty="0" smtClean="0"/>
              <a:t> information about the e</a:t>
            </a:r>
            <a:r>
              <a:rPr lang="en-US" baseline="30000" dirty="0" smtClean="0"/>
              <a:t>th</a:t>
            </a:r>
            <a:r>
              <a:rPr lang="en-US" dirty="0" smtClean="0"/>
              <a:t> root may be leaked</a:t>
            </a:r>
          </a:p>
          <a:p>
            <a:pPr lvl="1"/>
            <a:r>
              <a:rPr lang="en-US" dirty="0" smtClean="0"/>
              <a:t>(In fact, this is the case)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24000" y="3591580"/>
            <a:ext cx="5867400" cy="523220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Plain RSA should never be used!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538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PKCS #1 v1.5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Standard issued by RSA labs in 1993</a:t>
            </a:r>
          </a:p>
          <a:p>
            <a:r>
              <a:rPr lang="en-US" dirty="0" smtClean="0"/>
              <a:t>Idea: add </a:t>
            </a:r>
            <a:r>
              <a:rPr lang="en-US" i="1" dirty="0" smtClean="0"/>
              <a:t>random padding</a:t>
            </a:r>
            <a:endParaRPr lang="en-US" dirty="0" smtClean="0"/>
          </a:p>
          <a:p>
            <a:pPr lvl="1"/>
            <a:r>
              <a:rPr lang="en-US" dirty="0" smtClean="0"/>
              <a:t>To encrypt m, choose random 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 = [ (</a:t>
            </a:r>
            <a:r>
              <a:rPr lang="en-US" dirty="0" err="1" smtClean="0"/>
              <a:t>r|m</a:t>
            </a:r>
            <a:r>
              <a:rPr lang="en-US" dirty="0" smtClean="0"/>
              <a:t>)</a:t>
            </a:r>
            <a:r>
              <a:rPr lang="en-US" baseline="30000" dirty="0" smtClean="0"/>
              <a:t>e</a:t>
            </a:r>
            <a:r>
              <a:rPr lang="en-US" dirty="0" smtClean="0"/>
              <a:t> mod N]</a:t>
            </a:r>
          </a:p>
          <a:p>
            <a:pPr lvl="1"/>
            <a:endParaRPr lang="en-US" dirty="0"/>
          </a:p>
          <a:p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No proof of CPA-security (unless m is very short)</a:t>
            </a:r>
          </a:p>
          <a:p>
            <a:pPr lvl="1"/>
            <a:r>
              <a:rPr lang="en-US" dirty="0" smtClean="0"/>
              <a:t>Chosen-plaintext attacks known if r is too short</a:t>
            </a:r>
          </a:p>
          <a:p>
            <a:pPr lvl="1"/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1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PKCS #1 v2.0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Optimal asymmetric encryption padding </a:t>
            </a:r>
            <a:r>
              <a:rPr lang="en-US" dirty="0" smtClean="0"/>
              <a:t>(OAEP) applied to message first </a:t>
            </a:r>
          </a:p>
          <a:p>
            <a:endParaRPr lang="en-US" dirty="0" smtClean="0"/>
          </a:p>
          <a:p>
            <a:r>
              <a:rPr lang="en-US" dirty="0" smtClean="0"/>
              <a:t>This padding introduces </a:t>
            </a:r>
            <a:r>
              <a:rPr lang="en-US" i="1" dirty="0" smtClean="0"/>
              <a:t>redundancy</a:t>
            </a:r>
            <a:r>
              <a:rPr lang="en-US" dirty="0" smtClean="0"/>
              <a:t>, so that not every </a:t>
            </a:r>
            <a:r>
              <a:rPr lang="en-US" dirty="0" err="1">
                <a:sym typeface="Symbol"/>
              </a:rPr>
              <a:t>c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N</a:t>
            </a:r>
            <a:r>
              <a:rPr lang="en-US" dirty="0" smtClean="0">
                <a:ea typeface="Cambria Math"/>
              </a:rPr>
              <a:t> is a valid </a:t>
            </a:r>
            <a:r>
              <a:rPr lang="en-US" dirty="0" err="1" smtClean="0">
                <a:ea typeface="Cambria Math"/>
              </a:rPr>
              <a:t>ciphertext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  <a:sym typeface="Symbol"/>
              </a:rPr>
              <a:t>Need to check for proper format upon decryption</a:t>
            </a:r>
          </a:p>
          <a:p>
            <a:pPr lvl="1"/>
            <a:r>
              <a:rPr lang="en-US" dirty="0" smtClean="0">
                <a:ea typeface="Cambria Math"/>
                <a:sym typeface="Symbol"/>
              </a:rPr>
              <a:t>Return error if not properly formatted</a:t>
            </a:r>
            <a:endParaRPr lang="en-US" dirty="0">
              <a:sym typeface="Symbol"/>
            </a:endParaRP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3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14345</TotalTime>
  <Words>647</Words>
  <Application>Microsoft Macintosh PowerPoint</Application>
  <PresentationFormat>On-screen Show (4:3)</PresentationFormat>
  <Paragraphs>148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Cambria Math</vt:lpstr>
      <vt:lpstr>Symbol</vt:lpstr>
      <vt:lpstr>宋体</vt:lpstr>
      <vt:lpstr>Arial</vt:lpstr>
      <vt:lpstr>Office Theme</vt:lpstr>
      <vt:lpstr>Cryptography</vt:lpstr>
      <vt:lpstr>Q and A; bring the written answers to TA before the class</vt:lpstr>
      <vt:lpstr>PowerPoint Presentation</vt:lpstr>
      <vt:lpstr>Recall… (informal)</vt:lpstr>
      <vt:lpstr>“Plain” RSA encryption</vt:lpstr>
      <vt:lpstr>Is this scheme secure?</vt:lpstr>
      <vt:lpstr>Security?</vt:lpstr>
      <vt:lpstr>PKCS #1 v1.5</vt:lpstr>
      <vt:lpstr>PKCS #1 v2.0</vt:lpstr>
      <vt:lpstr>OAEP</vt:lpstr>
      <vt:lpstr>Security?</vt:lpstr>
      <vt:lpstr>PowerPoint Presentation</vt:lpstr>
      <vt:lpstr>Digital signatures</vt:lpstr>
      <vt:lpstr>Digital signatures</vt:lpstr>
      <vt:lpstr>Public-key encryption</vt:lpstr>
      <vt:lpstr>Security (informal)</vt:lpstr>
      <vt:lpstr>Prototypical application</vt:lpstr>
      <vt:lpstr>Comparison to MACs?</vt:lpstr>
      <vt:lpstr>Comparison to MACs?</vt:lpstr>
      <vt:lpstr>Comparison to MACs?</vt:lpstr>
      <vt:lpstr>Non-repudiation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1087</cp:revision>
  <dcterms:created xsi:type="dcterms:W3CDTF">2014-06-02T02:25:30Z</dcterms:created>
  <dcterms:modified xsi:type="dcterms:W3CDTF">2019-04-19T21:14:29Z</dcterms:modified>
</cp:coreProperties>
</file>