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450" r:id="rId3"/>
    <p:sldId id="456" r:id="rId4"/>
    <p:sldId id="455" r:id="rId5"/>
    <p:sldId id="451" r:id="rId6"/>
    <p:sldId id="453" r:id="rId7"/>
    <p:sldId id="454" r:id="rId8"/>
    <p:sldId id="301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44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  <p:sldId id="381" r:id="rId36"/>
    <p:sldId id="382" r:id="rId37"/>
    <p:sldId id="383" r:id="rId38"/>
    <p:sldId id="384" r:id="rId39"/>
    <p:sldId id="385" r:id="rId40"/>
    <p:sldId id="386" r:id="rId41"/>
    <p:sldId id="387" r:id="rId42"/>
    <p:sldId id="388" r:id="rId43"/>
    <p:sldId id="389" r:id="rId44"/>
    <p:sldId id="390" r:id="rId45"/>
    <p:sldId id="391" r:id="rId46"/>
    <p:sldId id="392" r:id="rId47"/>
    <p:sldId id="393" r:id="rId48"/>
    <p:sldId id="398" r:id="rId49"/>
    <p:sldId id="399" r:id="rId50"/>
    <p:sldId id="400" r:id="rId51"/>
    <p:sldId id="40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/>
    <p:restoredTop sz="94456"/>
  </p:normalViewPr>
  <p:slideViewPr>
    <p:cSldViewPr>
      <p:cViewPr varScale="1">
        <p:scale>
          <a:sx n="77" d="100"/>
          <a:sy n="77" d="100"/>
        </p:scale>
        <p:origin x="111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A986-3AF3-4A96-96D9-81DF283B350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</a:t>
            </a:r>
            <a:r>
              <a:rPr lang="zh-CN" altLang="en-US" sz="4000" i="1" dirty="0" smtClean="0">
                <a:solidFill>
                  <a:schemeClr val="tx1"/>
                </a:solidFill>
              </a:rPr>
              <a:t> </a:t>
            </a:r>
            <a:r>
              <a:rPr lang="en-US" altLang="zh-CN" sz="4000" i="1" dirty="0" smtClean="0">
                <a:solidFill>
                  <a:schemeClr val="tx1"/>
                </a:solidFill>
              </a:rPr>
              <a:t>2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‘70s and early ‘80s, cryptography began to develop into more of a </a:t>
            </a:r>
            <a:r>
              <a:rPr lang="en-US" i="1" dirty="0"/>
              <a:t>science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Based on three principles that underpin most crypto work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principles of modern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 definitions</a:t>
            </a:r>
          </a:p>
          <a:p>
            <a:pPr lvl="1"/>
            <a:r>
              <a:rPr lang="en-US" dirty="0" smtClean="0"/>
              <a:t>Precise, mathematical model and definition of what security means</a:t>
            </a:r>
          </a:p>
          <a:p>
            <a:pPr lvl="1"/>
            <a:endParaRPr lang="en-US" dirty="0"/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Clearly stated and unambiguous</a:t>
            </a:r>
          </a:p>
          <a:p>
            <a:pPr lvl="1"/>
            <a:endParaRPr lang="en-US" dirty="0"/>
          </a:p>
          <a:p>
            <a:r>
              <a:rPr lang="en-US" dirty="0"/>
              <a:t>Proofs of security</a:t>
            </a:r>
          </a:p>
          <a:p>
            <a:pPr lvl="1"/>
            <a:r>
              <a:rPr lang="en-US" dirty="0"/>
              <a:t>Move away from </a:t>
            </a:r>
            <a:r>
              <a:rPr lang="en-US" dirty="0" smtClean="0"/>
              <a:t>design-break-patch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are essential for the design, analysis, and usage of crypto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 --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a precise definition forces the designer to think about what they really want</a:t>
            </a:r>
          </a:p>
          <a:p>
            <a:pPr lvl="1"/>
            <a:r>
              <a:rPr lang="en-US" dirty="0" smtClean="0"/>
              <a:t>What is essential and </a:t>
            </a:r>
            <a:r>
              <a:rPr lang="en-US" dirty="0"/>
              <a:t>(</a:t>
            </a:r>
            <a:r>
              <a:rPr lang="en-US" dirty="0" smtClean="0"/>
              <a:t>sometimes more important) what is not</a:t>
            </a:r>
          </a:p>
          <a:p>
            <a:pPr lvl="2"/>
            <a:r>
              <a:rPr lang="en-US" dirty="0" smtClean="0"/>
              <a:t>Often reveals subtleties of the problem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 --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If you don’t understand what you want to achieve, how can you possibly know when (or if) you have achieved it?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95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definitions --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 </a:t>
            </a:r>
            <a:r>
              <a:rPr lang="en-US" dirty="0"/>
              <a:t>enable </a:t>
            </a:r>
            <a:r>
              <a:rPr lang="en-US" dirty="0" smtClean="0"/>
              <a:t>meaningful analysis, evaluation, and comparison of schemes</a:t>
            </a:r>
          </a:p>
          <a:p>
            <a:pPr lvl="1"/>
            <a:r>
              <a:rPr lang="en-US" dirty="0" smtClean="0"/>
              <a:t>Does a scheme satisfy the definition?</a:t>
            </a:r>
          </a:p>
          <a:p>
            <a:pPr lvl="1"/>
            <a:r>
              <a:rPr lang="en-US" dirty="0" smtClean="0"/>
              <a:t>What definition does it satisfy?</a:t>
            </a:r>
          </a:p>
          <a:p>
            <a:pPr lvl="2"/>
            <a:r>
              <a:rPr lang="en-US" dirty="0" smtClean="0"/>
              <a:t>Note: there may be multiple meaningful definitions!</a:t>
            </a:r>
          </a:p>
          <a:p>
            <a:pPr lvl="2"/>
            <a:r>
              <a:rPr lang="en-US" dirty="0" smtClean="0"/>
              <a:t>One scheme may be less efficient than another, yet satisfy a stronger security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definitions --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efinitions allow </a:t>
            </a:r>
            <a:r>
              <a:rPr lang="en-US" dirty="0"/>
              <a:t>others to </a:t>
            </a:r>
            <a:r>
              <a:rPr lang="en-US" dirty="0" smtClean="0"/>
              <a:t>understand </a:t>
            </a:r>
            <a:r>
              <a:rPr lang="en-US" dirty="0"/>
              <a:t>the security guarantees </a:t>
            </a:r>
            <a:r>
              <a:rPr lang="en-US" dirty="0" smtClean="0"/>
              <a:t>provided </a:t>
            </a:r>
            <a:r>
              <a:rPr lang="en-US" dirty="0"/>
              <a:t>by </a:t>
            </a:r>
            <a:r>
              <a:rPr lang="en-US" dirty="0" smtClean="0"/>
              <a:t>a scheme</a:t>
            </a:r>
          </a:p>
          <a:p>
            <a:r>
              <a:rPr lang="en-US" dirty="0" smtClean="0"/>
              <a:t>Enables </a:t>
            </a:r>
            <a:r>
              <a:rPr lang="en-US" dirty="0"/>
              <a:t>schemes to be used as </a:t>
            </a:r>
            <a:r>
              <a:rPr lang="en-US" i="1" dirty="0"/>
              <a:t>components</a:t>
            </a:r>
            <a:r>
              <a:rPr lang="en-US" dirty="0"/>
              <a:t> of a larger system (modularity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Enables one scheme </a:t>
            </a:r>
            <a:r>
              <a:rPr lang="en-US" dirty="0"/>
              <a:t>to be substituted for </a:t>
            </a:r>
            <a:r>
              <a:rPr lang="en-US" dirty="0" smtClean="0"/>
              <a:t>another if they satisfy the same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few exceptions, cryptography currently requires </a:t>
            </a:r>
            <a:r>
              <a:rPr lang="en-US" i="1" dirty="0" smtClean="0"/>
              <a:t>computational assumptions</a:t>
            </a:r>
            <a:endParaRPr lang="en-US" dirty="0" smtClean="0"/>
          </a:p>
          <a:p>
            <a:pPr lvl="1"/>
            <a:r>
              <a:rPr lang="en-US" dirty="0" smtClean="0"/>
              <a:t>At least until we prove P </a:t>
            </a:r>
            <a:r>
              <a:rPr lang="en-US" dirty="0" smtClean="0">
                <a:sym typeface="Symbol"/>
              </a:rPr>
              <a:t> NP (and even that would not be enough)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Principle: any such assumptions should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be made explicit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clear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Allow researchers to (attempt to) </a:t>
            </a:r>
            <a:r>
              <a:rPr lang="en-US" i="1" dirty="0" smtClean="0"/>
              <a:t>validate</a:t>
            </a:r>
            <a:r>
              <a:rPr lang="en-US" dirty="0" smtClean="0"/>
              <a:t> assumptions by studying them</a:t>
            </a:r>
          </a:p>
          <a:p>
            <a:r>
              <a:rPr lang="en-US" dirty="0" smtClean="0"/>
              <a:t>Allow meaningful </a:t>
            </a:r>
            <a:r>
              <a:rPr lang="en-US" i="1" dirty="0" smtClean="0"/>
              <a:t>comparison </a:t>
            </a:r>
            <a:r>
              <a:rPr lang="en-US" dirty="0" smtClean="0"/>
              <a:t>between schemes based on different assumptions</a:t>
            </a:r>
          </a:p>
          <a:p>
            <a:pPr lvl="1"/>
            <a:r>
              <a:rPr lang="en-US" dirty="0"/>
              <a:t>Useful to understand minimal </a:t>
            </a:r>
            <a:r>
              <a:rPr lang="en-US" dirty="0" smtClean="0"/>
              <a:t>assumptions needed</a:t>
            </a:r>
          </a:p>
          <a:p>
            <a:r>
              <a:rPr lang="en-US" dirty="0" smtClean="0"/>
              <a:t>Practical implications if assumptions are wrong</a:t>
            </a:r>
          </a:p>
          <a:p>
            <a:endParaRPr lang="en-US" dirty="0" smtClean="0"/>
          </a:p>
          <a:p>
            <a:r>
              <a:rPr lang="en-US" dirty="0" smtClean="0"/>
              <a:t>Enable proofs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a rigorous proof that a construction satisfies a given definition under certain specified assumptions</a:t>
            </a:r>
          </a:p>
          <a:p>
            <a:pPr lvl="1"/>
            <a:r>
              <a:rPr lang="en-US" dirty="0" smtClean="0"/>
              <a:t>Provides an iron-clad guarantee (relative to your definition and assumptions!)</a:t>
            </a:r>
          </a:p>
          <a:p>
            <a:endParaRPr lang="en-US" dirty="0"/>
          </a:p>
          <a:p>
            <a:r>
              <a:rPr lang="en-US" dirty="0" smtClean="0"/>
              <a:t>Proofs are crucial in cryptography, where there is a malicious attacker trying to “break” the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i="1" dirty="0" smtClean="0"/>
              <a:t>Quiz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Thursday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10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minutes</a:t>
            </a:r>
            <a:endParaRPr lang="en-US" altLang="zh-CN" i="1" dirty="0"/>
          </a:p>
          <a:p>
            <a:pPr lvl="1"/>
            <a:r>
              <a:rPr lang="en-US" altLang="zh-CN" i="1" dirty="0" smtClean="0"/>
              <a:t>Closed-book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quiz</a:t>
            </a:r>
          </a:p>
          <a:p>
            <a:endParaRPr lang="en-US" altLang="zh-CN" i="1" dirty="0"/>
          </a:p>
          <a:p>
            <a:endParaRPr lang="en-US" altLang="zh-CN" i="1" dirty="0" smtClean="0"/>
          </a:p>
        </p:txBody>
      </p:sp>
    </p:spTree>
    <p:extLst>
      <p:ext uri="{BB962C8B-B14F-4D97-AF65-F5344CB8AC3E}">
        <p14:creationId xmlns:p14="http://schemas.microsoft.com/office/powerpoint/2010/main" val="615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Cryptography remains partly an </a:t>
            </a:r>
            <a:r>
              <a:rPr lang="en-US" i="1" dirty="0" smtClean="0"/>
              <a:t>art</a:t>
            </a:r>
            <a:r>
              <a:rPr lang="en-US" dirty="0" smtClean="0"/>
              <a:t> as well</a:t>
            </a:r>
          </a:p>
          <a:p>
            <a:endParaRPr lang="en-US" dirty="0"/>
          </a:p>
          <a:p>
            <a:r>
              <a:rPr lang="en-US" dirty="0" smtClean="0"/>
              <a:t>Given a proof of security based on some assumption, we still need to </a:t>
            </a:r>
            <a:r>
              <a:rPr lang="en-US" i="1" dirty="0" smtClean="0"/>
              <a:t>instantiate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assumption</a:t>
            </a:r>
          </a:p>
          <a:p>
            <a:pPr lvl="1"/>
            <a:r>
              <a:rPr lang="en-US" dirty="0" smtClean="0"/>
              <a:t>Validity of various assumptions is an active area of </a:t>
            </a:r>
            <a:r>
              <a:rPr lang="en-US" dirty="0" smtClean="0"/>
              <a:t>research</a:t>
            </a:r>
          </a:p>
          <a:p>
            <a:pPr lvl="1"/>
            <a:endParaRPr lang="en-US" dirty="0"/>
          </a:p>
          <a:p>
            <a:pPr lvl="1"/>
            <a:r>
              <a:rPr lang="en-US" altLang="zh-CN" dirty="0" smtClean="0"/>
              <a:t>Why?</a:t>
            </a:r>
            <a:r>
              <a:rPr lang="zh-CN" altLang="en-US" dirty="0" smtClean="0"/>
              <a:t> </a:t>
            </a:r>
            <a:r>
              <a:rPr lang="en-US" altLang="zh-CN" dirty="0" smtClean="0"/>
              <a:t>NP=</a:t>
            </a:r>
            <a:r>
              <a:rPr lang="en-US" altLang="zh-CN" dirty="0" smtClean="0"/>
              <a:t>P?</a:t>
            </a:r>
          </a:p>
          <a:p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limitations?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Discuss!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Proofs given an iron-clad guarantee of security</a:t>
            </a:r>
          </a:p>
          <a:p>
            <a:pPr lvl="1"/>
            <a:r>
              <a:rPr lang="en-US" dirty="0" smtClean="0"/>
              <a:t>…relative to the definition and the assumptions!</a:t>
            </a:r>
          </a:p>
          <a:p>
            <a:pPr lvl="1"/>
            <a:endParaRPr lang="en-US" dirty="0"/>
          </a:p>
          <a:p>
            <a:r>
              <a:rPr lang="en-US" dirty="0" smtClean="0"/>
              <a:t>Provably secure schemes can be broken!</a:t>
            </a:r>
          </a:p>
          <a:p>
            <a:pPr lvl="1"/>
            <a:r>
              <a:rPr lang="en-US" dirty="0" smtClean="0"/>
              <a:t>If the definition does not correspond to the real-world threat model</a:t>
            </a:r>
          </a:p>
          <a:p>
            <a:pPr lvl="2"/>
            <a:r>
              <a:rPr lang="en-US" dirty="0" smtClean="0"/>
              <a:t>I.e., if attacker can go “outside the security model”</a:t>
            </a:r>
          </a:p>
          <a:p>
            <a:pPr lvl="2"/>
            <a:r>
              <a:rPr lang="en-US" dirty="0" smtClean="0"/>
              <a:t>This happens a lot in practice</a:t>
            </a:r>
          </a:p>
          <a:p>
            <a:pPr lvl="1"/>
            <a:r>
              <a:rPr lang="en-US" dirty="0" smtClean="0"/>
              <a:t>If the assumption is invalid</a:t>
            </a:r>
          </a:p>
          <a:p>
            <a:pPr lvl="1"/>
            <a:r>
              <a:rPr lang="en-US" dirty="0"/>
              <a:t>If the implementation is flawed</a:t>
            </a:r>
          </a:p>
          <a:p>
            <a:pPr lvl="2"/>
            <a:r>
              <a:rPr lang="en-US" dirty="0"/>
              <a:t>This happens a lot in </a:t>
            </a:r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5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Nevertheless…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does not detract from the importance of having formal definitions in place</a:t>
            </a:r>
          </a:p>
          <a:p>
            <a:r>
              <a:rPr lang="en-US" dirty="0" smtClean="0"/>
              <a:t>This does not detract from the importance of proofs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Defining secure encryption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definitions (generally)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guarantee/goal</a:t>
            </a:r>
          </a:p>
          <a:p>
            <a:pPr lvl="1"/>
            <a:r>
              <a:rPr lang="en-US" dirty="0"/>
              <a:t>What we want to </a:t>
            </a:r>
            <a:r>
              <a:rPr lang="en-US" dirty="0" smtClean="0"/>
              <a:t>achieve and/or what we want to prevent </a:t>
            </a:r>
            <a:r>
              <a:rPr lang="en-US" dirty="0"/>
              <a:t>the attacker from </a:t>
            </a:r>
            <a:r>
              <a:rPr lang="en-US" dirty="0" smtClean="0"/>
              <a:t>achieving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Threat </a:t>
            </a:r>
            <a:r>
              <a:rPr lang="en-US" dirty="0"/>
              <a:t>model</a:t>
            </a:r>
          </a:p>
          <a:p>
            <a:pPr lvl="1"/>
            <a:r>
              <a:rPr lang="en-US" dirty="0"/>
              <a:t>What (real-world) capabilities the attacker </a:t>
            </a:r>
            <a:r>
              <a:rPr lang="en-US" dirty="0" smtClean="0"/>
              <a:t>is assumed </a:t>
            </a:r>
            <a:r>
              <a:rPr lang="en-US" dirty="0"/>
              <a:t>to </a:t>
            </a:r>
            <a:r>
              <a:rPr lang="en-US" dirty="0" smtClean="0"/>
              <a:t>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private-key encryption scheme</a:t>
            </a:r>
            <a:r>
              <a:rPr lang="en-US" dirty="0" smtClean="0"/>
              <a:t> is defined by a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and algorithms (Gen, </a:t>
            </a:r>
            <a:r>
              <a:rPr lang="en-US" dirty="0" err="1" smtClean="0"/>
              <a:t>Enc</a:t>
            </a:r>
            <a:r>
              <a:rPr lang="en-US" dirty="0" smtClean="0"/>
              <a:t>, Dec):</a:t>
            </a:r>
          </a:p>
          <a:p>
            <a:pPr lvl="1"/>
            <a:r>
              <a:rPr lang="en-US" dirty="0" smtClean="0"/>
              <a:t>Gen (key-generation algorithm): generates k</a:t>
            </a:r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 (encryption algorithm): takes key k and message </a:t>
            </a:r>
            <a:br>
              <a:rPr lang="en-US" dirty="0" smtClean="0"/>
            </a:br>
            <a:r>
              <a:rPr lang="en-US" dirty="0" smtClean="0"/>
              <a:t>m </a:t>
            </a:r>
            <a:r>
              <a:rPr lang="en-US" dirty="0" smtClean="0">
                <a:sym typeface="Symbol"/>
              </a:rPr>
              <a:t>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as input; outputs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smtClean="0"/>
              <a:t>Dec (decryption algorithm): takes key k and </a:t>
            </a:r>
            <a:br>
              <a:rPr lang="en-US" dirty="0" smtClean="0"/>
            </a:br>
            <a:r>
              <a:rPr lang="en-US" dirty="0" err="1" smtClean="0"/>
              <a:t>ciphertext</a:t>
            </a:r>
            <a:r>
              <a:rPr lang="en-US" dirty="0" smtClean="0"/>
              <a:t> c as input; outputs m.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m</a:t>
            </a:r>
            <a:r>
              <a:rPr lang="en-US" dirty="0" smtClean="0"/>
              <a:t> := Dec</a:t>
            </a:r>
            <a:r>
              <a:rPr lang="en-US" baseline="-25000" dirty="0" smtClean="0"/>
              <a:t>k</a:t>
            </a:r>
            <a:r>
              <a:rPr lang="en-US" dirty="0" smtClean="0"/>
              <a:t>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13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15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13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33641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7692211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358213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084422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00813" y="1905058"/>
            <a:ext cx="174086" cy="1219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385457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7525" y="3962401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:=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48613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07597" y="4478694"/>
            <a:ext cx="248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essage/plaintext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01013" y="5029200"/>
            <a:ext cx="1371600" cy="78525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10613" y="5733793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encryption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415613" y="2209800"/>
            <a:ext cx="811808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1813" y="1701801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ciphertext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057361" y="40386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6218080" y="4561820"/>
            <a:ext cx="810060" cy="84838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86400" y="5334001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decryption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7866297" y="2057459"/>
            <a:ext cx="283114" cy="10667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848598" y="153785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650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models for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Ciphertext</a:t>
            </a:r>
            <a:r>
              <a:rPr lang="en-US" dirty="0" smtClean="0"/>
              <a:t>-only attack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ciphertext</a:t>
            </a:r>
            <a:r>
              <a:rPr lang="en-US" dirty="0" smtClean="0"/>
              <a:t> or many?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Known-plaintext attack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Chosen-plaintext attack</a:t>
            </a:r>
          </a:p>
          <a:p>
            <a:endParaRPr lang="en-US" dirty="0"/>
          </a:p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2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define what it means for encryption scheme (Gen, </a:t>
            </a:r>
            <a:r>
              <a:rPr lang="en-US" dirty="0" err="1" smtClean="0"/>
              <a:t>Enc</a:t>
            </a:r>
            <a:r>
              <a:rPr lang="en-US" dirty="0" smtClean="0"/>
              <a:t>, Dec) over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to be secure?</a:t>
            </a:r>
          </a:p>
          <a:p>
            <a:pPr lvl="1"/>
            <a:r>
              <a:rPr lang="en-US" dirty="0" smtClean="0"/>
              <a:t>Against a (single) </a:t>
            </a:r>
            <a:r>
              <a:rPr lang="en-US" dirty="0" err="1" smtClean="0"/>
              <a:t>ciphertext</a:t>
            </a:r>
            <a:r>
              <a:rPr lang="en-US" dirty="0" smtClean="0"/>
              <a:t>-only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“Impossible for the attacker to learn the key”</a:t>
            </a:r>
          </a:p>
          <a:p>
            <a:pPr lvl="1"/>
            <a:r>
              <a:rPr lang="en-US" dirty="0" smtClean="0"/>
              <a:t>The key is a </a:t>
            </a:r>
            <a:r>
              <a:rPr lang="en-US" i="1" dirty="0" smtClean="0"/>
              <a:t>means to an end</a:t>
            </a:r>
            <a:r>
              <a:rPr lang="en-US" dirty="0" smtClean="0"/>
              <a:t>, not the end itself</a:t>
            </a:r>
          </a:p>
          <a:p>
            <a:pPr lvl="1"/>
            <a:r>
              <a:rPr lang="en-US" dirty="0" smtClean="0"/>
              <a:t>Necessary (to some extent) but not sufficient</a:t>
            </a:r>
          </a:p>
          <a:p>
            <a:pPr lvl="1"/>
            <a:r>
              <a:rPr lang="en-US" dirty="0" smtClean="0"/>
              <a:t>Easy to design an encryption scheme that </a:t>
            </a:r>
            <a:br>
              <a:rPr lang="en-US" dirty="0" smtClean="0"/>
            </a:br>
            <a:r>
              <a:rPr lang="en-US" dirty="0" smtClean="0"/>
              <a:t>hides the key completely, but is insecure</a:t>
            </a:r>
          </a:p>
          <a:p>
            <a:pPr lvl="1"/>
            <a:r>
              <a:rPr lang="en-US" dirty="0" smtClean="0"/>
              <a:t>Can design schemes where most of the key is leaked, but the scheme is still 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chapters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I</a:t>
            </a:r>
            <a:r>
              <a:rPr lang="zh-CN" altLang="en-US" dirty="0" smtClean="0"/>
              <a:t> </a:t>
            </a:r>
            <a:r>
              <a:rPr lang="en-US" altLang="zh-CN" dirty="0" smtClean="0"/>
              <a:t>ask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to?</a:t>
            </a:r>
          </a:p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department?</a:t>
            </a:r>
          </a:p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preliminary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classes?</a:t>
            </a:r>
          </a:p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comfortable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proofs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theorems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throughout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semester?</a:t>
            </a:r>
          </a:p>
          <a:p>
            <a:endParaRPr lang="en-US" altLang="zh-CN" i="1" dirty="0"/>
          </a:p>
          <a:p>
            <a:endParaRPr lang="en-US" altLang="zh-CN" i="1" dirty="0" smtClean="0"/>
          </a:p>
        </p:txBody>
      </p:sp>
    </p:spTree>
    <p:extLst>
      <p:ext uri="{BB962C8B-B14F-4D97-AF65-F5344CB8AC3E}">
        <p14:creationId xmlns:p14="http://schemas.microsoft.com/office/powerpoint/2010/main" val="62174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“Impossible for the attacker to learn the plaintext from the </a:t>
            </a:r>
            <a:r>
              <a:rPr lang="en-US" dirty="0" err="1" smtClean="0"/>
              <a:t>ciphertext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What if the attacker learns 90% of the plaintext?</a:t>
            </a:r>
          </a:p>
        </p:txBody>
      </p:sp>
    </p:spTree>
    <p:extLst>
      <p:ext uri="{BB962C8B-B14F-4D97-AF65-F5344CB8AC3E}">
        <p14:creationId xmlns:p14="http://schemas.microsoft.com/office/powerpoint/2010/main" val="2470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“Impossible for the attacker to learn any character of the plaintext from the </a:t>
            </a:r>
            <a:r>
              <a:rPr lang="en-US" dirty="0" err="1" smtClean="0"/>
              <a:t>ciphertext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What if the attacker is able to learn (other) </a:t>
            </a:r>
            <a:br>
              <a:rPr lang="en-US" dirty="0" smtClean="0"/>
            </a:br>
            <a:r>
              <a:rPr lang="en-US" dirty="0" smtClean="0"/>
              <a:t>partial information about the plaintext?</a:t>
            </a:r>
          </a:p>
          <a:p>
            <a:pPr lvl="2"/>
            <a:r>
              <a:rPr lang="en-US" dirty="0" smtClean="0"/>
              <a:t>E.g., salary is greater than $75K</a:t>
            </a:r>
          </a:p>
          <a:p>
            <a:pPr lvl="1"/>
            <a:r>
              <a:rPr lang="en-US" dirty="0" smtClean="0"/>
              <a:t>What if the attacker guesses a character correctly?</a:t>
            </a:r>
          </a:p>
        </p:txBody>
      </p:sp>
    </p:spTree>
    <p:extLst>
      <p:ext uri="{BB962C8B-B14F-4D97-AF65-F5344CB8AC3E}">
        <p14:creationId xmlns:p14="http://schemas.microsoft.com/office/powerpoint/2010/main" val="37616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Perfect secrecy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“Regardless of any </a:t>
            </a:r>
            <a:r>
              <a:rPr lang="en-US" i="1" dirty="0" smtClean="0"/>
              <a:t>prior</a:t>
            </a:r>
            <a:r>
              <a:rPr lang="en-US" dirty="0" smtClean="0"/>
              <a:t> information the attacker has about the plaintext, the </a:t>
            </a:r>
            <a:r>
              <a:rPr lang="en-US" dirty="0" err="1" smtClean="0"/>
              <a:t>ciphertext</a:t>
            </a:r>
            <a:r>
              <a:rPr lang="en-US" dirty="0" smtClean="0"/>
              <a:t> should leak no </a:t>
            </a:r>
            <a:r>
              <a:rPr lang="en-US" i="1" dirty="0" smtClean="0"/>
              <a:t>additional</a:t>
            </a:r>
            <a:r>
              <a:rPr lang="en-US" dirty="0" smtClean="0"/>
              <a:t> information about the plaintext”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right notion!</a:t>
            </a:r>
          </a:p>
          <a:p>
            <a:pPr lvl="1"/>
            <a:r>
              <a:rPr lang="en-US" dirty="0" smtClean="0"/>
              <a:t>How to formalize?</a:t>
            </a:r>
          </a:p>
        </p:txBody>
      </p:sp>
    </p:spTree>
    <p:extLst>
      <p:ext uri="{BB962C8B-B14F-4D97-AF65-F5344CB8AC3E}">
        <p14:creationId xmlns:p14="http://schemas.microsoft.com/office/powerpoint/2010/main" val="223429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Random variable (</a:t>
            </a:r>
            <a:r>
              <a:rPr lang="en-US" sz="2800" i="1" dirty="0" err="1" smtClean="0"/>
              <a:t>r.v</a:t>
            </a:r>
            <a:r>
              <a:rPr lang="en-US" sz="2800" i="1" dirty="0" smtClean="0"/>
              <a:t>.):</a:t>
            </a:r>
            <a:r>
              <a:rPr lang="en-US" sz="2800" dirty="0" smtClean="0"/>
              <a:t> variable that takes on (discrete) values with certain probabilities</a:t>
            </a:r>
          </a:p>
          <a:p>
            <a:endParaRPr lang="en-US" sz="2800" dirty="0" smtClean="0"/>
          </a:p>
          <a:p>
            <a:r>
              <a:rPr lang="en-US" sz="2800" dirty="0" smtClean="0"/>
              <a:t>Probability distribution for a </a:t>
            </a:r>
            <a:r>
              <a:rPr lang="en-US" sz="2800" dirty="0" err="1" smtClean="0"/>
              <a:t>r.v</a:t>
            </a:r>
            <a:r>
              <a:rPr lang="en-US" sz="2800" dirty="0" smtClean="0"/>
              <a:t>. specifies the probabilities with which the variable takes on each possible value</a:t>
            </a:r>
          </a:p>
          <a:p>
            <a:pPr lvl="1"/>
            <a:r>
              <a:rPr lang="en-US" sz="2400" dirty="0" smtClean="0"/>
              <a:t>Each probability must be between 0 and 1</a:t>
            </a:r>
          </a:p>
          <a:p>
            <a:pPr lvl="1"/>
            <a:r>
              <a:rPr lang="en-US" sz="2400" dirty="0" smtClean="0"/>
              <a:t>The probabilities must sum to 1</a:t>
            </a:r>
          </a:p>
        </p:txBody>
      </p:sp>
    </p:spTree>
    <p:extLst>
      <p:ext uri="{BB962C8B-B14F-4D97-AF65-F5344CB8AC3E}">
        <p14:creationId xmlns:p14="http://schemas.microsoft.com/office/powerpoint/2010/main" val="2556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Event</a:t>
            </a:r>
            <a:r>
              <a:rPr lang="en-US" sz="2800" dirty="0"/>
              <a:t>:</a:t>
            </a:r>
            <a:r>
              <a:rPr lang="en-US" sz="2800" dirty="0" smtClean="0"/>
              <a:t> </a:t>
            </a:r>
            <a:r>
              <a:rPr lang="en-US" sz="2800" dirty="0"/>
              <a:t>a particular occurrence in </a:t>
            </a:r>
            <a:r>
              <a:rPr lang="en-US" sz="2800" dirty="0" smtClean="0"/>
              <a:t>some </a:t>
            </a:r>
            <a:r>
              <a:rPr lang="en-US" sz="2800" dirty="0"/>
              <a:t>experiment</a:t>
            </a:r>
          </a:p>
          <a:p>
            <a:pPr lvl="1"/>
            <a:r>
              <a:rPr lang="en-US" sz="2400" dirty="0" err="1"/>
              <a:t>Pr</a:t>
            </a:r>
            <a:r>
              <a:rPr lang="en-US" sz="2400" dirty="0"/>
              <a:t>[E</a:t>
            </a:r>
            <a:r>
              <a:rPr lang="en-US" sz="2400" dirty="0" smtClean="0"/>
              <a:t>]: </a:t>
            </a:r>
            <a:r>
              <a:rPr lang="en-US" sz="2400" dirty="0"/>
              <a:t>probability of event </a:t>
            </a:r>
            <a:r>
              <a:rPr lang="en-US" sz="2400" dirty="0" smtClean="0"/>
              <a:t>E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Conditional probability: probability that one event occurs, </a:t>
            </a:r>
            <a:r>
              <a:rPr lang="en-US" sz="2800" i="1" dirty="0" smtClean="0"/>
              <a:t>given that </a:t>
            </a:r>
            <a:r>
              <a:rPr lang="en-US" sz="2800" dirty="0" smtClean="0"/>
              <a:t>some other event occurred</a:t>
            </a:r>
          </a:p>
          <a:p>
            <a:pPr lvl="1"/>
            <a:r>
              <a:rPr lang="en-US" sz="2400" dirty="0" err="1" smtClean="0"/>
              <a:t>Pr</a:t>
            </a:r>
            <a:r>
              <a:rPr lang="en-US" sz="2400" dirty="0" smtClean="0"/>
              <a:t>[A | B] = </a:t>
            </a:r>
            <a:r>
              <a:rPr lang="en-US" sz="2400" dirty="0" err="1" smtClean="0"/>
              <a:t>Pr</a:t>
            </a:r>
            <a:r>
              <a:rPr lang="en-US" sz="2400" dirty="0" smtClean="0"/>
              <a:t>[A and B]/</a:t>
            </a:r>
            <a:r>
              <a:rPr lang="en-US" sz="2400" dirty="0" err="1" smtClean="0"/>
              <a:t>Pr</a:t>
            </a:r>
            <a:r>
              <a:rPr lang="en-US" sz="2400" dirty="0" smtClean="0"/>
              <a:t>[B]</a:t>
            </a:r>
          </a:p>
          <a:p>
            <a:pPr lvl="1"/>
            <a:endParaRPr lang="en-US" sz="2400" dirty="0"/>
          </a:p>
          <a:p>
            <a:r>
              <a:rPr lang="en-US" dirty="0" smtClean="0"/>
              <a:t>Two </a:t>
            </a:r>
            <a:r>
              <a:rPr lang="en-US" dirty="0" err="1" smtClean="0"/>
              <a:t>r.v.’s</a:t>
            </a:r>
            <a:r>
              <a:rPr lang="en-US" dirty="0" smtClean="0"/>
              <a:t> X, Y are </a:t>
            </a:r>
            <a:r>
              <a:rPr lang="en-US" i="1" dirty="0" smtClean="0"/>
              <a:t>independent</a:t>
            </a:r>
            <a:r>
              <a:rPr lang="en-US" dirty="0" smtClean="0"/>
              <a:t> if</a:t>
            </a:r>
            <a:br>
              <a:rPr lang="en-US" dirty="0" smtClean="0"/>
            </a:br>
            <a:r>
              <a:rPr lang="en-US" dirty="0" smtClean="0"/>
              <a:t>  for all x, y: </a:t>
            </a:r>
            <a:r>
              <a:rPr lang="en-US" dirty="0" err="1" smtClean="0"/>
              <a:t>Pr</a:t>
            </a:r>
            <a:r>
              <a:rPr lang="en-US" dirty="0" smtClean="0"/>
              <a:t>[X=x | Y=y] = </a:t>
            </a:r>
            <a:r>
              <a:rPr lang="en-US" dirty="0" err="1" smtClean="0"/>
              <a:t>Pr</a:t>
            </a:r>
            <a:r>
              <a:rPr lang="en-US" dirty="0" smtClean="0"/>
              <a:t>[X=x]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487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Law of total </a:t>
            </a:r>
            <a:r>
              <a:rPr lang="en-US" sz="2800" dirty="0" smtClean="0"/>
              <a:t>probability: </a:t>
            </a:r>
            <a:r>
              <a:rPr lang="en-US" sz="2800" dirty="0"/>
              <a:t>say E</a:t>
            </a:r>
            <a:r>
              <a:rPr lang="en-US" sz="2800" baseline="-25000" dirty="0"/>
              <a:t>1</a:t>
            </a:r>
            <a:r>
              <a:rPr lang="en-US" sz="2800" dirty="0"/>
              <a:t>, …, E</a:t>
            </a:r>
            <a:r>
              <a:rPr lang="en-US" sz="2800" baseline="-25000" dirty="0"/>
              <a:t>n</a:t>
            </a:r>
            <a:r>
              <a:rPr lang="en-US" sz="2800" dirty="0"/>
              <a:t> are a </a:t>
            </a:r>
            <a:r>
              <a:rPr lang="en-US" sz="2800" i="1" dirty="0"/>
              <a:t>partition</a:t>
            </a:r>
            <a:r>
              <a:rPr lang="en-US" sz="2800" dirty="0"/>
              <a:t> of all possibilities. Then for any A:</a:t>
            </a:r>
            <a:br>
              <a:rPr lang="en-US" sz="2800" dirty="0"/>
            </a:br>
            <a:r>
              <a:rPr lang="en-US" sz="2800" dirty="0"/>
              <a:t>  </a:t>
            </a:r>
            <a:r>
              <a:rPr lang="en-US" sz="2800" dirty="0" smtClean="0"/>
              <a:t>   </a:t>
            </a:r>
            <a:r>
              <a:rPr lang="en-US" sz="2800" dirty="0" err="1" smtClean="0"/>
              <a:t>Pr</a:t>
            </a:r>
            <a:r>
              <a:rPr lang="en-US" sz="2800" dirty="0" smtClean="0"/>
              <a:t>[A</a:t>
            </a:r>
            <a:r>
              <a:rPr lang="en-US" sz="2800" dirty="0"/>
              <a:t>] = </a:t>
            </a:r>
            <a:r>
              <a:rPr lang="en-US" sz="2800" dirty="0">
                <a:sym typeface="Symbol"/>
              </a:rPr>
              <a:t>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[A and 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= 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[A | 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·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sz="3200" b="1" dirty="0" smtClean="0"/>
              <a:t> </a:t>
            </a:r>
            <a:r>
              <a:rPr lang="en-US" sz="3200" dirty="0" smtClean="0"/>
              <a:t>(key space) – set of all possible keys</a:t>
            </a:r>
            <a:endParaRPr lang="en-US" sz="3200" b="1" dirty="0" smtClean="0"/>
          </a:p>
          <a:p>
            <a:endParaRPr lang="en-US" b="1" dirty="0" smtClean="0"/>
          </a:p>
          <a:p>
            <a:r>
              <a:rPr lang="en-US" b="1" dirty="0" smtClean="0">
                <a:latin typeface="Monotype Corsiva" panose="03010101010201010101" pitchFamily="66" charset="0"/>
              </a:rPr>
              <a:t>C</a:t>
            </a:r>
            <a:r>
              <a:rPr lang="en-US" dirty="0" smtClean="0"/>
              <a:t> (</a:t>
            </a:r>
            <a:r>
              <a:rPr lang="en-US" dirty="0" err="1" smtClean="0"/>
              <a:t>ciphertext</a:t>
            </a:r>
            <a:r>
              <a:rPr lang="en-US" dirty="0" smtClean="0"/>
              <a:t> space) – set of all possible </a:t>
            </a:r>
            <a:r>
              <a:rPr lang="en-US" dirty="0" err="1" smtClean="0"/>
              <a:t>ciphertexts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14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dirty="0"/>
              <a:t>M</a:t>
            </a:r>
            <a:r>
              <a:rPr lang="en-US" dirty="0" smtClean="0"/>
              <a:t> be the random variable denoting the value of the message</a:t>
            </a:r>
          </a:p>
          <a:p>
            <a:pPr lvl="1"/>
            <a:r>
              <a:rPr lang="en-US" dirty="0" smtClean="0"/>
              <a:t>M ranges over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 smtClean="0"/>
          </a:p>
          <a:p>
            <a:pPr lvl="1"/>
            <a:r>
              <a:rPr lang="en-US" dirty="0" smtClean="0"/>
              <a:t>This reflects the likelihood of different messages being sent by the parties, given the attacker’s prior knowledge</a:t>
            </a:r>
          </a:p>
          <a:p>
            <a:pPr lvl="1"/>
            <a:r>
              <a:rPr lang="en-US" dirty="0"/>
              <a:t>E.g., 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“attack today”] = 0.7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“don’t attack”] = </a:t>
            </a:r>
            <a:r>
              <a:rPr lang="en-US" dirty="0" smtClean="0"/>
              <a:t>0.3</a:t>
            </a:r>
          </a:p>
        </p:txBody>
      </p:sp>
    </p:spTree>
    <p:extLst>
      <p:ext uri="{BB962C8B-B14F-4D97-AF65-F5344CB8AC3E}">
        <p14:creationId xmlns:p14="http://schemas.microsoft.com/office/powerpoint/2010/main" val="19181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K be a random variable denoting the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K ranges over 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Fix some encryption scheme (Gen, </a:t>
            </a:r>
            <a:r>
              <a:rPr lang="en-US" dirty="0" err="1" smtClean="0"/>
              <a:t>Enc</a:t>
            </a:r>
            <a:r>
              <a:rPr lang="en-US" dirty="0" smtClean="0"/>
              <a:t>, Dec)</a:t>
            </a:r>
          </a:p>
          <a:p>
            <a:pPr lvl="1"/>
            <a:r>
              <a:rPr lang="en-US" dirty="0" smtClean="0"/>
              <a:t>Gen defines a probability distribution for K: 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Pr</a:t>
            </a:r>
            <a:r>
              <a:rPr lang="en-US" dirty="0" smtClean="0"/>
              <a:t>[K = k] = </a:t>
            </a:r>
            <a:r>
              <a:rPr lang="en-US" dirty="0" err="1" smtClean="0"/>
              <a:t>Pr</a:t>
            </a:r>
            <a:r>
              <a:rPr lang="en-US" dirty="0" smtClean="0"/>
              <a:t>[Gen outputs key k]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Kerckhoffs’s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The encryption scheme </a:t>
            </a:r>
            <a:r>
              <a:rPr lang="en-US" dirty="0" smtClean="0"/>
              <a:t>is not secret</a:t>
            </a:r>
          </a:p>
          <a:p>
            <a:pPr lvl="1"/>
            <a:r>
              <a:rPr lang="en-US" dirty="0" smtClean="0"/>
              <a:t>The attacker knows the encryption scheme</a:t>
            </a:r>
          </a:p>
          <a:p>
            <a:pPr lvl="1"/>
            <a:r>
              <a:rPr lang="en-US" dirty="0" smtClean="0"/>
              <a:t>The only secret is the </a:t>
            </a:r>
            <a:r>
              <a:rPr lang="en-US" i="1" dirty="0" smtClean="0"/>
              <a:t>key</a:t>
            </a:r>
          </a:p>
          <a:p>
            <a:pPr lvl="1"/>
            <a:r>
              <a:rPr lang="en-US" dirty="0" smtClean="0"/>
              <a:t>The key must be chosen at random; kept secret</a:t>
            </a:r>
          </a:p>
          <a:p>
            <a:pPr lvl="1"/>
            <a:endParaRPr lang="en-US" dirty="0"/>
          </a:p>
          <a:p>
            <a:r>
              <a:rPr lang="en-US" dirty="0" smtClean="0"/>
              <a:t>Some arguments in favor of this principle</a:t>
            </a:r>
          </a:p>
          <a:p>
            <a:pPr lvl="1"/>
            <a:r>
              <a:rPr lang="en-US" dirty="0" smtClean="0"/>
              <a:t>Easier to keep </a:t>
            </a:r>
            <a:r>
              <a:rPr lang="en-US" i="1" dirty="0" smtClean="0"/>
              <a:t>key</a:t>
            </a:r>
            <a:r>
              <a:rPr lang="en-US" dirty="0" smtClean="0"/>
              <a:t> secret than </a:t>
            </a:r>
            <a:r>
              <a:rPr lang="en-US" i="1" dirty="0" smtClean="0"/>
              <a:t>algorithm</a:t>
            </a:r>
          </a:p>
          <a:p>
            <a:pPr lvl="1"/>
            <a:r>
              <a:rPr lang="en-US" dirty="0" smtClean="0"/>
              <a:t>Easier to change </a:t>
            </a:r>
            <a:r>
              <a:rPr lang="en-US" i="1" dirty="0" smtClean="0"/>
              <a:t>key</a:t>
            </a:r>
            <a:r>
              <a:rPr lang="en-US" dirty="0" smtClean="0"/>
              <a:t> than to change </a:t>
            </a:r>
            <a:r>
              <a:rPr lang="en-US" i="1" dirty="0" smtClean="0"/>
              <a:t>algorithm</a:t>
            </a:r>
          </a:p>
          <a:p>
            <a:pPr lvl="1"/>
            <a:r>
              <a:rPr lang="en-US" dirty="0" smtClean="0"/>
              <a:t>Standardization</a:t>
            </a:r>
          </a:p>
          <a:p>
            <a:pPr lvl="2"/>
            <a:r>
              <a:rPr lang="en-US" dirty="0" smtClean="0"/>
              <a:t>Ease of deployment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ublic validation</a:t>
            </a:r>
          </a:p>
        </p:txBody>
      </p:sp>
    </p:spTree>
    <p:extLst>
      <p:ext uri="{BB962C8B-B14F-4D97-AF65-F5344CB8AC3E}">
        <p14:creationId xmlns:p14="http://schemas.microsoft.com/office/powerpoint/2010/main" val="9615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variables M and K are </a:t>
            </a:r>
            <a:r>
              <a:rPr lang="en-US" i="1" dirty="0" smtClean="0"/>
              <a:t>independent</a:t>
            </a:r>
          </a:p>
          <a:p>
            <a:pPr lvl="1"/>
            <a:r>
              <a:rPr lang="en-US" dirty="0" smtClean="0"/>
              <a:t>I.e., the message that a party sends does not depend on the key used to encrypt that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Fix some encryption scheme (Gen, </a:t>
            </a:r>
            <a:r>
              <a:rPr lang="en-US" sz="2800" dirty="0" err="1" smtClean="0"/>
              <a:t>Enc</a:t>
            </a:r>
            <a:r>
              <a:rPr lang="en-US" sz="2800" dirty="0" smtClean="0"/>
              <a:t>, Dec), and some distribution for M</a:t>
            </a:r>
          </a:p>
          <a:p>
            <a:r>
              <a:rPr lang="en-US" sz="2800" dirty="0" smtClean="0"/>
              <a:t>Consider the following (randomized) experiment: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Choose a message m, according to the given distribution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Generate a key k using 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Compute c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sym typeface="Symbol"/>
              </a:rPr>
              <a:t>Enc</a:t>
            </a:r>
            <a:r>
              <a:rPr lang="en-US" sz="2400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(m)</a:t>
            </a:r>
            <a:endParaRPr lang="en-US" sz="2400" dirty="0" smtClean="0"/>
          </a:p>
          <a:p>
            <a:r>
              <a:rPr lang="en-US" sz="2800" dirty="0" smtClean="0"/>
              <a:t>This defines a distribution on the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Let C be a random variable denoting the value of the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 in this experiment</a:t>
            </a:r>
          </a:p>
        </p:txBody>
      </p:sp>
    </p:spTree>
    <p:extLst>
      <p:ext uri="{BB962C8B-B14F-4D97-AF65-F5344CB8AC3E}">
        <p14:creationId xmlns:p14="http://schemas.microsoft.com/office/powerpoint/2010/main" val="42575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shift cipher</a:t>
            </a:r>
          </a:p>
          <a:p>
            <a:pPr lvl="1"/>
            <a:r>
              <a:rPr lang="en-US" dirty="0" smtClean="0"/>
              <a:t>So for all k </a:t>
            </a:r>
            <a:r>
              <a:rPr lang="en-US" dirty="0" smtClean="0">
                <a:sym typeface="Symbol"/>
              </a:rPr>
              <a:t> {0, …, 25}, </a:t>
            </a:r>
            <a:r>
              <a:rPr lang="en-US" dirty="0" err="1" smtClean="0"/>
              <a:t>Pr</a:t>
            </a:r>
            <a:r>
              <a:rPr lang="en-US" dirty="0" smtClean="0"/>
              <a:t>[K = k] = 1/26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Say </a:t>
            </a:r>
            <a:r>
              <a:rPr lang="en-US" dirty="0" err="1" smtClean="0"/>
              <a:t>Pr</a:t>
            </a:r>
            <a:r>
              <a:rPr lang="en-US" dirty="0" smtClean="0"/>
              <a:t>[M = ‘a’] = 0.7,  </a:t>
            </a:r>
            <a:r>
              <a:rPr lang="en-US" dirty="0" err="1" smtClean="0"/>
              <a:t>Pr</a:t>
            </a:r>
            <a:r>
              <a:rPr lang="en-US" dirty="0" smtClean="0"/>
              <a:t>[M = ‘z’] = 0.3</a:t>
            </a:r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err="1" smtClean="0"/>
              <a:t>Pr</a:t>
            </a:r>
            <a:r>
              <a:rPr lang="en-US" dirty="0" smtClean="0"/>
              <a:t>[C = ‘b’] ?</a:t>
            </a:r>
          </a:p>
          <a:p>
            <a:pPr lvl="1"/>
            <a:r>
              <a:rPr lang="en-US" dirty="0" smtClean="0"/>
              <a:t>Either M = ‘a’ and K = 1, or M = ‘z’ and K = 2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[C=‘b’] = </a:t>
            </a:r>
            <a:r>
              <a:rPr lang="en-US" dirty="0" err="1" smtClean="0"/>
              <a:t>Pr</a:t>
            </a:r>
            <a:r>
              <a:rPr lang="en-US" dirty="0" smtClean="0"/>
              <a:t>[M=‘a’]·</a:t>
            </a:r>
            <a:r>
              <a:rPr lang="en-US" dirty="0" err="1" smtClean="0"/>
              <a:t>Pr</a:t>
            </a:r>
            <a:r>
              <a:rPr lang="en-US" dirty="0" smtClean="0"/>
              <a:t>[K=1] + </a:t>
            </a:r>
            <a:r>
              <a:rPr lang="en-US" dirty="0" err="1" smtClean="0"/>
              <a:t>Pr</a:t>
            </a:r>
            <a:r>
              <a:rPr lang="en-US" dirty="0" smtClean="0"/>
              <a:t>[M=‘z</a:t>
            </a:r>
            <a:r>
              <a:rPr lang="en-US" dirty="0"/>
              <a:t>’] ·</a:t>
            </a:r>
            <a:r>
              <a:rPr lang="en-US" dirty="0" err="1"/>
              <a:t>Pr</a:t>
            </a:r>
            <a:r>
              <a:rPr lang="en-US" dirty="0"/>
              <a:t>[K=2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err="1" smtClean="0"/>
              <a:t>Pr</a:t>
            </a:r>
            <a:r>
              <a:rPr lang="en-US" dirty="0" smtClean="0"/>
              <a:t>[C=‘b’] =  0.7 </a:t>
            </a:r>
            <a:r>
              <a:rPr lang="en-US" dirty="0"/>
              <a:t>· </a:t>
            </a:r>
            <a:r>
              <a:rPr lang="en-US" dirty="0" smtClean="0"/>
              <a:t>(1/26) + 0.3 </a:t>
            </a:r>
            <a:r>
              <a:rPr lang="en-US" dirty="0"/>
              <a:t>· </a:t>
            </a:r>
            <a:r>
              <a:rPr lang="en-US" dirty="0" smtClean="0"/>
              <a:t>(1/26)</a:t>
            </a:r>
            <a:br>
              <a:rPr lang="en-US" dirty="0" smtClean="0"/>
            </a:br>
            <a:r>
              <a:rPr lang="en-US" dirty="0" err="1" smtClean="0"/>
              <a:t>Pr</a:t>
            </a:r>
            <a:r>
              <a:rPr lang="en-US" dirty="0" smtClean="0"/>
              <a:t>[C=‘b’] = 1/26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029200"/>
            <a:ext cx="1600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shift cipher, and the distribution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‘one’] </a:t>
            </a:r>
            <a:r>
              <a:rPr lang="en-US" dirty="0"/>
              <a:t>= </a:t>
            </a:r>
            <a:r>
              <a:rPr lang="en-US" dirty="0" smtClean="0"/>
              <a:t>½,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‘ten’] </a:t>
            </a:r>
            <a:r>
              <a:rPr lang="en-US" dirty="0"/>
              <a:t>= </a:t>
            </a:r>
            <a:r>
              <a:rPr lang="en-US" dirty="0" smtClean="0"/>
              <a:t>½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[C = ‘</a:t>
            </a:r>
            <a:r>
              <a:rPr lang="en-US" dirty="0" err="1" smtClean="0"/>
              <a:t>rqh</a:t>
            </a:r>
            <a:r>
              <a:rPr lang="en-US" dirty="0" smtClean="0"/>
              <a:t>’] = ?</a:t>
            </a:r>
          </a:p>
          <a:p>
            <a:pPr marL="457200" lvl="1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Pr</a:t>
            </a:r>
            <a:r>
              <a:rPr lang="en-US" dirty="0" smtClean="0"/>
              <a:t>[C = ‘</a:t>
            </a:r>
            <a:r>
              <a:rPr lang="en-US" dirty="0" err="1" smtClean="0"/>
              <a:t>rqh</a:t>
            </a:r>
            <a:r>
              <a:rPr lang="en-US" dirty="0" smtClean="0"/>
              <a:t>’ | M = ‘one’] · </a:t>
            </a:r>
            <a:r>
              <a:rPr lang="en-US" dirty="0" err="1" smtClean="0"/>
              <a:t>Pr</a:t>
            </a:r>
            <a:r>
              <a:rPr lang="en-US" dirty="0" smtClean="0"/>
              <a:t>[M = ‘one’] </a:t>
            </a:r>
            <a:br>
              <a:rPr lang="en-US" dirty="0" smtClean="0"/>
            </a:br>
            <a:r>
              <a:rPr lang="en-US" dirty="0" smtClean="0"/>
              <a:t>    + </a:t>
            </a:r>
            <a:r>
              <a:rPr lang="en-US" dirty="0" err="1" smtClean="0"/>
              <a:t>Pr</a:t>
            </a:r>
            <a:r>
              <a:rPr lang="en-US" dirty="0" smtClean="0"/>
              <a:t>[ C = ‘</a:t>
            </a:r>
            <a:r>
              <a:rPr lang="en-US" dirty="0" err="1" smtClean="0"/>
              <a:t>rqh</a:t>
            </a:r>
            <a:r>
              <a:rPr lang="en-US" dirty="0" smtClean="0"/>
              <a:t>’ | M = ‘ten’] </a:t>
            </a:r>
            <a:r>
              <a:rPr lang="en-US" dirty="0"/>
              <a:t>· </a:t>
            </a:r>
            <a:r>
              <a:rPr lang="en-US" dirty="0" err="1" smtClean="0"/>
              <a:t>Pr</a:t>
            </a:r>
            <a:r>
              <a:rPr lang="en-US" dirty="0" smtClean="0"/>
              <a:t>[M = ‘ten’]</a:t>
            </a:r>
          </a:p>
          <a:p>
            <a:pPr marL="457200" lvl="1" indent="0">
              <a:buNone/>
            </a:pPr>
            <a:r>
              <a:rPr lang="en-US" dirty="0" smtClean="0"/>
              <a:t>= 1/26 </a:t>
            </a:r>
            <a:r>
              <a:rPr lang="en-US" dirty="0"/>
              <a:t>· ½ + 0 · </a:t>
            </a:r>
            <a:r>
              <a:rPr lang="en-US" dirty="0" smtClean="0"/>
              <a:t>½ = 1/52</a:t>
            </a:r>
          </a:p>
        </p:txBody>
      </p:sp>
    </p:spTree>
    <p:extLst>
      <p:ext uri="{BB962C8B-B14F-4D97-AF65-F5344CB8AC3E}">
        <p14:creationId xmlns:p14="http://schemas.microsoft.com/office/powerpoint/2010/main" val="281429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“Regardless of any </a:t>
            </a:r>
            <a:r>
              <a:rPr lang="en-US" i="1" dirty="0"/>
              <a:t>prior</a:t>
            </a:r>
            <a:r>
              <a:rPr lang="en-US" dirty="0"/>
              <a:t> </a:t>
            </a:r>
            <a:r>
              <a:rPr lang="en-US" dirty="0" smtClean="0"/>
              <a:t>information </a:t>
            </a:r>
            <a:r>
              <a:rPr lang="en-US" dirty="0"/>
              <a:t>the attacker has about the plaintext, the </a:t>
            </a:r>
            <a:r>
              <a:rPr lang="en-US" dirty="0" err="1"/>
              <a:t>ciphertext</a:t>
            </a:r>
            <a:r>
              <a:rPr lang="en-US" dirty="0"/>
              <a:t> should leak no </a:t>
            </a:r>
            <a:r>
              <a:rPr lang="en-US" i="1" dirty="0"/>
              <a:t>additional</a:t>
            </a:r>
            <a:r>
              <a:rPr lang="en-US" dirty="0"/>
              <a:t> information about the plaintext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0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Attacker’s information about the plaintext = attacker-known </a:t>
            </a:r>
            <a:r>
              <a:rPr lang="en-US" i="1" dirty="0"/>
              <a:t>distribution</a:t>
            </a:r>
            <a:r>
              <a:rPr lang="en-US" dirty="0"/>
              <a:t> </a:t>
            </a:r>
            <a:r>
              <a:rPr lang="en-US" dirty="0" smtClean="0"/>
              <a:t>of 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Perfect </a:t>
            </a:r>
            <a:r>
              <a:rPr lang="en-US" dirty="0"/>
              <a:t>secrecy means that observing the </a:t>
            </a:r>
            <a:r>
              <a:rPr lang="en-US" dirty="0" err="1"/>
              <a:t>ciphertext</a:t>
            </a:r>
            <a:r>
              <a:rPr lang="en-US" dirty="0"/>
              <a:t> should not change the attacker’s knowledge about the distribution </a:t>
            </a:r>
            <a:r>
              <a:rPr lang="en-US" dirty="0" smtClean="0"/>
              <a:t>of 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Encryption scheme (Gen, </a:t>
            </a:r>
            <a:r>
              <a:rPr lang="en-US" sz="2800" dirty="0" err="1" smtClean="0"/>
              <a:t>Enc</a:t>
            </a:r>
            <a:r>
              <a:rPr lang="en-US" sz="2800" dirty="0" smtClean="0"/>
              <a:t>, Dec) with message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 and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C</a:t>
            </a:r>
            <a:r>
              <a:rPr lang="en-US" sz="2800" dirty="0" smtClean="0"/>
              <a:t> is </a:t>
            </a:r>
            <a:r>
              <a:rPr lang="en-US" sz="2800" i="1" dirty="0" smtClean="0"/>
              <a:t>perfectly secret</a:t>
            </a:r>
            <a:r>
              <a:rPr lang="en-US" sz="2800" dirty="0" smtClean="0"/>
              <a:t> if for every distribution over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, every m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, and every c 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C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with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[C=c] &gt; 0, it holds that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 | C = c] =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m].</a:t>
            </a:r>
          </a:p>
          <a:p>
            <a:endParaRPr lang="en-US" sz="2800" dirty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I.e., the distribution of M does not change conditioned on observing the </a:t>
            </a:r>
            <a:r>
              <a:rPr lang="en-US" sz="2800" dirty="0" err="1" smtClean="0">
                <a:sym typeface="Symbol"/>
              </a:rPr>
              <a:t>ciphertext</a:t>
            </a:r>
            <a:endParaRPr lang="en-US" sz="28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2205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shift cipher, and the distribution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‘one’] </a:t>
            </a:r>
            <a:r>
              <a:rPr lang="en-US" dirty="0"/>
              <a:t>= </a:t>
            </a:r>
            <a:r>
              <a:rPr lang="en-US" dirty="0" smtClean="0"/>
              <a:t>½,  </a:t>
            </a:r>
            <a:r>
              <a:rPr lang="en-US" dirty="0" err="1" smtClean="0"/>
              <a:t>Pr</a:t>
            </a:r>
            <a:r>
              <a:rPr lang="en-US" dirty="0" smtClean="0"/>
              <a:t>[M </a:t>
            </a:r>
            <a:r>
              <a:rPr lang="en-US" dirty="0"/>
              <a:t>= </a:t>
            </a:r>
            <a:r>
              <a:rPr lang="en-US" dirty="0" smtClean="0"/>
              <a:t>‘ten’] </a:t>
            </a:r>
            <a:r>
              <a:rPr lang="en-US" dirty="0"/>
              <a:t>= </a:t>
            </a:r>
            <a:r>
              <a:rPr lang="en-US" dirty="0" smtClean="0"/>
              <a:t>½ </a:t>
            </a:r>
          </a:p>
          <a:p>
            <a:r>
              <a:rPr lang="en-US" dirty="0" smtClean="0"/>
              <a:t>Take m = ‘ten’ and c = ‘</a:t>
            </a:r>
            <a:r>
              <a:rPr lang="en-US" dirty="0" err="1" smtClean="0"/>
              <a:t>rqh</a:t>
            </a:r>
            <a:r>
              <a:rPr lang="en-US" dirty="0" smtClean="0"/>
              <a:t>’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[M = ‘ten’ | C = ‘</a:t>
            </a:r>
            <a:r>
              <a:rPr lang="en-US" dirty="0" err="1" smtClean="0"/>
              <a:t>rqh</a:t>
            </a:r>
            <a:r>
              <a:rPr lang="en-US" dirty="0" smtClean="0"/>
              <a:t>’] = ?</a:t>
            </a:r>
          </a:p>
          <a:p>
            <a:pPr marL="457200" lvl="1" indent="0">
              <a:buNone/>
            </a:pPr>
            <a:r>
              <a:rPr lang="en-US" dirty="0" smtClean="0"/>
              <a:t>= 0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‘ten’]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756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shift cipher is not perfectly secret!</a:t>
            </a:r>
          </a:p>
          <a:p>
            <a:endParaRPr lang="en-US" dirty="0"/>
          </a:p>
          <a:p>
            <a:r>
              <a:rPr lang="en-US" dirty="0" smtClean="0"/>
              <a:t>How to construct a perfectly secret scheme?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Patented in 1917 by </a:t>
            </a:r>
            <a:r>
              <a:rPr lang="en-US" dirty="0" err="1" smtClean="0"/>
              <a:t>Vernam</a:t>
            </a:r>
            <a:endParaRPr lang="en-US" dirty="0" smtClean="0"/>
          </a:p>
          <a:p>
            <a:pPr lvl="1"/>
            <a:r>
              <a:rPr lang="en-US" dirty="0" smtClean="0"/>
              <a:t>Recent historical research indicates it was invented (at least) 35 years earlier</a:t>
            </a:r>
          </a:p>
          <a:p>
            <a:endParaRPr lang="en-US" dirty="0" smtClean="0"/>
          </a:p>
          <a:p>
            <a:r>
              <a:rPr lang="en-US" dirty="0" smtClean="0"/>
              <a:t>Proven </a:t>
            </a:r>
            <a:r>
              <a:rPr lang="en-US" dirty="0"/>
              <a:t>perfectly </a:t>
            </a:r>
            <a:r>
              <a:rPr lang="en-US" dirty="0" smtClean="0"/>
              <a:t>secret by Shannon (1949)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Shift</a:t>
            </a:r>
            <a:r>
              <a:rPr lang="zh-CN" altLang="en-US" dirty="0" smtClean="0"/>
              <a:t> </a:t>
            </a:r>
            <a:r>
              <a:rPr lang="en-US" altLang="zh-CN" dirty="0" smtClean="0"/>
              <a:t>Cipher</a:t>
            </a:r>
            <a:r>
              <a:rPr lang="zh-CN" altLang="en-US" dirty="0" smtClean="0"/>
              <a:t> </a:t>
            </a:r>
            <a:r>
              <a:rPr lang="en-US" dirty="0" smtClean="0"/>
              <a:t>secure?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 -- only 26 possible keys!</a:t>
            </a:r>
          </a:p>
          <a:p>
            <a:pPr lvl="1"/>
            <a:r>
              <a:rPr lang="en-US" dirty="0" smtClean="0"/>
              <a:t>Given a </a:t>
            </a:r>
            <a:r>
              <a:rPr lang="en-US" dirty="0" err="1" smtClean="0"/>
              <a:t>ciphertext</a:t>
            </a:r>
            <a:r>
              <a:rPr lang="en-US" dirty="0" smtClean="0"/>
              <a:t>, try decrypting with every possible key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err="1" smtClean="0"/>
              <a:t>ciphertext</a:t>
            </a:r>
            <a:r>
              <a:rPr lang="en-US" dirty="0" smtClean="0"/>
              <a:t> is long enough, only one plaintext will “make sense”</a:t>
            </a:r>
            <a:endParaRPr lang="en-US" dirty="0"/>
          </a:p>
          <a:p>
            <a:r>
              <a:rPr lang="en-US" altLang="zh-CN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violate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Kerckhoffs’s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principle?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10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= {0,1}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/>
              <a:t>Gen: choose a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= k  m              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(c) = k </a:t>
            </a:r>
            <a:r>
              <a:rPr lang="en-US" dirty="0">
                <a:sym typeface="Symbol"/>
              </a:rPr>
              <a:t> c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) = k  (k  m)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     = (k  k)  m = 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2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810000" y="2433935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</a:t>
            </a:r>
            <a:r>
              <a:rPr lang="en-US" altLang="en-US" dirty="0" smtClean="0">
                <a:latin typeface="+mn-lt"/>
              </a:rPr>
              <a:t>ey</a:t>
            </a:r>
            <a:endParaRPr lang="en-US" altLang="en-US" dirty="0">
              <a:latin typeface="+mn-lt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3048000" y="4195019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95976" y="2971800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800600" y="4195019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118616" y="15957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483818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788619" y="32004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153354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458155" y="31242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779521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" name="Right Brace 1"/>
          <p:cNvSpPr/>
          <p:nvPr/>
        </p:nvSpPr>
        <p:spPr>
          <a:xfrm rot="16200000">
            <a:off x="2063665" y="3001554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4389847" y="1454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16200000">
            <a:off x="6733201" y="2978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 key space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key </a:t>
            </a:r>
            <a:r>
              <a:rPr lang="en-US" dirty="0"/>
              <a:t>space </a:t>
            </a:r>
            <a:r>
              <a:rPr lang="en-US" dirty="0" smtClean="0"/>
              <a:t>must be </a:t>
            </a:r>
            <a:r>
              <a:rPr lang="en-US" dirty="0"/>
              <a:t>large enough to </a:t>
            </a:r>
            <a:r>
              <a:rPr lang="en-US" dirty="0" smtClean="0"/>
              <a:t>make exhaustive-search attacks impractical</a:t>
            </a:r>
          </a:p>
          <a:p>
            <a:pPr lvl="1"/>
            <a:r>
              <a:rPr lang="en-US" dirty="0" smtClean="0"/>
              <a:t>How large do you think that is?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this makes some assumptions…</a:t>
            </a:r>
          </a:p>
          <a:p>
            <a:pPr lvl="1"/>
            <a:r>
              <a:rPr lang="en-US" dirty="0" smtClean="0"/>
              <a:t>English-language plaintext</a:t>
            </a:r>
          </a:p>
          <a:p>
            <a:pPr lvl="1"/>
            <a:r>
              <a:rPr lang="en-US" dirty="0" err="1" smtClean="0"/>
              <a:t>Ciphertext</a:t>
            </a:r>
            <a:r>
              <a:rPr lang="en-US" dirty="0" smtClean="0"/>
              <a:t> sufficiently long so only one valid plaintext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both</a:t>
            </a:r>
            <a:r>
              <a:rPr lang="zh-CN" altLang="en-US" dirty="0"/>
              <a:t> </a:t>
            </a:r>
            <a:r>
              <a:rPr lang="en-US" altLang="zh-CN" dirty="0" smtClean="0"/>
              <a:t>Sufficient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Space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Principle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dirty="0" err="1" smtClean="0"/>
              <a:t>Kerckhoffs</a:t>
            </a:r>
            <a:r>
              <a:rPr lang="en-US" altLang="zh-CN" dirty="0" err="1" smtClean="0"/>
              <a:t>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Principle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satisfied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private-key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encryption?</a:t>
            </a:r>
          </a:p>
          <a:p>
            <a:endParaRPr lang="en-US" dirty="0"/>
          </a:p>
          <a:p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yes,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why?</a:t>
            </a:r>
          </a:p>
          <a:p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not,</a:t>
            </a:r>
            <a:r>
              <a:rPr lang="zh-CN" altLang="en-US" dirty="0" smtClean="0"/>
              <a:t> </a:t>
            </a:r>
            <a:r>
              <a:rPr lang="en-US" altLang="zh-CN" smtClean="0"/>
              <a:t>why?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0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“Heuristic” constructions; construct, break, repeat, …</a:t>
            </a:r>
          </a:p>
          <a:p>
            <a:endParaRPr lang="en-US" dirty="0"/>
          </a:p>
          <a:p>
            <a:r>
              <a:rPr lang="en-US" dirty="0" smtClean="0"/>
              <a:t>Can we </a:t>
            </a:r>
            <a:r>
              <a:rPr lang="en-US" i="1" dirty="0" smtClean="0"/>
              <a:t>prove</a:t>
            </a:r>
            <a:r>
              <a:rPr lang="en-US" dirty="0" smtClean="0"/>
              <a:t> that some encryption scheme </a:t>
            </a:r>
            <a:br>
              <a:rPr lang="en-US" dirty="0" smtClean="0"/>
            </a:br>
            <a:r>
              <a:rPr lang="en-US" dirty="0" smtClean="0"/>
              <a:t>is secure?</a:t>
            </a:r>
          </a:p>
          <a:p>
            <a:endParaRPr lang="en-US" dirty="0"/>
          </a:p>
          <a:p>
            <a:r>
              <a:rPr lang="en-US" dirty="0" smtClean="0"/>
              <a:t>First need to </a:t>
            </a:r>
            <a:r>
              <a:rPr lang="en-US" i="1" dirty="0" smtClean="0"/>
              <a:t>define</a:t>
            </a:r>
            <a:r>
              <a:rPr lang="en-US" dirty="0"/>
              <a:t> </a:t>
            </a:r>
            <a:r>
              <a:rPr lang="en-US" dirty="0" smtClean="0"/>
              <a:t>what we mean by “secure” in the first place…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 was an </a:t>
            </a:r>
            <a:r>
              <a:rPr lang="en-US" i="1" dirty="0" smtClean="0"/>
              <a:t>art</a:t>
            </a:r>
            <a:endParaRPr lang="en-US" dirty="0" smtClean="0"/>
          </a:p>
          <a:p>
            <a:pPr lvl="1"/>
            <a:r>
              <a:rPr lang="en-US" dirty="0" smtClean="0"/>
              <a:t>Heuristic, ad hoc design and 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isn’t very satisfying</a:t>
            </a:r>
          </a:p>
          <a:p>
            <a:pPr lvl="1"/>
            <a:r>
              <a:rPr lang="en-US" dirty="0" smtClean="0"/>
              <a:t>How do we know when a scheme is secure?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</TotalTime>
  <Words>1764</Words>
  <Application>Microsoft Macintosh PowerPoint</Application>
  <PresentationFormat>On-screen Show (4:3)</PresentationFormat>
  <Paragraphs>278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Calibri</vt:lpstr>
      <vt:lpstr>Monotype Corsiva</vt:lpstr>
      <vt:lpstr>Symbol</vt:lpstr>
      <vt:lpstr>宋体</vt:lpstr>
      <vt:lpstr>Arial</vt:lpstr>
      <vt:lpstr>Office Theme</vt:lpstr>
      <vt:lpstr>Cryptography</vt:lpstr>
      <vt:lpstr>Announcements</vt:lpstr>
      <vt:lpstr>Survey</vt:lpstr>
      <vt:lpstr>Kerckhoffs’s principle</vt:lpstr>
      <vt:lpstr>Is the Shift Cipher secure?</vt:lpstr>
      <vt:lpstr>Sufficient key space principle</vt:lpstr>
      <vt:lpstr>If both Sufficient Key Space Principle and Kerckhoffs’s Principle are satisfied</vt:lpstr>
      <vt:lpstr>So far…</vt:lpstr>
      <vt:lpstr>Historically…</vt:lpstr>
      <vt:lpstr>Modern cryptography</vt:lpstr>
      <vt:lpstr>Core principles of modern crypto</vt:lpstr>
      <vt:lpstr>Importance of definitions</vt:lpstr>
      <vt:lpstr>Importance of definitions -- design</vt:lpstr>
      <vt:lpstr>Importance of definitions -- design</vt:lpstr>
      <vt:lpstr>Importance of definitions -- analysis</vt:lpstr>
      <vt:lpstr>Importance of definitions -- usage</vt:lpstr>
      <vt:lpstr>Assumptions</vt:lpstr>
      <vt:lpstr>Importance of clear assumptions</vt:lpstr>
      <vt:lpstr>Proofs of security</vt:lpstr>
      <vt:lpstr>Limitations?</vt:lpstr>
      <vt:lpstr>Limitations?</vt:lpstr>
      <vt:lpstr>Nevertheless…</vt:lpstr>
      <vt:lpstr>PowerPoint Presentation</vt:lpstr>
      <vt:lpstr>Crypto definitions (generally)</vt:lpstr>
      <vt:lpstr>Recall</vt:lpstr>
      <vt:lpstr>Private-key encryption</vt:lpstr>
      <vt:lpstr>Threat models for encryption</vt:lpstr>
      <vt:lpstr>Goal of secure encryption?</vt:lpstr>
      <vt:lpstr>Secure encryption?</vt:lpstr>
      <vt:lpstr>Secure encryption?</vt:lpstr>
      <vt:lpstr>Secure encryption?</vt:lpstr>
      <vt:lpstr>PowerPoint Presentation</vt:lpstr>
      <vt:lpstr>Perfect secrecy</vt:lpstr>
      <vt:lpstr>Probability review</vt:lpstr>
      <vt:lpstr>Probability review</vt:lpstr>
      <vt:lpstr>Probability review</vt:lpstr>
      <vt:lpstr>Notation</vt:lpstr>
      <vt:lpstr>Probability distributions</vt:lpstr>
      <vt:lpstr>Probability distributions</vt:lpstr>
      <vt:lpstr>Probability distributions</vt:lpstr>
      <vt:lpstr>Probability distributions</vt:lpstr>
      <vt:lpstr>Example 1</vt:lpstr>
      <vt:lpstr>Example 2</vt:lpstr>
      <vt:lpstr>Perfect secrecy (informal)</vt:lpstr>
      <vt:lpstr>Perfect secrecy (informal)</vt:lpstr>
      <vt:lpstr>Perfect secrecy (formal)</vt:lpstr>
      <vt:lpstr>Example 3</vt:lpstr>
      <vt:lpstr>Conclusion</vt:lpstr>
      <vt:lpstr>One-time pad</vt:lpstr>
      <vt:lpstr>One-time pad</vt:lpstr>
      <vt:lpstr>One-time pad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198</cp:revision>
  <dcterms:created xsi:type="dcterms:W3CDTF">2014-06-02T02:25:30Z</dcterms:created>
  <dcterms:modified xsi:type="dcterms:W3CDTF">2019-02-05T05:21:44Z</dcterms:modified>
</cp:coreProperties>
</file>