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418" r:id="rId2"/>
    <p:sldId id="455" r:id="rId3"/>
    <p:sldId id="431" r:id="rId4"/>
    <p:sldId id="434" r:id="rId5"/>
    <p:sldId id="435" r:id="rId6"/>
    <p:sldId id="437" r:id="rId7"/>
    <p:sldId id="438" r:id="rId8"/>
    <p:sldId id="439" r:id="rId9"/>
    <p:sldId id="440" r:id="rId10"/>
    <p:sldId id="441" r:id="rId11"/>
    <p:sldId id="442" r:id="rId12"/>
    <p:sldId id="443" r:id="rId13"/>
    <p:sldId id="444" r:id="rId14"/>
    <p:sldId id="445" r:id="rId15"/>
    <p:sldId id="446" r:id="rId16"/>
    <p:sldId id="447" r:id="rId17"/>
    <p:sldId id="448" r:id="rId18"/>
    <p:sldId id="449" r:id="rId19"/>
    <p:sldId id="450" r:id="rId20"/>
    <p:sldId id="451" r:id="rId21"/>
    <p:sldId id="452" r:id="rId22"/>
    <p:sldId id="453" r:id="rId23"/>
    <p:sldId id="45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03" autoAdjust="0"/>
    <p:restoredTop sz="94660"/>
  </p:normalViewPr>
  <p:slideViewPr>
    <p:cSldViewPr>
      <p:cViewPr varScale="1">
        <p:scale>
          <a:sx n="82" d="100"/>
          <a:sy n="82" d="100"/>
        </p:scale>
        <p:origin x="112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</a:t>
            </a:r>
            <a:r>
              <a:rPr lang="en-US" sz="4000" i="1" dirty="0" smtClean="0">
                <a:solidFill>
                  <a:schemeClr val="tx1"/>
                </a:solidFill>
              </a:rPr>
              <a:t>18</a:t>
            </a:r>
            <a:endParaRPr lang="en-US" sz="40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not hard to factor </a:t>
            </a:r>
            <a:r>
              <a:rPr lang="en-US" i="1" dirty="0" smtClean="0"/>
              <a:t>most </a:t>
            </a:r>
            <a:r>
              <a:rPr lang="en-US" dirty="0" smtClean="0"/>
              <a:t>numbers</a:t>
            </a:r>
          </a:p>
          <a:p>
            <a:pPr lvl="1"/>
            <a:r>
              <a:rPr lang="en-US" dirty="0" smtClean="0"/>
              <a:t>50% of the time, random number is even</a:t>
            </a:r>
          </a:p>
          <a:p>
            <a:pPr lvl="1"/>
            <a:r>
              <a:rPr lang="en-US" dirty="0" smtClean="0"/>
              <a:t>1/3 of the time, random number is divisible by 3…</a:t>
            </a:r>
          </a:p>
          <a:p>
            <a:pPr lvl="1"/>
            <a:endParaRPr lang="en-US" dirty="0"/>
          </a:p>
          <a:p>
            <a:r>
              <a:rPr lang="en-US" dirty="0" smtClean="0"/>
              <a:t>The hardest numbers to factor are those that are the product of two, equal-length </a:t>
            </a:r>
            <a:r>
              <a:rPr lang="en-US" i="1" dirty="0" smtClean="0"/>
              <a:t>primes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8581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factoring problem is not </a:t>
            </a:r>
            <a:r>
              <a:rPr lang="en-US" i="1" dirty="0" smtClean="0"/>
              <a:t>directly</a:t>
            </a:r>
            <a:r>
              <a:rPr lang="en-US" dirty="0" smtClean="0"/>
              <a:t> useful </a:t>
            </a:r>
            <a:br>
              <a:rPr lang="en-US" dirty="0" smtClean="0"/>
            </a:br>
            <a:r>
              <a:rPr lang="en-US" dirty="0" smtClean="0"/>
              <a:t>for cryptography</a:t>
            </a:r>
          </a:p>
          <a:p>
            <a:pPr lvl="1"/>
            <a:r>
              <a:rPr lang="en-US" dirty="0" smtClean="0"/>
              <a:t>So we will not formalize it…</a:t>
            </a:r>
          </a:p>
          <a:p>
            <a:endParaRPr lang="en-US" dirty="0"/>
          </a:p>
          <a:p>
            <a:r>
              <a:rPr lang="en-US" dirty="0" smtClean="0"/>
              <a:t>Instead, introduce a problem related to factoring: the </a:t>
            </a:r>
            <a:r>
              <a:rPr lang="en-US" i="1" dirty="0" smtClean="0"/>
              <a:t>RSA problem</a:t>
            </a:r>
          </a:p>
        </p:txBody>
      </p:sp>
    </p:spTree>
    <p:extLst>
      <p:ext uri="{BB962C8B-B14F-4D97-AF65-F5344CB8AC3E}">
        <p14:creationId xmlns:p14="http://schemas.microsoft.com/office/powerpoint/2010/main" val="206549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alibri" panose="020F0502020204030204" pitchFamily="34" charset="0"/>
                <a:ea typeface="Cambria Math"/>
              </a:rPr>
              <a:t>For the next few slides, N=</a:t>
            </a:r>
            <a:r>
              <a:rPr lang="en-US" dirty="0" err="1" smtClean="0">
                <a:latin typeface="Calibri" panose="020F0502020204030204" pitchFamily="34" charset="0"/>
                <a:ea typeface="Cambria Math"/>
              </a:rPr>
              <a:t>pq</a:t>
            </a:r>
            <a:r>
              <a:rPr lang="en-US" dirty="0" smtClean="0">
                <a:latin typeface="Calibri" panose="020F0502020204030204" pitchFamily="34" charset="0"/>
                <a:ea typeface="Cambria Math"/>
              </a:rPr>
              <a:t> with p and q distinct, odd primes</a:t>
            </a:r>
          </a:p>
          <a:p>
            <a:endParaRPr lang="en-US" dirty="0" smtClean="0">
              <a:latin typeface="Calibri" panose="020F0502020204030204" pitchFamily="34" charset="0"/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 = invertible elements under multiplication modulo N</a:t>
            </a:r>
          </a:p>
          <a:p>
            <a:pPr lvl="1"/>
            <a:r>
              <a:rPr lang="en-US" dirty="0" smtClean="0"/>
              <a:t>The order of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>
                <a:ea typeface="Cambria Math"/>
              </a:rPr>
              <a:t> </a:t>
            </a:r>
            <a:r>
              <a:rPr lang="en-US" dirty="0" smtClean="0"/>
              <a:t>is </a:t>
            </a:r>
            <a:r>
              <a:rPr lang="en-US" dirty="0" smtClean="0">
                <a:sym typeface="Symbol"/>
              </a:rPr>
              <a:t>(N) = (p-1)·(q-1)</a:t>
            </a:r>
          </a:p>
          <a:p>
            <a:pPr lvl="1"/>
            <a:r>
              <a:rPr lang="en-US" dirty="0" smtClean="0">
                <a:sym typeface="Symbol"/>
              </a:rPr>
              <a:t></a:t>
            </a:r>
            <a:r>
              <a:rPr lang="en-US" dirty="0">
                <a:sym typeface="Symbol"/>
              </a:rPr>
              <a:t>(N</a:t>
            </a:r>
            <a:r>
              <a:rPr lang="en-US" dirty="0" smtClean="0">
                <a:sym typeface="Symbol"/>
              </a:rPr>
              <a:t>) is </a:t>
            </a:r>
            <a:r>
              <a:rPr lang="en-US" i="1" dirty="0" smtClean="0">
                <a:sym typeface="Symbol"/>
              </a:rPr>
              <a:t>easy</a:t>
            </a:r>
            <a:r>
              <a:rPr lang="en-US" dirty="0" smtClean="0">
                <a:sym typeface="Symbol"/>
              </a:rPr>
              <a:t> to compute if p, q are known</a:t>
            </a:r>
          </a:p>
          <a:p>
            <a:pPr lvl="1"/>
            <a:r>
              <a:rPr lang="en-US" dirty="0">
                <a:sym typeface="Symbol"/>
              </a:rPr>
              <a:t>(N) is </a:t>
            </a:r>
            <a:r>
              <a:rPr lang="en-US" i="1" dirty="0" smtClean="0">
                <a:sym typeface="Symbol"/>
              </a:rPr>
              <a:t>hard </a:t>
            </a:r>
            <a:r>
              <a:rPr lang="en-US" dirty="0" smtClean="0">
                <a:sym typeface="Symbol"/>
              </a:rPr>
              <a:t>to </a:t>
            </a:r>
            <a:r>
              <a:rPr lang="en-US" dirty="0">
                <a:sym typeface="Symbol"/>
              </a:rPr>
              <a:t>compute if p, q are </a:t>
            </a:r>
            <a:r>
              <a:rPr lang="en-US" dirty="0" smtClean="0">
                <a:sym typeface="Symbol"/>
              </a:rPr>
              <a:t>not known</a:t>
            </a:r>
          </a:p>
          <a:p>
            <a:pPr lvl="2"/>
            <a:r>
              <a:rPr lang="en-US" dirty="0" smtClean="0">
                <a:sym typeface="Symbol"/>
              </a:rPr>
              <a:t>Equivalent to factoring N</a:t>
            </a:r>
            <a:endParaRPr lang="en-US" dirty="0">
              <a:sym typeface="Symbol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8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 defined the group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/>
              <a:t> of order </a:t>
            </a:r>
            <a:r>
              <a:rPr lang="en-US" dirty="0" smtClean="0">
                <a:sym typeface="Symbol"/>
              </a:rPr>
              <a:t>(N)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Fix e with </a:t>
            </a:r>
            <a:r>
              <a:rPr lang="en-US" dirty="0" err="1" smtClean="0">
                <a:sym typeface="Symbol"/>
              </a:rPr>
              <a:t>gcd</a:t>
            </a:r>
            <a:r>
              <a:rPr lang="en-US" dirty="0" smtClean="0">
                <a:sym typeface="Symbol"/>
              </a:rPr>
              <a:t>(e,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)) = 1</a:t>
            </a:r>
          </a:p>
          <a:p>
            <a:pPr lvl="1"/>
            <a:r>
              <a:rPr lang="en-US" dirty="0" smtClean="0">
                <a:sym typeface="Symbol"/>
              </a:rPr>
              <a:t>Raising to the e-</a:t>
            </a:r>
            <a:r>
              <a:rPr lang="en-US" dirty="0" err="1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power is a permutation of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!</a:t>
            </a:r>
          </a:p>
          <a:p>
            <a:pPr lvl="1"/>
            <a:endParaRPr lang="en-US" dirty="0">
              <a:ea typeface="Cambria Math"/>
              <a:sym typeface="Symbol"/>
            </a:endParaRPr>
          </a:p>
          <a:p>
            <a:r>
              <a:rPr lang="en-US" dirty="0" smtClean="0">
                <a:ea typeface="Cambria Math"/>
                <a:sym typeface="Symbol"/>
              </a:rPr>
              <a:t>If </a:t>
            </a:r>
            <a:r>
              <a:rPr lang="en-US" dirty="0" err="1" smtClean="0">
                <a:ea typeface="Cambria Math"/>
                <a:sym typeface="Symbol"/>
              </a:rPr>
              <a:t>ed</a:t>
            </a:r>
            <a:r>
              <a:rPr lang="en-US" dirty="0" smtClean="0">
                <a:ea typeface="Cambria Math"/>
                <a:sym typeface="Symbol"/>
              </a:rPr>
              <a:t> = 1 mod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), raising to the d-</a:t>
            </a:r>
            <a:r>
              <a:rPr lang="en-US" dirty="0" err="1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power is the </a:t>
            </a:r>
            <a:r>
              <a:rPr lang="en-US" i="1" dirty="0" smtClean="0">
                <a:sym typeface="Symbol"/>
              </a:rPr>
              <a:t>inverse</a:t>
            </a:r>
            <a:r>
              <a:rPr lang="en-US" dirty="0" smtClean="0">
                <a:sym typeface="Symbol"/>
              </a:rPr>
              <a:t> of raising to the e-</a:t>
            </a:r>
            <a:r>
              <a:rPr lang="en-US" dirty="0" err="1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power</a:t>
            </a:r>
          </a:p>
          <a:p>
            <a:pPr lvl="1"/>
            <a:r>
              <a:rPr lang="en-US" dirty="0" smtClean="0">
                <a:sym typeface="Symbol"/>
              </a:rPr>
              <a:t>I.e., (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30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)</a:t>
            </a:r>
            <a:r>
              <a:rPr lang="en-US" baseline="30000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 = x mod N,     (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30000" dirty="0" err="1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)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= x mod N</a:t>
            </a:r>
          </a:p>
          <a:p>
            <a:pPr lvl="1"/>
            <a:r>
              <a:rPr lang="en-US" dirty="0" err="1">
                <a:sym typeface="Symbol"/>
              </a:rPr>
              <a:t>x</a:t>
            </a:r>
            <a:r>
              <a:rPr lang="en-US" baseline="30000" dirty="0" err="1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 is the </a:t>
            </a:r>
            <a:r>
              <a:rPr lang="en-US" i="1" dirty="0" smtClean="0">
                <a:sym typeface="Symbol"/>
              </a:rPr>
              <a:t>e-</a:t>
            </a:r>
            <a:r>
              <a:rPr lang="en-US" i="1" dirty="0" err="1" smtClean="0">
                <a:sym typeface="Symbol"/>
              </a:rPr>
              <a:t>th</a:t>
            </a:r>
            <a:r>
              <a:rPr lang="en-US" i="1" dirty="0" smtClean="0">
                <a:sym typeface="Symbol"/>
              </a:rPr>
              <a:t> root of x modulo N</a:t>
            </a:r>
          </a:p>
        </p:txBody>
      </p:sp>
    </p:spTree>
    <p:extLst>
      <p:ext uri="{BB962C8B-B14F-4D97-AF65-F5344CB8AC3E}">
        <p14:creationId xmlns:p14="http://schemas.microsoft.com/office/powerpoint/2010/main" val="405822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p, q are known: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 can be computed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d = e</a:t>
            </a:r>
            <a:r>
              <a:rPr lang="en-US" baseline="30000" dirty="0" smtClean="0">
                <a:sym typeface="Symbol"/>
              </a:rPr>
              <a:t>-1</a:t>
            </a:r>
            <a:r>
              <a:rPr lang="en-US" dirty="0" smtClean="0">
                <a:sym typeface="Symbol"/>
              </a:rPr>
              <a:t> mod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 can be computed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possible to compute e-</a:t>
            </a:r>
            <a:r>
              <a:rPr lang="en-US" dirty="0" err="1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roots modulo N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If p, q are </a:t>
            </a:r>
            <a:r>
              <a:rPr lang="en-US" i="1" dirty="0" smtClean="0">
                <a:sym typeface="Symbol"/>
              </a:rPr>
              <a:t>not</a:t>
            </a:r>
            <a:r>
              <a:rPr lang="en-US" dirty="0" smtClean="0">
                <a:sym typeface="Symbol"/>
              </a:rPr>
              <a:t> known: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computing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 is as hard as factoring N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 computing d is as hard as factoring 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5103258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Very useful for public-key cryptography!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5562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problem (informal)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Informally: given N, e, </a:t>
            </a:r>
            <a:r>
              <a:rPr lang="en-US" dirty="0"/>
              <a:t>and uniform element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 </a:t>
            </a:r>
            <a:r>
              <a:rPr lang="en-US" dirty="0">
                <a:sym typeface="Symbol"/>
              </a:rPr>
              <a:t>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/>
              <a:t>, compute the e-</a:t>
            </a:r>
            <a:r>
              <a:rPr lang="en-US" dirty="0" err="1" smtClean="0"/>
              <a:t>th</a:t>
            </a:r>
            <a:r>
              <a:rPr lang="en-US" dirty="0" smtClean="0"/>
              <a:t> root of y</a:t>
            </a:r>
          </a:p>
          <a:p>
            <a:endParaRPr lang="en-US" dirty="0"/>
          </a:p>
          <a:p>
            <a:r>
              <a:rPr lang="en-US" dirty="0" smtClean="0"/>
              <a:t>RSA assumption: this is a hard problem!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23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assumption (formal)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GenRSA</a:t>
            </a:r>
            <a:r>
              <a:rPr lang="en-US" dirty="0" smtClean="0"/>
              <a:t>: </a:t>
            </a:r>
            <a:r>
              <a:rPr lang="en-US" dirty="0"/>
              <a:t>on input 1</a:t>
            </a:r>
            <a:r>
              <a:rPr lang="en-US" baseline="30000" dirty="0"/>
              <a:t>n</a:t>
            </a:r>
            <a:r>
              <a:rPr lang="en-US" dirty="0"/>
              <a:t>, outputs (N, e, d) with </a:t>
            </a:r>
            <a:r>
              <a:rPr lang="en-US" dirty="0" smtClean="0"/>
              <a:t>N=</a:t>
            </a:r>
            <a:r>
              <a:rPr lang="en-US" dirty="0" err="1" smtClean="0"/>
              <a:t>pq</a:t>
            </a:r>
            <a:r>
              <a:rPr lang="en-US" dirty="0" smtClean="0"/>
              <a:t> a product of two distinct n-bit primes, and with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/>
              <a:t>= 1 mod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</a:t>
            </a:r>
          </a:p>
          <a:p>
            <a:pPr lvl="1"/>
            <a:r>
              <a:rPr lang="en-US" dirty="0" smtClean="0">
                <a:sym typeface="Symbol"/>
              </a:rPr>
              <a:t>See a natural example of such an algorithm later</a:t>
            </a:r>
          </a:p>
        </p:txBody>
      </p:sp>
    </p:spTree>
    <p:extLst>
      <p:ext uri="{BB962C8B-B14F-4D97-AF65-F5344CB8AC3E}">
        <p14:creationId xmlns:p14="http://schemas.microsoft.com/office/powerpoint/2010/main" val="92371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assumption (formal)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Experiment RSA-</a:t>
            </a:r>
            <a:r>
              <a:rPr lang="en-US" dirty="0" err="1" smtClean="0">
                <a:sym typeface="Symbol"/>
              </a:rPr>
              <a:t>inv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 </a:t>
            </a:r>
            <a:r>
              <a:rPr lang="en-US" baseline="-25000" dirty="0" err="1" smtClean="0">
                <a:sym typeface="Symbol"/>
              </a:rPr>
              <a:t>GenRSA</a:t>
            </a:r>
            <a:r>
              <a:rPr lang="en-US" dirty="0" smtClean="0">
                <a:sym typeface="Symbol"/>
              </a:rPr>
              <a:t>(n):</a:t>
            </a:r>
          </a:p>
          <a:p>
            <a:pPr lvl="1"/>
            <a:r>
              <a:rPr lang="en-US" dirty="0" smtClean="0">
                <a:sym typeface="Symbol"/>
              </a:rPr>
              <a:t>Compute (N, e, d)  </a:t>
            </a:r>
            <a:r>
              <a:rPr lang="en-US" dirty="0" err="1" smtClean="0">
                <a:sym typeface="Symbol"/>
              </a:rPr>
              <a:t>GenRSA</a:t>
            </a:r>
            <a:r>
              <a:rPr lang="en-US" dirty="0" smtClean="0">
                <a:sym typeface="Symbol"/>
              </a:rPr>
              <a:t>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pPr lvl="1"/>
            <a:r>
              <a:rPr lang="en-US" dirty="0" smtClean="0">
                <a:sym typeface="Symbol"/>
              </a:rPr>
              <a:t>Choose uniform y </a:t>
            </a:r>
            <a:r>
              <a:rPr lang="en-US" dirty="0">
                <a:latin typeface="Cambria Math"/>
                <a:ea typeface="Cambria Math"/>
              </a:rPr>
              <a:t> 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Run A(N, e, y) to get x</a:t>
            </a:r>
          </a:p>
          <a:p>
            <a:pPr lvl="1"/>
            <a:r>
              <a:rPr lang="en-US" dirty="0" smtClean="0">
                <a:sym typeface="Symbol"/>
              </a:rPr>
              <a:t>Experiment evaluates to 1 if 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30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= y mod 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7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RSA assumption (formal)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RSA problem is hard relative to </a:t>
            </a:r>
            <a:r>
              <a:rPr lang="en-US" i="1" dirty="0" err="1" smtClean="0"/>
              <a:t>GenRSA</a:t>
            </a:r>
            <a:r>
              <a:rPr lang="en-US" i="1" dirty="0" smtClean="0"/>
              <a:t> </a:t>
            </a:r>
            <a:r>
              <a:rPr lang="en-US" dirty="0" smtClean="0"/>
              <a:t>if for all PPT algorithms A,</a:t>
            </a:r>
            <a:r>
              <a:rPr lang="en-US" dirty="0"/>
              <a:t>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</a:t>
            </a:r>
            <a:r>
              <a:rPr lang="en-US" dirty="0" err="1" smtClean="0"/>
              <a:t>Pr</a:t>
            </a:r>
            <a:r>
              <a:rPr lang="en-US" dirty="0" smtClean="0"/>
              <a:t>[RSA-</a:t>
            </a:r>
            <a:r>
              <a:rPr lang="en-US" dirty="0" err="1" smtClean="0"/>
              <a:t>inv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 </a:t>
            </a:r>
            <a:r>
              <a:rPr lang="en-US" baseline="-25000" dirty="0" err="1" smtClean="0"/>
              <a:t>GenRSA</a:t>
            </a:r>
            <a:r>
              <a:rPr lang="en-US" dirty="0" smtClean="0"/>
              <a:t>(n) = 1] &lt; </a:t>
            </a:r>
            <a:r>
              <a:rPr lang="en-US" dirty="0" err="1" smtClean="0"/>
              <a:t>negl</a:t>
            </a:r>
            <a:r>
              <a:rPr lang="en-US" dirty="0" smtClean="0"/>
              <a:t>(n)</a:t>
            </a:r>
          </a:p>
        </p:txBody>
      </p:sp>
    </p:spTree>
    <p:extLst>
      <p:ext uri="{BB962C8B-B14F-4D97-AF65-F5344CB8AC3E}">
        <p14:creationId xmlns:p14="http://schemas.microsoft.com/office/powerpoint/2010/main" val="357625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dirty="0" err="1" smtClean="0"/>
              <a:t>GenRSA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way to implement </a:t>
            </a:r>
            <a:r>
              <a:rPr lang="en-US" dirty="0" err="1" smtClean="0"/>
              <a:t>GenRSA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Generate uniform n-bit primes p, q</a:t>
            </a:r>
          </a:p>
          <a:p>
            <a:pPr lvl="1"/>
            <a:r>
              <a:rPr lang="en-US" dirty="0" smtClean="0"/>
              <a:t>Set N := </a:t>
            </a:r>
            <a:r>
              <a:rPr lang="en-US" dirty="0" err="1" smtClean="0"/>
              <a:t>pq</a:t>
            </a:r>
            <a:endParaRPr lang="en-US" dirty="0" smtClean="0"/>
          </a:p>
          <a:p>
            <a:pPr lvl="1"/>
            <a:r>
              <a:rPr lang="en-US" dirty="0" smtClean="0"/>
              <a:t>Choose arbitrary e with </a:t>
            </a:r>
            <a:r>
              <a:rPr lang="en-US" dirty="0" err="1" smtClean="0"/>
              <a:t>gcd</a:t>
            </a:r>
            <a:r>
              <a:rPr lang="en-US" dirty="0" smtClean="0"/>
              <a:t>(e, </a:t>
            </a:r>
            <a:r>
              <a:rPr lang="en-US" dirty="0" smtClean="0">
                <a:sym typeface="Symbol"/>
              </a:rPr>
              <a:t>(N))=1</a:t>
            </a:r>
          </a:p>
          <a:p>
            <a:pPr lvl="1"/>
            <a:r>
              <a:rPr lang="en-US" dirty="0" smtClean="0">
                <a:sym typeface="Symbol"/>
              </a:rPr>
              <a:t>Compute d := [e</a:t>
            </a:r>
            <a:r>
              <a:rPr lang="en-US" baseline="30000" dirty="0" smtClean="0">
                <a:sym typeface="Symbol"/>
              </a:rPr>
              <a:t>-1</a:t>
            </a:r>
            <a:r>
              <a:rPr lang="en-US" dirty="0" smtClean="0">
                <a:sym typeface="Symbol"/>
              </a:rPr>
              <a:t> mod </a:t>
            </a:r>
            <a:r>
              <a:rPr lang="en-US" dirty="0">
                <a:sym typeface="Symbol"/>
              </a:rPr>
              <a:t>(N</a:t>
            </a:r>
            <a:r>
              <a:rPr lang="en-US" dirty="0" smtClean="0">
                <a:sym typeface="Symbol"/>
              </a:rPr>
              <a:t>)]</a:t>
            </a:r>
          </a:p>
          <a:p>
            <a:pPr lvl="1"/>
            <a:r>
              <a:rPr lang="en-US" dirty="0" smtClean="0">
                <a:sym typeface="Symbol"/>
              </a:rPr>
              <a:t>Output (N, e, 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25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Q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A;</a:t>
            </a:r>
            <a:r>
              <a:rPr lang="zh-CN" altLang="en-US" dirty="0" smtClean="0"/>
              <a:t> </a:t>
            </a:r>
            <a:r>
              <a:rPr lang="en-US" altLang="zh-CN" dirty="0"/>
              <a:t>b</a:t>
            </a:r>
            <a:r>
              <a:rPr lang="en-US" altLang="zh-CN" dirty="0" smtClean="0"/>
              <a:t>ring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written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answers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TA</a:t>
            </a:r>
            <a:r>
              <a:rPr lang="zh-CN" altLang="en-US" dirty="0" smtClean="0"/>
              <a:t> </a:t>
            </a:r>
            <a:r>
              <a:rPr lang="en-US" altLang="zh-CN" dirty="0" smtClean="0"/>
              <a:t>before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8.1.3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8.1.4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very</a:t>
            </a:r>
            <a:r>
              <a:rPr lang="zh-CN" altLang="en-US" dirty="0" smtClean="0"/>
              <a:t> </a:t>
            </a:r>
            <a:r>
              <a:rPr lang="en-US" altLang="zh-CN" dirty="0" smtClean="0"/>
              <a:t>important.</a:t>
            </a:r>
            <a:r>
              <a:rPr lang="zh-CN" altLang="en-US" dirty="0" smtClean="0"/>
              <a:t> </a:t>
            </a:r>
            <a:r>
              <a:rPr lang="en-US" altLang="zh-CN" dirty="0" smtClean="0"/>
              <a:t>Please</a:t>
            </a:r>
            <a:r>
              <a:rPr lang="zh-CN" altLang="en-US" dirty="0" smtClean="0"/>
              <a:t> </a:t>
            </a:r>
            <a:r>
              <a:rPr lang="en-US" altLang="zh-CN" dirty="0" smtClean="0"/>
              <a:t>do</a:t>
            </a:r>
            <a:r>
              <a:rPr lang="zh-CN" altLang="en-US" dirty="0" smtClean="0"/>
              <a:t> </a:t>
            </a:r>
            <a:r>
              <a:rPr lang="en-US" altLang="zh-CN" dirty="0" smtClean="0"/>
              <a:t>read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them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remember</a:t>
            </a:r>
            <a:r>
              <a:rPr lang="zh-CN" altLang="en-US" dirty="0" smtClean="0"/>
              <a:t> </a:t>
            </a:r>
            <a:r>
              <a:rPr lang="en-US" altLang="zh-CN" dirty="0" smtClean="0"/>
              <a:t>all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theorems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corollaries.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en-US" altLang="zh-CN" dirty="0" smtClean="0">
                <a:sym typeface="Symbol"/>
              </a:rPr>
              <a:t>2.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What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is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a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group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exponentiation?</a:t>
            </a:r>
          </a:p>
          <a:p>
            <a:r>
              <a:rPr lang="en-US" altLang="zh-CN" dirty="0" smtClean="0">
                <a:sym typeface="Symbol"/>
              </a:rPr>
              <a:t>3.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What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is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the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order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of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a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group?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Why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g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baseline="30000" dirty="0" smtClean="0">
                <a:sym typeface="Symbol"/>
              </a:rPr>
              <a:t>(order</a:t>
            </a:r>
            <a:r>
              <a:rPr lang="zh-CN" altLang="en-US" baseline="30000" dirty="0" smtClean="0">
                <a:sym typeface="Symbol"/>
              </a:rPr>
              <a:t> </a:t>
            </a:r>
            <a:r>
              <a:rPr lang="en-US" altLang="zh-CN" baseline="30000" dirty="0" smtClean="0">
                <a:sym typeface="Symbol"/>
              </a:rPr>
              <a:t>of</a:t>
            </a:r>
            <a:r>
              <a:rPr lang="zh-CN" altLang="en-US" baseline="30000" dirty="0" smtClean="0">
                <a:sym typeface="Symbol"/>
              </a:rPr>
              <a:t> </a:t>
            </a:r>
            <a:r>
              <a:rPr lang="en-US" altLang="zh-CN" baseline="30000" dirty="0" smtClean="0">
                <a:sym typeface="Symbol"/>
              </a:rPr>
              <a:t>the</a:t>
            </a:r>
            <a:r>
              <a:rPr lang="zh-CN" altLang="en-US" baseline="30000" dirty="0" smtClean="0">
                <a:sym typeface="Symbol"/>
              </a:rPr>
              <a:t> </a:t>
            </a:r>
            <a:r>
              <a:rPr lang="en-US" altLang="zh-CN" baseline="30000" dirty="0" smtClean="0">
                <a:sym typeface="Symbol"/>
              </a:rPr>
              <a:t>group)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=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1,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where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g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is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an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element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of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the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group.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(Theorem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8.14)</a:t>
            </a:r>
          </a:p>
          <a:p>
            <a:r>
              <a:rPr lang="en-US" altLang="zh-CN" dirty="0" smtClean="0">
                <a:sym typeface="Symbol"/>
              </a:rPr>
              <a:t>4.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Corollary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8.17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and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corollary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8.21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are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at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the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center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of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RSA.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Remember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them.</a:t>
            </a:r>
            <a:r>
              <a:rPr lang="zh-CN" altLang="en-US" dirty="0" smtClean="0">
                <a:sym typeface="Symbol"/>
              </a:rPr>
              <a:t> </a:t>
            </a:r>
            <a:endParaRPr lang="en-US" altLang="zh-CN" dirty="0" smtClean="0">
              <a:sym typeface="Symbol"/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14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dirty="0" err="1" smtClean="0"/>
              <a:t>GenRSA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Choice of e?</a:t>
            </a:r>
          </a:p>
          <a:p>
            <a:pPr lvl="1"/>
            <a:r>
              <a:rPr lang="en-US" dirty="0" smtClean="0"/>
              <a:t>Does not seem to affect hardness of the RSA problem</a:t>
            </a:r>
          </a:p>
          <a:p>
            <a:pPr lvl="1"/>
            <a:r>
              <a:rPr lang="en-US" dirty="0" smtClean="0"/>
              <a:t>e = 3</a:t>
            </a:r>
            <a:r>
              <a:rPr lang="en-US" dirty="0"/>
              <a:t> </a:t>
            </a:r>
            <a:r>
              <a:rPr lang="en-US" dirty="0" smtClean="0"/>
              <a:t>or e = 2</a:t>
            </a:r>
            <a:r>
              <a:rPr lang="en-US" baseline="30000" dirty="0" smtClean="0"/>
              <a:t>16 </a:t>
            </a:r>
            <a:r>
              <a:rPr lang="en-US" dirty="0" smtClean="0"/>
              <a:t>+ 1 for efficient exponentiation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48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 and 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factoring moduli output by </a:t>
            </a:r>
            <a:r>
              <a:rPr lang="en-US" dirty="0" err="1" smtClean="0"/>
              <a:t>GenRSA</a:t>
            </a:r>
            <a:r>
              <a:rPr lang="en-US" dirty="0" smtClean="0"/>
              <a:t> is easy, then the RSA problem is easy relative to </a:t>
            </a:r>
            <a:r>
              <a:rPr lang="en-US" dirty="0" err="1" smtClean="0"/>
              <a:t>GenRSA</a:t>
            </a:r>
            <a:endParaRPr lang="en-US" dirty="0" smtClean="0"/>
          </a:p>
          <a:p>
            <a:pPr lvl="1"/>
            <a:r>
              <a:rPr lang="en-US" dirty="0" smtClean="0"/>
              <a:t>Factoring is easy </a:t>
            </a:r>
            <a:r>
              <a:rPr lang="en-US" dirty="0" smtClean="0">
                <a:sym typeface="Symbol"/>
              </a:rPr>
              <a:t> RSA problem is easy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Hardness of the RSA problem is </a:t>
            </a:r>
            <a:r>
              <a:rPr lang="en-US" i="1" dirty="0" smtClean="0">
                <a:sym typeface="Symbol"/>
              </a:rPr>
              <a:t>not known to be implied</a:t>
            </a:r>
            <a:r>
              <a:rPr lang="en-US" dirty="0" smtClean="0">
                <a:sym typeface="Symbol"/>
              </a:rPr>
              <a:t> by hardness of factoring</a:t>
            </a:r>
          </a:p>
          <a:p>
            <a:pPr lvl="1"/>
            <a:r>
              <a:rPr lang="en-US" dirty="0" smtClean="0">
                <a:sym typeface="Symbol"/>
              </a:rPr>
              <a:t>Possible factoring is hard but RSA problem is easy</a:t>
            </a:r>
          </a:p>
          <a:p>
            <a:pPr lvl="1"/>
            <a:r>
              <a:rPr lang="en-US" dirty="0" smtClean="0">
                <a:sym typeface="Symbol"/>
              </a:rPr>
              <a:t>Possible both are hard but RSA problem is “easier”</a:t>
            </a:r>
          </a:p>
          <a:p>
            <a:pPr lvl="1"/>
            <a:r>
              <a:rPr lang="en-US" dirty="0" smtClean="0">
                <a:sym typeface="Symbol"/>
              </a:rPr>
              <a:t>Currently, RSA is believed to be as hard as factoring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0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Cyclic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 be a finite group of order m (written multiplicatively)</a:t>
            </a:r>
          </a:p>
          <a:p>
            <a:r>
              <a:rPr lang="en-US" dirty="0" smtClean="0"/>
              <a:t>Let g be some element of G</a:t>
            </a:r>
          </a:p>
          <a:p>
            <a:r>
              <a:rPr lang="en-US" dirty="0" smtClean="0"/>
              <a:t>Consider the set &lt;g&gt; = {g</a:t>
            </a:r>
            <a:r>
              <a:rPr lang="en-US" baseline="30000" dirty="0" smtClean="0"/>
              <a:t>0</a:t>
            </a:r>
            <a:r>
              <a:rPr lang="en-US" dirty="0" smtClean="0"/>
              <a:t>, g</a:t>
            </a:r>
            <a:r>
              <a:rPr lang="en-US" baseline="30000" dirty="0" smtClean="0"/>
              <a:t>1</a:t>
            </a:r>
            <a:r>
              <a:rPr lang="en-US" dirty="0" smtClean="0"/>
              <a:t>, …}</a:t>
            </a:r>
          </a:p>
          <a:p>
            <a:pPr lvl="1"/>
            <a:r>
              <a:rPr lang="en-US" dirty="0" smtClean="0"/>
              <a:t>We know g</a:t>
            </a:r>
            <a:r>
              <a:rPr lang="en-US" baseline="30000" dirty="0" smtClean="0"/>
              <a:t>m</a:t>
            </a:r>
            <a:r>
              <a:rPr lang="en-US" dirty="0" smtClean="0"/>
              <a:t> = 1 = g</a:t>
            </a:r>
            <a:r>
              <a:rPr lang="en-US" baseline="30000" dirty="0" smtClean="0"/>
              <a:t>0</a:t>
            </a:r>
            <a:r>
              <a:rPr lang="en-US" dirty="0" smtClean="0"/>
              <a:t>, so the set has ≤ </a:t>
            </a:r>
            <a:r>
              <a:rPr lang="en-US" i="1" dirty="0" smtClean="0"/>
              <a:t>m</a:t>
            </a:r>
            <a:r>
              <a:rPr lang="en-US" dirty="0" smtClean="0"/>
              <a:t> elements</a:t>
            </a:r>
          </a:p>
          <a:p>
            <a:pPr lvl="1"/>
            <a:r>
              <a:rPr lang="en-US" dirty="0" smtClean="0"/>
              <a:t>If the set has </a:t>
            </a:r>
            <a:r>
              <a:rPr lang="en-US" i="1" dirty="0" smtClean="0"/>
              <a:t>m</a:t>
            </a:r>
            <a:r>
              <a:rPr lang="en-US" dirty="0" smtClean="0"/>
              <a:t> elements, then it is all of G !</a:t>
            </a:r>
          </a:p>
          <a:p>
            <a:pPr lvl="2"/>
            <a:r>
              <a:rPr lang="en-US" dirty="0" smtClean="0"/>
              <a:t>In this case, we say g is a </a:t>
            </a:r>
            <a:r>
              <a:rPr lang="en-US" i="1" dirty="0" smtClean="0"/>
              <a:t>generator</a:t>
            </a:r>
            <a:r>
              <a:rPr lang="en-US" dirty="0" smtClean="0"/>
              <a:t> of G</a:t>
            </a:r>
          </a:p>
          <a:p>
            <a:pPr lvl="2"/>
            <a:r>
              <a:rPr lang="en-US" dirty="0" smtClean="0"/>
              <a:t>If G has a generator, we say G is </a:t>
            </a:r>
            <a:r>
              <a:rPr lang="en-US" i="1" dirty="0" smtClean="0"/>
              <a:t>cyclic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83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-25000" dirty="0" smtClean="0">
                <a:ea typeface="Cambria Math"/>
              </a:rPr>
              <a:t>N</a:t>
            </a:r>
            <a:endParaRPr lang="en-US" dirty="0" smtClean="0">
              <a:ea typeface="Cambria Math"/>
            </a:endParaRPr>
          </a:p>
          <a:p>
            <a:pPr lvl="1"/>
            <a:r>
              <a:rPr lang="en-US" dirty="0" smtClean="0">
                <a:ea typeface="Cambria Math"/>
              </a:rPr>
              <a:t>Cyclic (for any N); 1 is always a generator:</a:t>
            </a:r>
            <a:br>
              <a:rPr lang="en-US" dirty="0" smtClean="0">
                <a:ea typeface="Cambria Math"/>
              </a:rPr>
            </a:br>
            <a:r>
              <a:rPr lang="en-US" dirty="0" smtClean="0">
                <a:ea typeface="Cambria Math"/>
              </a:rPr>
              <a:t>  {0, 1, 2, …, N-1}</a:t>
            </a:r>
          </a:p>
          <a:p>
            <a:pPr lvl="1"/>
            <a:endParaRPr lang="en-US" dirty="0"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-25000" dirty="0" smtClean="0">
                <a:ea typeface="Cambria Math"/>
              </a:rPr>
              <a:t>8</a:t>
            </a:r>
            <a:endParaRPr lang="en-US" dirty="0" smtClean="0">
              <a:ea typeface="Cambria Math"/>
            </a:endParaRPr>
          </a:p>
          <a:p>
            <a:pPr lvl="1"/>
            <a:r>
              <a:rPr lang="en-US" dirty="0" smtClean="0">
                <a:ea typeface="Cambria Math"/>
              </a:rPr>
              <a:t>Is 3 a generator?</a:t>
            </a:r>
            <a:br>
              <a:rPr lang="en-US" dirty="0" smtClean="0">
                <a:ea typeface="Cambria Math"/>
              </a:rPr>
            </a:br>
            <a:r>
              <a:rPr lang="en-US" dirty="0" smtClean="0">
                <a:ea typeface="Cambria Math"/>
              </a:rPr>
              <a:t>{0, 3, 6, 1, 4, 7, 2, 5} – yes!</a:t>
            </a:r>
          </a:p>
          <a:p>
            <a:pPr lvl="1"/>
            <a:r>
              <a:rPr lang="en-US" dirty="0" smtClean="0">
                <a:ea typeface="Cambria Math"/>
              </a:rPr>
              <a:t>Is 2 a generator?</a:t>
            </a:r>
            <a:br>
              <a:rPr lang="en-US" dirty="0" smtClean="0">
                <a:ea typeface="Cambria Math"/>
              </a:rPr>
            </a:br>
            <a:r>
              <a:rPr lang="en-US" dirty="0" smtClean="0">
                <a:ea typeface="Cambria Math"/>
              </a:rPr>
              <a:t>{0, 2, 4, 6} – no!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52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Fermat’s little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 be a finite group of order m. Then for any </a:t>
            </a:r>
            <a:r>
              <a:rPr lang="en-US" dirty="0" err="1" smtClean="0"/>
              <a:t>g</a:t>
            </a:r>
            <a:r>
              <a:rPr lang="en-US" dirty="0" err="1" smtClean="0">
                <a:sym typeface="Symbol"/>
              </a:rPr>
              <a:t>G</a:t>
            </a:r>
            <a:r>
              <a:rPr lang="en-US" dirty="0" smtClean="0">
                <a:sym typeface="Symbol"/>
              </a:rPr>
              <a:t>, it holds that g</a:t>
            </a:r>
            <a:r>
              <a:rPr lang="en-US" baseline="30000" dirty="0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 = 1</a:t>
            </a:r>
          </a:p>
        </p:txBody>
      </p:sp>
    </p:spTree>
    <p:extLst>
      <p:ext uri="{BB962C8B-B14F-4D97-AF65-F5344CB8AC3E}">
        <p14:creationId xmlns:p14="http://schemas.microsoft.com/office/powerpoint/2010/main" val="387303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Corollary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G be a finite group of order </a:t>
            </a:r>
            <a:r>
              <a:rPr lang="en-US" dirty="0" smtClean="0"/>
              <a:t>m. </a:t>
            </a:r>
            <a:r>
              <a:rPr lang="en-US" dirty="0"/>
              <a:t>Then for </a:t>
            </a:r>
            <a:r>
              <a:rPr lang="en-US" dirty="0" err="1" smtClean="0"/>
              <a:t>g</a:t>
            </a:r>
            <a:r>
              <a:rPr lang="en-US" dirty="0" err="1">
                <a:sym typeface="Symbol"/>
              </a:rPr>
              <a:t></a:t>
            </a:r>
            <a:r>
              <a:rPr lang="en-US" dirty="0" err="1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 and integer x, </a:t>
            </a:r>
            <a:r>
              <a:rPr lang="en-US" dirty="0">
                <a:sym typeface="Symbol"/>
              </a:rPr>
              <a:t>it holds that </a:t>
            </a:r>
            <a:r>
              <a:rPr lang="en-US" dirty="0" err="1" smtClean="0">
                <a:sym typeface="Symbol"/>
              </a:rPr>
              <a:t>g</a:t>
            </a:r>
            <a:r>
              <a:rPr lang="en-US" baseline="30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</a:t>
            </a:r>
            <a:r>
              <a:rPr lang="en-US" dirty="0">
                <a:sym typeface="Symbol"/>
              </a:rPr>
              <a:t>= </a:t>
            </a:r>
            <a:r>
              <a:rPr lang="en-US" dirty="0" smtClean="0">
                <a:sym typeface="Symbol"/>
              </a:rPr>
              <a:t>g</a:t>
            </a:r>
            <a:r>
              <a:rPr lang="en-US" baseline="30000" dirty="0" smtClean="0">
                <a:sym typeface="Symbol"/>
              </a:rPr>
              <a:t>[x mod m]</a:t>
            </a:r>
            <a:endParaRPr lang="en-US" baseline="-25000" dirty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Proof: Let x = </a:t>
            </a:r>
            <a:r>
              <a:rPr lang="en-US" dirty="0" err="1" smtClean="0">
                <a:sym typeface="Symbol"/>
              </a:rPr>
              <a:t>qm+r</a:t>
            </a:r>
            <a:r>
              <a:rPr lang="en-US" dirty="0" smtClean="0">
                <a:sym typeface="Symbol"/>
              </a:rPr>
              <a:t>. Then </a:t>
            </a:r>
            <a:r>
              <a:rPr lang="en-US" dirty="0" err="1" smtClean="0">
                <a:sym typeface="Symbol"/>
              </a:rPr>
              <a:t>g</a:t>
            </a:r>
            <a:r>
              <a:rPr lang="en-US" baseline="30000" dirty="0" err="1" smtClean="0">
                <a:sym typeface="Symbol"/>
              </a:rPr>
              <a:t>x</a:t>
            </a:r>
            <a:r>
              <a:rPr lang="en-US" baseline="30000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</a:t>
            </a:r>
            <a:r>
              <a:rPr lang="en-US" dirty="0" err="1" smtClean="0">
                <a:sym typeface="Symbol"/>
              </a:rPr>
              <a:t>g</a:t>
            </a:r>
            <a:r>
              <a:rPr lang="en-US" baseline="30000" dirty="0" err="1" smtClean="0">
                <a:sym typeface="Symbol"/>
              </a:rPr>
              <a:t>qm+r</a:t>
            </a:r>
            <a:r>
              <a:rPr lang="en-US" baseline="30000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(g</a:t>
            </a:r>
            <a:r>
              <a:rPr lang="en-US" baseline="30000" dirty="0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)</a:t>
            </a:r>
            <a:r>
              <a:rPr lang="en-US" baseline="30000" dirty="0" err="1" smtClean="0">
                <a:sym typeface="Symbol"/>
              </a:rPr>
              <a:t>q</a:t>
            </a:r>
            <a:r>
              <a:rPr lang="en-US" dirty="0" err="1" smtClean="0">
                <a:sym typeface="Symbol"/>
              </a:rPr>
              <a:t>g</a:t>
            </a:r>
            <a:r>
              <a:rPr lang="en-US" baseline="30000" dirty="0" err="1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 = g</a:t>
            </a:r>
            <a:r>
              <a:rPr lang="en-US" baseline="30000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.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This can be used for efficient computation…</a:t>
            </a:r>
          </a:p>
          <a:p>
            <a:pPr lvl="1"/>
            <a:r>
              <a:rPr lang="en-US" dirty="0" smtClean="0">
                <a:sym typeface="Symbol"/>
              </a:rPr>
              <a:t>…reduce the exponent modulo the group order before computing the exponentiation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22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Corollary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G be a finite group of order </a:t>
            </a:r>
            <a:r>
              <a:rPr lang="en-US" dirty="0" smtClean="0"/>
              <a:t>m</a:t>
            </a:r>
          </a:p>
          <a:p>
            <a:r>
              <a:rPr lang="en-US" dirty="0" smtClean="0"/>
              <a:t>For any positive integer e, define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r>
              <a:rPr lang="en-US" dirty="0" smtClean="0"/>
              <a:t>(g)=</a:t>
            </a:r>
            <a:r>
              <a:rPr lang="en-US" dirty="0" err="1" smtClean="0"/>
              <a:t>g</a:t>
            </a:r>
            <a:r>
              <a:rPr lang="en-US" baseline="30000" dirty="0" err="1" smtClean="0"/>
              <a:t>e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gcd</a:t>
            </a:r>
            <a:r>
              <a:rPr lang="en-US" dirty="0" smtClean="0"/>
              <a:t>(</a:t>
            </a:r>
            <a:r>
              <a:rPr lang="en-US" dirty="0" err="1" smtClean="0"/>
              <a:t>e,m</a:t>
            </a:r>
            <a:r>
              <a:rPr lang="en-US" dirty="0" smtClean="0"/>
              <a:t>)=1, then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r>
              <a:rPr lang="en-US" dirty="0" smtClean="0"/>
              <a:t> is a permutation. Moreover, if d = e</a:t>
            </a:r>
            <a:r>
              <a:rPr lang="en-US" baseline="30000" dirty="0" smtClean="0"/>
              <a:t>-1</a:t>
            </a:r>
            <a:r>
              <a:rPr lang="en-US" dirty="0" smtClean="0"/>
              <a:t> mod m then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d</a:t>
            </a:r>
            <a:r>
              <a:rPr lang="en-US" dirty="0" smtClean="0"/>
              <a:t> is the inverse of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endParaRPr lang="en-US" dirty="0" smtClean="0"/>
          </a:p>
          <a:p>
            <a:pPr lvl="1"/>
            <a:r>
              <a:rPr lang="en-US" dirty="0" smtClean="0"/>
              <a:t>Proof: The first part follows from the second.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d</a:t>
            </a:r>
            <a:r>
              <a:rPr lang="en-US" dirty="0" smtClean="0"/>
              <a:t>(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r>
              <a:rPr lang="en-US" dirty="0" smtClean="0"/>
              <a:t>(g)) = (</a:t>
            </a:r>
            <a:r>
              <a:rPr lang="en-US" dirty="0" err="1" smtClean="0"/>
              <a:t>g</a:t>
            </a:r>
            <a:r>
              <a:rPr lang="en-US" baseline="30000" dirty="0" err="1" smtClean="0"/>
              <a:t>e</a:t>
            </a:r>
            <a:r>
              <a:rPr lang="en-US" dirty="0" smtClean="0"/>
              <a:t>)</a:t>
            </a:r>
            <a:r>
              <a:rPr lang="en-US" baseline="30000" dirty="0" smtClean="0"/>
              <a:t>d</a:t>
            </a:r>
            <a:r>
              <a:rPr lang="en-US" dirty="0" smtClean="0"/>
              <a:t> = </a:t>
            </a:r>
            <a:r>
              <a:rPr lang="en-US" dirty="0" err="1" smtClean="0"/>
              <a:t>g</a:t>
            </a:r>
            <a:r>
              <a:rPr lang="en-US" baseline="30000" dirty="0" err="1" smtClean="0"/>
              <a:t>ed</a:t>
            </a:r>
            <a:r>
              <a:rPr lang="en-US" dirty="0" smtClean="0"/>
              <a:t> = g</a:t>
            </a:r>
            <a:r>
              <a:rPr lang="en-US" baseline="30000" dirty="0" smtClean="0"/>
              <a:t>[</a:t>
            </a:r>
            <a:r>
              <a:rPr lang="en-US" baseline="30000" dirty="0" err="1" smtClean="0"/>
              <a:t>ed</a:t>
            </a:r>
            <a:r>
              <a:rPr lang="en-US" baseline="30000" dirty="0" smtClean="0"/>
              <a:t> mod m]</a:t>
            </a:r>
            <a:r>
              <a:rPr lang="en-US" dirty="0" smtClean="0"/>
              <a:t> = g</a:t>
            </a:r>
            <a:r>
              <a:rPr lang="en-US" baseline="30000" dirty="0" smtClean="0"/>
              <a:t>1</a:t>
            </a:r>
            <a:r>
              <a:rPr lang="en-US" dirty="0" smtClean="0"/>
              <a:t> = 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74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Corollary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Let </a:t>
            </a:r>
            <a:r>
              <a:rPr lang="en-US" dirty="0" smtClean="0"/>
              <a:t>N=</a:t>
            </a:r>
            <a:r>
              <a:rPr lang="en-US" dirty="0" err="1" smtClean="0"/>
              <a:t>pq</a:t>
            </a:r>
            <a:r>
              <a:rPr lang="en-US" dirty="0"/>
              <a:t> </a:t>
            </a:r>
            <a:r>
              <a:rPr lang="en-US" dirty="0" smtClean="0"/>
              <a:t>for p, q distinct primes</a:t>
            </a:r>
          </a:p>
          <a:p>
            <a:pPr lvl="1"/>
            <a:r>
              <a:rPr lang="en-US" dirty="0" smtClean="0"/>
              <a:t>So |</a:t>
            </a:r>
            <a:r>
              <a:rPr lang="en-US" dirty="0">
                <a:latin typeface="Cambria Math"/>
                <a:ea typeface="Cambria Math"/>
              </a:rPr>
              <a:t> 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 </a:t>
            </a:r>
            <a:r>
              <a:rPr lang="en-US" dirty="0" smtClean="0"/>
              <a:t>| = </a:t>
            </a:r>
            <a:r>
              <a:rPr lang="en-US" dirty="0" smtClean="0">
                <a:sym typeface="Symbol"/>
              </a:rPr>
              <a:t></a:t>
            </a:r>
            <a:r>
              <a:rPr lang="en-US" dirty="0">
                <a:sym typeface="Symbol"/>
              </a:rPr>
              <a:t>(N</a:t>
            </a:r>
            <a:r>
              <a:rPr lang="en-US" dirty="0" smtClean="0">
                <a:sym typeface="Symbol"/>
              </a:rPr>
              <a:t>) = (p-1)(q-1)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gcd</a:t>
            </a:r>
            <a:r>
              <a:rPr lang="en-US" dirty="0" smtClean="0"/>
              <a:t>(e,</a:t>
            </a:r>
            <a:r>
              <a:rPr lang="en-US" dirty="0">
                <a:sym typeface="Symbol"/>
              </a:rPr>
              <a:t> (N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/>
              <a:t>)=1, then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r>
              <a:rPr lang="en-US" dirty="0" smtClean="0"/>
              <a:t>(x) = [</a:t>
            </a:r>
            <a:r>
              <a:rPr lang="en-US" dirty="0" err="1" smtClean="0"/>
              <a:t>x</a:t>
            </a:r>
            <a:r>
              <a:rPr lang="en-US" baseline="30000" dirty="0" err="1" smtClean="0"/>
              <a:t>e</a:t>
            </a:r>
            <a:r>
              <a:rPr lang="en-US" dirty="0" smtClean="0"/>
              <a:t> mod N] is a permutation</a:t>
            </a:r>
          </a:p>
          <a:p>
            <a:pPr lvl="1"/>
            <a:r>
              <a:rPr lang="en-US" dirty="0" smtClean="0"/>
              <a:t>In that case, let y</a:t>
            </a:r>
            <a:r>
              <a:rPr lang="en-US" baseline="30000" dirty="0" smtClean="0"/>
              <a:t>1/e</a:t>
            </a:r>
            <a:r>
              <a:rPr lang="en-US" dirty="0" smtClean="0"/>
              <a:t> mod N be the </a:t>
            </a:r>
            <a:r>
              <a:rPr lang="en-US" i="1" dirty="0" smtClean="0"/>
              <a:t>unique</a:t>
            </a:r>
            <a:r>
              <a:rPr lang="en-US" dirty="0" smtClean="0"/>
              <a:t> x </a:t>
            </a:r>
            <a:r>
              <a:rPr lang="en-US" dirty="0" smtClean="0">
                <a:sym typeface="Symbol" panose="05050102010706020507" pitchFamily="18" charset="2"/>
              </a:rPr>
              <a:t>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 smtClean="0"/>
              <a:t>such that </a:t>
            </a:r>
            <a:r>
              <a:rPr lang="en-US" dirty="0" err="1" smtClean="0"/>
              <a:t>x</a:t>
            </a:r>
            <a:r>
              <a:rPr lang="en-US" baseline="30000" dirty="0" err="1" smtClean="0"/>
              <a:t>e</a:t>
            </a:r>
            <a:r>
              <a:rPr lang="en-US" dirty="0" smtClean="0"/>
              <a:t> = y mod N</a:t>
            </a:r>
          </a:p>
          <a:p>
            <a:r>
              <a:rPr lang="en-US" dirty="0" smtClean="0"/>
              <a:t>Moreover, if d = e</a:t>
            </a:r>
            <a:r>
              <a:rPr lang="en-US" baseline="30000" dirty="0" smtClean="0"/>
              <a:t>-1</a:t>
            </a:r>
            <a:r>
              <a:rPr lang="en-US" dirty="0" smtClean="0"/>
              <a:t> mod </a:t>
            </a:r>
            <a:r>
              <a:rPr lang="en-US" dirty="0">
                <a:sym typeface="Symbol"/>
              </a:rPr>
              <a:t>(N)</a:t>
            </a:r>
            <a:r>
              <a:rPr lang="en-US" dirty="0" smtClean="0"/>
              <a:t> then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d</a:t>
            </a:r>
            <a:r>
              <a:rPr lang="en-US" dirty="0" smtClean="0"/>
              <a:t> is the inverse of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e</a:t>
            </a:r>
            <a:endParaRPr lang="en-US" dirty="0" smtClean="0"/>
          </a:p>
          <a:p>
            <a:pPr lvl="1"/>
            <a:r>
              <a:rPr lang="en-US" dirty="0" smtClean="0"/>
              <a:t>So for any x we have (</a:t>
            </a:r>
            <a:r>
              <a:rPr lang="en-US" dirty="0" err="1" smtClean="0"/>
              <a:t>x</a:t>
            </a:r>
            <a:r>
              <a:rPr lang="en-US" baseline="30000" dirty="0" err="1" smtClean="0"/>
              <a:t>e</a:t>
            </a:r>
            <a:r>
              <a:rPr lang="en-US" dirty="0" smtClean="0"/>
              <a:t>)</a:t>
            </a:r>
            <a:r>
              <a:rPr lang="en-US" baseline="30000" dirty="0" smtClean="0"/>
              <a:t>d</a:t>
            </a:r>
            <a:r>
              <a:rPr lang="en-US" dirty="0" smtClean="0"/>
              <a:t> = x mod N</a:t>
            </a:r>
          </a:p>
          <a:p>
            <a:pPr lvl="1"/>
            <a:r>
              <a:rPr lang="en-US" dirty="0" smtClean="0"/>
              <a:t>I.e., x</a:t>
            </a:r>
            <a:r>
              <a:rPr lang="en-US" baseline="30000" dirty="0" smtClean="0"/>
              <a:t>1/e</a:t>
            </a:r>
            <a:r>
              <a:rPr lang="en-US" dirty="0" smtClean="0"/>
              <a:t> = [</a:t>
            </a:r>
            <a:r>
              <a:rPr lang="en-US" dirty="0" err="1" smtClean="0"/>
              <a:t>x</a:t>
            </a:r>
            <a:r>
              <a:rPr lang="en-US" baseline="30000" dirty="0" err="1" smtClean="0"/>
              <a:t>d</a:t>
            </a:r>
            <a:r>
              <a:rPr lang="en-US" dirty="0" smtClean="0"/>
              <a:t> mod N]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47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N=33</a:t>
            </a:r>
          </a:p>
          <a:p>
            <a:pPr lvl="1"/>
            <a:r>
              <a:rPr lang="en-US" dirty="0" smtClean="0"/>
              <a:t>e=3, d=7</a:t>
            </a:r>
          </a:p>
          <a:p>
            <a:pPr lvl="1"/>
            <a:r>
              <a:rPr lang="en-US" dirty="0" smtClean="0"/>
              <a:t>e=2</a:t>
            </a:r>
          </a:p>
        </p:txBody>
      </p:sp>
    </p:spTree>
    <p:extLst>
      <p:ext uri="{BB962C8B-B14F-4D97-AF65-F5344CB8AC3E}">
        <p14:creationId xmlns:p14="http://schemas.microsoft.com/office/powerpoint/2010/main" val="185781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far, we have only discussed number-theoretic problems that are easy</a:t>
            </a:r>
          </a:p>
          <a:p>
            <a:pPr lvl="1"/>
            <a:r>
              <a:rPr lang="en-US" dirty="0" smtClean="0"/>
              <a:t>E.g., addition, multiplication, modular </a:t>
            </a:r>
            <a:r>
              <a:rPr lang="en-US" dirty="0"/>
              <a:t>arithmetic, exponentiation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S</a:t>
            </a:r>
            <a:r>
              <a:rPr lang="en-US" dirty="0" smtClean="0"/>
              <a:t>ome problems are (conjectured to be) </a:t>
            </a:r>
            <a:r>
              <a:rPr lang="en-US" i="1" dirty="0" smtClean="0"/>
              <a:t>hard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0630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Multiplying two numbers is easy; factoring a number is hard</a:t>
            </a:r>
          </a:p>
          <a:p>
            <a:pPr lvl="1"/>
            <a:r>
              <a:rPr lang="en-US" dirty="0" smtClean="0"/>
              <a:t>Given x, y, easy to compute </a:t>
            </a:r>
            <a:r>
              <a:rPr lang="en-US" dirty="0" err="1" smtClean="0"/>
              <a:t>x·y</a:t>
            </a:r>
            <a:endParaRPr lang="en-US" dirty="0" smtClean="0"/>
          </a:p>
          <a:p>
            <a:pPr lvl="1"/>
            <a:r>
              <a:rPr lang="en-US" dirty="0" smtClean="0"/>
              <a:t>Given </a:t>
            </a:r>
            <a:r>
              <a:rPr lang="en-US" dirty="0"/>
              <a:t>N</a:t>
            </a:r>
            <a:r>
              <a:rPr lang="en-US" dirty="0" smtClean="0"/>
              <a:t>, hard (in general) to find x, y &gt; 1 </a:t>
            </a:r>
            <a:r>
              <a:rPr lang="en-US" dirty="0"/>
              <a:t>such that </a:t>
            </a:r>
            <a:r>
              <a:rPr lang="en-US" dirty="0" err="1" smtClean="0"/>
              <a:t>x·y</a:t>
            </a:r>
            <a:r>
              <a:rPr lang="en-US" dirty="0" smtClean="0"/>
              <a:t> = N </a:t>
            </a:r>
          </a:p>
          <a:p>
            <a:pPr lvl="1"/>
            <a:endParaRPr lang="en-US" dirty="0"/>
          </a:p>
          <a:p>
            <a:r>
              <a:rPr lang="en-US" dirty="0" smtClean="0"/>
              <a:t>Compare:</a:t>
            </a:r>
          </a:p>
          <a:p>
            <a:pPr lvl="1"/>
            <a:r>
              <a:rPr lang="en-US" dirty="0"/>
              <a:t>Multiply 10101023 and </a:t>
            </a:r>
            <a:r>
              <a:rPr lang="en-US" dirty="0" smtClean="0"/>
              <a:t>29100257</a:t>
            </a:r>
          </a:p>
          <a:p>
            <a:pPr lvl="1"/>
            <a:r>
              <a:rPr lang="en-US" dirty="0" smtClean="0"/>
              <a:t>Find the factors of 293942365262911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17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13567</TotalTime>
  <Words>1114</Words>
  <Application>Microsoft Macintosh PowerPoint</Application>
  <PresentationFormat>On-screen Show (4:3)</PresentationFormat>
  <Paragraphs>135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Calibri</vt:lpstr>
      <vt:lpstr>Cambria Math</vt:lpstr>
      <vt:lpstr>Symbol</vt:lpstr>
      <vt:lpstr>宋体</vt:lpstr>
      <vt:lpstr>Arial</vt:lpstr>
      <vt:lpstr>Office Theme</vt:lpstr>
      <vt:lpstr>Cryptography</vt:lpstr>
      <vt:lpstr>Q and A; bring the written answers to TA before the class</vt:lpstr>
      <vt:lpstr>Fermat’s little theorem</vt:lpstr>
      <vt:lpstr>Corollary</vt:lpstr>
      <vt:lpstr>Corollary</vt:lpstr>
      <vt:lpstr>Corollary</vt:lpstr>
      <vt:lpstr>Example</vt:lpstr>
      <vt:lpstr>Hard problems</vt:lpstr>
      <vt:lpstr>Factoring</vt:lpstr>
      <vt:lpstr>Factoring</vt:lpstr>
      <vt:lpstr>The RSA problem</vt:lpstr>
      <vt:lpstr>The RSA problem</vt:lpstr>
      <vt:lpstr>The RSA problem</vt:lpstr>
      <vt:lpstr>The RSA problem</vt:lpstr>
      <vt:lpstr>The RSA problem (informal)</vt:lpstr>
      <vt:lpstr>The RSA assumption (formal)</vt:lpstr>
      <vt:lpstr>The RSA assumption (formal)</vt:lpstr>
      <vt:lpstr>The RSA assumption (formal)</vt:lpstr>
      <vt:lpstr>Implementing GenRSA</vt:lpstr>
      <vt:lpstr>Implementing GenRSA</vt:lpstr>
      <vt:lpstr>RSA and factoring</vt:lpstr>
      <vt:lpstr>Cyclic groups</vt:lpstr>
      <vt:lpstr>Examples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1040</cp:revision>
  <dcterms:created xsi:type="dcterms:W3CDTF">2014-06-02T02:25:30Z</dcterms:created>
  <dcterms:modified xsi:type="dcterms:W3CDTF">2019-04-19T21:13:14Z</dcterms:modified>
</cp:coreProperties>
</file>