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18" r:id="rId2"/>
    <p:sldId id="436" r:id="rId3"/>
    <p:sldId id="419" r:id="rId4"/>
    <p:sldId id="420" r:id="rId5"/>
    <p:sldId id="423" r:id="rId6"/>
    <p:sldId id="434" r:id="rId7"/>
    <p:sldId id="435" r:id="rId8"/>
    <p:sldId id="425" r:id="rId9"/>
    <p:sldId id="426" r:id="rId10"/>
    <p:sldId id="427" r:id="rId11"/>
    <p:sldId id="430" r:id="rId12"/>
    <p:sldId id="429" r:id="rId13"/>
    <p:sldId id="437" r:id="rId14"/>
    <p:sldId id="432" r:id="rId15"/>
    <p:sldId id="431" r:id="rId16"/>
    <p:sldId id="43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85" autoAdjust="0"/>
    <p:restoredTop sz="94660"/>
  </p:normalViewPr>
  <p:slideViewPr>
    <p:cSldViewPr>
      <p:cViewPr varScale="1">
        <p:scale>
          <a:sx n="82" d="100"/>
          <a:sy n="82" d="100"/>
        </p:scale>
        <p:origin x="123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17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instead the </a:t>
            </a:r>
            <a:r>
              <a:rPr lang="en-US" i="1" dirty="0" smtClean="0"/>
              <a:t>invertible</a:t>
            </a:r>
            <a:r>
              <a:rPr lang="en-US" dirty="0" smtClean="0"/>
              <a:t> elements modulo N, under multiplication modulo N</a:t>
            </a:r>
          </a:p>
          <a:p>
            <a:r>
              <a:rPr lang="en-US" dirty="0" smtClean="0"/>
              <a:t>I.e.,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= {0 &lt; x &lt; N : </a:t>
            </a:r>
            <a:r>
              <a:rPr lang="en-US" dirty="0" err="1" smtClean="0">
                <a:ea typeface="Cambria Math"/>
              </a:rPr>
              <a:t>gcd</a:t>
            </a:r>
            <a:r>
              <a:rPr lang="en-US" dirty="0" smtClean="0">
                <a:ea typeface="Cambria Math"/>
              </a:rPr>
              <a:t>(x, N) = 1}</a:t>
            </a:r>
          </a:p>
          <a:p>
            <a:pPr lvl="1"/>
            <a:r>
              <a:rPr lang="en-US" dirty="0" smtClean="0">
                <a:ea typeface="Cambria Math"/>
              </a:rPr>
              <a:t>Closure</a:t>
            </a:r>
          </a:p>
          <a:p>
            <a:pPr lvl="1"/>
            <a:r>
              <a:rPr lang="en-US" dirty="0" smtClean="0">
                <a:ea typeface="Cambria Math"/>
              </a:rPr>
              <a:t>Identity is 1</a:t>
            </a:r>
          </a:p>
          <a:p>
            <a:pPr lvl="1"/>
            <a:r>
              <a:rPr lang="en-US" dirty="0">
                <a:ea typeface="Cambria Math"/>
              </a:rPr>
              <a:t>Inverse of a is [a</a:t>
            </a:r>
            <a:r>
              <a:rPr lang="en-US" baseline="30000" dirty="0">
                <a:ea typeface="Cambria Math"/>
              </a:rPr>
              <a:t>-1</a:t>
            </a:r>
            <a:r>
              <a:rPr lang="en-US" dirty="0">
                <a:ea typeface="Cambria Math"/>
              </a:rPr>
              <a:t> mod N]</a:t>
            </a:r>
            <a:endParaRPr lang="en-US" dirty="0"/>
          </a:p>
          <a:p>
            <a:pPr lvl="1"/>
            <a:r>
              <a:rPr lang="en-US" dirty="0">
                <a:ea typeface="Cambria Math"/>
              </a:rPr>
              <a:t>Associativity, </a:t>
            </a:r>
            <a:r>
              <a:rPr lang="en-US" dirty="0" err="1">
                <a:ea typeface="Cambria Math"/>
              </a:rPr>
              <a:t>commutativity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obvious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2936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(N)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(N) = the number of invertible elements modulo </a:t>
            </a:r>
            <a:r>
              <a:rPr lang="en-US" dirty="0" smtClean="0">
                <a:sym typeface="Symbol"/>
              </a:rPr>
              <a:t>N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= </a:t>
            </a:r>
            <a:r>
              <a:rPr lang="en-US" dirty="0">
                <a:sym typeface="Symbol"/>
              </a:rPr>
              <a:t>|{a  {1, …, N-1} : </a:t>
            </a:r>
            <a:r>
              <a:rPr lang="en-US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(a, N) = 1</a:t>
            </a:r>
            <a:r>
              <a:rPr lang="en-US" dirty="0" smtClean="0">
                <a:sym typeface="Symbol"/>
              </a:rPr>
              <a:t>}|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           = The order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4569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p is prime, then 1, 2, 3, …, p-1 are all invertible modulo p</a:t>
            </a:r>
          </a:p>
          <a:p>
            <a:pPr lvl="1"/>
            <a:r>
              <a:rPr lang="en-US" dirty="0">
                <a:sym typeface="Symbol"/>
              </a:rPr>
              <a:t></a:t>
            </a:r>
            <a:r>
              <a:rPr lang="en-US" dirty="0" smtClean="0">
                <a:sym typeface="Symbol"/>
              </a:rPr>
              <a:t>(p) = </a:t>
            </a:r>
            <a:r>
              <a:rPr lang="en-US" dirty="0" smtClean="0"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| = p-1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N=</a:t>
            </a:r>
            <a:r>
              <a:rPr lang="en-US" dirty="0" err="1" smtClean="0"/>
              <a:t>pq</a:t>
            </a:r>
            <a:r>
              <a:rPr lang="en-US" dirty="0" smtClean="0"/>
              <a:t> for p, q distinct primes, then the invertible elements are the integers from 1 to N-1 that are </a:t>
            </a:r>
            <a:r>
              <a:rPr lang="en-US" i="1" dirty="0" smtClean="0"/>
              <a:t>not</a:t>
            </a:r>
            <a:r>
              <a:rPr lang="en-US" dirty="0" smtClean="0"/>
              <a:t> multiples of p or q</a:t>
            </a:r>
          </a:p>
          <a:p>
            <a:pPr lvl="1"/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= </a:t>
            </a:r>
            <a:r>
              <a:rPr lang="en-US" dirty="0" smtClean="0"/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| = ?</a:t>
            </a:r>
          </a:p>
          <a:p>
            <a:pPr lvl="1"/>
            <a:r>
              <a:rPr lang="en-US" dirty="0" smtClean="0">
                <a:ea typeface="Cambria Math"/>
              </a:rPr>
              <a:t>Proposition 8.18</a:t>
            </a:r>
          </a:p>
        </p:txBody>
      </p:sp>
    </p:spTree>
    <p:extLst>
      <p:ext uri="{BB962C8B-B14F-4D97-AF65-F5344CB8AC3E}">
        <p14:creationId xmlns:p14="http://schemas.microsoft.com/office/powerpoint/2010/main" val="16667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 8.19 </a:t>
            </a:r>
          </a:p>
          <a:p>
            <a:r>
              <a:rPr lang="en-US" dirty="0" smtClean="0">
                <a:ea typeface="Cambria Math"/>
              </a:rPr>
              <a:t>It is good to know it.</a:t>
            </a:r>
          </a:p>
          <a:p>
            <a:r>
              <a:rPr lang="en-US" dirty="0" smtClean="0">
                <a:ea typeface="Cambria Math"/>
              </a:rPr>
              <a:t>In cryptography, we do not use it much</a:t>
            </a:r>
          </a:p>
          <a:p>
            <a:r>
              <a:rPr lang="en-US" dirty="0" smtClean="0">
                <a:ea typeface="Cambria Math"/>
              </a:rPr>
              <a:t>What are more frequently used are ”two special cases.”</a:t>
            </a:r>
          </a:p>
        </p:txBody>
      </p:sp>
    </p:spTree>
    <p:extLst>
      <p:ext uri="{BB962C8B-B14F-4D97-AF65-F5344CB8AC3E}">
        <p14:creationId xmlns:p14="http://schemas.microsoft.com/office/powerpoint/2010/main" val="8348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group theory…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Fermat’s little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m. Then for any </a:t>
            </a:r>
            <a:r>
              <a:rPr lang="en-US" dirty="0" err="1" smtClean="0"/>
              <a:t>g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it holds that 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1</a:t>
            </a:r>
          </a:p>
          <a:p>
            <a:pPr lvl="1"/>
            <a:r>
              <a:rPr lang="en-US" dirty="0" smtClean="0">
                <a:sym typeface="Symbol"/>
              </a:rPr>
              <a:t>Proof (</a:t>
            </a:r>
            <a:r>
              <a:rPr lang="en-US" dirty="0" err="1" smtClean="0">
                <a:sym typeface="Symbol"/>
              </a:rPr>
              <a:t>abelian</a:t>
            </a:r>
            <a:r>
              <a:rPr lang="en-US" dirty="0" smtClean="0">
                <a:sym typeface="Symbol"/>
              </a:rPr>
              <a:t> 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:</a:t>
            </a:r>
          </a:p>
          <a:p>
            <a:pPr lvl="1"/>
            <a:r>
              <a:rPr lang="en-US" dirty="0" smtClean="0">
                <a:ea typeface="Cambria Math"/>
              </a:rPr>
              <a:t>For all </a:t>
            </a:r>
            <a:r>
              <a:rPr lang="en-US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, we have N · a = 0 mod N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:</a:t>
            </a:r>
          </a:p>
          <a:p>
            <a:pPr lvl="1"/>
            <a:r>
              <a:rPr lang="en-US" dirty="0" smtClean="0">
                <a:ea typeface="Cambria Math"/>
              </a:rPr>
              <a:t>For </a:t>
            </a:r>
            <a:r>
              <a:rPr lang="en-US" dirty="0">
                <a:ea typeface="Cambria Math"/>
              </a:rPr>
              <a:t>all </a:t>
            </a:r>
            <a:r>
              <a:rPr lang="en-US" dirty="0" err="1">
                <a:ea typeface="Cambria Math"/>
              </a:rPr>
              <a:t>a</a:t>
            </a:r>
            <a:r>
              <a:rPr lang="en-US" dirty="0" err="1">
                <a:ea typeface="Cambria Math"/>
                <a:sym typeface="Symbol"/>
              </a:rPr>
              <a:t>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, we have a</a:t>
            </a:r>
            <a:r>
              <a:rPr lang="en-US" baseline="30000" dirty="0">
                <a:ea typeface="Cambria Math"/>
                <a:sym typeface="Symbol"/>
              </a:rPr>
              <a:t>(N)</a:t>
            </a:r>
            <a:r>
              <a:rPr lang="en-US" dirty="0">
                <a:ea typeface="Cambria Math"/>
              </a:rPr>
              <a:t> = 1 mod N</a:t>
            </a:r>
          </a:p>
          <a:p>
            <a:pPr lvl="1"/>
            <a:r>
              <a:rPr lang="en-US" dirty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prime: for all </a:t>
            </a:r>
            <a:r>
              <a:rPr lang="en-US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, we have a</a:t>
            </a:r>
            <a:r>
              <a:rPr lang="en-US" baseline="30000" dirty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-1</a:t>
            </a:r>
            <a:r>
              <a:rPr lang="en-US" dirty="0" smtClean="0">
                <a:ea typeface="Cambria Math"/>
              </a:rPr>
              <a:t> = 1 mod p</a:t>
            </a:r>
          </a:p>
        </p:txBody>
      </p:sp>
    </p:spTree>
    <p:extLst>
      <p:ext uri="{BB962C8B-B14F-4D97-AF65-F5344CB8AC3E}">
        <p14:creationId xmlns:p14="http://schemas.microsoft.com/office/powerpoint/2010/main" val="279184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group?</a:t>
            </a:r>
            <a:r>
              <a:rPr lang="zh-CN" altLang="en-US" dirty="0" smtClean="0"/>
              <a:t> </a:t>
            </a:r>
            <a:r>
              <a:rPr lang="en-US" altLang="zh-CN" dirty="0" smtClean="0"/>
              <a:t>I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want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definition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group.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familiar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it.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group.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Prove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satisfies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definition.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book.</a:t>
            </a:r>
            <a:r>
              <a:rPr lang="zh-CN" altLang="en-US" dirty="0" smtClean="0"/>
              <a:t> </a:t>
            </a:r>
            <a:r>
              <a:rPr lang="en-US" altLang="zh-CN" dirty="0" smtClean="0"/>
              <a:t>However,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prove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satisfies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definition.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group.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/>
              <a:t> </a:t>
            </a:r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(N) = the number of invertible elements modulo N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           = |{a  {1, …, N-1} : </a:t>
            </a:r>
            <a:r>
              <a:rPr lang="en-US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(a, N) = 1}|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           = The order of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</a:p>
          <a:p>
            <a:pPr marL="0" indent="0">
              <a:buNone/>
            </a:pPr>
            <a:r>
              <a:rPr lang="zh-CN" altLang="en-US" dirty="0">
                <a:ea typeface="Cambria Math"/>
                <a:sym typeface="Symbol"/>
              </a:rPr>
              <a:t> </a:t>
            </a:r>
            <a:r>
              <a:rPr lang="zh-CN" altLang="en-US" dirty="0" smtClean="0">
                <a:ea typeface="Cambria Math"/>
                <a:sym typeface="Symbol"/>
              </a:rPr>
              <a:t>           </a:t>
            </a:r>
            <a:r>
              <a:rPr lang="en-US" altLang="zh-CN" dirty="0" smtClean="0">
                <a:ea typeface="Cambria Math"/>
                <a:sym typeface="Symbol"/>
              </a:rPr>
              <a:t>If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N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=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err="1" smtClean="0">
                <a:ea typeface="Cambria Math"/>
                <a:sym typeface="Symbol"/>
              </a:rPr>
              <a:t>pq</a:t>
            </a:r>
            <a:r>
              <a:rPr lang="en-US" altLang="zh-CN" dirty="0" smtClean="0">
                <a:ea typeface="Cambria Math"/>
                <a:sym typeface="Symbol"/>
              </a:rPr>
              <a:t>,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where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p</a:t>
            </a:r>
            <a:r>
              <a:rPr lang="zh-CN" altLang="en-US" dirty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and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q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are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primes,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altLang="zh-CN" dirty="0" smtClean="0">
                <a:ea typeface="Cambria Math"/>
                <a:sym typeface="Symbol"/>
              </a:rPr>
              <a:t>why</a:t>
            </a:r>
            <a:r>
              <a:rPr lang="zh-CN" altLang="en-US" dirty="0" smtClean="0">
                <a:ea typeface="Cambria Math"/>
                <a:sym typeface="Symbol"/>
              </a:rPr>
              <a:t>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=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(p-1)(q-1)?</a:t>
            </a:r>
            <a:r>
              <a:rPr lang="zh-CN" altLang="en-US" dirty="0" smtClean="0">
                <a:sym typeface="Symbol"/>
              </a:rPr>
              <a:t> </a:t>
            </a:r>
            <a:endParaRPr lang="en-US" altLang="zh-CN" dirty="0" smtClean="0">
              <a:sym typeface="Symbol"/>
            </a:endParaRPr>
          </a:p>
          <a:p>
            <a:pPr marL="0" indent="0">
              <a:buNone/>
            </a:pPr>
            <a:r>
              <a:rPr lang="en-US" altLang="zh-CN" dirty="0" smtClean="0">
                <a:sym typeface="Symbol"/>
              </a:rPr>
              <a:t>5.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dirty="0"/>
              <a:t>Fermat’s little theorem</a:t>
            </a:r>
            <a:endParaRPr lang="en-US" dirty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notion of a </a:t>
            </a:r>
            <a:r>
              <a:rPr lang="en-US" i="1" dirty="0" smtClean="0"/>
              <a:t>group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Provides a way of reasoning about objects that share the same mathematical structure</a:t>
            </a:r>
          </a:p>
          <a:p>
            <a:pPr lvl="1"/>
            <a:r>
              <a:rPr lang="en-US" dirty="0" smtClean="0"/>
              <a:t>Not absolutely needed to understand crypto applications, but does make it conceptually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abelian </a:t>
            </a:r>
            <a:r>
              <a:rPr lang="en-US" i="1" dirty="0" smtClean="0"/>
              <a:t>group</a:t>
            </a:r>
            <a:r>
              <a:rPr lang="en-US" dirty="0" smtClean="0"/>
              <a:t> is a set G and a binary operation ◦ defined on G such that:</a:t>
            </a:r>
          </a:p>
          <a:p>
            <a:pPr lvl="1"/>
            <a:r>
              <a:rPr lang="en-US" dirty="0" smtClean="0"/>
              <a:t>(</a:t>
            </a:r>
            <a:r>
              <a:rPr lang="en-US" b="1" dirty="0" smtClean="0"/>
              <a:t>Closure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For all g, </a:t>
            </a:r>
            <a:r>
              <a:rPr lang="en-US" dirty="0" err="1">
                <a:sym typeface="Symbol"/>
              </a:rPr>
              <a:t>hG</a:t>
            </a:r>
            <a:r>
              <a:rPr lang="en-US" dirty="0">
                <a:sym typeface="Symbol"/>
              </a:rPr>
              <a:t>, 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>
                <a:sym typeface="Symbol"/>
              </a:rPr>
              <a:t>h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in G</a:t>
            </a:r>
            <a:endParaRPr lang="en-US" dirty="0" smtClean="0"/>
          </a:p>
          <a:p>
            <a:pPr lvl="1"/>
            <a:r>
              <a:rPr lang="en-US" dirty="0" smtClean="0"/>
              <a:t>There is an identity </a:t>
            </a:r>
            <a:r>
              <a:rPr lang="en-US" dirty="0" err="1" smtClean="0"/>
              <a:t>e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=g for </a:t>
            </a:r>
            <a:r>
              <a:rPr lang="en-US" dirty="0" err="1" smtClean="0">
                <a:sym typeface="Symbol"/>
              </a:rPr>
              <a:t>gG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Every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has an inverse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= e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smtClean="0">
                <a:sym typeface="Symbol"/>
              </a:rPr>
              <a:t>Associativity</a:t>
            </a:r>
            <a:r>
              <a:rPr lang="en-US" dirty="0" smtClean="0">
                <a:sym typeface="Symbol"/>
              </a:rPr>
              <a:t>) For all f, g, </a:t>
            </a:r>
            <a:r>
              <a:rPr lang="en-US" dirty="0" err="1" smtClean="0">
                <a:sym typeface="Symbol"/>
              </a:rPr>
              <a:t>hG</a:t>
            </a:r>
            <a:r>
              <a:rPr lang="en-US" dirty="0" smtClean="0">
                <a:sym typeface="Symbol"/>
              </a:rPr>
              <a:t>, 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f</a:t>
            </a:r>
            <a:r>
              <a:rPr lang="en-US" dirty="0" smtClean="0"/>
              <a:t>◦(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) = (</a:t>
            </a:r>
            <a:r>
              <a:rPr lang="en-US" dirty="0" err="1" smtClean="0">
                <a:sym typeface="Symbol"/>
              </a:rPr>
              <a:t>f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◦</a:t>
            </a:r>
            <a:r>
              <a:rPr lang="en-US" dirty="0" smtClean="0">
                <a:sym typeface="Symbol"/>
              </a:rPr>
              <a:t>h 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err="1" smtClean="0">
                <a:sym typeface="Symbol"/>
              </a:rPr>
              <a:t>Commutativity</a:t>
            </a:r>
            <a:r>
              <a:rPr lang="en-US" dirty="0" smtClean="0">
                <a:sym typeface="Symbol"/>
              </a:rPr>
              <a:t>) For all g, </a:t>
            </a:r>
            <a:r>
              <a:rPr lang="en-US" dirty="0" err="1" smtClean="0">
                <a:sym typeface="Symbol"/>
              </a:rPr>
              <a:t>h</a:t>
            </a:r>
            <a:r>
              <a:rPr lang="en-US" dirty="0" err="1">
                <a:sym typeface="Symbol"/>
              </a:rPr>
              <a:t>G</a:t>
            </a:r>
            <a:r>
              <a:rPr lang="en-US" dirty="0">
                <a:sym typeface="Symbol"/>
              </a:rPr>
              <a:t>, 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endParaRPr lang="en-US" dirty="0" smtClean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order</a:t>
            </a:r>
            <a:r>
              <a:rPr lang="en-US" dirty="0" smtClean="0">
                <a:sym typeface="Symbol"/>
              </a:rPr>
              <a:t> of a finite group G is the number of elements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dirty="0" smtClean="0"/>
              <a:t> under addition </a:t>
            </a: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dirty="0" smtClean="0"/>
              <a:t> under 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 smtClean="0"/>
              <a:t> under addition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/>
              <a:t> under </a:t>
            </a:r>
            <a:r>
              <a:rPr lang="en-US" dirty="0" smtClean="0"/>
              <a:t>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ℝ\{0}</a:t>
            </a:r>
            <a:r>
              <a:rPr lang="en-US" dirty="0" smtClean="0"/>
              <a:t> </a:t>
            </a:r>
            <a:r>
              <a:rPr lang="en-US" dirty="0"/>
              <a:t>under </a:t>
            </a:r>
            <a:r>
              <a:rPr lang="en-US" dirty="0" smtClean="0"/>
              <a:t>multiplication</a:t>
            </a:r>
          </a:p>
          <a:p>
            <a:r>
              <a:rPr lang="en-US" dirty="0" smtClean="0"/>
              <a:t>{0,1}</a:t>
            </a:r>
            <a:r>
              <a:rPr lang="en-US" baseline="30000" dirty="0" smtClean="0"/>
              <a:t>*</a:t>
            </a:r>
            <a:r>
              <a:rPr lang="en-US" dirty="0" smtClean="0"/>
              <a:t> under concatenation</a:t>
            </a:r>
          </a:p>
          <a:p>
            <a:r>
              <a:rPr lang="en-US" dirty="0" smtClean="0"/>
              <a:t>{0, 1}</a:t>
            </a:r>
            <a:r>
              <a:rPr lang="en-US" baseline="30000" dirty="0" smtClean="0"/>
              <a:t>n</a:t>
            </a:r>
            <a:r>
              <a:rPr lang="en-US" dirty="0" smtClean="0"/>
              <a:t> under bitwise XOR</a:t>
            </a:r>
          </a:p>
          <a:p>
            <a:r>
              <a:rPr lang="en-US" dirty="0" smtClean="0"/>
              <a:t>2 x 2 invertible, real matrices under </a:t>
            </a:r>
            <a:r>
              <a:rPr lang="en-US" dirty="0" err="1" smtClean="0"/>
              <a:t>mult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group operation can be written </a:t>
            </a:r>
            <a:r>
              <a:rPr lang="en-US" i="1" dirty="0" smtClean="0"/>
              <a:t>additively</a:t>
            </a:r>
            <a:r>
              <a:rPr lang="en-US" dirty="0" smtClean="0"/>
              <a:t> or </a:t>
            </a:r>
            <a:r>
              <a:rPr lang="en-US" i="1" dirty="0" smtClean="0"/>
              <a:t>multiplicatively</a:t>
            </a:r>
          </a:p>
          <a:p>
            <a:pPr lvl="1"/>
            <a:r>
              <a:rPr lang="en-US" dirty="0" smtClean="0"/>
              <a:t>I.e., instead of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, write </a:t>
            </a:r>
            <a:r>
              <a:rPr lang="en-US" dirty="0" err="1" smtClean="0">
                <a:sym typeface="Symbol"/>
              </a:rPr>
              <a:t>g+h</a:t>
            </a:r>
            <a:r>
              <a:rPr lang="en-US" dirty="0" smtClean="0">
                <a:sym typeface="Symbol"/>
              </a:rPr>
              <a:t> or </a:t>
            </a:r>
            <a:r>
              <a:rPr lang="en-US" dirty="0" err="1" smtClean="0">
                <a:sym typeface="Symbol"/>
              </a:rPr>
              <a:t>gh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i="1" dirty="0" smtClean="0"/>
              <a:t>not</a:t>
            </a:r>
            <a:r>
              <a:rPr lang="en-US" dirty="0" smtClean="0"/>
              <a:t> mean that the group operation corresponds to (integer) addition or multiplication</a:t>
            </a:r>
          </a:p>
          <a:p>
            <a:pPr lvl="1"/>
            <a:endParaRPr lang="en-US" dirty="0"/>
          </a:p>
          <a:p>
            <a:r>
              <a:rPr lang="en-US" dirty="0" smtClean="0"/>
              <a:t>Identity denoted by 0 or 1, respectively</a:t>
            </a:r>
          </a:p>
          <a:p>
            <a:r>
              <a:rPr lang="en-US" dirty="0" smtClean="0"/>
              <a:t>Inverse of g denoted by –g or g</a:t>
            </a:r>
            <a:r>
              <a:rPr lang="en-US" baseline="30000" dirty="0" smtClean="0"/>
              <a:t>-1</a:t>
            </a:r>
            <a:r>
              <a:rPr lang="en-US" dirty="0" smtClean="0"/>
              <a:t>, respectively</a:t>
            </a:r>
          </a:p>
          <a:p>
            <a:r>
              <a:rPr lang="en-US" dirty="0" smtClean="0"/>
              <a:t>Group exponentiation: m</a:t>
            </a:r>
            <a:r>
              <a:rPr lang="en-US" dirty="0">
                <a:ea typeface="Cambria Math"/>
              </a:rPr>
              <a:t> · </a:t>
            </a:r>
            <a:r>
              <a:rPr lang="en-US" dirty="0" smtClean="0">
                <a:ea typeface="Cambria Math"/>
              </a:rPr>
              <a:t>a or a</a:t>
            </a:r>
            <a:r>
              <a:rPr lang="en-US" baseline="30000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, respectively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in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working with groups </a:t>
            </a:r>
            <a:r>
              <a:rPr lang="en-US" i="1" dirty="0" smtClean="0"/>
              <a:t>computationally</a:t>
            </a:r>
            <a:r>
              <a:rPr lang="en-US" dirty="0" smtClean="0"/>
              <a:t>, need to fix some representation of the group elements</a:t>
            </a:r>
          </a:p>
          <a:p>
            <a:pPr lvl="1"/>
            <a:r>
              <a:rPr lang="en-US" dirty="0" smtClean="0"/>
              <a:t>Usually (but not always) unique representation for a given group element</a:t>
            </a:r>
          </a:p>
          <a:p>
            <a:pPr lvl="1"/>
            <a:r>
              <a:rPr lang="en-US" dirty="0" smtClean="0"/>
              <a:t>Must be possible </a:t>
            </a:r>
            <a:r>
              <a:rPr lang="en-US" dirty="0"/>
              <a:t>to efficiently </a:t>
            </a:r>
            <a:r>
              <a:rPr lang="en-US" dirty="0" smtClean="0"/>
              <a:t>identify group elements</a:t>
            </a:r>
          </a:p>
          <a:p>
            <a:pPr lvl="1"/>
            <a:r>
              <a:rPr lang="en-US" dirty="0" smtClean="0"/>
              <a:t>Must be possible to efficiently perform the group operation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Group exponentiation can be computed efficiently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73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= {0, …, N-1} under addition modulo N</a:t>
            </a:r>
          </a:p>
          <a:p>
            <a:pPr lvl="1"/>
            <a:r>
              <a:rPr lang="en-US" dirty="0" smtClean="0">
                <a:ea typeface="Cambria Math"/>
              </a:rPr>
              <a:t>Identity is 0</a:t>
            </a:r>
          </a:p>
          <a:p>
            <a:pPr lvl="1"/>
            <a:r>
              <a:rPr lang="en-US" dirty="0" smtClean="0">
                <a:ea typeface="Cambria Math"/>
              </a:rPr>
              <a:t>Inverse of a is [-a mod N]</a:t>
            </a:r>
            <a:endParaRPr lang="en-US" dirty="0" smtClean="0"/>
          </a:p>
          <a:p>
            <a:pPr lvl="1"/>
            <a:r>
              <a:rPr lang="en-US" dirty="0" smtClean="0">
                <a:ea typeface="Cambria Math"/>
              </a:rPr>
              <a:t>Associativity, </a:t>
            </a:r>
            <a:r>
              <a:rPr lang="en-US" dirty="0" err="1" smtClean="0">
                <a:ea typeface="Cambria Math"/>
              </a:rPr>
              <a:t>commutativity</a:t>
            </a:r>
            <a:r>
              <a:rPr lang="en-US" dirty="0" smtClean="0">
                <a:ea typeface="Cambria Math"/>
              </a:rPr>
              <a:t> obvious</a:t>
            </a:r>
          </a:p>
          <a:p>
            <a:pPr lvl="1"/>
            <a:r>
              <a:rPr lang="en-US" dirty="0" smtClean="0">
                <a:ea typeface="Cambria Math"/>
              </a:rPr>
              <a:t>Order N</a:t>
            </a:r>
          </a:p>
          <a:p>
            <a:pPr lvl="1"/>
            <a:endParaRPr lang="en-US" dirty="0">
              <a:ea typeface="Cambria Math"/>
            </a:endParaRPr>
          </a:p>
          <a:p>
            <a:pPr lvl="1"/>
            <a:endParaRPr lang="en-US" dirty="0" smtClean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60162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consider </a:t>
            </a:r>
            <a:r>
              <a:rPr lang="en-US" i="1" dirty="0" smtClean="0"/>
              <a:t>multiplication</a:t>
            </a:r>
            <a:r>
              <a:rPr lang="en-US" dirty="0" smtClean="0"/>
              <a:t> modulo N?</a:t>
            </a:r>
          </a:p>
          <a:p>
            <a:r>
              <a:rPr lang="en-US" dirty="0" smtClean="0"/>
              <a:t>{0, …, N-1} is </a:t>
            </a:r>
            <a:r>
              <a:rPr lang="en-US" i="1" dirty="0" smtClean="0"/>
              <a:t>not </a:t>
            </a:r>
            <a:r>
              <a:rPr lang="en-US" dirty="0" smtClean="0"/>
              <a:t>a group under this operation!</a:t>
            </a:r>
          </a:p>
          <a:p>
            <a:pPr lvl="1"/>
            <a:r>
              <a:rPr lang="en-US" dirty="0" smtClean="0"/>
              <a:t>0 has no inverse</a:t>
            </a:r>
          </a:p>
          <a:p>
            <a:pPr lvl="1"/>
            <a:r>
              <a:rPr lang="en-US" dirty="0" smtClean="0"/>
              <a:t>Even if we exclude 0, there is, e.g., no inverse of 2 modulo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4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13443</TotalTime>
  <Words>841</Words>
  <Application>Microsoft Macintosh PowerPoint</Application>
  <PresentationFormat>On-screen Show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Groups</vt:lpstr>
      <vt:lpstr>Groups</vt:lpstr>
      <vt:lpstr>Examples</vt:lpstr>
      <vt:lpstr>Groups</vt:lpstr>
      <vt:lpstr>Computations in groups</vt:lpstr>
      <vt:lpstr>Useful example</vt:lpstr>
      <vt:lpstr>Example</vt:lpstr>
      <vt:lpstr>Example</vt:lpstr>
      <vt:lpstr>(N)</vt:lpstr>
      <vt:lpstr>Two special cases</vt:lpstr>
      <vt:lpstr>Generally?</vt:lpstr>
      <vt:lpstr>Back to group theory…</vt:lpstr>
      <vt:lpstr>Fermat’s little theorem</vt:lpstr>
      <vt:lpstr>Examples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1015</cp:revision>
  <dcterms:created xsi:type="dcterms:W3CDTF">2014-06-02T02:25:30Z</dcterms:created>
  <dcterms:modified xsi:type="dcterms:W3CDTF">2019-04-19T21:12:54Z</dcterms:modified>
</cp:coreProperties>
</file>