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2"/>
  </p:notesMasterIdLst>
  <p:sldIdLst>
    <p:sldId id="418" r:id="rId2"/>
    <p:sldId id="424" r:id="rId3"/>
    <p:sldId id="419" r:id="rId4"/>
    <p:sldId id="420" r:id="rId5"/>
    <p:sldId id="421" r:id="rId6"/>
    <p:sldId id="422" r:id="rId7"/>
    <p:sldId id="393" r:id="rId8"/>
    <p:sldId id="399" r:id="rId9"/>
    <p:sldId id="400" r:id="rId10"/>
    <p:sldId id="396" r:id="rId11"/>
    <p:sldId id="395" r:id="rId12"/>
    <p:sldId id="397" r:id="rId13"/>
    <p:sldId id="398" r:id="rId14"/>
    <p:sldId id="401" r:id="rId15"/>
    <p:sldId id="402" r:id="rId16"/>
    <p:sldId id="403" r:id="rId17"/>
    <p:sldId id="413" r:id="rId18"/>
    <p:sldId id="414" r:id="rId19"/>
    <p:sldId id="404" r:id="rId20"/>
    <p:sldId id="406" r:id="rId21"/>
    <p:sldId id="407" r:id="rId22"/>
    <p:sldId id="408" r:id="rId23"/>
    <p:sldId id="409" r:id="rId24"/>
    <p:sldId id="410" r:id="rId25"/>
    <p:sldId id="423" r:id="rId26"/>
    <p:sldId id="411" r:id="rId27"/>
    <p:sldId id="412" r:id="rId28"/>
    <p:sldId id="415" r:id="rId29"/>
    <p:sldId id="416" r:id="rId30"/>
    <p:sldId id="417" r:id="rId3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10" autoAdjust="0"/>
    <p:restoredTop sz="94660"/>
  </p:normalViewPr>
  <p:slideViewPr>
    <p:cSldViewPr>
      <p:cViewPr varScale="1">
        <p:scale>
          <a:sx n="82" d="100"/>
          <a:sy n="82" d="100"/>
        </p:scale>
        <p:origin x="1056" y="17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notesMaster" Target="notesMasters/notesMaster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presProps" Target="presProps.xml"/><Relationship Id="rId34" Type="http://schemas.openxmlformats.org/officeDocument/2006/relationships/viewProps" Target="viewProps.xml"/><Relationship Id="rId35" Type="http://schemas.openxmlformats.org/officeDocument/2006/relationships/theme" Target="theme/theme1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D66149-A0B5-4322-A8AB-C0A88804300F}" type="datetimeFigureOut">
              <a:rPr lang="en-US" smtClean="0"/>
              <a:t>4/19/19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3F35FA-B3A9-45EC-BC36-DDE85C569A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10927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4DE87-24B7-4FE6-8FA5-D89CE0F7B716}" type="datetime1">
              <a:rPr lang="en-US" smtClean="0"/>
              <a:t>4/19/19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40187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F94C14-E5E2-4F8D-82E3-85BC10DDFAA6}" type="datetime1">
              <a:rPr lang="en-US" smtClean="0"/>
              <a:t>4/19/19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0387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06370-89F3-488D-99FE-EEBD8BF3FA85}" type="datetime1">
              <a:rPr lang="en-US" smtClean="0"/>
              <a:t>4/19/19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71207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8CE73-46AA-4832-9843-900C2210B121}" type="datetime1">
              <a:rPr lang="en-US" smtClean="0"/>
              <a:t>4/19/19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61262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09006B-0220-41F0-AD15-958A03D4D19D}" type="datetime1">
              <a:rPr lang="en-US" smtClean="0"/>
              <a:t>4/19/19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47115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45EA0-F02C-4ABB-B512-39FA12AE0302}" type="datetime1">
              <a:rPr lang="en-US" smtClean="0"/>
              <a:t>4/19/19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24661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69422-6FFC-4226-A3D0-FBE1F09B4FC3}" type="datetime1">
              <a:rPr lang="en-US" smtClean="0"/>
              <a:t>4/19/19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71558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44A93-9868-4F69-A258-EDA1E5BDA486}" type="datetime1">
              <a:rPr lang="en-US" smtClean="0"/>
              <a:t>4/19/19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65769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ED2E2-EC6E-4E56-86D8-3F5596F833B9}" type="datetime1">
              <a:rPr lang="en-US" smtClean="0"/>
              <a:t>4/19/19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7207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49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DB7E6-5A2D-4B1D-894F-3F4B1ACFE506}" type="datetime1">
              <a:rPr lang="en-US" smtClean="0"/>
              <a:t>4/19/19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35820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A3D45-704E-414F-9878-7DC947D6768A}" type="datetime1">
              <a:rPr lang="en-US" smtClean="0"/>
              <a:t>4/19/19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4044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ECC22E-AD3E-4BC8-9686-2E5E619B7B42}" type="datetime1">
              <a:rPr lang="en-US" smtClean="0"/>
              <a:t>4/19/19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55173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>
            <a:normAutofit/>
          </a:bodyPr>
          <a:lstStyle/>
          <a:p>
            <a:r>
              <a:rPr lang="en-US" sz="5400" dirty="0" smtClean="0"/>
              <a:t>Cryptography</a:t>
            </a:r>
            <a:endParaRPr lang="en-US" sz="5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3886200"/>
            <a:ext cx="6705600" cy="1752600"/>
          </a:xfrm>
        </p:spPr>
        <p:txBody>
          <a:bodyPr>
            <a:normAutofit/>
          </a:bodyPr>
          <a:lstStyle/>
          <a:p>
            <a:r>
              <a:rPr lang="en-US" sz="4000" i="1" smtClean="0">
                <a:solidFill>
                  <a:schemeClr val="tx1"/>
                </a:solidFill>
              </a:rPr>
              <a:t>Lecture </a:t>
            </a:r>
            <a:r>
              <a:rPr lang="en-US" sz="4000" i="1" smtClean="0">
                <a:solidFill>
                  <a:schemeClr val="tx1"/>
                </a:solidFill>
              </a:rPr>
              <a:t>16</a:t>
            </a:r>
            <a:endParaRPr lang="en-US" sz="4000" i="1" smtClean="0">
              <a:solidFill>
                <a:schemeClr val="tx1"/>
              </a:solidFill>
            </a:endParaRPr>
          </a:p>
          <a:p>
            <a:endParaRPr lang="en-US" sz="4000" i="1" dirty="0" smtClean="0">
              <a:solidFill>
                <a:schemeClr val="tx1"/>
              </a:solidFill>
            </a:endParaRPr>
          </a:p>
          <a:p>
            <a:endParaRPr lang="en-US" sz="4000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6420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Representing integers (e.g., in C)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Cryptography involves very large numbers!</a:t>
            </a:r>
          </a:p>
          <a:p>
            <a:r>
              <a:rPr lang="en-US" dirty="0" smtClean="0"/>
              <a:t>Standard (unsigned) integers in C are small, fixed length (e.g., 16 or 32 bits)</a:t>
            </a:r>
          </a:p>
          <a:p>
            <a:pPr lvl="1"/>
            <a:r>
              <a:rPr lang="en-US" dirty="0" smtClean="0"/>
              <a:t>For crypto, need to work with integers that are much longer (e.g., 2000 bits)</a:t>
            </a:r>
          </a:p>
          <a:p>
            <a:r>
              <a:rPr lang="en-US" dirty="0" smtClean="0"/>
              <a:t>Solution: use an </a:t>
            </a:r>
            <a:r>
              <a:rPr lang="en-US" i="1" dirty="0" smtClean="0"/>
              <a:t>array</a:t>
            </a:r>
            <a:endParaRPr lang="en-US" dirty="0"/>
          </a:p>
          <a:p>
            <a:pPr lvl="1"/>
            <a:r>
              <a:rPr lang="en-US" dirty="0"/>
              <a:t>E</a:t>
            </a:r>
            <a:r>
              <a:rPr lang="en-US" dirty="0" smtClean="0"/>
              <a:t>.g., “</a:t>
            </a:r>
            <a:r>
              <a:rPr lang="en-US" dirty="0" err="1" smtClean="0"/>
              <a:t>bignum</a:t>
            </a:r>
            <a:r>
              <a:rPr lang="en-US" dirty="0" smtClean="0"/>
              <a:t>” = array of unsigned chars (bytes)</a:t>
            </a:r>
          </a:p>
          <a:p>
            <a:pPr lvl="1"/>
            <a:r>
              <a:rPr lang="en-US" dirty="0" smtClean="0"/>
              <a:t>Useful to also maintain a variable indicating the length of the array</a:t>
            </a:r>
          </a:p>
        </p:txBody>
      </p:sp>
    </p:spTree>
    <p:extLst>
      <p:ext uri="{BB962C8B-B14F-4D97-AF65-F5344CB8AC3E}">
        <p14:creationId xmlns:p14="http://schemas.microsoft.com/office/powerpoint/2010/main" val="17555095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addition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Now need to define </a:t>
            </a:r>
            <a:r>
              <a:rPr lang="en-US" dirty="0" smtClean="0"/>
              <a:t>all arithmetic </a:t>
            </a:r>
            <a:r>
              <a:rPr lang="en-US" dirty="0"/>
              <a:t>operations on </a:t>
            </a:r>
            <a:r>
              <a:rPr lang="en-US" dirty="0" err="1"/>
              <a:t>bignums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E.g., how to add two bytes?</a:t>
            </a:r>
          </a:p>
          <a:p>
            <a:pPr lvl="1"/>
            <a:r>
              <a:rPr lang="en-US" dirty="0" smtClean="0"/>
              <a:t>Note that C will discard the overflow, i.e., it does addition modulo 2</a:t>
            </a:r>
            <a:r>
              <a:rPr lang="en-US" baseline="30000" dirty="0" smtClean="0"/>
              <a:t>8</a:t>
            </a:r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77534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addition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Note a ≥ 2</a:t>
            </a:r>
            <a:r>
              <a:rPr lang="en-US" baseline="30000" dirty="0"/>
              <a:t>7</a:t>
            </a:r>
            <a:r>
              <a:rPr lang="en-US" dirty="0"/>
              <a:t> </a:t>
            </a:r>
            <a:r>
              <a:rPr lang="en-US" dirty="0" err="1"/>
              <a:t>iff</a:t>
            </a:r>
            <a:r>
              <a:rPr lang="en-US" dirty="0"/>
              <a:t> </a:t>
            </a:r>
            <a:r>
              <a:rPr lang="en-US" dirty="0" err="1"/>
              <a:t>msb</a:t>
            </a:r>
            <a:r>
              <a:rPr lang="en-US" dirty="0"/>
              <a:t>(a)=</a:t>
            </a:r>
            <a:r>
              <a:rPr lang="en-US" dirty="0" smtClean="0"/>
              <a:t>1</a:t>
            </a:r>
          </a:p>
          <a:p>
            <a:endParaRPr lang="en-US" dirty="0"/>
          </a:p>
          <a:p>
            <a:r>
              <a:rPr lang="en-US" dirty="0" err="1" smtClean="0"/>
              <a:t>AddWithCarry</a:t>
            </a:r>
            <a:r>
              <a:rPr lang="en-US" dirty="0" smtClean="0"/>
              <a:t>(char </a:t>
            </a:r>
            <a:r>
              <a:rPr lang="en-US" dirty="0"/>
              <a:t>a, char </a:t>
            </a:r>
            <a:r>
              <a:rPr lang="en-US" dirty="0" smtClean="0"/>
              <a:t>b, char carry)</a:t>
            </a:r>
          </a:p>
          <a:p>
            <a:pPr marL="457200" lvl="1" indent="0">
              <a:buNone/>
            </a:pPr>
            <a:r>
              <a:rPr lang="en-US" dirty="0" smtClean="0"/>
              <a:t>// carry is 0 or 1</a:t>
            </a:r>
            <a:endParaRPr lang="en-US" dirty="0"/>
          </a:p>
          <a:p>
            <a:pPr lvl="1"/>
            <a:r>
              <a:rPr lang="en-US" dirty="0"/>
              <a:t>If a &lt; 2</a:t>
            </a:r>
            <a:r>
              <a:rPr lang="en-US" baseline="30000" dirty="0"/>
              <a:t>7</a:t>
            </a:r>
            <a:r>
              <a:rPr lang="en-US" dirty="0"/>
              <a:t> and b &lt; 2</a:t>
            </a:r>
            <a:r>
              <a:rPr lang="en-US" baseline="30000" dirty="0"/>
              <a:t>7</a:t>
            </a:r>
            <a:r>
              <a:rPr lang="en-US" dirty="0"/>
              <a:t> </a:t>
            </a:r>
            <a:r>
              <a:rPr lang="en-US" dirty="0" smtClean="0"/>
              <a:t>res=</a:t>
            </a:r>
            <a:r>
              <a:rPr lang="en-US" dirty="0" err="1" smtClean="0"/>
              <a:t>a+b+carry</a:t>
            </a:r>
            <a:r>
              <a:rPr lang="en-US" dirty="0" smtClean="0"/>
              <a:t>, carry=0</a:t>
            </a:r>
            <a:endParaRPr lang="en-US" dirty="0"/>
          </a:p>
          <a:p>
            <a:pPr lvl="1"/>
            <a:r>
              <a:rPr lang="en-US" dirty="0"/>
              <a:t>If a &lt; 2</a:t>
            </a:r>
            <a:r>
              <a:rPr lang="en-US" baseline="30000" dirty="0"/>
              <a:t>7</a:t>
            </a:r>
            <a:r>
              <a:rPr lang="en-US" dirty="0"/>
              <a:t> and b ≥ 2</a:t>
            </a:r>
            <a:r>
              <a:rPr lang="en-US" baseline="30000" dirty="0"/>
              <a:t>7</a:t>
            </a:r>
            <a:r>
              <a:rPr lang="en-US" dirty="0"/>
              <a:t> res=a+(b-2</a:t>
            </a:r>
            <a:r>
              <a:rPr lang="en-US" baseline="30000" dirty="0"/>
              <a:t>7</a:t>
            </a:r>
            <a:r>
              <a:rPr lang="en-US" dirty="0" smtClean="0"/>
              <a:t>)+carry</a:t>
            </a:r>
          </a:p>
          <a:p>
            <a:pPr lvl="2"/>
            <a:r>
              <a:rPr lang="en-US" dirty="0" smtClean="0"/>
              <a:t>If </a:t>
            </a:r>
            <a:r>
              <a:rPr lang="en-US" dirty="0"/>
              <a:t>res ≥ 2</a:t>
            </a:r>
            <a:r>
              <a:rPr lang="en-US" baseline="30000" dirty="0"/>
              <a:t>7</a:t>
            </a:r>
            <a:r>
              <a:rPr lang="en-US" dirty="0"/>
              <a:t> </a:t>
            </a:r>
            <a:r>
              <a:rPr lang="en-US" dirty="0" smtClean="0"/>
              <a:t>res=res-2</a:t>
            </a:r>
            <a:r>
              <a:rPr lang="en-US" baseline="30000" dirty="0" smtClean="0"/>
              <a:t>7</a:t>
            </a:r>
            <a:r>
              <a:rPr lang="en-US" dirty="0" smtClean="0"/>
              <a:t>, carry=1</a:t>
            </a:r>
            <a:endParaRPr lang="en-US" dirty="0"/>
          </a:p>
          <a:p>
            <a:pPr lvl="2"/>
            <a:r>
              <a:rPr lang="en-US" dirty="0"/>
              <a:t>Else </a:t>
            </a:r>
            <a:r>
              <a:rPr lang="en-US" dirty="0" smtClean="0"/>
              <a:t>res=res+2</a:t>
            </a:r>
            <a:r>
              <a:rPr lang="en-US" baseline="30000" dirty="0" smtClean="0"/>
              <a:t>7</a:t>
            </a:r>
            <a:r>
              <a:rPr lang="en-US" dirty="0" smtClean="0"/>
              <a:t>, carry=0</a:t>
            </a:r>
          </a:p>
          <a:p>
            <a:pPr lvl="1"/>
            <a:r>
              <a:rPr lang="en-US" dirty="0" smtClean="0"/>
              <a:t>If a </a:t>
            </a:r>
            <a:r>
              <a:rPr lang="en-US" dirty="0"/>
              <a:t>≥ 2</a:t>
            </a:r>
            <a:r>
              <a:rPr lang="en-US" baseline="30000" dirty="0"/>
              <a:t>7</a:t>
            </a:r>
            <a:r>
              <a:rPr lang="en-US" dirty="0"/>
              <a:t> </a:t>
            </a:r>
            <a:r>
              <a:rPr lang="en-US" dirty="0" smtClean="0"/>
              <a:t>and </a:t>
            </a:r>
            <a:r>
              <a:rPr lang="en-US" dirty="0"/>
              <a:t>b ≥ 2</a:t>
            </a:r>
            <a:r>
              <a:rPr lang="en-US" baseline="30000" dirty="0"/>
              <a:t>7</a:t>
            </a:r>
            <a:r>
              <a:rPr lang="en-US" dirty="0"/>
              <a:t> </a:t>
            </a:r>
            <a:r>
              <a:rPr lang="en-US" dirty="0" smtClean="0"/>
              <a:t>res=(a-2</a:t>
            </a:r>
            <a:r>
              <a:rPr lang="en-US" baseline="30000" dirty="0" smtClean="0"/>
              <a:t>7</a:t>
            </a:r>
            <a:r>
              <a:rPr lang="en-US" dirty="0" smtClean="0"/>
              <a:t>)+(b-2</a:t>
            </a:r>
            <a:r>
              <a:rPr lang="en-US" baseline="30000" dirty="0" smtClean="0"/>
              <a:t>7</a:t>
            </a:r>
            <a:r>
              <a:rPr lang="en-US" dirty="0" smtClean="0"/>
              <a:t>)+carry, carry=1</a:t>
            </a:r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4663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addition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Add(</a:t>
            </a:r>
            <a:r>
              <a:rPr lang="en-US" dirty="0" err="1" smtClean="0"/>
              <a:t>bignum</a:t>
            </a:r>
            <a:r>
              <a:rPr lang="en-US" dirty="0" smtClean="0"/>
              <a:t> a, l1, </a:t>
            </a:r>
            <a:r>
              <a:rPr lang="en-US" dirty="0" err="1" smtClean="0"/>
              <a:t>bignum</a:t>
            </a:r>
            <a:r>
              <a:rPr lang="en-US" dirty="0" smtClean="0"/>
              <a:t> b, l2)</a:t>
            </a:r>
          </a:p>
          <a:p>
            <a:pPr lvl="1"/>
            <a:r>
              <a:rPr lang="en-US" dirty="0" smtClean="0"/>
              <a:t>Use grade-school addition, using </a:t>
            </a:r>
            <a:r>
              <a:rPr lang="en-US" dirty="0" err="1" smtClean="0"/>
              <a:t>AddWithCarry</a:t>
            </a:r>
            <a:r>
              <a:rPr lang="en-US" dirty="0" smtClean="0"/>
              <a:t> element-by-element…</a:t>
            </a:r>
          </a:p>
          <a:p>
            <a:pPr lvl="1"/>
            <a:endParaRPr lang="en-US" dirty="0"/>
          </a:p>
          <a:p>
            <a:r>
              <a:rPr lang="en-US" dirty="0" smtClean="0"/>
              <a:t>Running </a:t>
            </a:r>
            <a:r>
              <a:rPr lang="en-US" dirty="0"/>
              <a:t>time </a:t>
            </a:r>
            <a:r>
              <a:rPr lang="en-US" dirty="0" smtClean="0"/>
              <a:t>O(max{l1, l2}) </a:t>
            </a:r>
            <a:r>
              <a:rPr lang="en-US" dirty="0"/>
              <a:t>= </a:t>
            </a:r>
            <a:r>
              <a:rPr lang="en-US" dirty="0" smtClean="0"/>
              <a:t>O(max{</a:t>
            </a:r>
            <a:r>
              <a:rPr lang="en-US" dirty="0" err="1" smtClean="0"/>
              <a:t>ǁaǁ</a:t>
            </a:r>
            <a:r>
              <a:rPr lang="en-US" dirty="0"/>
              <a:t>,</a:t>
            </a:r>
            <a:r>
              <a:rPr lang="en-US" dirty="0" smtClean="0"/>
              <a:t> </a:t>
            </a:r>
            <a:r>
              <a:rPr lang="en-US" dirty="0" err="1" smtClean="0"/>
              <a:t>ǁbǁ</a:t>
            </a:r>
            <a:r>
              <a:rPr lang="en-US" dirty="0" smtClean="0"/>
              <a:t>})</a:t>
            </a:r>
          </a:p>
          <a:p>
            <a:pPr lvl="1"/>
            <a:r>
              <a:rPr lang="en-US" dirty="0"/>
              <a:t>If </a:t>
            </a:r>
            <a:r>
              <a:rPr lang="en-US" dirty="0" err="1" smtClean="0"/>
              <a:t>ǁaǁ</a:t>
            </a:r>
            <a:r>
              <a:rPr lang="en-US" dirty="0" smtClean="0"/>
              <a:t>=</a:t>
            </a:r>
            <a:r>
              <a:rPr lang="en-US" dirty="0" err="1" smtClean="0"/>
              <a:t>ǁbǁ</a:t>
            </a:r>
            <a:r>
              <a:rPr lang="en-US" dirty="0" smtClean="0"/>
              <a:t>=n then O(n)</a:t>
            </a:r>
          </a:p>
          <a:p>
            <a:pPr lvl="1"/>
            <a:r>
              <a:rPr lang="en-US" dirty="0" smtClean="0"/>
              <a:t>Is it possible to do better?</a:t>
            </a:r>
          </a:p>
          <a:p>
            <a:pPr lvl="2"/>
            <a:r>
              <a:rPr lang="en-US" dirty="0" smtClean="0"/>
              <a:t>No – must read input (O(n)) and write output (O(n))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21579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multiplication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is the length of the result?</a:t>
            </a:r>
          </a:p>
          <a:p>
            <a:pPr lvl="1"/>
            <a:r>
              <a:rPr lang="en-US" dirty="0" err="1" smtClean="0"/>
              <a:t>ǁabǁ</a:t>
            </a:r>
            <a:r>
              <a:rPr lang="en-US" dirty="0" smtClean="0"/>
              <a:t>=O(log </a:t>
            </a:r>
            <a:r>
              <a:rPr lang="en-US" dirty="0" err="1" smtClean="0"/>
              <a:t>ab</a:t>
            </a:r>
            <a:r>
              <a:rPr lang="en-US" dirty="0" smtClean="0"/>
              <a:t>)=O(log a + log b) =O(</a:t>
            </a:r>
            <a:r>
              <a:rPr lang="en-US" dirty="0" err="1" smtClean="0"/>
              <a:t>ǁaǁ+ǁbǁ</a:t>
            </a:r>
            <a:r>
              <a:rPr lang="en-US" dirty="0" smtClean="0"/>
              <a:t>)</a:t>
            </a:r>
            <a:endParaRPr lang="en-US" dirty="0"/>
          </a:p>
          <a:p>
            <a:pPr lvl="1"/>
            <a:endParaRPr lang="en-US" dirty="0" smtClean="0"/>
          </a:p>
          <a:p>
            <a:r>
              <a:rPr lang="en-US" dirty="0" smtClean="0"/>
              <a:t>Use grade-school multiplication…</a:t>
            </a:r>
          </a:p>
          <a:p>
            <a:r>
              <a:rPr lang="en-US" dirty="0" smtClean="0"/>
              <a:t>Running time O(</a:t>
            </a:r>
            <a:r>
              <a:rPr lang="en-US" dirty="0" err="1" smtClean="0"/>
              <a:t>ǁaǁ</a:t>
            </a:r>
            <a:r>
              <a:rPr lang="en-US" dirty="0" err="1" smtClean="0">
                <a:sym typeface="Symbol" panose="05050102010706020507" pitchFamily="18" charset="2"/>
              </a:rPr>
              <a:t></a:t>
            </a:r>
            <a:r>
              <a:rPr lang="en-US" dirty="0" err="1" smtClean="0"/>
              <a:t>ǁbǁ</a:t>
            </a:r>
            <a:r>
              <a:rPr lang="en-US" dirty="0" smtClean="0"/>
              <a:t>)</a:t>
            </a:r>
          </a:p>
          <a:p>
            <a:pPr lvl="1"/>
            <a:r>
              <a:rPr lang="en-US" dirty="0"/>
              <a:t>If </a:t>
            </a:r>
            <a:r>
              <a:rPr lang="en-US" dirty="0" err="1"/>
              <a:t>ǁaǁ</a:t>
            </a:r>
            <a:r>
              <a:rPr lang="en-US" dirty="0"/>
              <a:t>=</a:t>
            </a:r>
            <a:r>
              <a:rPr lang="en-US" dirty="0" err="1"/>
              <a:t>ǁbǁ</a:t>
            </a:r>
            <a:r>
              <a:rPr lang="en-US" dirty="0"/>
              <a:t>=n then </a:t>
            </a:r>
            <a:r>
              <a:rPr lang="en-US" dirty="0" smtClean="0"/>
              <a:t>O(n</a:t>
            </a:r>
            <a:r>
              <a:rPr lang="en-US" baseline="30000" dirty="0" smtClean="0"/>
              <a:t>2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Can we do better?</a:t>
            </a:r>
          </a:p>
          <a:p>
            <a:pPr lvl="2"/>
            <a:r>
              <a:rPr lang="en-US" dirty="0" smtClean="0"/>
              <a:t>Surprisingly…yes! But we will not cover here… </a:t>
            </a:r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04815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Basic arithmetic operations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Addition / subtraction / multiplication can all be done efficiently </a:t>
            </a:r>
          </a:p>
          <a:p>
            <a:pPr lvl="1"/>
            <a:r>
              <a:rPr lang="en-US" dirty="0"/>
              <a:t>U</a:t>
            </a:r>
            <a:r>
              <a:rPr lang="en-US" dirty="0" smtClean="0"/>
              <a:t>sing grade-school algorithms</a:t>
            </a:r>
          </a:p>
          <a:p>
            <a:r>
              <a:rPr lang="en-US" dirty="0" smtClean="0"/>
              <a:t>Division-with-remainder can also be done efficiently</a:t>
            </a:r>
          </a:p>
          <a:p>
            <a:pPr lvl="1"/>
            <a:r>
              <a:rPr lang="en-US" dirty="0" smtClean="0"/>
              <a:t>Much less obvious!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2739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Modular arithmetic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Notation:</a:t>
            </a:r>
          </a:p>
          <a:p>
            <a:pPr lvl="1"/>
            <a:r>
              <a:rPr lang="en-US" dirty="0" smtClean="0"/>
              <a:t>[a mod N] is the remainder of a when divided by N</a:t>
            </a:r>
          </a:p>
          <a:p>
            <a:pPr lvl="1"/>
            <a:r>
              <a:rPr lang="en-US" dirty="0" smtClean="0"/>
              <a:t>Note 0 ≤ [a mod N] ≤ N-1</a:t>
            </a:r>
          </a:p>
          <a:p>
            <a:pPr lvl="1"/>
            <a:endParaRPr lang="en-US" dirty="0" smtClean="0"/>
          </a:p>
          <a:p>
            <a:r>
              <a:rPr lang="en-US" dirty="0"/>
              <a:t>a = b mod N </a:t>
            </a:r>
            <a:r>
              <a:rPr lang="en-US" dirty="0">
                <a:sym typeface="Symbol"/>
              </a:rPr>
              <a:t> </a:t>
            </a:r>
            <a:r>
              <a:rPr lang="en-US" dirty="0"/>
              <a:t>[a mod N] = [b mod N]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1742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Modular arithmetic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Note that </a:t>
            </a:r>
            <a:br>
              <a:rPr lang="en-US" dirty="0" smtClean="0"/>
            </a:br>
            <a:r>
              <a:rPr lang="en-US" dirty="0" smtClean="0"/>
              <a:t>[</a:t>
            </a:r>
            <a:r>
              <a:rPr lang="en-US" dirty="0" err="1" smtClean="0"/>
              <a:t>a+b</a:t>
            </a:r>
            <a:r>
              <a:rPr lang="en-US" dirty="0" smtClean="0"/>
              <a:t> mod N] = [[a mod N] + [b mod N] mod N]</a:t>
            </a:r>
            <a:br>
              <a:rPr lang="en-US" dirty="0" smtClean="0"/>
            </a:br>
            <a:r>
              <a:rPr lang="en-US" dirty="0"/>
              <a:t>[</a:t>
            </a:r>
            <a:r>
              <a:rPr lang="en-US" dirty="0" smtClean="0"/>
              <a:t>a-b </a:t>
            </a:r>
            <a:r>
              <a:rPr lang="en-US" dirty="0"/>
              <a:t>mod N] = [[a mod N] </a:t>
            </a:r>
            <a:r>
              <a:rPr lang="en-US" dirty="0" smtClean="0"/>
              <a:t>- </a:t>
            </a:r>
            <a:r>
              <a:rPr lang="en-US" dirty="0"/>
              <a:t>[b mod N] mod N]</a:t>
            </a:r>
            <a:br>
              <a:rPr lang="en-US" dirty="0"/>
            </a:br>
            <a:r>
              <a:rPr lang="en-US" dirty="0" smtClean="0"/>
              <a:t>and</a:t>
            </a:r>
            <a:br>
              <a:rPr lang="en-US" dirty="0" smtClean="0"/>
            </a:br>
            <a:r>
              <a:rPr lang="en-US" dirty="0" smtClean="0"/>
              <a:t>[</a:t>
            </a:r>
            <a:r>
              <a:rPr lang="en-US" dirty="0" err="1" smtClean="0"/>
              <a:t>ab</a:t>
            </a:r>
            <a:r>
              <a:rPr lang="en-US" dirty="0" smtClean="0"/>
              <a:t> mod N] = [[a mod N][b mod N] mod N]</a:t>
            </a:r>
          </a:p>
          <a:p>
            <a:endParaRPr lang="en-US" dirty="0"/>
          </a:p>
          <a:p>
            <a:r>
              <a:rPr lang="en-US" dirty="0" smtClean="0"/>
              <a:t>I.e., can always work with reduced intermediate values</a:t>
            </a:r>
          </a:p>
          <a:p>
            <a:pPr lvl="1"/>
            <a:r>
              <a:rPr lang="en-US" dirty="0" smtClean="0"/>
              <a:t>This can be used to speed up computations</a:t>
            </a:r>
          </a:p>
        </p:txBody>
      </p:sp>
    </p:spTree>
    <p:extLst>
      <p:ext uri="{BB962C8B-B14F-4D97-AF65-F5344CB8AC3E}">
        <p14:creationId xmlns:p14="http://schemas.microsoft.com/office/powerpoint/2010/main" val="2293831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Modular arithmetic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Not true for division!</a:t>
            </a:r>
          </a:p>
          <a:p>
            <a:r>
              <a:rPr lang="en-US" dirty="0" smtClean="0"/>
              <a:t>I.e., [9/3 mod 6] = [3 mod 6] = 3</a:t>
            </a:r>
            <a:br>
              <a:rPr lang="en-US" dirty="0" smtClean="0"/>
            </a:br>
            <a:r>
              <a:rPr lang="en-US" dirty="0" smtClean="0"/>
              <a:t>but [[9 mod 6]/[3 mod 6] mod 6] = 3/3 = 1</a:t>
            </a:r>
          </a:p>
          <a:p>
            <a:pPr lvl="1"/>
            <a:r>
              <a:rPr lang="en-US" dirty="0" smtClean="0"/>
              <a:t>We will return to division later…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9144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Modular arithmetic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Modular reduction can be done efficiently</a:t>
            </a:r>
          </a:p>
          <a:p>
            <a:pPr lvl="1"/>
            <a:r>
              <a:rPr lang="en-US" dirty="0" smtClean="0"/>
              <a:t>Use division-with-remainder</a:t>
            </a:r>
          </a:p>
          <a:p>
            <a:pPr lvl="1"/>
            <a:r>
              <a:rPr lang="en-US" altLang="zh-CN" dirty="0"/>
              <a:t>c</a:t>
            </a:r>
            <a:r>
              <a:rPr lang="zh-CN" altLang="en-US" dirty="0" smtClean="0"/>
              <a:t> </a:t>
            </a:r>
            <a:r>
              <a:rPr lang="en-US" altLang="zh-CN" dirty="0" smtClean="0"/>
              <a:t>=</a:t>
            </a:r>
            <a:r>
              <a:rPr lang="zh-CN" altLang="en-US" dirty="0" smtClean="0"/>
              <a:t> </a:t>
            </a:r>
            <a:r>
              <a:rPr lang="en-US" altLang="zh-CN" dirty="0" smtClean="0"/>
              <a:t>[a</a:t>
            </a:r>
            <a:r>
              <a:rPr lang="zh-CN" altLang="en-US" dirty="0" smtClean="0"/>
              <a:t> </a:t>
            </a:r>
            <a:r>
              <a:rPr lang="en-US" altLang="zh-CN" dirty="0" smtClean="0"/>
              <a:t>mod</a:t>
            </a:r>
            <a:r>
              <a:rPr lang="zh-CN" altLang="en-US" dirty="0" smtClean="0"/>
              <a:t> </a:t>
            </a:r>
            <a:r>
              <a:rPr lang="en-US" altLang="zh-CN" dirty="0" smtClean="0"/>
              <a:t>N]</a:t>
            </a:r>
            <a:r>
              <a:rPr lang="zh-CN" altLang="en-US" dirty="0" smtClean="0"/>
              <a:t> </a:t>
            </a:r>
            <a:endParaRPr lang="en-US" dirty="0" smtClean="0"/>
          </a:p>
          <a:p>
            <a:r>
              <a:rPr lang="en-US" dirty="0" smtClean="0"/>
              <a:t>Modular addition / subtraction / multiplication can all be done efficiently</a:t>
            </a:r>
          </a:p>
          <a:p>
            <a:pPr lvl="1"/>
            <a:r>
              <a:rPr lang="en-US" dirty="0" smtClean="0"/>
              <a:t>We will return to division later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8351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 dirty="0" smtClean="0"/>
              <a:t>Q</a:t>
            </a:r>
            <a:r>
              <a:rPr lang="zh-CN" altLang="en-US" dirty="0" smtClean="0"/>
              <a:t> </a:t>
            </a:r>
            <a:r>
              <a:rPr lang="en-US" altLang="zh-CN" dirty="0" smtClean="0"/>
              <a:t>and</a:t>
            </a:r>
            <a:r>
              <a:rPr lang="zh-CN" altLang="en-US" dirty="0" smtClean="0"/>
              <a:t> </a:t>
            </a:r>
            <a:r>
              <a:rPr lang="en-US" altLang="zh-CN" dirty="0" smtClean="0"/>
              <a:t>A;</a:t>
            </a:r>
            <a:r>
              <a:rPr lang="zh-CN" altLang="en-US" dirty="0" smtClean="0"/>
              <a:t> </a:t>
            </a:r>
            <a:r>
              <a:rPr lang="en-US" altLang="zh-CN" dirty="0"/>
              <a:t>b</a:t>
            </a:r>
            <a:r>
              <a:rPr lang="en-US" altLang="zh-CN" dirty="0" smtClean="0"/>
              <a:t>ring</a:t>
            </a:r>
            <a:r>
              <a:rPr lang="zh-CN" altLang="en-US" dirty="0" smtClean="0"/>
              <a:t> </a:t>
            </a:r>
            <a:r>
              <a:rPr lang="en-US" altLang="zh-CN" dirty="0" smtClean="0"/>
              <a:t>the</a:t>
            </a:r>
            <a:r>
              <a:rPr lang="zh-CN" altLang="en-US" dirty="0" smtClean="0"/>
              <a:t> </a:t>
            </a:r>
            <a:r>
              <a:rPr lang="en-US" altLang="zh-CN" dirty="0" smtClean="0"/>
              <a:t>written</a:t>
            </a:r>
            <a:r>
              <a:rPr lang="zh-CN" altLang="en-US" dirty="0" smtClean="0"/>
              <a:t> </a:t>
            </a:r>
            <a:r>
              <a:rPr lang="en-US" altLang="zh-CN" dirty="0" smtClean="0"/>
              <a:t>answers</a:t>
            </a:r>
            <a:r>
              <a:rPr lang="zh-CN" altLang="en-US" dirty="0" smtClean="0"/>
              <a:t> </a:t>
            </a:r>
            <a:r>
              <a:rPr lang="en-US" altLang="zh-CN" dirty="0" smtClean="0"/>
              <a:t>to</a:t>
            </a:r>
            <a:r>
              <a:rPr lang="zh-CN" altLang="en-US" dirty="0" smtClean="0"/>
              <a:t> </a:t>
            </a:r>
            <a:r>
              <a:rPr lang="en-US" altLang="zh-CN" dirty="0" smtClean="0"/>
              <a:t>TA</a:t>
            </a:r>
            <a:r>
              <a:rPr lang="zh-CN" altLang="en-US" dirty="0" smtClean="0"/>
              <a:t> </a:t>
            </a:r>
            <a:r>
              <a:rPr lang="en-US" altLang="zh-CN" dirty="0" smtClean="0"/>
              <a:t>before</a:t>
            </a:r>
            <a:r>
              <a:rPr lang="zh-CN" altLang="en-US" dirty="0" smtClean="0"/>
              <a:t> </a:t>
            </a:r>
            <a:r>
              <a:rPr lang="en-US" altLang="zh-CN" dirty="0" smtClean="0"/>
              <a:t>the</a:t>
            </a:r>
            <a:r>
              <a:rPr lang="zh-CN" altLang="en-US" dirty="0" smtClean="0"/>
              <a:t> </a:t>
            </a:r>
            <a:r>
              <a:rPr lang="en-US" altLang="zh-CN" dirty="0" smtClean="0"/>
              <a:t>class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dirty="0" smtClean="0"/>
              <a:t>1.</a:t>
            </a:r>
            <a:r>
              <a:rPr lang="zh-CN" altLang="en-US" dirty="0" smtClean="0"/>
              <a:t> </a:t>
            </a:r>
            <a:r>
              <a:rPr lang="en-US" altLang="zh-CN" dirty="0" smtClean="0"/>
              <a:t>What</a:t>
            </a:r>
            <a:r>
              <a:rPr lang="zh-CN" altLang="en-US" dirty="0" smtClean="0"/>
              <a:t> </a:t>
            </a:r>
            <a:r>
              <a:rPr lang="en-US" altLang="zh-CN" dirty="0" smtClean="0"/>
              <a:t>is</a:t>
            </a:r>
            <a:r>
              <a:rPr lang="zh-CN" altLang="en-US" dirty="0" smtClean="0"/>
              <a:t> </a:t>
            </a:r>
            <a:r>
              <a:rPr lang="en-US" altLang="zh-CN" dirty="0" smtClean="0"/>
              <a:t>Z</a:t>
            </a:r>
            <a:r>
              <a:rPr lang="en-US" altLang="zh-CN" baseline="-25000" dirty="0" smtClean="0"/>
              <a:t>N</a:t>
            </a:r>
            <a:r>
              <a:rPr lang="zh-CN" altLang="en-US" baseline="-25000" dirty="0" smtClean="0"/>
              <a:t> </a:t>
            </a:r>
            <a:r>
              <a:rPr lang="en-US" altLang="zh-CN" dirty="0" smtClean="0"/>
              <a:t>?</a:t>
            </a:r>
            <a:r>
              <a:rPr lang="zh-CN" altLang="en-US" dirty="0" smtClean="0"/>
              <a:t> </a:t>
            </a:r>
            <a:r>
              <a:rPr lang="en-US" altLang="zh-CN" dirty="0" smtClean="0"/>
              <a:t>What</a:t>
            </a:r>
            <a:r>
              <a:rPr lang="zh-CN" altLang="en-US" dirty="0" smtClean="0"/>
              <a:t> </a:t>
            </a:r>
            <a:r>
              <a:rPr lang="en-US" altLang="zh-CN" dirty="0" smtClean="0"/>
              <a:t>is</a:t>
            </a:r>
            <a:r>
              <a:rPr lang="zh-CN" altLang="en-US" dirty="0" smtClean="0"/>
              <a:t> </a:t>
            </a:r>
            <a:r>
              <a:rPr lang="en-US" dirty="0" err="1" smtClean="0">
                <a:latin typeface="Cambria Math"/>
                <a:ea typeface="Cambria Math"/>
              </a:rPr>
              <a:t>ℤ</a:t>
            </a:r>
            <a:r>
              <a:rPr lang="en-US" baseline="30000" dirty="0" smtClean="0">
                <a:ea typeface="Cambria Math"/>
              </a:rPr>
              <a:t>*</a:t>
            </a:r>
            <a:r>
              <a:rPr lang="en-US" baseline="-25000" dirty="0" smtClean="0">
                <a:ea typeface="Cambria Math"/>
              </a:rPr>
              <a:t>N</a:t>
            </a:r>
            <a:r>
              <a:rPr lang="en-US" altLang="zh-CN" dirty="0" smtClean="0">
                <a:ea typeface="Cambria Math"/>
              </a:rPr>
              <a:t>?</a:t>
            </a:r>
            <a:r>
              <a:rPr lang="zh-CN" altLang="en-US" dirty="0" smtClean="0">
                <a:ea typeface="Cambria Math"/>
              </a:rPr>
              <a:t> </a:t>
            </a:r>
            <a:r>
              <a:rPr lang="en-US" altLang="zh-CN" dirty="0" smtClean="0">
                <a:ea typeface="Cambria Math"/>
              </a:rPr>
              <a:t>Write</a:t>
            </a:r>
            <a:r>
              <a:rPr lang="zh-CN" altLang="en-US" dirty="0" smtClean="0">
                <a:ea typeface="Cambria Math"/>
              </a:rPr>
              <a:t> </a:t>
            </a:r>
            <a:r>
              <a:rPr lang="en-US" altLang="zh-CN" dirty="0" smtClean="0">
                <a:ea typeface="Cambria Math"/>
              </a:rPr>
              <a:t>down</a:t>
            </a:r>
            <a:r>
              <a:rPr lang="zh-CN" altLang="en-US" dirty="0" smtClean="0">
                <a:ea typeface="Cambria Math"/>
              </a:rPr>
              <a:t> </a:t>
            </a:r>
            <a:r>
              <a:rPr lang="en-US" altLang="zh-CN" dirty="0" smtClean="0">
                <a:ea typeface="Cambria Math"/>
              </a:rPr>
              <a:t>and</a:t>
            </a:r>
            <a:r>
              <a:rPr lang="zh-CN" altLang="en-US" dirty="0" smtClean="0">
                <a:ea typeface="Cambria Math"/>
              </a:rPr>
              <a:t> </a:t>
            </a:r>
            <a:r>
              <a:rPr lang="en-US" altLang="zh-CN" dirty="0">
                <a:ea typeface="Cambria Math"/>
              </a:rPr>
              <a:t>r</a:t>
            </a:r>
            <a:r>
              <a:rPr lang="en-US" altLang="zh-CN" dirty="0" smtClean="0">
                <a:ea typeface="Cambria Math"/>
              </a:rPr>
              <a:t>emember</a:t>
            </a:r>
            <a:r>
              <a:rPr lang="zh-CN" altLang="en-US" dirty="0" smtClean="0">
                <a:ea typeface="Cambria Math"/>
              </a:rPr>
              <a:t> </a:t>
            </a:r>
            <a:r>
              <a:rPr lang="en-US" altLang="zh-CN" dirty="0" smtClean="0">
                <a:ea typeface="Cambria Math"/>
              </a:rPr>
              <a:t>them.</a:t>
            </a:r>
            <a:r>
              <a:rPr lang="zh-CN" altLang="en-US" dirty="0" smtClean="0">
                <a:ea typeface="Cambria Math"/>
              </a:rPr>
              <a:t> </a:t>
            </a:r>
            <a:endParaRPr lang="en-US" altLang="zh-CN" dirty="0">
              <a:ea typeface="Cambria Math"/>
            </a:endParaRPr>
          </a:p>
          <a:p>
            <a:r>
              <a:rPr lang="en-US" altLang="zh-CN" dirty="0" smtClean="0">
                <a:ea typeface="Cambria Math"/>
              </a:rPr>
              <a:t>What</a:t>
            </a:r>
            <a:r>
              <a:rPr lang="zh-CN" altLang="en-US" dirty="0" smtClean="0">
                <a:ea typeface="Cambria Math"/>
              </a:rPr>
              <a:t> </a:t>
            </a:r>
            <a:r>
              <a:rPr lang="en-US" altLang="zh-CN" dirty="0" smtClean="0">
                <a:ea typeface="Cambria Math"/>
              </a:rPr>
              <a:t>is</a:t>
            </a:r>
            <a:r>
              <a:rPr lang="zh-CN" altLang="en-US" dirty="0" smtClean="0">
                <a:ea typeface="Cambria Math"/>
              </a:rPr>
              <a:t> </a:t>
            </a:r>
            <a:r>
              <a:rPr lang="en-US" altLang="zh-CN" dirty="0" smtClean="0">
                <a:ea typeface="Cambria Math"/>
              </a:rPr>
              <a:t>GCD?</a:t>
            </a:r>
            <a:r>
              <a:rPr lang="zh-CN" altLang="en-US" dirty="0" smtClean="0">
                <a:ea typeface="Cambria Math"/>
              </a:rPr>
              <a:t> </a:t>
            </a:r>
            <a:r>
              <a:rPr lang="en-US" altLang="zh-CN" dirty="0" smtClean="0">
                <a:ea typeface="Cambria Math"/>
              </a:rPr>
              <a:t>What’s</a:t>
            </a:r>
            <a:r>
              <a:rPr lang="zh-CN" altLang="en-US" dirty="0" smtClean="0">
                <a:ea typeface="Cambria Math"/>
              </a:rPr>
              <a:t> </a:t>
            </a:r>
            <a:r>
              <a:rPr lang="en-US" altLang="zh-CN" dirty="0" smtClean="0">
                <a:ea typeface="Cambria Math"/>
              </a:rPr>
              <a:t>a</a:t>
            </a:r>
            <a:r>
              <a:rPr lang="zh-CN" altLang="en-US" dirty="0" smtClean="0">
                <a:ea typeface="Cambria Math"/>
              </a:rPr>
              <a:t> </a:t>
            </a:r>
            <a:r>
              <a:rPr lang="en-US" altLang="zh-CN" dirty="0" smtClean="0">
                <a:ea typeface="Cambria Math"/>
              </a:rPr>
              <a:t>prime</a:t>
            </a:r>
            <a:r>
              <a:rPr lang="zh-CN" altLang="en-US" dirty="0" smtClean="0">
                <a:ea typeface="Cambria Math"/>
              </a:rPr>
              <a:t> </a:t>
            </a:r>
            <a:r>
              <a:rPr lang="en-US" altLang="zh-CN" dirty="0" smtClean="0">
                <a:ea typeface="Cambria Math"/>
              </a:rPr>
              <a:t>number?</a:t>
            </a:r>
            <a:r>
              <a:rPr lang="zh-CN" altLang="en-US" dirty="0" smtClean="0">
                <a:ea typeface="Cambria Math"/>
              </a:rPr>
              <a:t> </a:t>
            </a:r>
            <a:r>
              <a:rPr lang="en-US" altLang="zh-CN" dirty="0" smtClean="0">
                <a:ea typeface="Cambria Math"/>
              </a:rPr>
              <a:t>Given</a:t>
            </a:r>
            <a:r>
              <a:rPr lang="zh-CN" altLang="en-US" dirty="0" smtClean="0">
                <a:ea typeface="Cambria Math"/>
              </a:rPr>
              <a:t> </a:t>
            </a:r>
            <a:r>
              <a:rPr lang="en-US" altLang="zh-CN" dirty="0" smtClean="0">
                <a:ea typeface="Cambria Math"/>
              </a:rPr>
              <a:t>some</a:t>
            </a:r>
            <a:r>
              <a:rPr lang="zh-CN" altLang="en-US" dirty="0" smtClean="0">
                <a:ea typeface="Cambria Math"/>
              </a:rPr>
              <a:t> </a:t>
            </a:r>
            <a:r>
              <a:rPr lang="en-US" altLang="zh-CN" dirty="0" smtClean="0">
                <a:ea typeface="Cambria Math"/>
              </a:rPr>
              <a:t>examples.</a:t>
            </a:r>
            <a:r>
              <a:rPr lang="zh-CN" altLang="en-US" dirty="0" smtClean="0">
                <a:ea typeface="Cambria Math"/>
              </a:rPr>
              <a:t> </a:t>
            </a:r>
            <a:endParaRPr lang="en-US" altLang="zh-CN" dirty="0" smtClean="0"/>
          </a:p>
          <a:p>
            <a:r>
              <a:rPr lang="en-US" altLang="zh-CN" dirty="0" smtClean="0"/>
              <a:t>2.</a:t>
            </a:r>
            <a:r>
              <a:rPr lang="zh-CN" altLang="en-US" dirty="0" smtClean="0"/>
              <a:t> </a:t>
            </a:r>
            <a:r>
              <a:rPr lang="en-US" altLang="zh-CN" dirty="0" smtClean="0"/>
              <a:t>Carefully</a:t>
            </a:r>
            <a:r>
              <a:rPr lang="zh-CN" altLang="en-US" dirty="0" smtClean="0"/>
              <a:t> </a:t>
            </a:r>
            <a:r>
              <a:rPr lang="en-US" altLang="zh-CN" dirty="0" smtClean="0"/>
              <a:t>read</a:t>
            </a:r>
            <a:r>
              <a:rPr lang="zh-CN" altLang="en-US" dirty="0" smtClean="0"/>
              <a:t> </a:t>
            </a:r>
            <a:r>
              <a:rPr lang="en-US" altLang="zh-CN" dirty="0" smtClean="0"/>
              <a:t>Appendix</a:t>
            </a:r>
            <a:r>
              <a:rPr lang="zh-CN" altLang="en-US" dirty="0" smtClean="0"/>
              <a:t> </a:t>
            </a:r>
            <a:r>
              <a:rPr lang="en-US" altLang="zh-CN" dirty="0" smtClean="0"/>
              <a:t>B</a:t>
            </a:r>
            <a:r>
              <a:rPr lang="zh-CN" altLang="en-US" dirty="0" smtClean="0"/>
              <a:t> </a:t>
            </a:r>
            <a:r>
              <a:rPr lang="en-US" altLang="zh-CN" dirty="0" smtClean="0"/>
              <a:t>1</a:t>
            </a:r>
            <a:r>
              <a:rPr lang="zh-CN" altLang="en-US" dirty="0" smtClean="0"/>
              <a:t> </a:t>
            </a:r>
            <a:r>
              <a:rPr lang="en-US" altLang="zh-CN" dirty="0" smtClean="0"/>
              <a:t>and</a:t>
            </a:r>
            <a:r>
              <a:rPr lang="zh-CN" altLang="en-US" dirty="0" smtClean="0"/>
              <a:t> </a:t>
            </a:r>
            <a:r>
              <a:rPr lang="en-US" altLang="zh-CN" dirty="0" smtClean="0"/>
              <a:t>B</a:t>
            </a:r>
            <a:r>
              <a:rPr lang="zh-CN" altLang="en-US" dirty="0" smtClean="0"/>
              <a:t> </a:t>
            </a:r>
            <a:r>
              <a:rPr lang="en-US" altLang="zh-CN" dirty="0" smtClean="0"/>
              <a:t>2.1</a:t>
            </a:r>
            <a:r>
              <a:rPr lang="zh-CN" altLang="en-US" dirty="0" smtClean="0"/>
              <a:t> </a:t>
            </a:r>
            <a:r>
              <a:rPr lang="en-US" altLang="zh-CN" dirty="0" smtClean="0"/>
              <a:t>and</a:t>
            </a:r>
            <a:r>
              <a:rPr lang="zh-CN" altLang="en-US" dirty="0" smtClean="0"/>
              <a:t> </a:t>
            </a:r>
            <a:r>
              <a:rPr lang="en-US" altLang="zh-CN" dirty="0" smtClean="0"/>
              <a:t>B</a:t>
            </a:r>
            <a:r>
              <a:rPr lang="zh-CN" altLang="en-US" dirty="0" smtClean="0"/>
              <a:t> </a:t>
            </a:r>
            <a:r>
              <a:rPr lang="en-US" altLang="zh-CN" dirty="0" smtClean="0"/>
              <a:t>2.2.</a:t>
            </a:r>
            <a:r>
              <a:rPr lang="zh-CN" altLang="en-US" dirty="0" smtClean="0"/>
              <a:t> </a:t>
            </a:r>
            <a:r>
              <a:rPr lang="en-US" altLang="zh-CN" dirty="0" smtClean="0"/>
              <a:t>What</a:t>
            </a:r>
            <a:r>
              <a:rPr lang="zh-CN" altLang="en-US" dirty="0" smtClean="0"/>
              <a:t> </a:t>
            </a:r>
            <a:r>
              <a:rPr lang="en-US" altLang="zh-CN" dirty="0" smtClean="0"/>
              <a:t>are</a:t>
            </a:r>
            <a:r>
              <a:rPr lang="zh-CN" altLang="en-US" dirty="0" smtClean="0"/>
              <a:t> </a:t>
            </a:r>
            <a:r>
              <a:rPr lang="en-US" altLang="zh-CN" dirty="0" smtClean="0"/>
              <a:t>Euclidean</a:t>
            </a:r>
            <a:r>
              <a:rPr lang="zh-CN" altLang="en-US" dirty="0" smtClean="0"/>
              <a:t> </a:t>
            </a:r>
            <a:r>
              <a:rPr lang="en-US" altLang="zh-CN" dirty="0" smtClean="0"/>
              <a:t>and</a:t>
            </a:r>
            <a:r>
              <a:rPr lang="zh-CN" altLang="en-US" dirty="0" smtClean="0"/>
              <a:t> </a:t>
            </a:r>
            <a:r>
              <a:rPr lang="en-US" altLang="zh-CN" dirty="0" smtClean="0"/>
              <a:t>Extended</a:t>
            </a:r>
            <a:r>
              <a:rPr lang="zh-CN" altLang="en-US" dirty="0" smtClean="0"/>
              <a:t> </a:t>
            </a:r>
            <a:r>
              <a:rPr lang="en-US" altLang="zh-CN" dirty="0" smtClean="0"/>
              <a:t>Euclidean</a:t>
            </a:r>
            <a:r>
              <a:rPr lang="zh-CN" altLang="en-US" dirty="0" smtClean="0"/>
              <a:t> </a:t>
            </a:r>
            <a:r>
              <a:rPr lang="en-US" altLang="zh-CN" dirty="0" smtClean="0"/>
              <a:t>algorithms?</a:t>
            </a:r>
            <a:r>
              <a:rPr lang="zh-CN" altLang="en-US" dirty="0" smtClean="0"/>
              <a:t> </a:t>
            </a:r>
            <a:r>
              <a:rPr lang="en-US" altLang="zh-CN" dirty="0" smtClean="0"/>
              <a:t>What</a:t>
            </a:r>
            <a:r>
              <a:rPr lang="zh-CN" altLang="en-US" dirty="0" smtClean="0"/>
              <a:t> </a:t>
            </a:r>
            <a:r>
              <a:rPr lang="en-US" altLang="zh-CN" dirty="0" smtClean="0"/>
              <a:t>can</a:t>
            </a:r>
            <a:r>
              <a:rPr lang="zh-CN" altLang="en-US" dirty="0" smtClean="0"/>
              <a:t> </a:t>
            </a:r>
            <a:r>
              <a:rPr lang="en-US" altLang="zh-CN" dirty="0" smtClean="0"/>
              <a:t>they</a:t>
            </a:r>
            <a:r>
              <a:rPr lang="zh-CN" altLang="en-US" dirty="0" smtClean="0"/>
              <a:t> </a:t>
            </a:r>
            <a:r>
              <a:rPr lang="en-US" altLang="zh-CN" dirty="0" smtClean="0"/>
              <a:t>solve,</a:t>
            </a:r>
            <a:r>
              <a:rPr lang="zh-CN" altLang="en-US" dirty="0" smtClean="0"/>
              <a:t> </a:t>
            </a:r>
            <a:r>
              <a:rPr lang="en-US" altLang="zh-CN" dirty="0" smtClean="0"/>
              <a:t>respectively?</a:t>
            </a:r>
            <a:r>
              <a:rPr lang="zh-CN" altLang="en-US" dirty="0" smtClean="0"/>
              <a:t>  </a:t>
            </a:r>
            <a:endParaRPr lang="en-US" altLang="zh-CN" dirty="0" smtClean="0"/>
          </a:p>
          <a:p>
            <a:endParaRPr lang="en-US" altLang="zh-CN" dirty="0" smtClean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1871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Exponentiation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Compute a</a:t>
            </a:r>
            <a:r>
              <a:rPr lang="en-US" baseline="30000" dirty="0" smtClean="0"/>
              <a:t>b</a:t>
            </a:r>
            <a:r>
              <a:rPr lang="en-US" dirty="0" smtClean="0"/>
              <a:t> ?</a:t>
            </a:r>
          </a:p>
          <a:p>
            <a:pPr lvl="1"/>
            <a:r>
              <a:rPr lang="en-US" dirty="0" err="1" smtClean="0"/>
              <a:t>ǁa</a:t>
            </a:r>
            <a:r>
              <a:rPr lang="en-US" baseline="30000" dirty="0" err="1" smtClean="0"/>
              <a:t>b</a:t>
            </a:r>
            <a:r>
              <a:rPr lang="en-US" dirty="0" err="1" smtClean="0"/>
              <a:t>ǁ</a:t>
            </a:r>
            <a:r>
              <a:rPr lang="en-US" dirty="0" smtClean="0"/>
              <a:t> = O(b · </a:t>
            </a:r>
            <a:r>
              <a:rPr lang="en-US" dirty="0" err="1" smtClean="0"/>
              <a:t>ǁaǁ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Just writing down the answer takes </a:t>
            </a:r>
            <a:r>
              <a:rPr lang="en-US" i="1" dirty="0" smtClean="0"/>
              <a:t>exponential</a:t>
            </a:r>
            <a:r>
              <a:rPr lang="en-US" dirty="0" smtClean="0"/>
              <a:t> time!</a:t>
            </a:r>
          </a:p>
          <a:p>
            <a:pPr lvl="2"/>
            <a:endParaRPr lang="en-US" dirty="0"/>
          </a:p>
          <a:p>
            <a:r>
              <a:rPr lang="en-US" dirty="0" smtClean="0"/>
              <a:t>Instead, look at modular exponentiation</a:t>
            </a:r>
          </a:p>
          <a:p>
            <a:pPr lvl="1"/>
            <a:r>
              <a:rPr lang="en-US" dirty="0" smtClean="0"/>
              <a:t>I.e., </a:t>
            </a:r>
            <a:r>
              <a:rPr lang="en-US" dirty="0"/>
              <a:t>c</a:t>
            </a:r>
            <a:r>
              <a:rPr lang="en-US" dirty="0" smtClean="0"/>
              <a:t>ompute [a</a:t>
            </a:r>
            <a:r>
              <a:rPr lang="en-US" baseline="30000" dirty="0" smtClean="0"/>
              <a:t>b</a:t>
            </a:r>
            <a:r>
              <a:rPr lang="en-US" dirty="0" smtClean="0"/>
              <a:t> mod N]</a:t>
            </a:r>
          </a:p>
          <a:p>
            <a:pPr lvl="1"/>
            <a:r>
              <a:rPr lang="en-US" dirty="0" smtClean="0"/>
              <a:t>Size of the answer &lt; </a:t>
            </a:r>
            <a:r>
              <a:rPr lang="en-US" dirty="0" err="1" smtClean="0"/>
              <a:t>ǁNǁ</a:t>
            </a:r>
            <a:endParaRPr lang="en-US" dirty="0" smtClean="0"/>
          </a:p>
          <a:p>
            <a:pPr lvl="1"/>
            <a:r>
              <a:rPr lang="en-US" dirty="0" smtClean="0"/>
              <a:t>How to do it?</a:t>
            </a:r>
          </a:p>
          <a:p>
            <a:pPr lvl="2"/>
            <a:r>
              <a:rPr lang="en-US" dirty="0" smtClean="0"/>
              <a:t>Computing a</a:t>
            </a:r>
            <a:r>
              <a:rPr lang="en-US" baseline="30000" dirty="0" smtClean="0"/>
              <a:t>b</a:t>
            </a:r>
            <a:r>
              <a:rPr lang="en-US" dirty="0" smtClean="0"/>
              <a:t> and then reducing modulo N will not work…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3312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Efficient exponentiation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Consider the following algorithm:</a:t>
            </a:r>
            <a:br>
              <a:rPr lang="en-US" dirty="0" smtClean="0"/>
            </a:br>
            <a:r>
              <a:rPr lang="en-US" dirty="0" smtClean="0"/>
              <a:t>  </a:t>
            </a:r>
            <a:r>
              <a:rPr lang="en-US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exp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(a, b, N) {</a:t>
            </a:r>
            <a:b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// assume b 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  <a:sym typeface="Symbol"/>
              </a:rPr>
              <a:t> 0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b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</a:t>
            </a:r>
            <a:r>
              <a:rPr lang="en-US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ans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1;</a:t>
            </a:r>
            <a:b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for (</a:t>
            </a:r>
            <a:r>
              <a:rPr lang="en-US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=1, </a:t>
            </a:r>
            <a:r>
              <a:rPr lang="en-US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≤ b; </a:t>
            </a:r>
            <a:r>
              <a:rPr lang="en-US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++) </a:t>
            </a:r>
            <a:b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ans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[</a:t>
            </a:r>
            <a:r>
              <a:rPr lang="en-US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ans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* a mod N];</a:t>
            </a:r>
            <a:b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return </a:t>
            </a:r>
            <a:r>
              <a:rPr lang="en-US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ans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b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}</a:t>
            </a:r>
          </a:p>
          <a:p>
            <a:endParaRPr lang="en-US" dirty="0" smtClean="0">
              <a:cs typeface="Courier New" panose="02070309020205020404" pitchFamily="49" charset="0"/>
            </a:endParaRPr>
          </a:p>
          <a:p>
            <a:r>
              <a:rPr lang="en-US" dirty="0" smtClean="0">
                <a:cs typeface="Courier New" panose="02070309020205020404" pitchFamily="49" charset="0"/>
              </a:rPr>
              <a:t>This is an exponential-time algorithm!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  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53335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Efficient exponentiation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Assume b = 2</a:t>
            </a:r>
            <a:r>
              <a:rPr lang="en-US" baseline="30000" dirty="0" smtClean="0"/>
              <a:t>k</a:t>
            </a:r>
            <a:r>
              <a:rPr lang="en-US" dirty="0" smtClean="0"/>
              <a:t> for simplicity</a:t>
            </a:r>
          </a:p>
          <a:p>
            <a:pPr lvl="1"/>
            <a:r>
              <a:rPr lang="en-US" dirty="0" smtClean="0"/>
              <a:t>The preceding algorithm roughly corresponds to computing a*a*a*…*a</a:t>
            </a:r>
          </a:p>
          <a:p>
            <a:pPr lvl="1"/>
            <a:r>
              <a:rPr lang="en-US" dirty="0" smtClean="0"/>
              <a:t>Better: compute (((a</a:t>
            </a:r>
            <a:r>
              <a:rPr lang="en-US" baseline="30000" dirty="0" smtClean="0"/>
              <a:t>2</a:t>
            </a:r>
            <a:r>
              <a:rPr lang="en-US" dirty="0" smtClean="0"/>
              <a:t>)</a:t>
            </a:r>
            <a:r>
              <a:rPr lang="en-US" baseline="30000" dirty="0" smtClean="0"/>
              <a:t>2</a:t>
            </a:r>
            <a:r>
              <a:rPr lang="en-US" dirty="0" smtClean="0"/>
              <a:t>)</a:t>
            </a:r>
            <a:r>
              <a:rPr lang="en-US" baseline="30000" dirty="0" smtClean="0"/>
              <a:t>2</a:t>
            </a:r>
            <a:r>
              <a:rPr lang="en-US" dirty="0" smtClean="0"/>
              <a:t>…)</a:t>
            </a:r>
            <a:r>
              <a:rPr lang="en-US" baseline="30000" dirty="0" smtClean="0"/>
              <a:t>2</a:t>
            </a:r>
            <a:endParaRPr lang="en-US" dirty="0" smtClean="0"/>
          </a:p>
          <a:p>
            <a:pPr lvl="1"/>
            <a:r>
              <a:rPr lang="en-US" dirty="0" smtClean="0"/>
              <a:t>2</a:t>
            </a:r>
            <a:r>
              <a:rPr lang="en-US" baseline="30000" dirty="0" smtClean="0"/>
              <a:t>k</a:t>
            </a:r>
            <a:r>
              <a:rPr lang="en-US" dirty="0" smtClean="0"/>
              <a:t> multiplications vs. k </a:t>
            </a:r>
            <a:r>
              <a:rPr lang="en-US" dirty="0" err="1" smtClean="0"/>
              <a:t>squarings</a:t>
            </a:r>
            <a:endParaRPr lang="en-US" dirty="0" smtClean="0"/>
          </a:p>
          <a:p>
            <a:pPr lvl="2"/>
            <a:r>
              <a:rPr lang="en-US" dirty="0" smtClean="0"/>
              <a:t>Note k = O(</a:t>
            </a:r>
            <a:r>
              <a:rPr lang="en-US" dirty="0" err="1" smtClean="0"/>
              <a:t>ǁbǁ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8587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Efficient exponentiation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3300" dirty="0" smtClean="0"/>
              <a:t>Consider the following algorithm:</a:t>
            </a:r>
            <a:br>
              <a:rPr lang="en-US" sz="3300" dirty="0" smtClean="0"/>
            </a:br>
            <a:r>
              <a:rPr lang="en-US" dirty="0" smtClean="0"/>
              <a:t>  </a:t>
            </a:r>
            <a:r>
              <a:rPr lang="en-US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exp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(a, b, N) {</a:t>
            </a:r>
            <a:b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// assume b 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  <a:sym typeface="Symbol"/>
              </a:rPr>
              <a:t> 0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b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x=a, t=1;</a:t>
            </a:r>
            <a:b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while (b&gt;0) {</a:t>
            </a:r>
            <a:b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if (b odd)</a:t>
            </a:r>
            <a:b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t = [t * x mod N], b = b-1;</a:t>
            </a:r>
            <a:b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x = [x</a:t>
            </a:r>
            <a:r>
              <a:rPr lang="en-US" sz="2400" baseline="30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mod N],  b = b/2;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b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return t;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dirty="0" smtClean="0">
              <a:cs typeface="Courier New" panose="02070309020205020404" pitchFamily="49" charset="0"/>
            </a:endParaRPr>
          </a:p>
          <a:p>
            <a:r>
              <a:rPr lang="en-US" sz="3300" dirty="0" smtClean="0">
                <a:cs typeface="Courier New" panose="02070309020205020404" pitchFamily="49" charset="0"/>
              </a:rPr>
              <a:t>Why does this work?</a:t>
            </a:r>
          </a:p>
          <a:p>
            <a:pPr lvl="1"/>
            <a:r>
              <a:rPr lang="en-US" dirty="0">
                <a:cs typeface="Courier New" panose="02070309020205020404" pitchFamily="49" charset="0"/>
              </a:rPr>
              <a:t>I</a:t>
            </a:r>
            <a:r>
              <a:rPr lang="en-US" dirty="0" smtClean="0">
                <a:cs typeface="Courier New" panose="02070309020205020404" pitchFamily="49" charset="0"/>
              </a:rPr>
              <a:t>nvariant</a:t>
            </a:r>
            <a:r>
              <a:rPr lang="en-US" dirty="0">
                <a:cs typeface="Courier New" panose="02070309020205020404" pitchFamily="49" charset="0"/>
              </a:rPr>
              <a:t>: answer is [t </a:t>
            </a:r>
            <a:r>
              <a:rPr lang="en-US" dirty="0" err="1">
                <a:cs typeface="Courier New" panose="02070309020205020404" pitchFamily="49" charset="0"/>
              </a:rPr>
              <a:t>x</a:t>
            </a:r>
            <a:r>
              <a:rPr lang="en-US" baseline="30000" dirty="0" err="1">
                <a:cs typeface="Courier New" panose="02070309020205020404" pitchFamily="49" charset="0"/>
              </a:rPr>
              <a:t>b</a:t>
            </a:r>
            <a:r>
              <a:rPr lang="en-US" dirty="0">
                <a:cs typeface="Courier New" panose="02070309020205020404" pitchFamily="49" charset="0"/>
              </a:rPr>
              <a:t> mod N]</a:t>
            </a:r>
          </a:p>
          <a:p>
            <a:r>
              <a:rPr lang="en-US" sz="3300" dirty="0">
                <a:cs typeface="Courier New" panose="02070309020205020404" pitchFamily="49" charset="0"/>
              </a:rPr>
              <a:t>R</a:t>
            </a:r>
            <a:r>
              <a:rPr lang="en-US" sz="3300" dirty="0" smtClean="0">
                <a:cs typeface="Courier New" panose="02070309020205020404" pitchFamily="49" charset="0"/>
              </a:rPr>
              <a:t>unning time is polynomial in </a:t>
            </a:r>
            <a:r>
              <a:rPr lang="en-US" sz="3600" dirty="0" err="1" smtClean="0"/>
              <a:t>ǁaǁ</a:t>
            </a:r>
            <a:r>
              <a:rPr lang="en-US" sz="3600" dirty="0" smtClean="0"/>
              <a:t>, </a:t>
            </a:r>
            <a:r>
              <a:rPr lang="en-US" sz="3600" dirty="0" err="1" smtClean="0"/>
              <a:t>ǁbǁ</a:t>
            </a:r>
            <a:r>
              <a:rPr lang="en-US" sz="3600" dirty="0" smtClean="0"/>
              <a:t>, </a:t>
            </a:r>
            <a:r>
              <a:rPr lang="en-US" sz="3600" dirty="0" err="1" smtClean="0"/>
              <a:t>ǁNǁ</a:t>
            </a:r>
            <a:endParaRPr lang="en-US" sz="3300" dirty="0"/>
          </a:p>
        </p:txBody>
      </p:sp>
    </p:spTree>
    <p:extLst>
      <p:ext uri="{BB962C8B-B14F-4D97-AF65-F5344CB8AC3E}">
        <p14:creationId xmlns:p14="http://schemas.microsoft.com/office/powerpoint/2010/main" val="9209109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Primes and divisibility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Assume you have encountered this before…</a:t>
            </a:r>
          </a:p>
          <a:p>
            <a:r>
              <a:rPr lang="en-US" dirty="0" smtClean="0"/>
              <a:t>Notation a | b</a:t>
            </a:r>
          </a:p>
          <a:p>
            <a:r>
              <a:rPr lang="en-US" dirty="0" smtClean="0"/>
              <a:t>If a | b then a is a </a:t>
            </a:r>
            <a:r>
              <a:rPr lang="en-US" i="1" dirty="0" smtClean="0"/>
              <a:t>divisor</a:t>
            </a:r>
            <a:r>
              <a:rPr lang="en-US" dirty="0" smtClean="0"/>
              <a:t> of b</a:t>
            </a:r>
          </a:p>
          <a:p>
            <a:r>
              <a:rPr lang="en-US" dirty="0" smtClean="0"/>
              <a:t>p&gt;1 is </a:t>
            </a:r>
            <a:r>
              <a:rPr lang="en-US" i="1" dirty="0" smtClean="0"/>
              <a:t>prime</a:t>
            </a:r>
            <a:r>
              <a:rPr lang="en-US" dirty="0" smtClean="0"/>
              <a:t> if its only divisors are 1 and p</a:t>
            </a:r>
          </a:p>
          <a:p>
            <a:pPr lvl="1"/>
            <a:r>
              <a:rPr lang="en-US" dirty="0" smtClean="0"/>
              <a:t>p is </a:t>
            </a:r>
            <a:r>
              <a:rPr lang="en-US" i="1" dirty="0" smtClean="0"/>
              <a:t>composite</a:t>
            </a:r>
            <a:r>
              <a:rPr lang="en-US" dirty="0" smtClean="0"/>
              <a:t> otherwise</a:t>
            </a:r>
          </a:p>
          <a:p>
            <a:r>
              <a:rPr lang="en-US" dirty="0" smtClean="0"/>
              <a:t>d = </a:t>
            </a:r>
            <a:r>
              <a:rPr lang="en-US" dirty="0" err="1" smtClean="0"/>
              <a:t>gcd</a:t>
            </a:r>
            <a:r>
              <a:rPr lang="en-US" dirty="0" smtClean="0"/>
              <a:t>(a, b) if both:</a:t>
            </a:r>
          </a:p>
          <a:p>
            <a:pPr lvl="1"/>
            <a:r>
              <a:rPr lang="en-US" dirty="0" smtClean="0"/>
              <a:t>d | a and d | b</a:t>
            </a:r>
          </a:p>
          <a:p>
            <a:pPr lvl="1"/>
            <a:r>
              <a:rPr lang="en-US" dirty="0"/>
              <a:t>d</a:t>
            </a:r>
            <a:r>
              <a:rPr lang="en-US" dirty="0" smtClean="0"/>
              <a:t> is the largest integer with that property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5032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Primes and divisibility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1</a:t>
            </a:r>
            <a:r>
              <a:rPr lang="en-US" dirty="0" smtClean="0"/>
              <a:t> | </a:t>
            </a:r>
            <a:r>
              <a:rPr lang="en-US" altLang="zh-CN" dirty="0" smtClean="0"/>
              <a:t>8;</a:t>
            </a:r>
            <a:r>
              <a:rPr lang="zh-CN" altLang="en-US" dirty="0" smtClean="0"/>
              <a:t> </a:t>
            </a:r>
            <a:r>
              <a:rPr lang="en-US" altLang="zh-CN" dirty="0" smtClean="0"/>
              <a:t>3</a:t>
            </a:r>
            <a:r>
              <a:rPr lang="zh-CN" altLang="en-US" dirty="0" smtClean="0"/>
              <a:t> </a:t>
            </a:r>
            <a:r>
              <a:rPr lang="en-US" altLang="zh-CN" dirty="0" smtClean="0"/>
              <a:t>|</a:t>
            </a:r>
            <a:r>
              <a:rPr lang="zh-CN" altLang="en-US" dirty="0" smtClean="0"/>
              <a:t> </a:t>
            </a:r>
            <a:r>
              <a:rPr lang="en-US" altLang="zh-CN" dirty="0" smtClean="0"/>
              <a:t>21;</a:t>
            </a:r>
            <a:r>
              <a:rPr lang="zh-CN" altLang="en-US" dirty="0" smtClean="0"/>
              <a:t> </a:t>
            </a:r>
            <a:r>
              <a:rPr lang="en-US" altLang="zh-CN" dirty="0" smtClean="0"/>
              <a:t>4</a:t>
            </a:r>
            <a:r>
              <a:rPr lang="zh-CN" altLang="en-US" dirty="0" smtClean="0"/>
              <a:t> </a:t>
            </a:r>
            <a:r>
              <a:rPr lang="en-US" altLang="zh-CN" dirty="0" smtClean="0"/>
              <a:t>|</a:t>
            </a:r>
            <a:r>
              <a:rPr lang="zh-CN" altLang="en-US" dirty="0" smtClean="0"/>
              <a:t> </a:t>
            </a:r>
            <a:r>
              <a:rPr lang="en-US" altLang="zh-CN" dirty="0" smtClean="0"/>
              <a:t>9?</a:t>
            </a:r>
            <a:endParaRPr lang="en-US" dirty="0" smtClean="0"/>
          </a:p>
          <a:p>
            <a:r>
              <a:rPr lang="en-US" altLang="zh-CN" dirty="0" smtClean="0"/>
              <a:t>1,</a:t>
            </a:r>
            <a:r>
              <a:rPr lang="zh-CN" altLang="en-US" dirty="0" smtClean="0"/>
              <a:t> </a:t>
            </a:r>
            <a:r>
              <a:rPr lang="en-US" altLang="zh-CN" dirty="0" smtClean="0"/>
              <a:t>2,</a:t>
            </a:r>
            <a:r>
              <a:rPr lang="zh-CN" altLang="en-US" dirty="0" smtClean="0"/>
              <a:t> </a:t>
            </a:r>
            <a:r>
              <a:rPr lang="en-US" altLang="zh-CN" dirty="0" smtClean="0"/>
              <a:t>3,</a:t>
            </a:r>
            <a:r>
              <a:rPr lang="zh-CN" altLang="en-US" dirty="0" smtClean="0"/>
              <a:t> </a:t>
            </a:r>
            <a:r>
              <a:rPr lang="en-US" altLang="zh-CN" dirty="0" smtClean="0"/>
              <a:t>5,</a:t>
            </a:r>
            <a:r>
              <a:rPr lang="zh-CN" altLang="en-US" dirty="0" smtClean="0"/>
              <a:t> </a:t>
            </a:r>
            <a:r>
              <a:rPr lang="en-US" altLang="zh-CN" dirty="0" smtClean="0"/>
              <a:t>7,</a:t>
            </a:r>
            <a:r>
              <a:rPr lang="zh-CN" altLang="en-US" dirty="0" smtClean="0"/>
              <a:t> </a:t>
            </a:r>
            <a:r>
              <a:rPr lang="en-US" altLang="zh-CN" dirty="0" smtClean="0"/>
              <a:t>11</a:t>
            </a:r>
            <a:r>
              <a:rPr lang="mr-IN" altLang="zh-CN" dirty="0" smtClean="0"/>
              <a:t>…</a:t>
            </a:r>
            <a:r>
              <a:rPr lang="en-US" dirty="0" smtClean="0"/>
              <a:t> </a:t>
            </a:r>
            <a:r>
              <a:rPr lang="en-US" altLang="zh-CN" dirty="0" smtClean="0"/>
              <a:t>are</a:t>
            </a:r>
            <a:r>
              <a:rPr lang="en-US" dirty="0" smtClean="0"/>
              <a:t> </a:t>
            </a:r>
            <a:r>
              <a:rPr lang="en-US" i="1" dirty="0" smtClean="0"/>
              <a:t>prime</a:t>
            </a:r>
            <a:r>
              <a:rPr lang="en-US" altLang="zh-CN" i="1" dirty="0" smtClean="0"/>
              <a:t>s</a:t>
            </a:r>
            <a:r>
              <a:rPr lang="en-US" dirty="0" smtClean="0"/>
              <a:t> </a:t>
            </a:r>
          </a:p>
          <a:p>
            <a:r>
              <a:rPr lang="en-US" altLang="zh-CN" dirty="0"/>
              <a:t>2</a:t>
            </a:r>
            <a:r>
              <a:rPr lang="en-US" dirty="0" smtClean="0"/>
              <a:t> = </a:t>
            </a:r>
            <a:r>
              <a:rPr lang="en-US" dirty="0" err="1" smtClean="0"/>
              <a:t>gcd</a:t>
            </a:r>
            <a:r>
              <a:rPr lang="en-US" dirty="0" smtClean="0"/>
              <a:t>(</a:t>
            </a:r>
            <a:r>
              <a:rPr lang="en-US" altLang="zh-CN" dirty="0" smtClean="0"/>
              <a:t>2</a:t>
            </a:r>
            <a:r>
              <a:rPr lang="en-US" dirty="0" smtClean="0"/>
              <a:t>, </a:t>
            </a:r>
            <a:r>
              <a:rPr lang="en-US" altLang="zh-CN" dirty="0"/>
              <a:t>4</a:t>
            </a:r>
            <a:r>
              <a:rPr lang="en-US" dirty="0" smtClean="0"/>
              <a:t>) </a:t>
            </a:r>
          </a:p>
          <a:p>
            <a:r>
              <a:rPr lang="en-US" altLang="zh-CN" dirty="0" smtClean="0"/>
              <a:t>1</a:t>
            </a:r>
            <a:r>
              <a:rPr lang="zh-CN" altLang="en-US" dirty="0" smtClean="0"/>
              <a:t> </a:t>
            </a:r>
            <a:r>
              <a:rPr lang="en-US" altLang="zh-CN" dirty="0" smtClean="0"/>
              <a:t>=</a:t>
            </a:r>
            <a:r>
              <a:rPr lang="zh-CN" altLang="en-US" dirty="0" smtClean="0"/>
              <a:t> </a:t>
            </a:r>
            <a:r>
              <a:rPr lang="en-US" altLang="zh-CN" dirty="0" err="1" smtClean="0"/>
              <a:t>gcd</a:t>
            </a:r>
            <a:r>
              <a:rPr lang="zh-CN" altLang="en-US" dirty="0" smtClean="0"/>
              <a:t> </a:t>
            </a:r>
            <a:r>
              <a:rPr lang="en-US" altLang="zh-CN" dirty="0" smtClean="0"/>
              <a:t>(7,</a:t>
            </a:r>
            <a:r>
              <a:rPr lang="zh-CN" altLang="en-US" dirty="0" smtClean="0"/>
              <a:t> </a:t>
            </a:r>
            <a:r>
              <a:rPr lang="en-US" altLang="zh-CN" dirty="0" smtClean="0"/>
              <a:t>11)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3984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Computing </a:t>
            </a:r>
            <a:r>
              <a:rPr lang="en-US" dirty="0" err="1" smtClean="0"/>
              <a:t>gcd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Can compute </a:t>
            </a:r>
            <a:r>
              <a:rPr lang="en-US" dirty="0" err="1" smtClean="0"/>
              <a:t>gcd</a:t>
            </a:r>
            <a:r>
              <a:rPr lang="en-US" dirty="0" smtClean="0"/>
              <a:t>(a, b) by factoring a and b and looking for common prime factors…</a:t>
            </a:r>
          </a:p>
          <a:p>
            <a:pPr lvl="1"/>
            <a:r>
              <a:rPr lang="en-US" dirty="0" smtClean="0"/>
              <a:t>This is not (known to be) efficient!</a:t>
            </a:r>
          </a:p>
          <a:p>
            <a:endParaRPr lang="en-US" dirty="0"/>
          </a:p>
          <a:p>
            <a:r>
              <a:rPr lang="en-US" dirty="0" smtClean="0"/>
              <a:t>Can use the Euclidean algorithm to compute </a:t>
            </a:r>
            <a:r>
              <a:rPr lang="en-US" dirty="0" err="1" smtClean="0"/>
              <a:t>gcd</a:t>
            </a:r>
            <a:r>
              <a:rPr lang="en-US" dirty="0" smtClean="0"/>
              <a:t>(a, b)</a:t>
            </a:r>
          </a:p>
          <a:p>
            <a:pPr lvl="1"/>
            <a:r>
              <a:rPr lang="en-US" dirty="0" smtClean="0"/>
              <a:t>One of the earliest nontrivial algorithms!</a:t>
            </a:r>
          </a:p>
          <a:p>
            <a:pPr lvl="1"/>
            <a:r>
              <a:rPr lang="en-US" dirty="0" smtClean="0"/>
              <a:t>See book for details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0290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Given a, b &gt; 0, there exist integers X, Y such that </a:t>
            </a:r>
            <a:r>
              <a:rPr lang="en-US" dirty="0" err="1" smtClean="0"/>
              <a:t>Xa</a:t>
            </a:r>
            <a:r>
              <a:rPr lang="en-US" dirty="0" smtClean="0"/>
              <a:t> + </a:t>
            </a:r>
            <a:r>
              <a:rPr lang="en-US" dirty="0" err="1" smtClean="0"/>
              <a:t>Yb</a:t>
            </a:r>
            <a:r>
              <a:rPr lang="en-US" dirty="0" smtClean="0"/>
              <a:t> = </a:t>
            </a:r>
            <a:r>
              <a:rPr lang="en-US" dirty="0" err="1" smtClean="0"/>
              <a:t>gcd</a:t>
            </a:r>
            <a:r>
              <a:rPr lang="en-US" dirty="0" smtClean="0"/>
              <a:t>(a, b)</a:t>
            </a:r>
          </a:p>
          <a:p>
            <a:pPr lvl="1"/>
            <a:r>
              <a:rPr lang="en-US" dirty="0" smtClean="0"/>
              <a:t>See book for proof</a:t>
            </a:r>
          </a:p>
          <a:p>
            <a:pPr lvl="1"/>
            <a:endParaRPr lang="en-US" dirty="0"/>
          </a:p>
          <a:p>
            <a:r>
              <a:rPr lang="en-US" dirty="0" smtClean="0"/>
              <a:t>Can use the </a:t>
            </a:r>
            <a:r>
              <a:rPr lang="en-US" i="1" dirty="0" smtClean="0"/>
              <a:t>extended Euclidean algorithm </a:t>
            </a:r>
            <a:r>
              <a:rPr lang="en-US" dirty="0" smtClean="0"/>
              <a:t>to compute X, 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29139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Modular inverses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b</a:t>
            </a:r>
            <a:r>
              <a:rPr lang="en-US" dirty="0" smtClean="0"/>
              <a:t> is </a:t>
            </a:r>
            <a:r>
              <a:rPr lang="en-US" i="1" dirty="0" smtClean="0"/>
              <a:t>invertible</a:t>
            </a:r>
            <a:r>
              <a:rPr lang="en-US" dirty="0" smtClean="0"/>
              <a:t> modulo N if there exists an integer a such that </a:t>
            </a:r>
            <a:r>
              <a:rPr lang="en-US" dirty="0" err="1" smtClean="0"/>
              <a:t>ab</a:t>
            </a:r>
            <a:r>
              <a:rPr lang="en-US" dirty="0" smtClean="0"/>
              <a:t> = 1 mod N</a:t>
            </a:r>
          </a:p>
          <a:p>
            <a:pPr lvl="1"/>
            <a:r>
              <a:rPr lang="en-US" dirty="0" smtClean="0"/>
              <a:t>Let [b</a:t>
            </a:r>
            <a:r>
              <a:rPr lang="en-US" baseline="30000" dirty="0" smtClean="0"/>
              <a:t>-1</a:t>
            </a:r>
            <a:r>
              <a:rPr lang="en-US" dirty="0" smtClean="0"/>
              <a:t> mod N] denote the unique such b that lies in the range {0, …, N-1}</a:t>
            </a:r>
          </a:p>
          <a:p>
            <a:endParaRPr lang="en-US" dirty="0"/>
          </a:p>
          <a:p>
            <a:r>
              <a:rPr lang="en-US" dirty="0" smtClean="0"/>
              <a:t>Division by b modulo N only defined when b is invertible modulo N</a:t>
            </a:r>
          </a:p>
          <a:p>
            <a:pPr lvl="1"/>
            <a:r>
              <a:rPr lang="en-US" dirty="0" smtClean="0"/>
              <a:t>In that case, [a/b mod N] defined as [a </a:t>
            </a:r>
            <a:r>
              <a:rPr lang="en-US" dirty="0"/>
              <a:t>b</a:t>
            </a:r>
            <a:r>
              <a:rPr lang="en-US" baseline="30000" dirty="0" smtClean="0"/>
              <a:t>-1</a:t>
            </a:r>
            <a:r>
              <a:rPr lang="en-US" dirty="0" smtClean="0"/>
              <a:t> mod N]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654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Cancellation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“</a:t>
            </a:r>
            <a:r>
              <a:rPr lang="en-US" dirty="0"/>
              <a:t>E</a:t>
            </a:r>
            <a:r>
              <a:rPr lang="en-US" dirty="0" smtClean="0"/>
              <a:t>xpected” cancellation rule applies for invertible elements</a:t>
            </a:r>
          </a:p>
          <a:p>
            <a:r>
              <a:rPr lang="en-US" dirty="0" smtClean="0"/>
              <a:t>I.e., if </a:t>
            </a:r>
            <a:r>
              <a:rPr lang="en-US" dirty="0" err="1" smtClean="0"/>
              <a:t>a</a:t>
            </a:r>
            <a:r>
              <a:rPr lang="en-US" dirty="0" err="1"/>
              <a:t>b</a:t>
            </a:r>
            <a:r>
              <a:rPr lang="en-US" dirty="0" smtClean="0"/>
              <a:t> = </a:t>
            </a:r>
            <a:r>
              <a:rPr lang="en-US" dirty="0" err="1" smtClean="0"/>
              <a:t>cb</a:t>
            </a:r>
            <a:r>
              <a:rPr lang="en-US" dirty="0" smtClean="0"/>
              <a:t> mod N and b is invertible modulo N, then a = c mod N</a:t>
            </a:r>
          </a:p>
          <a:p>
            <a:pPr lvl="1"/>
            <a:r>
              <a:rPr lang="en-US" dirty="0" smtClean="0"/>
              <a:t>Proof: multiply both sides by b</a:t>
            </a:r>
            <a:r>
              <a:rPr lang="en-US" baseline="30000" dirty="0" smtClean="0"/>
              <a:t>-1</a:t>
            </a:r>
            <a:endParaRPr lang="en-US" dirty="0" smtClean="0"/>
          </a:p>
          <a:p>
            <a:r>
              <a:rPr lang="en-US" dirty="0" smtClean="0"/>
              <a:t>Note: this is </a:t>
            </a:r>
            <a:r>
              <a:rPr lang="en-US" u="sng" dirty="0" smtClean="0"/>
              <a:t>not true </a:t>
            </a:r>
            <a:r>
              <a:rPr lang="en-US" dirty="0" smtClean="0"/>
              <a:t>if b is not invertible</a:t>
            </a:r>
          </a:p>
          <a:p>
            <a:pPr lvl="1"/>
            <a:r>
              <a:rPr lang="en-US" dirty="0" smtClean="0"/>
              <a:t>E.g., 3*2 = 15*2 mod 8 but 3 </a:t>
            </a:r>
            <a:r>
              <a:rPr lang="en-US" dirty="0" smtClean="0">
                <a:sym typeface="Symbol" panose="05050102010706020507" pitchFamily="18" charset="2"/>
              </a:rPr>
              <a:t> 15 mod 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13005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743200"/>
            <a:ext cx="6400800" cy="1752600"/>
          </a:xfrm>
        </p:spPr>
        <p:txBody>
          <a:bodyPr>
            <a:normAutofit/>
          </a:bodyPr>
          <a:lstStyle/>
          <a:p>
            <a:r>
              <a:rPr lang="en-US" sz="4000" dirty="0" smtClean="0">
                <a:solidFill>
                  <a:schemeClr val="tx1"/>
                </a:solidFill>
              </a:rPr>
              <a:t>(Computational)</a:t>
            </a:r>
            <a:br>
              <a:rPr lang="en-US" sz="4000" dirty="0" smtClean="0">
                <a:solidFill>
                  <a:schemeClr val="tx1"/>
                </a:solidFill>
              </a:rPr>
            </a:br>
            <a:r>
              <a:rPr lang="en-US" sz="4000" dirty="0" smtClean="0">
                <a:solidFill>
                  <a:schemeClr val="tx1"/>
                </a:solidFill>
              </a:rPr>
              <a:t>number theory</a:t>
            </a:r>
            <a:endParaRPr lang="en-US" sz="4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444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Invertibility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How to determine whether b is invertible modulo N?</a:t>
            </a:r>
          </a:p>
          <a:p>
            <a:r>
              <a:rPr lang="en-US" dirty="0" err="1" smtClean="0"/>
              <a:t>Thm</a:t>
            </a:r>
            <a:r>
              <a:rPr lang="en-US" dirty="0" smtClean="0"/>
              <a:t>: b invertible modulo N </a:t>
            </a:r>
            <a:r>
              <a:rPr lang="en-US" dirty="0" err="1" smtClean="0"/>
              <a:t>iff</a:t>
            </a:r>
            <a:r>
              <a:rPr lang="en-US" dirty="0" smtClean="0"/>
              <a:t> </a:t>
            </a:r>
            <a:r>
              <a:rPr lang="en-US" dirty="0" err="1" smtClean="0"/>
              <a:t>gcd</a:t>
            </a:r>
            <a:r>
              <a:rPr lang="en-US" dirty="0" smtClean="0"/>
              <a:t>(b, N)=1</a:t>
            </a:r>
          </a:p>
          <a:p>
            <a:r>
              <a:rPr lang="en-US" dirty="0" smtClean="0"/>
              <a:t>To find the inverse, use extended Euclidean algorithm to find X, Y with </a:t>
            </a:r>
            <a:r>
              <a:rPr lang="en-US" dirty="0" err="1" smtClean="0"/>
              <a:t>Xb</a:t>
            </a:r>
            <a:r>
              <a:rPr lang="en-US" dirty="0" smtClean="0"/>
              <a:t> + YN = 1</a:t>
            </a:r>
          </a:p>
          <a:p>
            <a:pPr lvl="1"/>
            <a:r>
              <a:rPr lang="en-US" dirty="0" smtClean="0"/>
              <a:t>Then [X mod N] is b</a:t>
            </a:r>
            <a:r>
              <a:rPr lang="en-US" baseline="30000" dirty="0" smtClean="0"/>
              <a:t>-1</a:t>
            </a:r>
            <a:r>
              <a:rPr lang="en-US" dirty="0" smtClean="0"/>
              <a:t> mod N</a:t>
            </a:r>
          </a:p>
          <a:p>
            <a:r>
              <a:rPr lang="en-US" dirty="0" smtClean="0"/>
              <a:t>Conclusion: can efficiently test </a:t>
            </a:r>
            <a:r>
              <a:rPr lang="en-US" dirty="0" err="1" smtClean="0"/>
              <a:t>invertibility</a:t>
            </a:r>
            <a:r>
              <a:rPr lang="en-US" dirty="0" smtClean="0"/>
              <a:t> and compute inverses!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77886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now?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have not needed any number theory or “advanced math” until now</a:t>
            </a:r>
          </a:p>
          <a:p>
            <a:pPr lvl="1"/>
            <a:r>
              <a:rPr lang="en-US" dirty="0"/>
              <a:t>Practical private-key cryptography is based on stream ciphers, block ciphers, and hash functions</a:t>
            </a:r>
          </a:p>
          <a:p>
            <a:pPr lvl="1"/>
            <a:r>
              <a:rPr lang="en-US" dirty="0"/>
              <a:t>Lots of non-trivial crypto can be done without any number </a:t>
            </a:r>
            <a:r>
              <a:rPr lang="en-US" dirty="0" smtClean="0"/>
              <a:t>theory!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8743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now?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Reason 1: Culmination of “top-down” approach</a:t>
            </a:r>
          </a:p>
          <a:p>
            <a:pPr lvl="1"/>
            <a:r>
              <a:rPr lang="en-US" dirty="0" smtClean="0"/>
              <a:t>For most cryptography, we ultimately need to assume some problem is hard</a:t>
            </a:r>
          </a:p>
          <a:p>
            <a:pPr lvl="1"/>
            <a:r>
              <a:rPr lang="en-US" dirty="0" smtClean="0"/>
              <a:t>The “lowest-level” assumptions we can make relate to problems in number theory</a:t>
            </a:r>
          </a:p>
          <a:p>
            <a:pPr lvl="1"/>
            <a:r>
              <a:rPr lang="en-US" dirty="0" smtClean="0"/>
              <a:t>These problems have often also been studied a long time</a:t>
            </a:r>
          </a:p>
        </p:txBody>
      </p:sp>
    </p:spTree>
    <p:extLst>
      <p:ext uri="{BB962C8B-B14F-4D97-AF65-F5344CB8AC3E}">
        <p14:creationId xmlns:p14="http://schemas.microsoft.com/office/powerpoint/2010/main" val="988819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now?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Reason 2: The public-key setting</a:t>
            </a:r>
          </a:p>
          <a:p>
            <a:pPr lvl="1"/>
            <a:r>
              <a:rPr lang="en-US" dirty="0" smtClean="0"/>
              <a:t>Public-key cryptography </a:t>
            </a:r>
            <a:r>
              <a:rPr lang="en-US" i="1" dirty="0" smtClean="0"/>
              <a:t>requires</a:t>
            </a:r>
            <a:r>
              <a:rPr lang="en-US" dirty="0" smtClean="0"/>
              <a:t> number theory (in some sense)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8220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Our goal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Cover basic number theory quickly!</a:t>
            </a:r>
          </a:p>
          <a:p>
            <a:r>
              <a:rPr lang="en-US" altLang="zh-CN" dirty="0" smtClean="0"/>
              <a:t>No</a:t>
            </a:r>
            <a:r>
              <a:rPr lang="zh-CN" altLang="en-US" dirty="0" smtClean="0"/>
              <a:t> </a:t>
            </a:r>
            <a:r>
              <a:rPr lang="en-US" altLang="zh-CN" dirty="0" smtClean="0"/>
              <a:t>HWs;</a:t>
            </a:r>
            <a:r>
              <a:rPr lang="zh-CN" altLang="en-US" dirty="0" smtClean="0"/>
              <a:t> </a:t>
            </a:r>
            <a:r>
              <a:rPr lang="en-US" altLang="zh-CN" dirty="0" smtClean="0"/>
              <a:t>one</a:t>
            </a:r>
            <a:r>
              <a:rPr lang="zh-CN" altLang="en-US" dirty="0" smtClean="0"/>
              <a:t> </a:t>
            </a:r>
            <a:r>
              <a:rPr lang="en-US" altLang="zh-CN" dirty="0" smtClean="0"/>
              <a:t>quiz;</a:t>
            </a:r>
            <a:r>
              <a:rPr lang="zh-CN" altLang="en-US" dirty="0" smtClean="0"/>
              <a:t> </a:t>
            </a:r>
            <a:r>
              <a:rPr lang="en-US" altLang="zh-CN" dirty="0" smtClean="0"/>
              <a:t>read</a:t>
            </a:r>
            <a:r>
              <a:rPr lang="zh-CN" altLang="en-US" dirty="0" smtClean="0"/>
              <a:t> </a:t>
            </a:r>
            <a:r>
              <a:rPr lang="en-US" altLang="zh-CN" dirty="0" smtClean="0"/>
              <a:t>and</a:t>
            </a:r>
            <a:r>
              <a:rPr lang="zh-CN" altLang="en-US" dirty="0" smtClean="0"/>
              <a:t> </a:t>
            </a:r>
            <a:r>
              <a:rPr lang="en-US" altLang="zh-CN" dirty="0" smtClean="0"/>
              <a:t>remember</a:t>
            </a:r>
            <a:r>
              <a:rPr lang="zh-CN" altLang="en-US" dirty="0" smtClean="0"/>
              <a:t> </a:t>
            </a:r>
            <a:r>
              <a:rPr lang="en-US" altLang="zh-CN" dirty="0" smtClean="0"/>
              <a:t>the</a:t>
            </a:r>
            <a:r>
              <a:rPr lang="zh-CN" altLang="en-US" dirty="0" smtClean="0"/>
              <a:t> </a:t>
            </a:r>
            <a:r>
              <a:rPr lang="en-US" altLang="zh-CN" dirty="0" smtClean="0"/>
              <a:t>book</a:t>
            </a:r>
            <a:r>
              <a:rPr lang="zh-CN" altLang="en-US" dirty="0" smtClean="0"/>
              <a:t> </a:t>
            </a:r>
            <a:r>
              <a:rPr lang="en-US" altLang="zh-CN" dirty="0" smtClean="0"/>
              <a:t>definitions,</a:t>
            </a:r>
            <a:r>
              <a:rPr lang="zh-CN" altLang="en-US" dirty="0" smtClean="0"/>
              <a:t> </a:t>
            </a:r>
            <a:r>
              <a:rPr lang="en-US" altLang="zh-CN" dirty="0" smtClean="0"/>
              <a:t>examples,</a:t>
            </a:r>
            <a:r>
              <a:rPr lang="zh-CN" altLang="en-US" dirty="0" smtClean="0"/>
              <a:t> </a:t>
            </a:r>
            <a:r>
              <a:rPr lang="en-US" altLang="zh-CN" dirty="0" smtClean="0"/>
              <a:t>and</a:t>
            </a:r>
            <a:r>
              <a:rPr lang="zh-CN" altLang="en-US" dirty="0" smtClean="0"/>
              <a:t> </a:t>
            </a:r>
            <a:r>
              <a:rPr lang="en-US" altLang="zh-CN" dirty="0" smtClean="0"/>
              <a:t>theorems</a:t>
            </a:r>
          </a:p>
          <a:p>
            <a:endParaRPr lang="en-US" dirty="0" smtClean="0"/>
          </a:p>
          <a:p>
            <a:r>
              <a:rPr lang="en-US" dirty="0" smtClean="0"/>
              <a:t>Cover the minimum needed for all the applications we will study</a:t>
            </a:r>
          </a:p>
          <a:p>
            <a:pPr lvl="1"/>
            <a:r>
              <a:rPr lang="en-US" dirty="0" smtClean="0"/>
              <a:t>Some facts stated without proof</a:t>
            </a:r>
          </a:p>
          <a:p>
            <a:pPr lvl="1"/>
            <a:r>
              <a:rPr lang="en-US" dirty="0" smtClean="0"/>
              <a:t>Can take entire classes devoted to this material</a:t>
            </a:r>
          </a:p>
          <a:p>
            <a:endParaRPr lang="en-US" dirty="0" smtClean="0"/>
          </a:p>
          <a:p>
            <a:r>
              <a:rPr lang="en-US" dirty="0" smtClean="0"/>
              <a:t>Abstracting some of the ideas makes things easier to understand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5083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 smtClean="0"/>
              <a:t>Computational</a:t>
            </a:r>
            <a:r>
              <a:rPr lang="en-US" dirty="0" smtClean="0"/>
              <a:t> number theory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will be interested in the computational difficulty of various problems</a:t>
            </a:r>
          </a:p>
          <a:p>
            <a:pPr lvl="1"/>
            <a:r>
              <a:rPr lang="en-US" dirty="0" smtClean="0"/>
              <a:t>Different from most of mathematics!</a:t>
            </a:r>
          </a:p>
          <a:p>
            <a:pPr lvl="1"/>
            <a:endParaRPr lang="en-US" dirty="0"/>
          </a:p>
          <a:p>
            <a:r>
              <a:rPr lang="en-US" dirty="0" smtClean="0"/>
              <a:t>Measure running times of algorithms in terms of the </a:t>
            </a:r>
            <a:r>
              <a:rPr lang="en-US" i="1" dirty="0"/>
              <a:t>input </a:t>
            </a:r>
            <a:r>
              <a:rPr lang="en-US" i="1" dirty="0" smtClean="0"/>
              <a:t>lengths</a:t>
            </a:r>
            <a:r>
              <a:rPr lang="en-US" dirty="0" smtClean="0"/>
              <a:t> involved</a:t>
            </a:r>
            <a:endParaRPr lang="en-US" dirty="0"/>
          </a:p>
          <a:p>
            <a:pPr lvl="1"/>
            <a:r>
              <a:rPr lang="en-US" dirty="0" err="1"/>
              <a:t>ǁxǁ</a:t>
            </a:r>
            <a:r>
              <a:rPr lang="en-US" dirty="0"/>
              <a:t> = O(log x); x = 2</a:t>
            </a:r>
            <a:r>
              <a:rPr lang="en-US" baseline="30000" dirty="0"/>
              <a:t>ǁxǁ</a:t>
            </a:r>
            <a:endParaRPr lang="en-US" i="1" baseline="300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0379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48236"/>
            <a:ext cx="8229600" cy="1143000"/>
          </a:xfrm>
        </p:spPr>
        <p:txBody>
          <a:bodyPr/>
          <a:lstStyle/>
          <a:p>
            <a:r>
              <a:rPr lang="en-US" i="1" dirty="0" smtClean="0"/>
              <a:t>Computational</a:t>
            </a:r>
            <a:r>
              <a:rPr lang="en-US" dirty="0" smtClean="0"/>
              <a:t> number theory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Our goal: classify various problems as either “easy” or “hard”</a:t>
            </a:r>
          </a:p>
          <a:p>
            <a:pPr lvl="1"/>
            <a:r>
              <a:rPr lang="en-US" dirty="0" smtClean="0"/>
              <a:t>I.e., polynomial-time algorithms known or not</a:t>
            </a:r>
          </a:p>
          <a:p>
            <a:endParaRPr lang="en-US" dirty="0" smtClean="0"/>
          </a:p>
          <a:p>
            <a:r>
              <a:rPr lang="en-US" dirty="0" smtClean="0"/>
              <a:t>We will not focus on optimizations, although these are very important in practice</a:t>
            </a:r>
          </a:p>
          <a:p>
            <a:pPr lvl="1"/>
            <a:r>
              <a:rPr lang="en-US" dirty="0" smtClean="0"/>
              <a:t>For “easy” problems: speed up cryptographic implementations</a:t>
            </a:r>
          </a:p>
          <a:p>
            <a:pPr lvl="1"/>
            <a:r>
              <a:rPr lang="en-US" dirty="0" smtClean="0"/>
              <a:t>For “hard” problems: need to understand concrete hardness for concrete security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84703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 w="19050">
          <a:solidFill>
            <a:schemeClr val="tx1"/>
          </a:solidFill>
          <a:tailEnd type="none"/>
        </a:ln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spDef>
    <a:lnDef>
      <a:spPr>
        <a:ln w="19050">
          <a:solidFill>
            <a:schemeClr val="tx1"/>
          </a:solidFill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13189</TotalTime>
  <Words>1288</Words>
  <Application>Microsoft Macintosh PowerPoint</Application>
  <PresentationFormat>On-screen Show (4:3)</PresentationFormat>
  <Paragraphs>176</Paragraphs>
  <Slides>30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8" baseType="lpstr">
      <vt:lpstr>Calibri</vt:lpstr>
      <vt:lpstr>Cambria Math</vt:lpstr>
      <vt:lpstr>Courier New</vt:lpstr>
      <vt:lpstr>Mangal</vt:lpstr>
      <vt:lpstr>Symbol</vt:lpstr>
      <vt:lpstr>宋体</vt:lpstr>
      <vt:lpstr>Arial</vt:lpstr>
      <vt:lpstr>Office Theme</vt:lpstr>
      <vt:lpstr>Cryptography</vt:lpstr>
      <vt:lpstr>Q and A; bring the written answers to TA before the class</vt:lpstr>
      <vt:lpstr>PowerPoint Presentation</vt:lpstr>
      <vt:lpstr>Why now?</vt:lpstr>
      <vt:lpstr>Why now?</vt:lpstr>
      <vt:lpstr>Why now?</vt:lpstr>
      <vt:lpstr>Our goal</vt:lpstr>
      <vt:lpstr>Computational number theory</vt:lpstr>
      <vt:lpstr>Computational number theory</vt:lpstr>
      <vt:lpstr>Representing integers (e.g., in C)</vt:lpstr>
      <vt:lpstr>Example: addition</vt:lpstr>
      <vt:lpstr>Example: addition</vt:lpstr>
      <vt:lpstr>Example: addition</vt:lpstr>
      <vt:lpstr>Example: multiplication</vt:lpstr>
      <vt:lpstr>Basic arithmetic operations</vt:lpstr>
      <vt:lpstr>Modular arithmetic</vt:lpstr>
      <vt:lpstr>Modular arithmetic</vt:lpstr>
      <vt:lpstr>Modular arithmetic</vt:lpstr>
      <vt:lpstr>Modular arithmetic</vt:lpstr>
      <vt:lpstr>Exponentiation</vt:lpstr>
      <vt:lpstr>Efficient exponentiation</vt:lpstr>
      <vt:lpstr>Efficient exponentiation</vt:lpstr>
      <vt:lpstr>Efficient exponentiation</vt:lpstr>
      <vt:lpstr>Primes and divisibility</vt:lpstr>
      <vt:lpstr>Primes and divisibility</vt:lpstr>
      <vt:lpstr>Computing gcd?</vt:lpstr>
      <vt:lpstr>Proposition</vt:lpstr>
      <vt:lpstr>Modular inverses</vt:lpstr>
      <vt:lpstr>Cancellation</vt:lpstr>
      <vt:lpstr>Invertibility</vt:lpstr>
    </vt:vector>
  </TitlesOfParts>
  <LinksUpToDate>false</LinksUpToDate>
  <SharedDoc>false</SharedDoc>
  <HyperlinksChanged>false</HyperlinksChanged>
  <AppVersion>15.0039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Cryptography</dc:title>
  <dc:creator>katz</dc:creator>
  <cp:lastModifiedBy>Haibin Zhang</cp:lastModifiedBy>
  <cp:revision>997</cp:revision>
  <dcterms:created xsi:type="dcterms:W3CDTF">2014-06-02T02:25:30Z</dcterms:created>
  <dcterms:modified xsi:type="dcterms:W3CDTF">2019-04-19T21:12:39Z</dcterms:modified>
</cp:coreProperties>
</file>