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724" r:id="rId3"/>
    <p:sldId id="661" r:id="rId4"/>
    <p:sldId id="662" r:id="rId5"/>
    <p:sldId id="663" r:id="rId6"/>
    <p:sldId id="664" r:id="rId7"/>
    <p:sldId id="665" r:id="rId8"/>
    <p:sldId id="666" r:id="rId9"/>
    <p:sldId id="667" r:id="rId10"/>
    <p:sldId id="669" r:id="rId11"/>
    <p:sldId id="698" r:id="rId12"/>
    <p:sldId id="720" r:id="rId13"/>
    <p:sldId id="670" r:id="rId14"/>
    <p:sldId id="722" r:id="rId15"/>
    <p:sldId id="723" r:id="rId16"/>
    <p:sldId id="671" r:id="rId17"/>
    <p:sldId id="672" r:id="rId18"/>
    <p:sldId id="673" r:id="rId19"/>
    <p:sldId id="703" r:id="rId20"/>
    <p:sldId id="704" r:id="rId21"/>
    <p:sldId id="705" r:id="rId22"/>
    <p:sldId id="709" r:id="rId23"/>
    <p:sldId id="710" r:id="rId24"/>
    <p:sldId id="711" r:id="rId25"/>
    <p:sldId id="712" r:id="rId26"/>
    <p:sldId id="713" r:id="rId27"/>
    <p:sldId id="714" r:id="rId28"/>
    <p:sldId id="718" r:id="rId29"/>
    <p:sldId id="719" r:id="rId30"/>
    <p:sldId id="715" r:id="rId31"/>
    <p:sldId id="716" r:id="rId32"/>
    <p:sldId id="71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70"/>
    <p:restoredTop sz="94456"/>
  </p:normalViewPr>
  <p:slideViewPr>
    <p:cSldViewPr>
      <p:cViewPr>
        <p:scale>
          <a:sx n="132" d="100"/>
          <a:sy n="132" d="100"/>
        </p:scale>
        <p:origin x="-448" y="-18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4/19/19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188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65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</a:t>
            </a:r>
            <a:r>
              <a:rPr lang="en-US" sz="4000" i="1" smtClean="0">
                <a:solidFill>
                  <a:schemeClr val="tx1"/>
                </a:solidFill>
              </a:rPr>
              <a:t>15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Merkle</a:t>
            </a:r>
            <a:r>
              <a:rPr lang="en-US" dirty="0" smtClean="0"/>
              <a:t> tree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47800" y="16002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714500" y="2514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943100" y="19812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124200" y="16002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3390900" y="2514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619500" y="19812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953000" y="16002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5219700" y="2514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448300" y="19812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629400" y="16002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6896100" y="2514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124700" y="19812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2590800" y="3657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096000" y="3657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343400" y="5257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>
            <a:stCxn id="10" idx="4"/>
            <a:endCxn id="31" idx="0"/>
          </p:cNvCxnSpPr>
          <p:nvPr/>
        </p:nvCxnSpPr>
        <p:spPr>
          <a:xfrm>
            <a:off x="1943100" y="2971800"/>
            <a:ext cx="8763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3" idx="4"/>
            <a:endCxn id="31" idx="0"/>
          </p:cNvCxnSpPr>
          <p:nvPr/>
        </p:nvCxnSpPr>
        <p:spPr>
          <a:xfrm flipH="1">
            <a:off x="2819400" y="2971800"/>
            <a:ext cx="8001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6" idx="4"/>
            <a:endCxn id="32" idx="0"/>
          </p:cNvCxnSpPr>
          <p:nvPr/>
        </p:nvCxnSpPr>
        <p:spPr>
          <a:xfrm>
            <a:off x="5448300" y="2971800"/>
            <a:ext cx="8763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4"/>
            <a:endCxn id="32" idx="0"/>
          </p:cNvCxnSpPr>
          <p:nvPr/>
        </p:nvCxnSpPr>
        <p:spPr>
          <a:xfrm flipH="1">
            <a:off x="6324600" y="2971800"/>
            <a:ext cx="8001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1" idx="4"/>
            <a:endCxn id="33" idx="0"/>
          </p:cNvCxnSpPr>
          <p:nvPr/>
        </p:nvCxnSpPr>
        <p:spPr>
          <a:xfrm>
            <a:off x="2819400" y="4114800"/>
            <a:ext cx="1752600" cy="11430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2" idx="4"/>
            <a:endCxn id="33" idx="0"/>
          </p:cNvCxnSpPr>
          <p:nvPr/>
        </p:nvCxnSpPr>
        <p:spPr>
          <a:xfrm flipH="1">
            <a:off x="4572000" y="4114800"/>
            <a:ext cx="1752600" cy="11430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334000" y="5282625"/>
            <a:ext cx="26506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Only store the root!</a:t>
            </a:r>
            <a:endParaRPr lang="en-US" sz="2400" dirty="0"/>
          </a:p>
        </p:txBody>
      </p:sp>
      <p:sp>
        <p:nvSpPr>
          <p:cNvPr id="47" name="Rectangle 46"/>
          <p:cNvSpPr/>
          <p:nvPr/>
        </p:nvSpPr>
        <p:spPr>
          <a:xfrm>
            <a:off x="3124200" y="1600200"/>
            <a:ext cx="990600" cy="381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1714500" y="25146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096000" y="36576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390900" y="25146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2590800" y="36576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343400" y="52578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5334000" y="5257800"/>
            <a:ext cx="1124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Verify…</a:t>
            </a:r>
            <a:endParaRPr lang="en-US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3636468" y="6091535"/>
            <a:ext cx="5126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O(log n) communication/computation!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61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Outsourced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a </a:t>
            </a:r>
            <a:r>
              <a:rPr lang="en-US" dirty="0" err="1" smtClean="0"/>
              <a:t>Merkle</a:t>
            </a:r>
            <a:r>
              <a:rPr lang="en-US" dirty="0" smtClean="0"/>
              <a:t> tree, we can solve the outsourcing problem with O(1) client storage and |x| + O(log n)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78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Secure</a:t>
            </a:r>
            <a:r>
              <a:rPr lang="zh-CN" altLang="en-US" dirty="0" smtClean="0"/>
              <a:t> </a:t>
            </a:r>
            <a:r>
              <a:rPr lang="en-US" altLang="zh-CN" dirty="0" smtClean="0"/>
              <a:t>Deduplication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At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server</a:t>
            </a:r>
            <a:r>
              <a:rPr lang="zh-CN" altLang="en-US" dirty="0" smtClean="0"/>
              <a:t> </a:t>
            </a:r>
            <a:r>
              <a:rPr lang="en-US" altLang="zh-CN" dirty="0" smtClean="0"/>
              <a:t>side</a:t>
            </a:r>
          </a:p>
          <a:p>
            <a:endParaRPr lang="en-US" altLang="zh-CN" i="1" dirty="0" smtClean="0"/>
          </a:p>
          <a:p>
            <a:r>
              <a:rPr lang="en-US" altLang="zh-CN" dirty="0" smtClean="0"/>
              <a:t>Hash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content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derive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key</a:t>
            </a:r>
            <a:r>
              <a:rPr lang="zh-CN" altLang="en-US" dirty="0" smtClean="0"/>
              <a:t> </a:t>
            </a:r>
            <a:r>
              <a:rPr lang="en-US" altLang="zh-CN" dirty="0" smtClean="0"/>
              <a:t>k</a:t>
            </a:r>
            <a:r>
              <a:rPr lang="zh-CN" altLang="en-US" dirty="0" smtClean="0"/>
              <a:t> </a:t>
            </a:r>
            <a:r>
              <a:rPr lang="en-US" altLang="zh-CN" dirty="0" smtClean="0"/>
              <a:t>=</a:t>
            </a:r>
            <a:r>
              <a:rPr lang="zh-CN" altLang="en-US" dirty="0" smtClean="0"/>
              <a:t> </a:t>
            </a:r>
            <a:r>
              <a:rPr lang="en-US" altLang="zh-CN" dirty="0" smtClean="0"/>
              <a:t>H(m)</a:t>
            </a:r>
          </a:p>
          <a:p>
            <a:r>
              <a:rPr lang="en-US" altLang="zh-CN" dirty="0" smtClean="0"/>
              <a:t>Then</a:t>
            </a:r>
            <a:r>
              <a:rPr lang="zh-CN" altLang="en-US" dirty="0" smtClean="0"/>
              <a:t> </a:t>
            </a:r>
            <a:r>
              <a:rPr lang="en-US" altLang="zh-CN" dirty="0" smtClean="0"/>
              <a:t>use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key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encryption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m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get</a:t>
            </a:r>
            <a:r>
              <a:rPr lang="zh-CN" altLang="en-US" dirty="0" smtClean="0"/>
              <a:t> </a:t>
            </a:r>
            <a:r>
              <a:rPr lang="en-US" altLang="zh-CN" dirty="0" smtClean="0"/>
              <a:t>C=</a:t>
            </a:r>
            <a:r>
              <a:rPr lang="en-US" altLang="zh-CN" dirty="0" err="1" smtClean="0"/>
              <a:t>E</a:t>
            </a:r>
            <a:r>
              <a:rPr lang="en-US" altLang="zh-CN" baseline="-25000" dirty="0" err="1" smtClean="0"/>
              <a:t>k</a:t>
            </a:r>
            <a:r>
              <a:rPr lang="en-US" altLang="zh-CN" dirty="0" smtClean="0"/>
              <a:t>(m)</a:t>
            </a:r>
          </a:p>
          <a:p>
            <a:endParaRPr lang="en-US" altLang="zh-CN" dirty="0"/>
          </a:p>
          <a:p>
            <a:r>
              <a:rPr lang="en-US" altLang="zh-CN" dirty="0" smtClean="0"/>
              <a:t>Same</a:t>
            </a:r>
            <a:r>
              <a:rPr lang="zh-CN" altLang="en-US" dirty="0" smtClean="0"/>
              <a:t> </a:t>
            </a:r>
            <a:r>
              <a:rPr lang="en-US" altLang="zh-CN" dirty="0" smtClean="0"/>
              <a:t>m</a:t>
            </a:r>
            <a:r>
              <a:rPr lang="zh-CN" altLang="en-US" dirty="0" smtClean="0"/>
              <a:t> </a:t>
            </a:r>
            <a:r>
              <a:rPr lang="en-US" altLang="zh-CN" dirty="0" smtClean="0"/>
              <a:t>leads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same</a:t>
            </a:r>
            <a:r>
              <a:rPr lang="zh-CN" altLang="en-US" dirty="0" smtClean="0"/>
              <a:t> </a:t>
            </a:r>
            <a:r>
              <a:rPr lang="en-US" altLang="zh-CN" dirty="0" smtClean="0"/>
              <a:t>c.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Cannot</a:t>
            </a:r>
            <a:r>
              <a:rPr lang="zh-CN" altLang="en-US" dirty="0" smtClean="0"/>
              <a:t> </a:t>
            </a:r>
            <a:r>
              <a:rPr lang="en-US" altLang="zh-CN" dirty="0" smtClean="0"/>
              <a:t>achieve</a:t>
            </a:r>
            <a:r>
              <a:rPr lang="zh-CN" altLang="en-US" dirty="0" smtClean="0"/>
              <a:t> </a:t>
            </a:r>
            <a:r>
              <a:rPr lang="en-US" altLang="zh-CN" dirty="0" smtClean="0"/>
              <a:t>“Chosen</a:t>
            </a:r>
            <a:r>
              <a:rPr lang="zh-CN" altLang="en-US" dirty="0" smtClean="0"/>
              <a:t> </a:t>
            </a:r>
            <a:r>
              <a:rPr lang="en-US" altLang="zh-CN" dirty="0" smtClean="0"/>
              <a:t>distribution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attack”</a:t>
            </a:r>
            <a:r>
              <a:rPr lang="zh-CN" altLang="en-US" dirty="0" smtClean="0"/>
              <a:t> </a:t>
            </a:r>
            <a:r>
              <a:rPr lang="en-US" altLang="zh-CN" dirty="0" smtClean="0"/>
              <a:t>security,</a:t>
            </a:r>
            <a:r>
              <a:rPr lang="zh-CN" altLang="en-US" dirty="0" smtClean="0"/>
              <a:t> </a:t>
            </a:r>
            <a:r>
              <a:rPr lang="en-US" altLang="zh-CN" dirty="0" smtClean="0"/>
              <a:t>guaranteeing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security</a:t>
            </a:r>
            <a:r>
              <a:rPr lang="zh-CN" altLang="en-US" dirty="0" smtClean="0"/>
              <a:t> </a:t>
            </a:r>
            <a:r>
              <a:rPr lang="en-US" altLang="zh-CN" dirty="0" smtClean="0"/>
              <a:t>only</a:t>
            </a:r>
            <a:r>
              <a:rPr lang="zh-CN" altLang="en-US" dirty="0" smtClean="0"/>
              <a:t> </a:t>
            </a:r>
            <a:r>
              <a:rPr lang="en-US" altLang="zh-CN" dirty="0" smtClean="0"/>
              <a:t>when</a:t>
            </a:r>
            <a:r>
              <a:rPr lang="zh-CN" altLang="en-US" dirty="0" smtClean="0"/>
              <a:t> </a:t>
            </a:r>
            <a:r>
              <a:rPr lang="en-US" altLang="zh-CN" dirty="0" smtClean="0"/>
              <a:t>m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random</a:t>
            </a:r>
            <a:r>
              <a:rPr lang="zh-CN" altLang="en-US" dirty="0" smtClean="0"/>
              <a:t> </a:t>
            </a:r>
            <a:r>
              <a:rPr lang="en-US" altLang="zh-CN" dirty="0" smtClean="0"/>
              <a:t>enough.</a:t>
            </a:r>
            <a:r>
              <a:rPr lang="zh-CN" altLang="en-US" dirty="0" smtClean="0"/>
              <a:t> 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2225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Password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Server stores H(pw) instead of pw</a:t>
            </a:r>
          </a:p>
          <a:p>
            <a:r>
              <a:rPr lang="en-US" dirty="0" smtClean="0"/>
              <a:t>Requires more than one-</a:t>
            </a:r>
            <a:r>
              <a:rPr lang="en-US" dirty="0" err="1" smtClean="0"/>
              <a:t>wayness</a:t>
            </a:r>
            <a:r>
              <a:rPr lang="en-US" dirty="0" smtClean="0"/>
              <a:t> of H…</a:t>
            </a:r>
          </a:p>
          <a:p>
            <a:pPr lvl="1"/>
            <a:r>
              <a:rPr lang="en-US" dirty="0" smtClean="0"/>
              <a:t>See later discussion on random oracles</a:t>
            </a:r>
          </a:p>
          <a:p>
            <a:endParaRPr lang="en-US" dirty="0"/>
          </a:p>
          <a:p>
            <a:r>
              <a:rPr lang="en-US" dirty="0" smtClean="0"/>
              <a:t>Salting…</a:t>
            </a:r>
          </a:p>
          <a:p>
            <a:r>
              <a:rPr lang="en-US" altLang="zh-CN" dirty="0" smtClean="0"/>
              <a:t>H(”salt”,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pwd</a:t>
            </a:r>
            <a:r>
              <a:rPr lang="en-US" altLang="zh-CN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0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0950" y="4183255"/>
            <a:ext cx="1562100" cy="12192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 smtClean="0">
                <a:latin typeface="+mn-lt"/>
              </a:rPr>
              <a:t>Commitment</a:t>
            </a:r>
            <a:r>
              <a:rPr kumimoji="1" lang="zh-CN" altLang="en-US" dirty="0" smtClean="0">
                <a:latin typeface="+mn-lt"/>
              </a:rPr>
              <a:t> </a:t>
            </a:r>
            <a:r>
              <a:rPr kumimoji="1" lang="en-US" altLang="zh-CN" dirty="0" smtClean="0">
                <a:latin typeface="+mn-lt"/>
              </a:rPr>
              <a:t>Scheme</a:t>
            </a:r>
            <a:endParaRPr kumimoji="1" lang="zh-CN" altLang="en-US" dirty="0">
              <a:latin typeface="+mn-lt"/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199" y="1227667"/>
            <a:ext cx="8639505" cy="5630333"/>
          </a:xfrm>
        </p:spPr>
        <p:txBody>
          <a:bodyPr>
            <a:normAutofit lnSpcReduction="10000"/>
          </a:bodyPr>
          <a:lstStyle/>
          <a:p>
            <a:endParaRPr lang="zh-CN" altLang="en-US" dirty="0" smtClean="0"/>
          </a:p>
          <a:p>
            <a:pPr marL="0" indent="0">
              <a:buNone/>
            </a:pPr>
            <a:endParaRPr lang="zh-CN" altLang="en-US" dirty="0"/>
          </a:p>
          <a:p>
            <a:pPr marL="0" indent="0">
              <a:buNone/>
            </a:pPr>
            <a:endParaRPr lang="zh-CN" altLang="en-US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Hiding:</a:t>
            </a:r>
            <a:r>
              <a:rPr lang="zh-CN" altLang="en-US" dirty="0" smtClean="0"/>
              <a:t> </a:t>
            </a:r>
            <a:r>
              <a:rPr lang="en-US" altLang="zh-CN" dirty="0" smtClean="0"/>
              <a:t>M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hidden</a:t>
            </a:r>
            <a:r>
              <a:rPr lang="zh-CN" altLang="en-US" dirty="0" smtClean="0"/>
              <a:t> </a:t>
            </a:r>
            <a:r>
              <a:rPr lang="en-US" altLang="zh-CN" dirty="0" smtClean="0"/>
              <a:t>given</a:t>
            </a:r>
            <a:r>
              <a:rPr lang="zh-CN" altLang="en-US" dirty="0" smtClean="0"/>
              <a:t> </a:t>
            </a:r>
            <a:r>
              <a:rPr lang="en-US" altLang="zh-CN" dirty="0" smtClean="0"/>
              <a:t>C.</a:t>
            </a:r>
            <a:endParaRPr lang="zh-CN" altLang="en-US" dirty="0" smtClean="0"/>
          </a:p>
          <a:p>
            <a:endParaRPr lang="zh-CN" altLang="en-US" dirty="0"/>
          </a:p>
          <a:p>
            <a:endParaRPr lang="zh-CN" altLang="en-US" dirty="0" smtClean="0"/>
          </a:p>
          <a:p>
            <a:endParaRPr lang="zh-CN" altLang="en-US" dirty="0"/>
          </a:p>
          <a:p>
            <a:endParaRPr lang="zh-CN" altLang="en-US" dirty="0" smtClean="0"/>
          </a:p>
          <a:p>
            <a:r>
              <a:rPr lang="en-US" altLang="zh-CN" dirty="0" smtClean="0"/>
              <a:t>Binding:</a:t>
            </a:r>
            <a:r>
              <a:rPr lang="zh-CN" altLang="en-US" dirty="0" smtClean="0"/>
              <a:t> </a:t>
            </a:r>
            <a:r>
              <a:rPr lang="en-US" altLang="zh-CN" dirty="0" smtClean="0"/>
              <a:t>C</a:t>
            </a:r>
            <a:r>
              <a:rPr lang="zh-CN" altLang="en-US" dirty="0" smtClean="0"/>
              <a:t> </a:t>
            </a:r>
            <a:r>
              <a:rPr lang="en-US" altLang="zh-CN" dirty="0" smtClean="0"/>
              <a:t>can</a:t>
            </a:r>
            <a:r>
              <a:rPr lang="zh-CN" altLang="en-US" dirty="0" smtClean="0"/>
              <a:t> </a:t>
            </a:r>
            <a:r>
              <a:rPr lang="en-US" altLang="zh-CN" dirty="0" smtClean="0"/>
              <a:t>be</a:t>
            </a:r>
            <a:r>
              <a:rPr lang="zh-CN" altLang="en-US" dirty="0" smtClean="0"/>
              <a:t> </a:t>
            </a:r>
            <a:r>
              <a:rPr lang="en-US" altLang="zh-CN" dirty="0" smtClean="0"/>
              <a:t>only</a:t>
            </a:r>
            <a:r>
              <a:rPr lang="zh-CN" altLang="en-US" dirty="0" smtClean="0"/>
              <a:t> </a:t>
            </a:r>
            <a:r>
              <a:rPr lang="en-US" altLang="zh-CN" dirty="0" smtClean="0"/>
              <a:t>opened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M.</a:t>
            </a:r>
            <a:endParaRPr lang="zh-CN" altLang="en-US" dirty="0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138488" y="2702302"/>
            <a:ext cx="2971800" cy="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491288" y="2202321"/>
            <a:ext cx="12756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he-IL" sz="2400" b="1" dirty="0">
                <a:ea typeface="Calibri" charset="0"/>
                <a:cs typeface="Calibri" charset="0"/>
              </a:rPr>
              <a:t>Receiver</a:t>
            </a:r>
            <a:endParaRPr lang="he-IL" altLang="en-US" sz="2000" b="1" dirty="0">
              <a:ea typeface="Calibri" charset="0"/>
              <a:cs typeface="Calibri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690688" y="2216688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he-IL" sz="2400" b="1" dirty="0">
                <a:ea typeface="Calibri" charset="0"/>
                <a:cs typeface="Calibri" charset="0"/>
              </a:rPr>
              <a:t>Sender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55588" y="1976976"/>
            <a:ext cx="1198562" cy="8540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he-IL" sz="2000" b="1" dirty="0">
                <a:solidFill>
                  <a:schemeClr val="tx2">
                    <a:lumMod val="60000"/>
                    <a:lumOff val="40000"/>
                  </a:schemeClr>
                </a:solidFill>
                <a:ea typeface="Calibri" charset="0"/>
                <a:cs typeface="Calibri" charset="0"/>
              </a:rPr>
              <a:t>Commit  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he-IL" sz="2000" b="1" dirty="0">
                <a:solidFill>
                  <a:schemeClr val="tx2">
                    <a:lumMod val="60000"/>
                    <a:lumOff val="40000"/>
                  </a:schemeClr>
                </a:solidFill>
                <a:ea typeface="Calibri" charset="0"/>
                <a:cs typeface="Calibri" charset="0"/>
              </a:rPr>
              <a:t>Phase</a:t>
            </a:r>
            <a:endParaRPr lang="en-US" altLang="he-IL" sz="2000" dirty="0">
              <a:solidFill>
                <a:schemeClr val="tx2">
                  <a:lumMod val="60000"/>
                  <a:lumOff val="40000"/>
                </a:schemeClr>
              </a:solidFill>
              <a:ea typeface="Calibri" charset="0"/>
              <a:cs typeface="Calibri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692732" y="495585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CN" b="1" dirty="0" smtClean="0">
                <a:ea typeface="Calibri" charset="0"/>
                <a:cs typeface="Calibri" charset="0"/>
              </a:rPr>
              <a:t>Sender</a:t>
            </a:r>
            <a:endParaRPr lang="en-US" altLang="he-IL" sz="2400" b="1" dirty="0">
              <a:ea typeface="Calibri" charset="0"/>
              <a:cs typeface="Calibri" charset="0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6550025" y="4914710"/>
            <a:ext cx="12756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he-IL" sz="2400" b="1" dirty="0">
                <a:ea typeface="Calibri" charset="0"/>
                <a:cs typeface="Calibri" charset="0"/>
              </a:rPr>
              <a:t>Receiver</a:t>
            </a:r>
            <a:endParaRPr lang="he-IL" altLang="en-US" sz="2000" b="1" dirty="0">
              <a:ea typeface="Calibri" charset="0"/>
              <a:cs typeface="Calibri" charset="0"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276225" y="4760588"/>
            <a:ext cx="1198563" cy="8540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he-IL" sz="2000" b="1" dirty="0">
                <a:solidFill>
                  <a:srgbClr val="FF6600"/>
                </a:solidFill>
                <a:ea typeface="Calibri" charset="0"/>
                <a:cs typeface="Calibri" charset="0"/>
              </a:rPr>
              <a:t>Reveal  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he-IL" sz="2000" b="1" dirty="0">
                <a:solidFill>
                  <a:srgbClr val="FF6600"/>
                </a:solidFill>
                <a:ea typeface="Calibri" charset="0"/>
                <a:cs typeface="Calibri" charset="0"/>
              </a:rPr>
              <a:t>Phase</a:t>
            </a:r>
            <a:endParaRPr lang="en-US" altLang="he-IL" sz="2000" dirty="0">
              <a:solidFill>
                <a:srgbClr val="FF6600"/>
              </a:solidFill>
              <a:ea typeface="Calibri" charset="0"/>
              <a:cs typeface="Calibri" charset="0"/>
            </a:endParaRP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4295775" y="1908058"/>
            <a:ext cx="58862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  <a:ea typeface="Calibri" charset="0"/>
                <a:cs typeface="Calibri" charset="0"/>
              </a:rPr>
              <a:t>M</a:t>
            </a:r>
            <a:endParaRPr lang="en-US" altLang="en-US" sz="3600" b="1" dirty="0">
              <a:solidFill>
                <a:srgbClr val="FF0000"/>
              </a:solidFill>
              <a:ea typeface="Calibri" charset="0"/>
              <a:cs typeface="Calibri" charset="0"/>
            </a:endParaRP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4362049" y="4971594"/>
            <a:ext cx="4924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dirty="0">
                <a:ea typeface="Calibri" charset="0"/>
                <a:cs typeface="Calibri" charset="0"/>
              </a:rPr>
              <a:t>M</a:t>
            </a:r>
            <a:endParaRPr lang="en-US" altLang="en-US" sz="2800" dirty="0">
              <a:ea typeface="Calibri" charset="0"/>
              <a:cs typeface="Calibri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44868" y="1950988"/>
            <a:ext cx="8778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000" dirty="0" smtClean="0">
                <a:ea typeface="Calibri" charset="0"/>
                <a:cs typeface="Calibri" charset="0"/>
              </a:rPr>
              <a:t>C</a:t>
            </a:r>
            <a:r>
              <a:rPr lang="zh-CN" altLang="en-US" sz="3000" dirty="0" smtClean="0">
                <a:ea typeface="Calibri" charset="0"/>
                <a:cs typeface="Calibri" charset="0"/>
              </a:rPr>
              <a:t> </a:t>
            </a:r>
            <a:r>
              <a:rPr lang="en-US" altLang="zh-CN" sz="3000" dirty="0" smtClean="0">
                <a:ea typeface="Calibri" charset="0"/>
                <a:cs typeface="Calibri" charset="0"/>
              </a:rPr>
              <a:t>=</a:t>
            </a:r>
            <a:endParaRPr lang="en-US" sz="3000" dirty="0">
              <a:ea typeface="Calibri" charset="0"/>
              <a:cs typeface="Calibri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3742" y="1842683"/>
            <a:ext cx="1460500" cy="723900"/>
          </a:xfrm>
          <a:prstGeom prst="rect">
            <a:avLst/>
          </a:prstGeom>
        </p:spPr>
      </p:pic>
      <p:sp>
        <p:nvSpPr>
          <p:cNvPr id="26" name="Line 4"/>
          <p:cNvSpPr>
            <a:spLocks noChangeShapeType="1"/>
          </p:cNvSpPr>
          <p:nvPr/>
        </p:nvSpPr>
        <p:spPr bwMode="auto">
          <a:xfrm>
            <a:off x="3135905" y="5504912"/>
            <a:ext cx="2971800" cy="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headEnd/>
            <a:tailEnd type="triangle" w="med" len="med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4374749" y="2152194"/>
            <a:ext cx="4924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dirty="0">
                <a:ea typeface="Calibri" charset="0"/>
                <a:cs typeface="Calibri" charset="0"/>
              </a:rPr>
              <a:t>M</a:t>
            </a:r>
            <a:endParaRPr lang="en-US" altLang="en-US" sz="2800" dirty="0"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349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96296E-6 L 0.00052 -0.1152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5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 animBg="1"/>
      <p:bldP spid="11" grpId="0"/>
      <p:bldP spid="12" grpId="0"/>
      <p:bldP spid="16" grpId="0" animBg="1"/>
      <p:bldP spid="19" grpId="0"/>
      <p:bldP spid="22" grpId="0"/>
      <p:bldP spid="22" grpId="1"/>
      <p:bldP spid="5" grpId="0"/>
      <p:bldP spid="26" grpId="0" animBg="1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 smtClean="0">
                <a:latin typeface="+mn-lt"/>
              </a:rPr>
              <a:t>Commitment</a:t>
            </a:r>
            <a:r>
              <a:rPr kumimoji="1" lang="zh-CN" altLang="en-US" dirty="0" smtClean="0">
                <a:latin typeface="+mn-lt"/>
              </a:rPr>
              <a:t> </a:t>
            </a:r>
            <a:r>
              <a:rPr kumimoji="1" lang="en-US" altLang="zh-CN" dirty="0" smtClean="0">
                <a:latin typeface="+mn-lt"/>
              </a:rPr>
              <a:t>Scheme</a:t>
            </a:r>
            <a:endParaRPr kumimoji="1" lang="zh-CN" altLang="en-US" dirty="0">
              <a:latin typeface="+mn-lt"/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199" y="1227667"/>
            <a:ext cx="8639505" cy="4258733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Use</a:t>
            </a:r>
            <a:r>
              <a:rPr lang="zh-CN" altLang="en-US" dirty="0" smtClean="0"/>
              <a:t> </a:t>
            </a:r>
            <a:r>
              <a:rPr lang="en-US" altLang="zh-CN" dirty="0" smtClean="0"/>
              <a:t>case:</a:t>
            </a:r>
            <a:r>
              <a:rPr lang="zh-CN" altLang="en-US" dirty="0" smtClean="0"/>
              <a:t> </a:t>
            </a:r>
            <a:r>
              <a:rPr lang="en-US" altLang="zh-CN" dirty="0" smtClean="0"/>
              <a:t>auction</a:t>
            </a: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Commit(m):</a:t>
            </a:r>
            <a:r>
              <a:rPr lang="zh-CN" altLang="en-US" dirty="0" smtClean="0"/>
              <a:t> </a:t>
            </a:r>
            <a:r>
              <a:rPr lang="en-US" altLang="zh-CN" dirty="0" smtClean="0"/>
              <a:t>c=H(r||m)</a:t>
            </a:r>
          </a:p>
          <a:p>
            <a:endParaRPr lang="en-US" altLang="zh-CN" dirty="0"/>
          </a:p>
          <a:p>
            <a:r>
              <a:rPr lang="en-US" altLang="zh-CN" dirty="0" smtClean="0"/>
              <a:t>Reveal(c):</a:t>
            </a:r>
            <a:r>
              <a:rPr lang="zh-CN" altLang="en-US" dirty="0" smtClean="0"/>
              <a:t> </a:t>
            </a:r>
            <a:r>
              <a:rPr lang="en-US" altLang="zh-CN" dirty="0" smtClean="0"/>
              <a:t>return</a:t>
            </a:r>
            <a:r>
              <a:rPr lang="zh-CN" altLang="en-US" dirty="0" smtClean="0"/>
              <a:t> </a:t>
            </a:r>
            <a:r>
              <a:rPr lang="en-US" altLang="zh-CN" dirty="0" smtClean="0"/>
              <a:t>r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m</a:t>
            </a:r>
            <a:r>
              <a:rPr lang="zh-CN" altLang="en-US" dirty="0" smtClean="0"/>
              <a:t> </a:t>
            </a:r>
            <a:endParaRPr lang="zh-CN" altLang="en-US" dirty="0"/>
          </a:p>
          <a:p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1755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derivation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deriving a (shared) key from (shared) high-entropy information</a:t>
            </a:r>
          </a:p>
          <a:p>
            <a:pPr lvl="1"/>
            <a:r>
              <a:rPr lang="en-US" dirty="0" smtClean="0"/>
              <a:t>E.g., biometric data</a:t>
            </a:r>
          </a:p>
          <a:p>
            <a:pPr lvl="1"/>
            <a:r>
              <a:rPr lang="en-US" dirty="0" smtClean="0"/>
              <a:t>E.g., generating randomness </a:t>
            </a:r>
          </a:p>
          <a:p>
            <a:pPr lvl="1"/>
            <a:endParaRPr lang="en-US" dirty="0"/>
          </a:p>
          <a:p>
            <a:r>
              <a:rPr lang="en-US" dirty="0" smtClean="0"/>
              <a:t>Cryptographic keys must be </a:t>
            </a:r>
            <a:r>
              <a:rPr lang="en-US" i="1" dirty="0" smtClean="0"/>
              <a:t>uniform</a:t>
            </a:r>
            <a:r>
              <a:rPr lang="en-US" dirty="0" smtClean="0"/>
              <a:t>, but shared data is only </a:t>
            </a:r>
            <a:r>
              <a:rPr lang="en-US" i="1" dirty="0" smtClean="0"/>
              <a:t>high-entropy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7732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Min-entropy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X be a distribution</a:t>
            </a:r>
          </a:p>
          <a:p>
            <a:endParaRPr lang="en-US" dirty="0"/>
          </a:p>
          <a:p>
            <a:r>
              <a:rPr lang="en-US" dirty="0" smtClean="0"/>
              <a:t>The min-entropy of X (measured in bits) </a:t>
            </a:r>
            <a:r>
              <a:rPr lang="en-US" dirty="0" smtClean="0">
                <a:sym typeface="Symbol" panose="05050102010706020507" pitchFamily="18" charset="2"/>
              </a:rPr>
              <a:t>is</a:t>
            </a:r>
            <a:br>
              <a:rPr lang="en-US" dirty="0" smtClean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           </a:t>
            </a:r>
            <a:r>
              <a:rPr lang="en-US" dirty="0" smtClean="0"/>
              <a:t>H</a:t>
            </a:r>
            <a:r>
              <a:rPr lang="en-US" baseline="-25000" dirty="0">
                <a:sym typeface="Symbol" panose="05050102010706020507" pitchFamily="18" charset="2"/>
              </a:rPr>
              <a:t></a:t>
            </a:r>
            <a:r>
              <a:rPr lang="en-US" dirty="0">
                <a:sym typeface="Symbol" panose="05050102010706020507" pitchFamily="18" charset="2"/>
              </a:rPr>
              <a:t>(X</a:t>
            </a:r>
            <a:r>
              <a:rPr lang="en-US" dirty="0" smtClean="0">
                <a:sym typeface="Symbol" panose="05050102010706020507" pitchFamily="18" charset="2"/>
              </a:rPr>
              <a:t>) = - log </a:t>
            </a:r>
            <a:r>
              <a:rPr lang="en-US" dirty="0" err="1" smtClean="0">
                <a:sym typeface="Symbol" panose="05050102010706020507" pitchFamily="18" charset="2"/>
              </a:rPr>
              <a:t>max</a:t>
            </a:r>
            <a:r>
              <a:rPr lang="en-US" baseline="-25000" dirty="0" err="1" smtClean="0">
                <a:sym typeface="Symbol" panose="05050102010706020507" pitchFamily="18" charset="2"/>
              </a:rPr>
              <a:t>x</a:t>
            </a:r>
            <a:r>
              <a:rPr lang="en-US" dirty="0" smtClean="0">
                <a:sym typeface="Symbol" panose="05050102010706020507" pitchFamily="18" charset="2"/>
              </a:rPr>
              <a:t> { </a:t>
            </a:r>
            <a:r>
              <a:rPr lang="en-US" dirty="0" err="1" smtClean="0">
                <a:sym typeface="Symbol" panose="05050102010706020507" pitchFamily="18" charset="2"/>
              </a:rPr>
              <a:t>Pr</a:t>
            </a:r>
            <a:r>
              <a:rPr lang="en-US" dirty="0" smtClean="0">
                <a:sym typeface="Symbol" panose="05050102010706020507" pitchFamily="18" charset="2"/>
              </a:rPr>
              <a:t>[X=x] }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I.e., if </a:t>
            </a:r>
            <a:r>
              <a:rPr lang="en-US" dirty="0"/>
              <a:t>H</a:t>
            </a:r>
            <a:r>
              <a:rPr lang="en-US" baseline="-25000" dirty="0">
                <a:sym typeface="Symbol" panose="05050102010706020507" pitchFamily="18" charset="2"/>
              </a:rPr>
              <a:t></a:t>
            </a:r>
            <a:r>
              <a:rPr lang="en-US" dirty="0">
                <a:sym typeface="Symbol" panose="05050102010706020507" pitchFamily="18" charset="2"/>
              </a:rPr>
              <a:t>(X</a:t>
            </a:r>
            <a:r>
              <a:rPr lang="en-US" dirty="0" smtClean="0">
                <a:sym typeface="Symbol" panose="05050102010706020507" pitchFamily="18" charset="2"/>
              </a:rPr>
              <a:t>) = n, then the probability of guessing x sampled from X is (at most) 2</a:t>
            </a:r>
            <a:r>
              <a:rPr lang="en-US" baseline="30000" dirty="0" smtClean="0">
                <a:sym typeface="Symbol" panose="05050102010706020507" pitchFamily="18" charset="2"/>
              </a:rPr>
              <a:t>-n</a:t>
            </a:r>
            <a:endParaRPr lang="en-US" dirty="0">
              <a:sym typeface="Symbol" panose="05050102010706020507" pitchFamily="18" charset="2"/>
            </a:endParaRPr>
          </a:p>
          <a:p>
            <a:endParaRPr lang="en-US" dirty="0" smtClean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M</a:t>
            </a:r>
            <a:r>
              <a:rPr lang="en-US" dirty="0" smtClean="0">
                <a:sym typeface="Symbol" panose="05050102010706020507" pitchFamily="18" charset="2"/>
              </a:rPr>
              <a:t>in-entropy is more suitable for crypto than entropy</a:t>
            </a:r>
          </a:p>
        </p:txBody>
      </p:sp>
    </p:spTree>
    <p:extLst>
      <p:ext uri="{BB962C8B-B14F-4D97-AF65-F5344CB8AC3E}">
        <p14:creationId xmlns:p14="http://schemas.microsoft.com/office/powerpoint/2010/main" val="129057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derivation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shared information x (sampled from distribution X), derive shared key k=H(x)</a:t>
            </a:r>
          </a:p>
          <a:p>
            <a:pPr lvl="1"/>
            <a:r>
              <a:rPr lang="en-US" dirty="0" smtClean="0"/>
              <a:t>In what sense can we claim that k is a “good” (i.e., uniformly distributed) cryptographic key?</a:t>
            </a:r>
          </a:p>
        </p:txBody>
      </p:sp>
    </p:spTree>
    <p:extLst>
      <p:ext uri="{BB962C8B-B14F-4D97-AF65-F5344CB8AC3E}">
        <p14:creationId xmlns:p14="http://schemas.microsoft.com/office/powerpoint/2010/main" val="96541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Recall</a:t>
            </a:r>
            <a:r>
              <a:rPr lang="zh-CN" altLang="en-US" dirty="0" smtClean="0"/>
              <a:t> </a:t>
            </a:r>
            <a:r>
              <a:rPr lang="en-US" altLang="zh-CN" dirty="0"/>
              <a:t>s</a:t>
            </a:r>
            <a:r>
              <a:rPr lang="en-US" dirty="0" smtClean="0"/>
              <a:t>ecurity goal</a:t>
            </a:r>
            <a:r>
              <a:rPr lang="zh-CN" altLang="en-US" dirty="0" smtClean="0"/>
              <a:t> </a:t>
            </a:r>
            <a:r>
              <a:rPr lang="en-US" altLang="zh-CN" dirty="0" smtClean="0"/>
              <a:t>(To</a:t>
            </a:r>
            <a:r>
              <a:rPr lang="zh-CN" altLang="en-US" dirty="0" smtClean="0"/>
              <a:t> </a:t>
            </a:r>
            <a:r>
              <a:rPr lang="en-US" altLang="zh-CN" dirty="0" smtClean="0"/>
              <a:t>Introduce</a:t>
            </a:r>
            <a:r>
              <a:rPr lang="zh-CN" altLang="en-US" dirty="0" smtClean="0"/>
              <a:t> </a:t>
            </a:r>
            <a:r>
              <a:rPr lang="en-US" altLang="zh-CN" dirty="0" smtClean="0"/>
              <a:t>Random</a:t>
            </a:r>
            <a:r>
              <a:rPr lang="zh-CN" altLang="en-US" dirty="0" smtClean="0"/>
              <a:t> </a:t>
            </a:r>
            <a:r>
              <a:rPr lang="en-US" altLang="zh-CN" dirty="0" smtClean="0"/>
              <a:t>Oracle</a:t>
            </a:r>
            <a:r>
              <a:rPr lang="zh-CN" altLang="en-US" dirty="0" smtClean="0"/>
              <a:t> </a:t>
            </a:r>
            <a:r>
              <a:rPr lang="en-US" altLang="zh-CN" dirty="0" smtClean="0"/>
              <a:t>Model)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Main goal is collision resistance</a:t>
            </a:r>
          </a:p>
          <a:p>
            <a:pPr lvl="1"/>
            <a:r>
              <a:rPr lang="en-US" dirty="0" smtClean="0"/>
              <a:t>Want optimal birthday security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Also want </a:t>
            </a:r>
            <a:r>
              <a:rPr lang="en-US" dirty="0" err="1" smtClean="0"/>
              <a:t>preimage</a:t>
            </a:r>
            <a:r>
              <a:rPr lang="en-US" dirty="0" smtClean="0"/>
              <a:t> resistance, 2</a:t>
            </a:r>
            <a:r>
              <a:rPr lang="en-US" baseline="30000" dirty="0" smtClean="0"/>
              <a:t>nd</a:t>
            </a:r>
            <a:r>
              <a:rPr lang="en-US" dirty="0" smtClean="0"/>
              <a:t>-preimage resistance</a:t>
            </a:r>
          </a:p>
          <a:p>
            <a:pPr lvl="1"/>
            <a:r>
              <a:rPr lang="en-US" dirty="0" smtClean="0"/>
              <a:t>Want optimal security here as well</a:t>
            </a:r>
          </a:p>
          <a:p>
            <a:pPr lvl="1"/>
            <a:endParaRPr lang="en-US" dirty="0"/>
          </a:p>
          <a:p>
            <a:r>
              <a:rPr lang="en-US" dirty="0" smtClean="0"/>
              <a:t>“Optimal” measured relative to a random function</a:t>
            </a:r>
          </a:p>
          <a:p>
            <a:pPr lvl="1"/>
            <a:r>
              <a:rPr lang="en-US" dirty="0" smtClean="0"/>
              <a:t>Why not design H to be a “random function”?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73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Q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A;</a:t>
            </a:r>
            <a:r>
              <a:rPr lang="zh-CN" altLang="en-US" dirty="0" smtClean="0"/>
              <a:t> </a:t>
            </a:r>
            <a:r>
              <a:rPr lang="en-US" altLang="zh-CN" dirty="0"/>
              <a:t>b</a:t>
            </a:r>
            <a:r>
              <a:rPr lang="en-US" altLang="zh-CN" dirty="0" smtClean="0"/>
              <a:t>ring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written</a:t>
            </a:r>
            <a:r>
              <a:rPr lang="zh-CN" altLang="en-US" dirty="0" smtClean="0"/>
              <a:t> </a:t>
            </a:r>
            <a:r>
              <a:rPr lang="en-US" altLang="zh-CN" dirty="0" smtClean="0"/>
              <a:t>answers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TA</a:t>
            </a:r>
            <a:r>
              <a:rPr lang="zh-CN" altLang="en-US" dirty="0" smtClean="0"/>
              <a:t> </a:t>
            </a:r>
            <a:r>
              <a:rPr lang="en-US" altLang="zh-CN" dirty="0" smtClean="0"/>
              <a:t>before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 </a:t>
            </a:r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random</a:t>
            </a:r>
            <a:r>
              <a:rPr lang="zh-CN" altLang="en-US" dirty="0" smtClean="0"/>
              <a:t> </a:t>
            </a:r>
            <a:r>
              <a:rPr lang="en-US" altLang="zh-CN" dirty="0" smtClean="0"/>
              <a:t>oracle</a:t>
            </a:r>
            <a:r>
              <a:rPr lang="zh-CN" altLang="en-US" dirty="0" smtClean="0"/>
              <a:t> </a:t>
            </a:r>
            <a:r>
              <a:rPr lang="en-US" altLang="zh-CN" dirty="0" smtClean="0"/>
              <a:t>model?</a:t>
            </a:r>
            <a:r>
              <a:rPr lang="zh-CN" altLang="en-US" dirty="0" smtClean="0"/>
              <a:t> </a:t>
            </a:r>
            <a:r>
              <a:rPr lang="en-US" altLang="zh-CN" dirty="0" smtClean="0"/>
              <a:t>Summarize</a:t>
            </a:r>
            <a:r>
              <a:rPr lang="zh-CN" altLang="en-US" dirty="0" smtClean="0"/>
              <a:t> </a:t>
            </a:r>
            <a:r>
              <a:rPr lang="en-US" altLang="zh-CN" dirty="0" smtClean="0"/>
              <a:t>it.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 </a:t>
            </a:r>
            <a:r>
              <a:rPr lang="en-US" altLang="zh-CN" dirty="0" smtClean="0"/>
              <a:t>Hash</a:t>
            </a:r>
            <a:r>
              <a:rPr lang="zh-CN" altLang="en-US" dirty="0" smtClean="0"/>
              <a:t> </a:t>
            </a:r>
            <a:r>
              <a:rPr lang="en-US" altLang="zh-CN" dirty="0" smtClean="0"/>
              <a:t>function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random</a:t>
            </a:r>
            <a:r>
              <a:rPr lang="zh-CN" altLang="en-US" dirty="0" smtClean="0"/>
              <a:t> </a:t>
            </a:r>
            <a:r>
              <a:rPr lang="en-US" altLang="zh-CN" dirty="0" smtClean="0"/>
              <a:t>oracle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powerful.</a:t>
            </a:r>
            <a:r>
              <a:rPr lang="zh-CN" altLang="en-US" dirty="0" smtClean="0"/>
              <a:t> </a:t>
            </a:r>
            <a:r>
              <a:rPr lang="en-US" altLang="zh-CN" dirty="0" smtClean="0"/>
              <a:t>It</a:t>
            </a:r>
            <a:r>
              <a:rPr lang="zh-CN" altLang="en-US" dirty="0" smtClean="0"/>
              <a:t> </a:t>
            </a:r>
            <a:r>
              <a:rPr lang="en-US" altLang="zh-CN" dirty="0" smtClean="0"/>
              <a:t>can</a:t>
            </a:r>
            <a:r>
              <a:rPr lang="zh-CN" altLang="en-US" dirty="0" smtClean="0"/>
              <a:t> </a:t>
            </a:r>
            <a:r>
              <a:rPr lang="en-US" altLang="zh-CN" dirty="0" smtClean="0"/>
              <a:t>be</a:t>
            </a:r>
            <a:r>
              <a:rPr lang="zh-CN" altLang="en-US" dirty="0" smtClean="0"/>
              <a:t> </a:t>
            </a:r>
            <a:r>
              <a:rPr lang="en-US" altLang="zh-CN" dirty="0" smtClean="0"/>
              <a:t>used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build</a:t>
            </a:r>
            <a:r>
              <a:rPr lang="zh-CN" altLang="en-US" dirty="0" smtClean="0"/>
              <a:t> </a:t>
            </a:r>
            <a:r>
              <a:rPr lang="en-US" altLang="zh-CN" dirty="0" smtClean="0"/>
              <a:t>all</a:t>
            </a:r>
            <a:r>
              <a:rPr lang="zh-CN" altLang="en-US" dirty="0" smtClean="0"/>
              <a:t> </a:t>
            </a:r>
            <a:r>
              <a:rPr lang="en-US" altLang="zh-CN" dirty="0" smtClean="0"/>
              <a:t>primitives</a:t>
            </a:r>
            <a:r>
              <a:rPr lang="zh-CN" altLang="en-US" dirty="0" smtClean="0"/>
              <a:t> </a:t>
            </a:r>
            <a:r>
              <a:rPr lang="en-US" altLang="zh-CN" dirty="0" smtClean="0"/>
              <a:t>we</a:t>
            </a:r>
            <a:r>
              <a:rPr lang="zh-CN" altLang="en-US" dirty="0" smtClean="0"/>
              <a:t> </a:t>
            </a:r>
            <a:r>
              <a:rPr lang="en-US" altLang="zh-CN" dirty="0" smtClean="0"/>
              <a:t>have</a:t>
            </a:r>
            <a:r>
              <a:rPr lang="zh-CN" altLang="en-US" dirty="0" smtClean="0"/>
              <a:t> </a:t>
            </a:r>
            <a:r>
              <a:rPr lang="en-US" altLang="zh-CN" dirty="0" smtClean="0"/>
              <a:t>seen</a:t>
            </a:r>
            <a:r>
              <a:rPr lang="zh-CN" altLang="en-US" dirty="0" smtClean="0"/>
              <a:t> </a:t>
            </a:r>
            <a:r>
              <a:rPr lang="en-US" altLang="zh-CN" dirty="0" smtClean="0"/>
              <a:t>so</a:t>
            </a:r>
            <a:r>
              <a:rPr lang="zh-CN" altLang="en-US" dirty="0" smtClean="0"/>
              <a:t> </a:t>
            </a:r>
            <a:r>
              <a:rPr lang="en-US" altLang="zh-CN" dirty="0" smtClean="0"/>
              <a:t>far.</a:t>
            </a:r>
            <a:r>
              <a:rPr lang="zh-CN" altLang="en-US" dirty="0" smtClean="0"/>
              <a:t> </a:t>
            </a:r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constructions</a:t>
            </a:r>
            <a:r>
              <a:rPr lang="zh-CN" altLang="en-US" dirty="0" smtClean="0"/>
              <a:t> </a:t>
            </a:r>
            <a:r>
              <a:rPr lang="en-US" altLang="zh-CN" dirty="0" smtClean="0"/>
              <a:t>briefly?</a:t>
            </a:r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Merkle</a:t>
            </a:r>
            <a:r>
              <a:rPr lang="zh-CN" altLang="en-US" dirty="0" smtClean="0"/>
              <a:t> </a:t>
            </a:r>
            <a:r>
              <a:rPr lang="en-US" altLang="zh-CN" dirty="0" smtClean="0"/>
              <a:t>trees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trade-offs</a:t>
            </a:r>
            <a:r>
              <a:rPr lang="zh-CN" altLang="en-US" dirty="0" smtClean="0"/>
              <a:t> </a:t>
            </a:r>
            <a:r>
              <a:rPr lang="en-US" altLang="zh-CN" dirty="0" smtClean="0"/>
              <a:t>between</a:t>
            </a:r>
            <a:r>
              <a:rPr lang="zh-CN" altLang="en-US" dirty="0" smtClean="0"/>
              <a:t> </a:t>
            </a:r>
            <a:r>
              <a:rPr lang="en-US" altLang="zh-CN" dirty="0" smtClean="0"/>
              <a:t>two</a:t>
            </a:r>
            <a:r>
              <a:rPr lang="zh-CN" altLang="en-US" dirty="0" smtClean="0"/>
              <a:t> </a:t>
            </a:r>
            <a:r>
              <a:rPr lang="en-US" altLang="zh-CN" dirty="0" smtClean="0"/>
              <a:t>extremes.</a:t>
            </a:r>
            <a:r>
              <a:rPr lang="zh-CN" altLang="en-US" dirty="0" smtClean="0"/>
              <a:t> </a:t>
            </a:r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two</a:t>
            </a:r>
            <a:r>
              <a:rPr lang="zh-CN" altLang="en-US" dirty="0" smtClean="0"/>
              <a:t> </a:t>
            </a:r>
            <a:r>
              <a:rPr lang="en-US" altLang="zh-CN" dirty="0" smtClean="0"/>
              <a:t>extremes?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Convince</a:t>
            </a:r>
            <a:r>
              <a:rPr lang="zh-CN" altLang="en-US" dirty="0" smtClean="0"/>
              <a:t> </a:t>
            </a:r>
            <a:r>
              <a:rPr lang="en-US" altLang="zh-CN" dirty="0" smtClean="0"/>
              <a:t>yourself</a:t>
            </a:r>
            <a:r>
              <a:rPr lang="zh-CN" altLang="en-US" dirty="0" smtClean="0"/>
              <a:t> </a:t>
            </a:r>
            <a:r>
              <a:rPr lang="en-US" altLang="zh-CN" dirty="0" smtClean="0"/>
              <a:t>why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Merkle</a:t>
            </a:r>
            <a:r>
              <a:rPr lang="zh-CN" altLang="en-US" dirty="0" smtClean="0"/>
              <a:t> </a:t>
            </a:r>
            <a:r>
              <a:rPr lang="en-US" altLang="zh-CN" dirty="0" smtClean="0"/>
              <a:t>trees</a:t>
            </a:r>
            <a:r>
              <a:rPr lang="zh-CN" altLang="en-US" dirty="0" smtClean="0"/>
              <a:t> </a:t>
            </a:r>
            <a:r>
              <a:rPr lang="en-US" altLang="zh-CN" dirty="0" smtClean="0"/>
              <a:t>work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33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random-oracle (RO)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 H as a public, random function</a:t>
            </a:r>
          </a:p>
          <a:p>
            <a:endParaRPr lang="en-US" dirty="0"/>
          </a:p>
          <a:p>
            <a:r>
              <a:rPr lang="en-US" dirty="0" smtClean="0"/>
              <a:t>Then H(x) is uniform for any x…</a:t>
            </a:r>
          </a:p>
          <a:p>
            <a:pPr lvl="1"/>
            <a:r>
              <a:rPr lang="en-US" dirty="0" smtClean="0"/>
              <a:t>…unless the attacker computes H(x) explicitly</a:t>
            </a:r>
            <a:r>
              <a:rPr lang="zh-CN" altLang="en-US" dirty="0" smtClean="0"/>
              <a:t> </a:t>
            </a:r>
            <a:r>
              <a:rPr lang="en-US" altLang="zh-CN" dirty="0" smtClean="0"/>
              <a:t>by</a:t>
            </a:r>
            <a:r>
              <a:rPr lang="zh-CN" altLang="en-US" dirty="0" smtClean="0"/>
              <a:t> </a:t>
            </a:r>
            <a:r>
              <a:rPr lang="en-US" altLang="zh-CN" dirty="0" smtClean="0"/>
              <a:t>querying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57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canonical example: key derivation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41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random-oracle (RO)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 H as a public, random function</a:t>
            </a:r>
          </a:p>
          <a:p>
            <a:endParaRPr lang="en-US" dirty="0"/>
          </a:p>
          <a:p>
            <a:r>
              <a:rPr lang="en-US" dirty="0" smtClean="0"/>
              <a:t>Then H(x) is uniform for any x…</a:t>
            </a:r>
          </a:p>
          <a:p>
            <a:pPr lvl="1"/>
            <a:r>
              <a:rPr lang="en-US" dirty="0" smtClean="0"/>
              <a:t>…unless the attacker computes H(x)…</a:t>
            </a:r>
          </a:p>
          <a:p>
            <a:pPr lvl="1"/>
            <a:r>
              <a:rPr lang="en-US" dirty="0" smtClean="0"/>
              <a:t>…but the attacker cannot do that (with high probability) if X has high min-entropy!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1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Intuitively</a:t>
            </a:r>
          </a:p>
          <a:p>
            <a:pPr lvl="1"/>
            <a:r>
              <a:rPr lang="en-US" dirty="0"/>
              <a:t>Assume the hash function </a:t>
            </a:r>
            <a:r>
              <a:rPr lang="en-US" dirty="0" smtClean="0"/>
              <a:t>“is random</a:t>
            </a:r>
            <a:r>
              <a:rPr lang="en-US" dirty="0"/>
              <a:t>”</a:t>
            </a:r>
          </a:p>
          <a:p>
            <a:pPr lvl="1"/>
            <a:r>
              <a:rPr lang="en-US" dirty="0" smtClean="0"/>
              <a:t>Models </a:t>
            </a:r>
            <a:r>
              <a:rPr lang="en-US" dirty="0"/>
              <a:t>attacks that are agnostic to the specific hash function being used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ecurity in the real world as </a:t>
            </a:r>
            <a:r>
              <a:rPr lang="en-US" dirty="0"/>
              <a:t>long as “no weaknesses found” in the hash </a:t>
            </a:r>
            <a:r>
              <a:rPr lang="en-US" dirty="0" smtClean="0"/>
              <a:t>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22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Formally</a:t>
            </a:r>
          </a:p>
          <a:p>
            <a:pPr lvl="1"/>
            <a:r>
              <a:rPr lang="en-US" dirty="0"/>
              <a:t>Choose </a:t>
            </a:r>
            <a:r>
              <a:rPr lang="en-US" dirty="0" smtClean="0"/>
              <a:t>a uniform hash </a:t>
            </a:r>
            <a:r>
              <a:rPr lang="en-US" dirty="0"/>
              <a:t>function </a:t>
            </a:r>
            <a:r>
              <a:rPr lang="en-US" i="1" dirty="0" smtClean="0"/>
              <a:t>as </a:t>
            </a:r>
            <a:r>
              <a:rPr lang="en-US" i="1" dirty="0"/>
              <a:t>part of the security experiment</a:t>
            </a:r>
            <a:endParaRPr lang="en-US" dirty="0"/>
          </a:p>
          <a:p>
            <a:pPr lvl="1"/>
            <a:r>
              <a:rPr lang="en-US" dirty="0"/>
              <a:t>Attacker can only evaluate H via </a:t>
            </a:r>
            <a:r>
              <a:rPr lang="en-US" i="1" dirty="0"/>
              <a:t>explicit</a:t>
            </a:r>
            <a:r>
              <a:rPr lang="en-US" dirty="0"/>
              <a:t> queries to an oracle</a:t>
            </a:r>
          </a:p>
          <a:p>
            <a:pPr lvl="1"/>
            <a:r>
              <a:rPr lang="en-US" dirty="0"/>
              <a:t>Simulate H for the attacker as part of the security </a:t>
            </a:r>
            <a:r>
              <a:rPr lang="en-US" dirty="0" smtClean="0"/>
              <a:t>proof/reduction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1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 </a:t>
            </a:r>
            <a:r>
              <a:rPr lang="en-US" dirty="0" smtClean="0"/>
              <a:t>practice</a:t>
            </a:r>
            <a:endParaRPr lang="en-US" dirty="0"/>
          </a:p>
          <a:p>
            <a:pPr lvl="1">
              <a:defRPr/>
            </a:pPr>
            <a:r>
              <a:rPr lang="en-US" dirty="0"/>
              <a:t>Prove security in the RO model</a:t>
            </a:r>
          </a:p>
          <a:p>
            <a:pPr lvl="1">
              <a:defRPr/>
            </a:pPr>
            <a:r>
              <a:rPr lang="en-US" dirty="0"/>
              <a:t>Instantiate the RO with </a:t>
            </a:r>
            <a:r>
              <a:rPr lang="en-US" dirty="0" smtClean="0"/>
              <a:t>a “good” hash function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Hope </a:t>
            </a:r>
            <a:r>
              <a:rPr lang="en-US" dirty="0"/>
              <a:t>for the best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53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 of the RO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</a:t>
            </a:r>
          </a:p>
          <a:p>
            <a:pPr lvl="1"/>
            <a:r>
              <a:rPr lang="en-US" dirty="0"/>
              <a:t>There is no such thing as a </a:t>
            </a:r>
            <a:r>
              <a:rPr lang="en-US" dirty="0" smtClean="0"/>
              <a:t>public hash </a:t>
            </a:r>
            <a:r>
              <a:rPr lang="en-US" dirty="0"/>
              <a:t>function that </a:t>
            </a:r>
            <a:r>
              <a:rPr lang="en-US" dirty="0" smtClean="0"/>
              <a:t>“is random</a:t>
            </a:r>
            <a:r>
              <a:rPr lang="en-US" dirty="0"/>
              <a:t>”</a:t>
            </a:r>
          </a:p>
          <a:p>
            <a:pPr lvl="2"/>
            <a:r>
              <a:rPr lang="en-US" dirty="0"/>
              <a:t>Not even clear what </a:t>
            </a:r>
            <a:r>
              <a:rPr lang="en-US" dirty="0" smtClean="0"/>
              <a:t>this </a:t>
            </a:r>
            <a:r>
              <a:rPr lang="en-US" dirty="0"/>
              <a:t>means </a:t>
            </a:r>
            <a:r>
              <a:rPr lang="en-US" dirty="0" smtClean="0"/>
              <a:t>formally</a:t>
            </a:r>
            <a:endParaRPr lang="en-US" dirty="0"/>
          </a:p>
          <a:p>
            <a:pPr lvl="1"/>
            <a:r>
              <a:rPr lang="en-US" dirty="0"/>
              <a:t>Known counterexamples</a:t>
            </a:r>
          </a:p>
          <a:p>
            <a:pPr lvl="2"/>
            <a:r>
              <a:rPr lang="en-US" dirty="0" smtClean="0"/>
              <a:t>There are (contrived) schemes </a:t>
            </a:r>
            <a:r>
              <a:rPr lang="en-US" dirty="0"/>
              <a:t>secure in the RO model, but insecure when using </a:t>
            </a:r>
            <a:r>
              <a:rPr lang="en-US" i="1" dirty="0"/>
              <a:t>any</a:t>
            </a:r>
            <a:r>
              <a:rPr lang="en-US" dirty="0"/>
              <a:t> real-world hash function </a:t>
            </a:r>
          </a:p>
          <a:p>
            <a:pPr lvl="1"/>
            <a:r>
              <a:rPr lang="en-US" dirty="0" smtClean="0"/>
              <a:t>Sometimes </a:t>
            </a:r>
            <a:r>
              <a:rPr lang="en-US" dirty="0"/>
              <a:t>over-abused (arguably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1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 of the RO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No known example of </a:t>
            </a:r>
            <a:r>
              <a:rPr lang="en-US" dirty="0" smtClean="0"/>
              <a:t>“natural” scheme secure </a:t>
            </a:r>
            <a:r>
              <a:rPr lang="en-US" dirty="0"/>
              <a:t>in the RO model being attacked in the real </a:t>
            </a:r>
            <a:r>
              <a:rPr lang="en-US" dirty="0" smtClean="0"/>
              <a:t>world</a:t>
            </a:r>
            <a:endParaRPr lang="en-US" dirty="0"/>
          </a:p>
          <a:p>
            <a:pPr lvl="1"/>
            <a:r>
              <a:rPr lang="en-US" dirty="0" smtClean="0"/>
              <a:t>If </a:t>
            </a:r>
            <a:r>
              <a:rPr lang="en-US" dirty="0"/>
              <a:t>an attack </a:t>
            </a:r>
            <a:r>
              <a:rPr lang="en-US" i="1" dirty="0"/>
              <a:t>is</a:t>
            </a:r>
            <a:r>
              <a:rPr lang="en-US" dirty="0"/>
              <a:t> found, just replace the hash</a:t>
            </a:r>
          </a:p>
          <a:p>
            <a:pPr lvl="1"/>
            <a:r>
              <a:rPr lang="en-US" dirty="0" smtClean="0"/>
              <a:t>Proof </a:t>
            </a:r>
            <a:r>
              <a:rPr lang="en-US" dirty="0"/>
              <a:t>in the RO model better than no proof at all</a:t>
            </a:r>
          </a:p>
          <a:p>
            <a:pPr lvl="2"/>
            <a:r>
              <a:rPr lang="en-US" dirty="0"/>
              <a:t>Evidence that the basic design principles are </a:t>
            </a:r>
            <a:r>
              <a:rPr lang="en-US" dirty="0" smtClean="0"/>
              <a:t>sound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76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PRF</a:t>
            </a:r>
            <a:r>
              <a:rPr lang="zh-CN" altLang="en-US" dirty="0" smtClean="0"/>
              <a:t> </a:t>
            </a:r>
            <a:r>
              <a:rPr lang="en-US" altLang="zh-CN" dirty="0" smtClean="0"/>
              <a:t>from</a:t>
            </a:r>
            <a:r>
              <a:rPr lang="zh-CN" altLang="en-US" dirty="0" smtClean="0"/>
              <a:t> </a:t>
            </a:r>
            <a:r>
              <a:rPr lang="en-US" altLang="zh-CN" dirty="0" smtClean="0"/>
              <a:t>Hash</a:t>
            </a:r>
            <a:r>
              <a:rPr lang="zh-CN" altLang="en-US" dirty="0" smtClean="0"/>
              <a:t> </a:t>
            </a:r>
            <a:r>
              <a:rPr lang="en-US" altLang="zh-CN" dirty="0" smtClean="0"/>
              <a:t>Function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Random</a:t>
            </a:r>
            <a:r>
              <a:rPr lang="zh-CN" altLang="en-US" dirty="0" smtClean="0"/>
              <a:t> </a:t>
            </a:r>
            <a:r>
              <a:rPr lang="en-US" altLang="zh-CN" dirty="0" smtClean="0"/>
              <a:t>Oracle</a:t>
            </a:r>
            <a:r>
              <a:rPr lang="zh-CN" altLang="en-US" dirty="0" smtClean="0"/>
              <a:t> </a:t>
            </a:r>
            <a:r>
              <a:rPr lang="en-US" altLang="zh-CN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F</a:t>
            </a:r>
            <a:r>
              <a:rPr lang="en-US" altLang="zh-CN" baseline="-25000" dirty="0" err="1" smtClean="0"/>
              <a:t>k</a:t>
            </a:r>
            <a:r>
              <a:rPr lang="en-US" altLang="zh-CN" dirty="0" smtClean="0"/>
              <a:t>(x)</a:t>
            </a:r>
            <a:r>
              <a:rPr lang="zh-CN" altLang="en-US" dirty="0" smtClean="0"/>
              <a:t> </a:t>
            </a:r>
            <a:r>
              <a:rPr lang="en-US" altLang="zh-CN" dirty="0" smtClean="0"/>
              <a:t>=</a:t>
            </a:r>
            <a:r>
              <a:rPr lang="zh-CN" altLang="en-US" dirty="0" smtClean="0"/>
              <a:t> </a:t>
            </a:r>
            <a:r>
              <a:rPr lang="en-US" altLang="zh-CN" dirty="0" smtClean="0"/>
              <a:t>H(k||x)</a:t>
            </a:r>
          </a:p>
          <a:p>
            <a:endParaRPr lang="en-US" altLang="zh-CN" i="1" dirty="0"/>
          </a:p>
          <a:p>
            <a:r>
              <a:rPr lang="en-US" altLang="zh-CN" dirty="0" smtClean="0"/>
              <a:t>Note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it</a:t>
            </a:r>
            <a:r>
              <a:rPr lang="zh-CN" altLang="en-US" dirty="0" smtClean="0"/>
              <a:t> </a:t>
            </a:r>
            <a:r>
              <a:rPr lang="en-US" altLang="zh-CN" dirty="0" smtClean="0"/>
              <a:t>does</a:t>
            </a:r>
            <a:r>
              <a:rPr lang="zh-CN" altLang="en-US" dirty="0" smtClean="0"/>
              <a:t> </a:t>
            </a:r>
            <a:r>
              <a:rPr lang="en-US" altLang="zh-CN" dirty="0" smtClean="0"/>
              <a:t>not</a:t>
            </a:r>
            <a:r>
              <a:rPr lang="zh-CN" altLang="en-US" dirty="0" smtClean="0"/>
              <a:t> </a:t>
            </a:r>
            <a:r>
              <a:rPr lang="en-US" altLang="zh-CN" dirty="0" smtClean="0"/>
              <a:t>use</a:t>
            </a:r>
            <a:r>
              <a:rPr lang="zh-CN" altLang="en-US" dirty="0" smtClean="0"/>
              <a:t> </a:t>
            </a:r>
            <a:r>
              <a:rPr lang="en-US" altLang="zh-CN" dirty="0" smtClean="0"/>
              <a:t>any</a:t>
            </a:r>
            <a:r>
              <a:rPr lang="zh-CN" altLang="en-US" dirty="0" smtClean="0"/>
              <a:t> </a:t>
            </a:r>
            <a:r>
              <a:rPr lang="en-US" altLang="zh-CN" dirty="0" smtClean="0"/>
              <a:t>computational</a:t>
            </a:r>
            <a:r>
              <a:rPr lang="zh-CN" altLang="en-US" dirty="0" smtClean="0"/>
              <a:t> </a:t>
            </a:r>
            <a:r>
              <a:rPr lang="en-US" altLang="zh-CN" dirty="0" smtClean="0"/>
              <a:t>assumption,</a:t>
            </a:r>
            <a:r>
              <a:rPr lang="zh-CN" altLang="en-US" dirty="0" smtClean="0"/>
              <a:t> </a:t>
            </a:r>
            <a:r>
              <a:rPr lang="en-US" altLang="zh-CN" dirty="0" smtClean="0"/>
              <a:t>but</a:t>
            </a:r>
            <a:r>
              <a:rPr lang="zh-CN" altLang="en-US" dirty="0" smtClean="0"/>
              <a:t> </a:t>
            </a:r>
            <a:r>
              <a:rPr lang="en-US" altLang="zh-CN" dirty="0" smtClean="0"/>
              <a:t>relies</a:t>
            </a:r>
            <a:r>
              <a:rPr lang="zh-CN" altLang="en-US" dirty="0" smtClean="0"/>
              <a:t> </a:t>
            </a:r>
            <a:r>
              <a:rPr lang="en-US" altLang="zh-CN" dirty="0" smtClean="0"/>
              <a:t>on</a:t>
            </a:r>
            <a:r>
              <a:rPr lang="zh-CN" altLang="en-US" dirty="0" smtClean="0"/>
              <a:t> </a:t>
            </a:r>
            <a:r>
              <a:rPr lang="en-US" altLang="zh-CN" dirty="0" smtClean="0"/>
              <a:t>H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random</a:t>
            </a:r>
            <a:r>
              <a:rPr lang="zh-CN" altLang="en-US" dirty="0" smtClean="0"/>
              <a:t> </a:t>
            </a:r>
            <a:r>
              <a:rPr lang="en-US" altLang="zh-CN" dirty="0" smtClean="0"/>
              <a:t>oracle</a:t>
            </a:r>
            <a:r>
              <a:rPr lang="zh-CN" altLang="en-US" dirty="0" smtClean="0"/>
              <a:t> </a:t>
            </a:r>
            <a:r>
              <a:rPr lang="en-US" altLang="zh-CN" dirty="0" smtClean="0"/>
              <a:t>(which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already</a:t>
            </a:r>
            <a:r>
              <a:rPr lang="zh-CN" altLang="en-US" dirty="0" smtClean="0"/>
              <a:t> </a:t>
            </a:r>
            <a:r>
              <a:rPr lang="en-US" altLang="zh-CN" dirty="0" smtClean="0"/>
              <a:t>very</a:t>
            </a:r>
            <a:r>
              <a:rPr lang="zh-CN" altLang="en-US" dirty="0" smtClean="0"/>
              <a:t> </a:t>
            </a:r>
            <a:r>
              <a:rPr lang="en-US" altLang="zh-CN" dirty="0" smtClean="0"/>
              <a:t>strong).</a:t>
            </a:r>
            <a:r>
              <a:rPr lang="zh-CN" alt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80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Hash</a:t>
            </a:r>
            <a:r>
              <a:rPr lang="zh-CN" altLang="en-US" dirty="0" smtClean="0"/>
              <a:t> </a:t>
            </a:r>
            <a:r>
              <a:rPr lang="en-US" altLang="zh-CN" dirty="0" smtClean="0"/>
              <a:t>Functions</a:t>
            </a:r>
            <a:r>
              <a:rPr lang="zh-CN" altLang="en-US" dirty="0" smtClean="0"/>
              <a:t> </a:t>
            </a:r>
            <a:r>
              <a:rPr lang="en-US" altLang="zh-CN" dirty="0" smtClean="0"/>
              <a:t>can</a:t>
            </a:r>
            <a:r>
              <a:rPr lang="zh-CN" altLang="en-US" dirty="0" smtClean="0"/>
              <a:t> </a:t>
            </a:r>
            <a:r>
              <a:rPr lang="en-US" altLang="zh-CN" dirty="0" smtClean="0"/>
              <a:t>do</a:t>
            </a:r>
            <a:r>
              <a:rPr lang="zh-CN" altLang="en-US" dirty="0" smtClean="0"/>
              <a:t> </a:t>
            </a:r>
            <a:r>
              <a:rPr lang="en-US" altLang="zh-CN" dirty="0" smtClean="0"/>
              <a:t>all</a:t>
            </a:r>
            <a:r>
              <a:rPr lang="zh-CN" altLang="en-US" dirty="0" smtClean="0"/>
              <a:t> </a:t>
            </a:r>
            <a:r>
              <a:rPr lang="en-US" altLang="zh-CN" dirty="0" smtClean="0"/>
              <a:t>major</a:t>
            </a:r>
            <a:r>
              <a:rPr lang="zh-CN" altLang="en-US" dirty="0" smtClean="0"/>
              <a:t> </a:t>
            </a:r>
            <a:r>
              <a:rPr lang="en-US" altLang="zh-CN" dirty="0" smtClean="0"/>
              <a:t>cryptographic</a:t>
            </a:r>
            <a:r>
              <a:rPr lang="zh-CN" altLang="en-US" dirty="0" smtClean="0"/>
              <a:t> </a:t>
            </a:r>
            <a:r>
              <a:rPr lang="en-US" altLang="zh-CN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Export</a:t>
            </a:r>
            <a:r>
              <a:rPr lang="zh-CN" altLang="en-US" dirty="0" smtClean="0"/>
              <a:t> </a:t>
            </a:r>
            <a:r>
              <a:rPr lang="en-US" altLang="zh-CN" dirty="0" smtClean="0"/>
              <a:t>law</a:t>
            </a:r>
            <a:r>
              <a:rPr lang="zh-CN" altLang="en-US" dirty="0" smtClean="0"/>
              <a:t> </a:t>
            </a:r>
            <a:r>
              <a:rPr lang="en-US" altLang="zh-CN" dirty="0" smtClean="0"/>
              <a:t>(historically)</a:t>
            </a:r>
          </a:p>
          <a:p>
            <a:pPr lvl="1"/>
            <a:r>
              <a:rPr lang="en-US" altLang="zh-CN" dirty="0" smtClean="0"/>
              <a:t>Encryption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forbidden</a:t>
            </a:r>
          </a:p>
          <a:p>
            <a:pPr lvl="1"/>
            <a:endParaRPr lang="en-US" dirty="0"/>
          </a:p>
          <a:p>
            <a:r>
              <a:rPr lang="en-US" altLang="zh-CN" dirty="0" smtClean="0"/>
              <a:t>HMAC</a:t>
            </a:r>
            <a:r>
              <a:rPr lang="zh-CN" altLang="en-US" dirty="0" smtClean="0"/>
              <a:t> </a:t>
            </a:r>
            <a:r>
              <a:rPr lang="en-US" altLang="zh-CN" dirty="0" smtClean="0"/>
              <a:t>was</a:t>
            </a:r>
            <a:r>
              <a:rPr lang="zh-CN" altLang="en-US" dirty="0" smtClean="0"/>
              <a:t> </a:t>
            </a:r>
            <a:r>
              <a:rPr lang="en-US" altLang="zh-CN" dirty="0" smtClean="0"/>
              <a:t>designed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circumvent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this</a:t>
            </a:r>
          </a:p>
          <a:p>
            <a:r>
              <a:rPr lang="en-US" altLang="zh-CN" dirty="0" smtClean="0"/>
              <a:t>Not</a:t>
            </a:r>
            <a:r>
              <a:rPr lang="zh-CN" altLang="en-US" dirty="0" smtClean="0"/>
              <a:t> </a:t>
            </a:r>
            <a:r>
              <a:rPr lang="en-US" altLang="zh-CN" dirty="0" smtClean="0"/>
              <a:t>just</a:t>
            </a:r>
            <a:r>
              <a:rPr lang="zh-CN" altLang="en-US" dirty="0" smtClean="0"/>
              <a:t> </a:t>
            </a:r>
            <a:r>
              <a:rPr lang="en-US" altLang="zh-CN" dirty="0" smtClean="0"/>
              <a:t>MAC</a:t>
            </a:r>
          </a:p>
          <a:p>
            <a:r>
              <a:rPr lang="en-US" altLang="zh-CN" dirty="0" smtClean="0"/>
              <a:t>As</a:t>
            </a:r>
            <a:r>
              <a:rPr lang="zh-CN" altLang="en-US" dirty="0" smtClean="0"/>
              <a:t> </a:t>
            </a:r>
            <a:r>
              <a:rPr lang="en-US" altLang="zh-CN" dirty="0" smtClean="0"/>
              <a:t>shown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building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PRF</a:t>
            </a:r>
          </a:p>
          <a:p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therefore</a:t>
            </a:r>
            <a:r>
              <a:rPr lang="zh-CN" altLang="en-US" dirty="0" smtClean="0"/>
              <a:t> </a:t>
            </a:r>
            <a:r>
              <a:rPr lang="en-US" altLang="zh-CN" dirty="0" smtClean="0"/>
              <a:t>all</a:t>
            </a:r>
            <a:r>
              <a:rPr lang="zh-CN" altLang="en-US" dirty="0" smtClean="0"/>
              <a:t> </a:t>
            </a:r>
            <a:r>
              <a:rPr lang="en-US" altLang="zh-CN" dirty="0" smtClean="0"/>
              <a:t>sorts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major</a:t>
            </a:r>
            <a:r>
              <a:rPr lang="zh-CN" altLang="en-US" dirty="0" smtClean="0"/>
              <a:t> </a:t>
            </a:r>
            <a:r>
              <a:rPr lang="en-US" altLang="zh-CN" dirty="0" smtClean="0"/>
              <a:t>functions</a:t>
            </a:r>
          </a:p>
        </p:txBody>
      </p:sp>
    </p:spTree>
    <p:extLst>
      <p:ext uri="{BB962C8B-B14F-4D97-AF65-F5344CB8AC3E}">
        <p14:creationId xmlns:p14="http://schemas.microsoft.com/office/powerpoint/2010/main" val="31388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n-US" altLang="zh-CN" sz="4000" dirty="0" smtClean="0">
                <a:solidFill>
                  <a:schemeClr val="tx1"/>
                </a:solidFill>
              </a:rPr>
              <a:t>Random</a:t>
            </a:r>
            <a:r>
              <a:rPr lang="zh-CN" altLang="en-US" sz="4000" dirty="0" smtClean="0">
                <a:solidFill>
                  <a:schemeClr val="tx1"/>
                </a:solidFill>
              </a:rPr>
              <a:t> </a:t>
            </a:r>
            <a:r>
              <a:rPr lang="en-US" altLang="zh-CN" sz="4000" dirty="0" smtClean="0">
                <a:solidFill>
                  <a:schemeClr val="tx1"/>
                </a:solidFill>
              </a:rPr>
              <a:t>Oracle</a:t>
            </a:r>
            <a:r>
              <a:rPr lang="zh-CN" altLang="en-US" sz="4000" dirty="0" smtClean="0">
                <a:solidFill>
                  <a:schemeClr val="tx1"/>
                </a:solidFill>
              </a:rPr>
              <a:t> </a:t>
            </a:r>
            <a:r>
              <a:rPr lang="en-US" altLang="zh-CN" sz="4000" dirty="0" smtClean="0">
                <a:solidFill>
                  <a:schemeClr val="tx1"/>
                </a:solidFill>
              </a:rPr>
              <a:t>Model</a:t>
            </a:r>
            <a:r>
              <a:rPr lang="zh-CN" altLang="en-US" sz="4000" dirty="0" smtClean="0">
                <a:solidFill>
                  <a:schemeClr val="tx1"/>
                </a:solidFill>
              </a:rPr>
              <a:t> </a:t>
            </a:r>
            <a:r>
              <a:rPr lang="en-US" altLang="zh-CN" sz="4000" dirty="0" smtClean="0">
                <a:solidFill>
                  <a:schemeClr val="tx1"/>
                </a:solidFill>
              </a:rPr>
              <a:t>and</a:t>
            </a:r>
            <a:r>
              <a:rPr lang="zh-CN" alt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Other applications of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hash functions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87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Ideal-cipher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“Stronger” than the RO model!</a:t>
            </a:r>
          </a:p>
          <a:p>
            <a:endParaRPr lang="en-US" dirty="0"/>
          </a:p>
          <a:p>
            <a:r>
              <a:rPr lang="en-US" dirty="0"/>
              <a:t>Model block cipher F: {0,1}</a:t>
            </a:r>
            <a:r>
              <a:rPr lang="en-US" baseline="30000" dirty="0"/>
              <a:t>n</a:t>
            </a:r>
            <a:r>
              <a:rPr lang="en-US" dirty="0"/>
              <a:t> x {0,1}</a:t>
            </a:r>
            <a:r>
              <a:rPr lang="en-US" baseline="30000" dirty="0"/>
              <a:t>n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 {0,1}</a:t>
            </a:r>
            <a:r>
              <a:rPr lang="en-US" baseline="30000" dirty="0">
                <a:sym typeface="Symbol" panose="05050102010706020507" pitchFamily="18" charset="2"/>
              </a:rPr>
              <a:t>n</a:t>
            </a:r>
            <a:r>
              <a:rPr lang="en-US" dirty="0"/>
              <a:t> as a collection of </a:t>
            </a:r>
            <a:r>
              <a:rPr lang="en-US" dirty="0" smtClean="0"/>
              <a:t>public, independent</a:t>
            </a:r>
            <a:r>
              <a:rPr lang="en-US" dirty="0"/>
              <a:t>, random permutations</a:t>
            </a:r>
          </a:p>
          <a:p>
            <a:pPr lvl="1"/>
            <a:r>
              <a:rPr lang="en-US" dirty="0"/>
              <a:t>I.e., for each </a:t>
            </a:r>
            <a:r>
              <a:rPr lang="en-US" dirty="0" smtClean="0"/>
              <a:t>key k</a:t>
            </a:r>
            <a:r>
              <a:rPr lang="en-US" dirty="0"/>
              <a:t>,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 is a random permutation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dirty="0"/>
              <a:t>{0,1}</a:t>
            </a:r>
            <a:r>
              <a:rPr lang="en-US" baseline="30000" dirty="0"/>
              <a:t>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01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ideal-cipher model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is </a:t>
            </a:r>
            <a:r>
              <a:rPr lang="en-US" u="sng" dirty="0" smtClean="0"/>
              <a:t>more </a:t>
            </a:r>
            <a:r>
              <a:rPr lang="en-US" dirty="0" smtClean="0"/>
              <a:t>than assuming F is a PRP</a:t>
            </a:r>
          </a:p>
          <a:p>
            <a:pPr lvl="1"/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 random </a:t>
            </a:r>
            <a:r>
              <a:rPr lang="en-US" i="1" dirty="0" smtClean="0"/>
              <a:t>even when k is known</a:t>
            </a:r>
            <a:r>
              <a:rPr lang="en-US" dirty="0" smtClean="0"/>
              <a:t>!</a:t>
            </a:r>
          </a:p>
          <a:p>
            <a:pPr lvl="1"/>
            <a:r>
              <a:rPr lang="en-US" altLang="zh-CN" dirty="0" smtClean="0"/>
              <a:t>(</a:t>
            </a:r>
            <a:r>
              <a:rPr lang="en-US" dirty="0" smtClean="0"/>
              <a:t>No weak keys</a:t>
            </a:r>
            <a:r>
              <a:rPr lang="en-US" altLang="zh-CN" dirty="0" smtClean="0"/>
              <a:t>)</a:t>
            </a:r>
            <a:endParaRPr lang="en-US" dirty="0" smtClean="0"/>
          </a:p>
          <a:p>
            <a:pPr lvl="1"/>
            <a:r>
              <a:rPr lang="en-US" altLang="zh-CN" dirty="0" smtClean="0"/>
              <a:t>(</a:t>
            </a:r>
            <a:r>
              <a:rPr lang="en-US" dirty="0" smtClean="0"/>
              <a:t>No related-key attacks</a:t>
            </a:r>
            <a:r>
              <a:rPr lang="en-US" altLang="zh-CN" dirty="0" smtClean="0"/>
              <a:t>)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Formally, similar to the RO model</a:t>
            </a:r>
          </a:p>
          <a:p>
            <a:pPr lvl="1"/>
            <a:r>
              <a:rPr lang="en-US" dirty="0" smtClean="0"/>
              <a:t>In particular, the only way to evaluate F is via explicit oracle queries</a:t>
            </a:r>
          </a:p>
          <a:p>
            <a:pPr lvl="1"/>
            <a:r>
              <a:rPr lang="en-US" dirty="0" smtClean="0"/>
              <a:t>Attacker allowed to query F and F</a:t>
            </a:r>
            <a:r>
              <a:rPr lang="en-US" baseline="30000" dirty="0" smtClean="0"/>
              <a:t>-1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532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hash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Two-stage approach</a:t>
            </a:r>
          </a:p>
          <a:p>
            <a:pPr lvl="1"/>
            <a:r>
              <a:rPr lang="en-US" dirty="0" smtClean="0"/>
              <a:t>Build a </a:t>
            </a:r>
            <a:r>
              <a:rPr lang="en-US" i="1" dirty="0" smtClean="0"/>
              <a:t>compression function </a:t>
            </a:r>
            <a:r>
              <a:rPr lang="en-US" dirty="0" smtClean="0"/>
              <a:t>(from a block cipher)</a:t>
            </a:r>
          </a:p>
          <a:p>
            <a:pPr lvl="2"/>
            <a:r>
              <a:rPr lang="en-US" dirty="0" smtClean="0"/>
              <a:t>I.e., collision-resistant hash function for fixed-length inputs</a:t>
            </a:r>
          </a:p>
          <a:p>
            <a:pPr lvl="1"/>
            <a:r>
              <a:rPr lang="en-US" dirty="0" smtClean="0"/>
              <a:t>Build a full-fledged hash function from a compression function</a:t>
            </a:r>
          </a:p>
          <a:p>
            <a:pPr lvl="1"/>
            <a:endParaRPr lang="en-US" dirty="0"/>
          </a:p>
          <a:p>
            <a:r>
              <a:rPr lang="en-US" dirty="0" smtClean="0"/>
              <a:t>Other approaches are possible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30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are ubiquitous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Collision-resistance </a:t>
            </a:r>
            <a:r>
              <a:rPr lang="en-US" dirty="0" smtClean="0">
                <a:sym typeface="Symbol" panose="05050102010706020507" pitchFamily="18" charset="2"/>
              </a:rPr>
              <a:t> “fingerprinting”</a:t>
            </a:r>
          </a:p>
          <a:p>
            <a:r>
              <a:rPr lang="en-US" dirty="0" smtClean="0">
                <a:sym typeface="Symbol" panose="05050102010706020507" pitchFamily="18" charset="2"/>
              </a:rPr>
              <a:t>Used as a one-way function</a:t>
            </a:r>
          </a:p>
          <a:p>
            <a:r>
              <a:rPr lang="en-US" dirty="0" smtClean="0">
                <a:sym typeface="Symbol" panose="05050102010706020507" pitchFamily="18" charset="2"/>
              </a:rPr>
              <a:t>Key derivation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46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Fingerprinting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E.g.,</a:t>
            </a:r>
            <a:r>
              <a:rPr lang="en-US" dirty="0"/>
              <a:t> </a:t>
            </a:r>
            <a:r>
              <a:rPr lang="en-US" dirty="0" smtClean="0"/>
              <a:t>file integrity</a:t>
            </a:r>
          </a:p>
          <a:p>
            <a:pPr lvl="1"/>
            <a:r>
              <a:rPr lang="en-US" dirty="0" smtClean="0"/>
              <a:t>Assuming it is possible to get a reliable copy of H(x) for file x</a:t>
            </a:r>
          </a:p>
          <a:p>
            <a:pPr lvl="1"/>
            <a:r>
              <a:rPr lang="en-US" dirty="0" smtClean="0"/>
              <a:t>Note: different from integrity in the context of message-authentication codes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74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Outsourced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400"/>
          </a:xfrm>
        </p:spPr>
        <p:txBody>
          <a:bodyPr/>
          <a:lstStyle/>
          <a:p>
            <a:r>
              <a:rPr lang="en-US" dirty="0" smtClean="0"/>
              <a:t>How to outsource files to </a:t>
            </a:r>
            <a:r>
              <a:rPr lang="en-US" smtClean="0"/>
              <a:t>an untrusted </a:t>
            </a:r>
            <a:r>
              <a:rPr lang="en-US" dirty="0" smtClean="0"/>
              <a:t>server?</a:t>
            </a:r>
            <a:endParaRPr lang="en-US" dirty="0"/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443250" y="4262735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108820" y="4547175"/>
            <a:ext cx="1011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</a:t>
            </a:r>
            <a:r>
              <a:rPr lang="en-US" sz="2400" dirty="0" smtClean="0"/>
              <a:t>=H(x)</a:t>
            </a:r>
            <a:endParaRPr lang="en-US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743200" y="47244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447800" y="4114800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743200" y="5537775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43250" y="5100935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033104" y="5486400"/>
            <a:ext cx="1154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H(x)=?h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6408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Outsourced storage</a:t>
            </a:r>
            <a:endParaRPr lang="en-US" dirty="0"/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014293" y="4215825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4673025"/>
            <a:ext cx="117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=H(x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743200" y="47244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90600" y="4114800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743200" y="5690175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43250" y="5253335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-25000" dirty="0" smtClean="0"/>
              <a:t>i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914400" y="5486400"/>
            <a:ext cx="1247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H(x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)=?h</a:t>
            </a:r>
            <a:r>
              <a:rPr lang="en-US" sz="2400" baseline="-25000" dirty="0" smtClean="0"/>
              <a:t>i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136935" y="6167735"/>
            <a:ext cx="2635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</a:rPr>
              <a:t>O(n) client storage!</a:t>
            </a:r>
            <a:endParaRPr lang="en-US" sz="2400" b="1" dirty="0">
              <a:solidFill>
                <a:srgbClr val="0033CC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743200" y="51816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95800" y="4796135"/>
            <a:ext cx="255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0668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3" grpId="0"/>
      <p:bldP spid="14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Outsourced storage</a:t>
            </a:r>
            <a:endParaRPr lang="en-US" dirty="0"/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038600" y="4262735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4648200"/>
            <a:ext cx="1930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 =H(x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743200" y="47244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90600" y="4114800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743200" y="5690175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90493" y="5253335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5663625"/>
            <a:ext cx="2004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H(x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)=?h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246579" y="6091535"/>
            <a:ext cx="3495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</a:rPr>
              <a:t>O(n</a:t>
            </a:r>
            <a:r>
              <a:rPr lang="en-US" sz="2400" b="1" dirty="0" smtClean="0">
                <a:solidFill>
                  <a:srgbClr val="0033CC"/>
                </a:solidFill>
                <a:sym typeface="Symbol" panose="05050102010706020507" pitchFamily="18" charset="2"/>
              </a:rPr>
              <a:t></a:t>
            </a:r>
            <a:r>
              <a:rPr lang="en-US" sz="2400" b="1" dirty="0" smtClean="0">
                <a:solidFill>
                  <a:srgbClr val="0033CC"/>
                </a:solidFill>
              </a:rPr>
              <a:t>|x|) communication!</a:t>
            </a:r>
            <a:endParaRPr lang="en-US" sz="2400" b="1" dirty="0">
              <a:solidFill>
                <a:srgbClr val="0033CC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743200" y="51816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95800" y="4796135"/>
            <a:ext cx="255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301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3" grpId="0"/>
      <p:bldP spid="14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Outsourced storage</a:t>
            </a:r>
            <a:endParaRPr lang="en-US" dirty="0"/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038600" y="4262735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32446" y="4648200"/>
            <a:ext cx="2686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 =H(H(x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), …, H(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))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743200" y="47244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90600" y="4114800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743200" y="5690175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90493" y="5253335"/>
            <a:ext cx="1550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, 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/>
              <a:t>h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" y="5663625"/>
            <a:ext cx="3124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H(h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H(x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), …, </a:t>
            </a:r>
            <a:r>
              <a:rPr lang="en-US" sz="2400" dirty="0" err="1"/>
              <a:t>h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)=?h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257800" y="6091535"/>
            <a:ext cx="3681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</a:rPr>
              <a:t>|x</a:t>
            </a:r>
            <a:r>
              <a:rPr lang="en-US" sz="2400" b="1" baseline="-25000" dirty="0" smtClean="0">
                <a:solidFill>
                  <a:srgbClr val="0033CC"/>
                </a:solidFill>
              </a:rPr>
              <a:t>i</a:t>
            </a:r>
            <a:r>
              <a:rPr lang="en-US" sz="2400" b="1" dirty="0" smtClean="0">
                <a:solidFill>
                  <a:srgbClr val="0033CC"/>
                </a:solidFill>
              </a:rPr>
              <a:t>| + O(n) communication!</a:t>
            </a:r>
            <a:endParaRPr lang="en-US" sz="2400" b="1" dirty="0">
              <a:solidFill>
                <a:srgbClr val="0033CC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743200" y="51816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95800" y="4796135"/>
            <a:ext cx="255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033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3" grpId="0"/>
      <p:bldP spid="14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7237</TotalTime>
  <Words>1102</Words>
  <Application>Microsoft Macintosh PowerPoint</Application>
  <PresentationFormat>On-screen Show (4:3)</PresentationFormat>
  <Paragraphs>205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Calibri</vt:lpstr>
      <vt:lpstr>Symbol</vt:lpstr>
      <vt:lpstr>宋体</vt:lpstr>
      <vt:lpstr>Arial</vt:lpstr>
      <vt:lpstr>Office Theme</vt:lpstr>
      <vt:lpstr>Cryptography</vt:lpstr>
      <vt:lpstr>Q and A; bring the written answers to TA before the class</vt:lpstr>
      <vt:lpstr>PowerPoint Presentation</vt:lpstr>
      <vt:lpstr>Hash functions are ubiquitous</vt:lpstr>
      <vt:lpstr>Fingerprinting</vt:lpstr>
      <vt:lpstr>Outsourced storage</vt:lpstr>
      <vt:lpstr>Outsourced storage</vt:lpstr>
      <vt:lpstr>Outsourced storage</vt:lpstr>
      <vt:lpstr>Outsourced storage</vt:lpstr>
      <vt:lpstr>Merkle tree</vt:lpstr>
      <vt:lpstr>Outsourced storage</vt:lpstr>
      <vt:lpstr>Secure Deduplication</vt:lpstr>
      <vt:lpstr>Password hashing</vt:lpstr>
      <vt:lpstr>Commitment Scheme</vt:lpstr>
      <vt:lpstr>Commitment Scheme</vt:lpstr>
      <vt:lpstr>Key derivation</vt:lpstr>
      <vt:lpstr>Min-entropy</vt:lpstr>
      <vt:lpstr>Key derivation</vt:lpstr>
      <vt:lpstr>Recall security goal (To Introduce Random Oracle Model)</vt:lpstr>
      <vt:lpstr>The random-oracle (RO) model</vt:lpstr>
      <vt:lpstr>Many applications</vt:lpstr>
      <vt:lpstr>The random-oracle (RO) model</vt:lpstr>
      <vt:lpstr>The RO model</vt:lpstr>
      <vt:lpstr>The RO model</vt:lpstr>
      <vt:lpstr>The RO model</vt:lpstr>
      <vt:lpstr>Pros and cons of the RO model</vt:lpstr>
      <vt:lpstr>Pros and cons of the RO model</vt:lpstr>
      <vt:lpstr>PRF from Hash Function in the Random Oracle Model</vt:lpstr>
      <vt:lpstr>Hash Functions can do all major cryptographic functions</vt:lpstr>
      <vt:lpstr>Ideal-cipher model</vt:lpstr>
      <vt:lpstr>The ideal-cipher model</vt:lpstr>
      <vt:lpstr>Building a hash function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559</cp:revision>
  <dcterms:created xsi:type="dcterms:W3CDTF">2014-06-02T02:25:30Z</dcterms:created>
  <dcterms:modified xsi:type="dcterms:W3CDTF">2019-04-19T21:12:24Z</dcterms:modified>
</cp:coreProperties>
</file>