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80" r:id="rId2"/>
    <p:sldId id="373" r:id="rId3"/>
    <p:sldId id="377" r:id="rId4"/>
    <p:sldId id="376" r:id="rId5"/>
    <p:sldId id="378" r:id="rId6"/>
    <p:sldId id="379" r:id="rId7"/>
    <p:sldId id="3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 smtClean="0">
                <a:solidFill>
                  <a:schemeClr val="tx1"/>
                </a:solidFill>
              </a:rPr>
              <a:t>1</a:t>
            </a:r>
            <a:r>
              <a:rPr lang="en-US" altLang="zh-CN" sz="4000" i="1" dirty="0">
                <a:solidFill>
                  <a:schemeClr val="tx1"/>
                </a:solidFill>
              </a:rPr>
              <a:t>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Let</a:t>
            </a:r>
            <a:r>
              <a:rPr lang="zh-CN" altLang="en-US" dirty="0"/>
              <a:t> </a:t>
            </a:r>
            <a:r>
              <a:rPr lang="en-US" altLang="zh-CN" i="1" dirty="0"/>
              <a:t>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fixed</a:t>
            </a:r>
            <a:r>
              <a:rPr lang="zh-CN" altLang="en-US" dirty="0"/>
              <a:t> </a:t>
            </a:r>
            <a:r>
              <a:rPr lang="en-US" altLang="zh-CN" i="1" dirty="0"/>
              <a:t>n</a:t>
            </a:r>
            <a:r>
              <a:rPr lang="en-US" altLang="zh-CN" dirty="0"/>
              <a:t>-bit</a:t>
            </a:r>
            <a:r>
              <a:rPr lang="zh-CN" altLang="en-US" dirty="0"/>
              <a:t> </a:t>
            </a:r>
            <a:r>
              <a:rPr lang="en-US" altLang="zh-CN" dirty="0"/>
              <a:t>value.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randomly</a:t>
            </a:r>
            <a:r>
              <a:rPr lang="zh-CN" altLang="en-US" dirty="0"/>
              <a:t> </a:t>
            </a:r>
            <a:r>
              <a:rPr lang="en-US" altLang="zh-CN" dirty="0"/>
              <a:t>select</a:t>
            </a:r>
            <a:r>
              <a:rPr lang="zh-CN" altLang="en-US" dirty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i="1" dirty="0"/>
              <a:t>n</a:t>
            </a:r>
            <a:r>
              <a:rPr lang="en-US" altLang="zh-CN" dirty="0"/>
              <a:t>-bit</a:t>
            </a:r>
            <a:r>
              <a:rPr lang="zh-CN" altLang="en-US" dirty="0"/>
              <a:t> </a:t>
            </a:r>
            <a:r>
              <a:rPr lang="en-US" altLang="zh-CN" dirty="0"/>
              <a:t>value</a:t>
            </a:r>
            <a:r>
              <a:rPr lang="zh-CN" altLang="en-US" dirty="0"/>
              <a:t> </a:t>
            </a:r>
            <a:r>
              <a:rPr lang="en-US" altLang="zh-CN" i="1" dirty="0"/>
              <a:t>x</a:t>
            </a:r>
            <a:r>
              <a:rPr lang="en-US" altLang="zh-CN" dirty="0"/>
              <a:t>.</a:t>
            </a:r>
            <a:r>
              <a:rPr lang="zh-CN" altLang="en-US" dirty="0"/>
              <a:t> </a:t>
            </a:r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probability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i="1" dirty="0"/>
              <a:t>x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i="1" dirty="0"/>
              <a:t>t</a:t>
            </a:r>
            <a:r>
              <a:rPr lang="en-US" altLang="zh-CN" dirty="0"/>
              <a:t>?</a:t>
            </a:r>
            <a:r>
              <a:rPr lang="zh-CN" altLang="en-US" dirty="0"/>
              <a:t> </a:t>
            </a:r>
            <a:endParaRPr lang="en-US" dirty="0"/>
          </a:p>
          <a:p>
            <a:r>
              <a:rPr lang="en-US" altLang="zh-CN" dirty="0" smtClean="0"/>
              <a:t>2</a:t>
            </a:r>
            <a:r>
              <a:rPr lang="en-US" altLang="zh-CN" baseline="30000" dirty="0" smtClean="0"/>
              <a:t>-n</a:t>
            </a:r>
            <a:endParaRPr lang="en-US" altLang="zh-CN" baseline="30000" dirty="0"/>
          </a:p>
          <a:p>
            <a:endParaRPr lang="en-US" altLang="zh-C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Problem</a:t>
            </a:r>
            <a:r>
              <a:rPr lang="en-US" altLang="zh-CN" dirty="0" smtClean="0">
                <a:solidFill>
                  <a:srgbClr val="FF0000"/>
                </a:solidFill>
              </a:rPr>
              <a:t>s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Union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bound: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Pr</a:t>
            </a:r>
            <a:r>
              <a:rPr lang="en-US" altLang="zh-CN" dirty="0" smtClean="0"/>
              <a:t>[E1</a:t>
            </a:r>
            <a:r>
              <a:rPr lang="zh-CN" altLang="en-US" dirty="0" smtClean="0"/>
              <a:t> </a:t>
            </a:r>
            <a:r>
              <a:rPr lang="en-US" altLang="zh-CN" dirty="0" smtClean="0"/>
              <a:t>V</a:t>
            </a:r>
            <a:r>
              <a:rPr lang="zh-CN" altLang="en-US" dirty="0" smtClean="0"/>
              <a:t> </a:t>
            </a:r>
            <a:r>
              <a:rPr lang="en-US" altLang="zh-CN" dirty="0" smtClean="0"/>
              <a:t>E2]</a:t>
            </a:r>
            <a:r>
              <a:rPr lang="zh-CN" altLang="en-US" dirty="0" smtClean="0"/>
              <a:t> </a:t>
            </a:r>
            <a:r>
              <a:rPr lang="en-US" dirty="0" smtClean="0">
                <a:sym typeface="Symbol"/>
              </a:rPr>
              <a:t>≤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err="1" smtClean="0">
                <a:sym typeface="Symbol"/>
              </a:rPr>
              <a:t>Pr</a:t>
            </a:r>
            <a:r>
              <a:rPr lang="en-US" altLang="zh-CN" dirty="0" smtClean="0">
                <a:sym typeface="Symbol"/>
              </a:rPr>
              <a:t>[E1]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+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err="1" smtClean="0">
                <a:sym typeface="Symbol"/>
              </a:rPr>
              <a:t>Pr</a:t>
            </a:r>
            <a:r>
              <a:rPr lang="en-US" altLang="zh-CN" dirty="0" smtClean="0">
                <a:sym typeface="Symbol"/>
              </a:rPr>
              <a:t>[E2]</a:t>
            </a:r>
          </a:p>
          <a:p>
            <a:r>
              <a:rPr lang="en-US" altLang="zh-CN" dirty="0" smtClean="0">
                <a:sym typeface="Symbol"/>
              </a:rPr>
              <a:t>E1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V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E2: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disjunction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(E1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E2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occurs)</a:t>
            </a:r>
            <a:endParaRPr lang="en-US" altLang="zh-CN" dirty="0"/>
          </a:p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-bit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y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equal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-bit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values?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Pr</a:t>
            </a:r>
            <a:r>
              <a:rPr lang="en-US" altLang="zh-CN" dirty="0" smtClean="0"/>
              <a:t>[y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first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value]</a:t>
            </a:r>
            <a:r>
              <a:rPr lang="zh-CN" altLang="en-US" dirty="0" smtClean="0"/>
              <a:t> </a:t>
            </a:r>
            <a:r>
              <a:rPr lang="en-US" altLang="zh-CN" dirty="0" smtClean="0"/>
              <a:t>+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Pr</a:t>
            </a:r>
            <a:r>
              <a:rPr lang="en-US" altLang="zh-CN" dirty="0" smtClean="0"/>
              <a:t>[</a:t>
            </a:r>
            <a:r>
              <a:rPr lang="zh-CN" altLang="en-US" dirty="0" smtClean="0"/>
              <a:t> </a:t>
            </a:r>
            <a:r>
              <a:rPr lang="en-US" altLang="zh-CN" dirty="0" smtClean="0"/>
              <a:t>y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second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value]</a:t>
            </a:r>
            <a:r>
              <a:rPr lang="zh-CN" altLang="en-US" dirty="0" smtClean="0"/>
              <a:t> </a:t>
            </a:r>
            <a:r>
              <a:rPr lang="en-US" altLang="zh-CN" dirty="0" smtClean="0"/>
              <a:t>+</a:t>
            </a:r>
            <a:r>
              <a:rPr lang="zh-CN" altLang="en-US" dirty="0" smtClean="0"/>
              <a:t> </a:t>
            </a:r>
            <a:r>
              <a:rPr lang="mr-IN" altLang="zh-CN" dirty="0" smtClean="0"/>
              <a:t>…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Pr</a:t>
            </a:r>
            <a:r>
              <a:rPr lang="en-US" altLang="zh-CN" dirty="0" smtClean="0"/>
              <a:t>[y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q-</a:t>
            </a:r>
            <a:r>
              <a:rPr lang="en-US" altLang="zh-CN" dirty="0" err="1" smtClean="0"/>
              <a:t>th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value]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q/2</a:t>
            </a:r>
            <a:r>
              <a:rPr lang="en-US" altLang="zh-CN" baseline="30000" dirty="0" smtClean="0"/>
              <a:t>n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Problem</a:t>
            </a:r>
            <a:r>
              <a:rPr lang="en-US" altLang="zh-CN" dirty="0" smtClean="0">
                <a:solidFill>
                  <a:srgbClr val="FF0000"/>
                </a:solidFill>
              </a:rPr>
              <a:t>s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Union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bound: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Pr</a:t>
            </a:r>
            <a:r>
              <a:rPr lang="en-US" altLang="zh-CN" dirty="0" smtClean="0"/>
              <a:t>[E1</a:t>
            </a:r>
            <a:r>
              <a:rPr lang="zh-CN" altLang="en-US" dirty="0" smtClean="0"/>
              <a:t> </a:t>
            </a:r>
            <a:r>
              <a:rPr lang="en-US" altLang="zh-CN" dirty="0" smtClean="0"/>
              <a:t>V</a:t>
            </a:r>
            <a:r>
              <a:rPr lang="zh-CN" altLang="en-US" dirty="0" smtClean="0"/>
              <a:t> </a:t>
            </a:r>
            <a:r>
              <a:rPr lang="en-US" altLang="zh-CN" dirty="0" smtClean="0"/>
              <a:t>E2]</a:t>
            </a:r>
            <a:r>
              <a:rPr lang="zh-CN" altLang="en-US" dirty="0" smtClean="0"/>
              <a:t> </a:t>
            </a:r>
            <a:r>
              <a:rPr lang="en-US" dirty="0" smtClean="0">
                <a:sym typeface="Symbol"/>
              </a:rPr>
              <a:t>≤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err="1" smtClean="0">
                <a:sym typeface="Symbol"/>
              </a:rPr>
              <a:t>Pr</a:t>
            </a:r>
            <a:r>
              <a:rPr lang="en-US" altLang="zh-CN" dirty="0" smtClean="0">
                <a:sym typeface="Symbol"/>
              </a:rPr>
              <a:t>[E1]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+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err="1" smtClean="0">
                <a:sym typeface="Symbol"/>
              </a:rPr>
              <a:t>Pr</a:t>
            </a:r>
            <a:r>
              <a:rPr lang="en-US" altLang="zh-CN" dirty="0" smtClean="0">
                <a:sym typeface="Symbol"/>
              </a:rPr>
              <a:t>[E2]</a:t>
            </a:r>
          </a:p>
          <a:p>
            <a:r>
              <a:rPr lang="en-US" altLang="zh-CN" dirty="0" smtClean="0">
                <a:sym typeface="Symbol"/>
              </a:rPr>
              <a:t>E1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V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E2: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disjunction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(E1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E2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occurs)</a:t>
            </a:r>
            <a:endParaRPr lang="en-US" altLang="zh-CN" dirty="0"/>
          </a:p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-bit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y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equal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-bit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values?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these</a:t>
            </a:r>
            <a:r>
              <a:rPr lang="zh-CN" altLang="en-US" dirty="0" smtClean="0"/>
              <a:t> </a:t>
            </a:r>
            <a:r>
              <a:rPr lang="en-US" altLang="zh-CN" i="1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randomly</a:t>
            </a:r>
            <a:r>
              <a:rPr lang="zh-CN" altLang="en-US" dirty="0" smtClean="0"/>
              <a:t> </a:t>
            </a:r>
            <a:r>
              <a:rPr lang="en-US" altLang="zh-CN" dirty="0" smtClean="0"/>
              <a:t>selected?</a:t>
            </a:r>
          </a:p>
          <a:p>
            <a:r>
              <a:rPr lang="en-US" altLang="zh-CN" dirty="0" smtClean="0"/>
              <a:t>Simple</a:t>
            </a:r>
            <a:r>
              <a:rPr lang="mr-IN" altLang="zh-CN" dirty="0" smtClean="0"/>
              <a:t>…</a:t>
            </a:r>
            <a:endParaRPr lang="en-US" altLang="zh-CN" dirty="0" smtClean="0"/>
          </a:p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≤</a:t>
            </a:r>
            <a:r>
              <a:rPr lang="en-US" altLang="zh-CN" dirty="0"/>
              <a:t>q/2</a:t>
            </a:r>
            <a:r>
              <a:rPr lang="en-US" altLang="zh-CN" baseline="30000" dirty="0"/>
              <a:t>n</a:t>
            </a:r>
            <a:r>
              <a:rPr lang="zh-CN" altLang="en-US" dirty="0"/>
              <a:t> </a:t>
            </a:r>
            <a:endParaRPr lang="en-US" altLang="zh-CN" dirty="0" smtClean="0"/>
          </a:p>
          <a:p>
            <a:r>
              <a:rPr lang="en-US" altLang="zh-CN" dirty="0" smtClean="0"/>
              <a:t>Remember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used?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(Our</a:t>
            </a:r>
            <a:r>
              <a:rPr lang="zh-CN" altLang="en-US" dirty="0" smtClean="0"/>
              <a:t> </a:t>
            </a:r>
            <a:r>
              <a:rPr lang="en-US" altLang="zh-CN" dirty="0" smtClean="0"/>
              <a:t>first</a:t>
            </a:r>
            <a:r>
              <a:rPr lang="zh-CN" altLang="en-US" dirty="0" smtClean="0"/>
              <a:t> </a:t>
            </a:r>
            <a:r>
              <a:rPr lang="en-US" altLang="zh-CN" dirty="0" smtClean="0"/>
              <a:t>CPA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scheme</a:t>
            </a:r>
            <a:r>
              <a:rPr lang="zh-CN" altLang="en-US" dirty="0" smtClean="0"/>
              <a:t> </a:t>
            </a:r>
            <a:r>
              <a:rPr lang="en-US" altLang="zh-CN" dirty="0" smtClean="0"/>
              <a:t>using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PRF!</a:t>
            </a:r>
            <a:r>
              <a:rPr lang="zh-CN" altLang="en-US" dirty="0" smtClean="0"/>
              <a:t> </a:t>
            </a:r>
            <a:r>
              <a:rPr lang="en-US" altLang="zh-CN" dirty="0" smtClean="0"/>
              <a:t>Page</a:t>
            </a:r>
            <a:r>
              <a:rPr lang="zh-CN" altLang="en-US" dirty="0" smtClean="0"/>
              <a:t> </a:t>
            </a:r>
            <a:r>
              <a:rPr lang="en-US" altLang="zh-CN" dirty="0" smtClean="0"/>
              <a:t>83)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Problem</a:t>
            </a:r>
            <a:r>
              <a:rPr lang="en-US" altLang="zh-CN" dirty="0" smtClean="0">
                <a:solidFill>
                  <a:srgbClr val="FF0000"/>
                </a:solidFill>
              </a:rPr>
              <a:t>s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6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(</a:t>
            </a:r>
            <a:r>
              <a:rPr lang="en-US" altLang="zh-CN" b="1" dirty="0" smtClean="0"/>
              <a:t>Birthday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problem</a:t>
            </a:r>
            <a:r>
              <a:rPr lang="en-US" altLang="zh-CN" dirty="0" smtClean="0"/>
              <a:t>)</a:t>
            </a:r>
            <a:r>
              <a:rPr lang="zh-CN" altLang="en-US" dirty="0" smtClean="0"/>
              <a:t> </a:t>
            </a:r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people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classroom,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them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same</a:t>
            </a:r>
            <a:r>
              <a:rPr lang="zh-CN" altLang="en-US" dirty="0" smtClean="0"/>
              <a:t> </a:t>
            </a:r>
            <a:r>
              <a:rPr lang="en-US" altLang="zh-CN" dirty="0" smtClean="0"/>
              <a:t>birthday?</a:t>
            </a:r>
            <a:r>
              <a:rPr lang="zh-CN" altLang="en-US" dirty="0" smtClean="0"/>
              <a:t> </a:t>
            </a:r>
            <a:r>
              <a:rPr lang="en-US" altLang="zh-CN" dirty="0" smtClean="0"/>
              <a:t>(Assume</a:t>
            </a:r>
            <a:r>
              <a:rPr lang="zh-CN" altLang="en-US" dirty="0" smtClean="0"/>
              <a:t> </a:t>
            </a:r>
            <a:r>
              <a:rPr lang="en-US" altLang="zh-CN" dirty="0" smtClean="0"/>
              <a:t>birthdays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uniformly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independently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among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365</a:t>
            </a:r>
            <a:r>
              <a:rPr lang="zh-CN" altLang="en-US" dirty="0" smtClean="0"/>
              <a:t> </a:t>
            </a:r>
            <a:r>
              <a:rPr lang="en-US" altLang="zh-CN" dirty="0" smtClean="0"/>
              <a:t>days.)</a:t>
            </a:r>
          </a:p>
          <a:p>
            <a:endParaRPr lang="en-US" dirty="0"/>
          </a:p>
          <a:p>
            <a:r>
              <a:rPr lang="en-US" altLang="zh-CN" dirty="0" smtClean="0"/>
              <a:t>Equivalently,</a:t>
            </a:r>
            <a:r>
              <a:rPr lang="zh-CN" altLang="en-US" dirty="0" smtClean="0"/>
              <a:t> </a:t>
            </a:r>
            <a:r>
              <a:rPr lang="en-US" altLang="zh-CN" dirty="0" smtClean="0"/>
              <a:t>if</a:t>
            </a:r>
            <a:r>
              <a:rPr lang="zh-CN" altLang="en-US" dirty="0" smtClean="0"/>
              <a:t> </a:t>
            </a:r>
            <a:r>
              <a:rPr lang="en-US" altLang="zh-CN" dirty="0" smtClean="0"/>
              <a:t>we</a:t>
            </a:r>
            <a:r>
              <a:rPr lang="zh-CN" altLang="en-US" dirty="0" smtClean="0"/>
              <a:t> </a:t>
            </a:r>
            <a:r>
              <a:rPr lang="en-US" altLang="zh-CN" dirty="0" smtClean="0"/>
              <a:t>choose</a:t>
            </a:r>
            <a:r>
              <a:rPr lang="zh-CN" altLang="en-US" dirty="0" smtClean="0"/>
              <a:t> </a:t>
            </a:r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elements</a:t>
            </a:r>
            <a:r>
              <a:rPr lang="zh-CN" altLang="en-US" dirty="0" smtClean="0"/>
              <a:t> </a:t>
            </a:r>
            <a:r>
              <a:rPr lang="en-US" altLang="zh-CN" dirty="0" smtClean="0"/>
              <a:t>y1,</a:t>
            </a:r>
            <a:r>
              <a:rPr lang="zh-CN" altLang="en-US" dirty="0" smtClean="0"/>
              <a:t> </a:t>
            </a:r>
            <a:r>
              <a:rPr lang="en-US" altLang="zh-CN" dirty="0" smtClean="0"/>
              <a:t>y2,</a:t>
            </a:r>
            <a:r>
              <a:rPr lang="zh-CN" altLang="en-US" dirty="0" smtClean="0"/>
              <a:t> </a:t>
            </a:r>
            <a:r>
              <a:rPr lang="mr-IN" altLang="zh-CN" dirty="0" smtClean="0"/>
              <a:t>…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yq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uniformly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form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N,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exist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distinct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j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yi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yi</a:t>
            </a:r>
            <a:r>
              <a:rPr lang="en-US" altLang="zh-CN" dirty="0" smtClean="0"/>
              <a:t>?</a:t>
            </a:r>
          </a:p>
          <a:p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event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called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b="1" dirty="0" smtClean="0"/>
              <a:t>collision</a:t>
            </a:r>
            <a:r>
              <a:rPr lang="en-US" altLang="zh-CN" dirty="0" smtClean="0"/>
              <a:t>.</a:t>
            </a:r>
            <a:r>
              <a:rPr lang="zh-CN" altLang="en-US" dirty="0" smtClean="0"/>
              <a:t> </a:t>
            </a:r>
            <a:r>
              <a:rPr lang="en-US" altLang="zh-CN" dirty="0" smtClean="0"/>
              <a:t>Let’s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write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coll</a:t>
            </a:r>
            <a:r>
              <a:rPr lang="en-US" altLang="zh-CN" dirty="0" smtClean="0"/>
              <a:t>(q,</a:t>
            </a:r>
            <a:r>
              <a:rPr lang="zh-CN" altLang="en-US" dirty="0" smtClean="0"/>
              <a:t> </a:t>
            </a:r>
            <a:r>
              <a:rPr lang="en-US" altLang="zh-CN" dirty="0" smtClean="0"/>
              <a:t>N)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denote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event.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Problem</a:t>
            </a:r>
            <a:r>
              <a:rPr lang="zh-CN" altLang="en-US" dirty="0" smtClean="0"/>
              <a:t> </a:t>
            </a:r>
            <a:r>
              <a:rPr lang="en-US" altLang="zh-CN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1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5257799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proven</a:t>
            </a:r>
            <a:r>
              <a:rPr lang="zh-CN" altLang="en-US" dirty="0" smtClean="0"/>
              <a:t> </a:t>
            </a:r>
            <a:r>
              <a:rPr lang="en-US" altLang="zh-CN" dirty="0" smtClean="0"/>
              <a:t>(book</a:t>
            </a:r>
            <a:r>
              <a:rPr lang="zh-CN" altLang="en-US" dirty="0" smtClean="0"/>
              <a:t> </a:t>
            </a:r>
            <a:r>
              <a:rPr lang="en-US" altLang="zh-CN" dirty="0"/>
              <a:t>pp.</a:t>
            </a:r>
            <a:r>
              <a:rPr lang="zh-CN" altLang="en-US" dirty="0"/>
              <a:t> </a:t>
            </a:r>
            <a:r>
              <a:rPr lang="en-US" altLang="zh-CN" dirty="0"/>
              <a:t>543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 smtClean="0"/>
              <a:t>544)</a:t>
            </a:r>
          </a:p>
          <a:p>
            <a:r>
              <a:rPr lang="en-US" altLang="zh-CN" dirty="0">
                <a:sym typeface="Symbol"/>
              </a:rPr>
              <a:t>q</a:t>
            </a:r>
            <a:r>
              <a:rPr lang="en-US" altLang="zh-CN" dirty="0" smtClean="0">
                <a:sym typeface="Symbol"/>
              </a:rPr>
              <a:t>(q-1)/4N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≤ </a:t>
            </a:r>
            <a:r>
              <a:rPr lang="en-US" altLang="zh-CN" dirty="0" err="1" smtClean="0"/>
              <a:t>coll</a:t>
            </a:r>
            <a:r>
              <a:rPr lang="en-US" altLang="zh-CN" dirty="0" smtClean="0"/>
              <a:t>(q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N</a:t>
            </a:r>
            <a:r>
              <a:rPr lang="en-US" altLang="zh-CN" dirty="0" smtClean="0"/>
              <a:t>)</a:t>
            </a:r>
            <a:r>
              <a:rPr lang="en-US" dirty="0">
                <a:sym typeface="Symbol"/>
              </a:rPr>
              <a:t> ≤</a:t>
            </a:r>
            <a:r>
              <a:rPr lang="zh-CN" altLang="en-US" dirty="0" smtClean="0"/>
              <a:t> </a:t>
            </a:r>
            <a:r>
              <a:rPr lang="en-US" altLang="zh-CN" dirty="0" smtClean="0"/>
              <a:t>q</a:t>
            </a:r>
            <a:r>
              <a:rPr lang="en-US" altLang="zh-CN" baseline="30000" dirty="0" smtClean="0"/>
              <a:t>2</a:t>
            </a:r>
            <a:r>
              <a:rPr lang="en-US" altLang="zh-CN" dirty="0" smtClean="0"/>
              <a:t>/2N</a:t>
            </a:r>
          </a:p>
          <a:p>
            <a:endParaRPr lang="en-US" dirty="0"/>
          </a:p>
          <a:p>
            <a:r>
              <a:rPr lang="en-US" altLang="zh-CN" dirty="0" smtClean="0"/>
              <a:t>Conclusion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important</a:t>
            </a:r>
          </a:p>
          <a:p>
            <a:r>
              <a:rPr lang="en-US" altLang="zh-CN" dirty="0" smtClean="0"/>
              <a:t>Proofs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standard</a:t>
            </a:r>
            <a:r>
              <a:rPr lang="zh-CN" altLang="en-US" dirty="0" smtClean="0"/>
              <a:t> </a:t>
            </a:r>
            <a:r>
              <a:rPr lang="en-US" altLang="zh-CN" dirty="0" smtClean="0"/>
              <a:t>(although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required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exam,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encouraged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go</a:t>
            </a:r>
            <a:r>
              <a:rPr lang="zh-CN" altLang="en-US" dirty="0" smtClean="0"/>
              <a:t> </a:t>
            </a:r>
            <a:r>
              <a:rPr lang="en-US" altLang="zh-CN" dirty="0" smtClean="0"/>
              <a:t>over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them.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good</a:t>
            </a:r>
            <a:r>
              <a:rPr lang="zh-CN" altLang="en-US" dirty="0" smtClean="0"/>
              <a:t> </a:t>
            </a:r>
            <a:r>
              <a:rPr lang="en-US" altLang="zh-CN" dirty="0" smtClean="0"/>
              <a:t>exercise,</a:t>
            </a:r>
            <a:r>
              <a:rPr lang="zh-CN" altLang="en-US" dirty="0"/>
              <a:t> </a:t>
            </a:r>
            <a:r>
              <a:rPr lang="en-US" altLang="zh-CN" dirty="0" smtClean="0"/>
              <a:t>indeed.)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Very</a:t>
            </a:r>
            <a:r>
              <a:rPr lang="zh-CN" altLang="en-US" dirty="0" smtClean="0"/>
              <a:t> </a:t>
            </a:r>
            <a:r>
              <a:rPr lang="en-US" altLang="zh-CN" dirty="0" smtClean="0"/>
              <a:t>tight</a:t>
            </a:r>
            <a:r>
              <a:rPr lang="zh-CN" altLang="en-US" dirty="0" smtClean="0"/>
              <a:t> </a:t>
            </a:r>
            <a:r>
              <a:rPr lang="en-US" altLang="zh-CN" dirty="0" smtClean="0"/>
              <a:t>bound,</a:t>
            </a:r>
            <a:r>
              <a:rPr lang="zh-CN" altLang="en-US" dirty="0" smtClean="0"/>
              <a:t> </a:t>
            </a:r>
            <a:r>
              <a:rPr lang="en-US" altLang="zh-CN" dirty="0" smtClean="0"/>
              <a:t>mathematically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beautiful</a:t>
            </a:r>
          </a:p>
          <a:p>
            <a:r>
              <a:rPr lang="en-US" altLang="zh-CN" dirty="0"/>
              <a:t>C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understood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ways</a:t>
            </a:r>
          </a:p>
          <a:p>
            <a:pPr lvl="1"/>
            <a:r>
              <a:rPr lang="en-US" altLang="zh-CN" dirty="0" smtClean="0"/>
              <a:t>When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N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small,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coll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high!</a:t>
            </a:r>
            <a:r>
              <a:rPr lang="zh-CN" altLang="en-US" dirty="0" smtClean="0"/>
              <a:t> </a:t>
            </a:r>
            <a:r>
              <a:rPr lang="en-US" altLang="zh-CN" dirty="0" smtClean="0"/>
              <a:t>(so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</a:t>
            </a:r>
            <a:r>
              <a:rPr lang="en-US" altLang="zh-CN" dirty="0"/>
              <a:t>!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When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N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large,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coll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negligible!</a:t>
            </a:r>
            <a:r>
              <a:rPr lang="zh-CN" altLang="en-US" dirty="0" smtClean="0"/>
              <a:t> </a:t>
            </a:r>
            <a:r>
              <a:rPr lang="en-US" altLang="zh-CN" dirty="0" smtClean="0"/>
              <a:t>(so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Problem</a:t>
            </a:r>
            <a:r>
              <a:rPr lang="zh-CN" altLang="en-US" dirty="0" smtClean="0"/>
              <a:t> </a:t>
            </a:r>
            <a:r>
              <a:rPr lang="en-US" altLang="zh-CN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2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5257799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Finish</a:t>
            </a:r>
            <a:r>
              <a:rPr lang="zh-CN" altLang="en-US" dirty="0" smtClean="0"/>
              <a:t> </a:t>
            </a:r>
            <a:r>
              <a:rPr lang="en-US" altLang="zh-CN" dirty="0" smtClean="0"/>
              <a:t>authenticated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smtClean="0"/>
              <a:t>sessions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remaining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7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3528</TotalTime>
  <Words>380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Mangal</vt:lpstr>
      <vt:lpstr>Symbol</vt:lpstr>
      <vt:lpstr>宋体</vt:lpstr>
      <vt:lpstr>Arial</vt:lpstr>
      <vt:lpstr>Office Theme</vt:lpstr>
      <vt:lpstr>Cryptography</vt:lpstr>
      <vt:lpstr>Problems 1</vt:lpstr>
      <vt:lpstr>Problems 1</vt:lpstr>
      <vt:lpstr>Problems 1</vt:lpstr>
      <vt:lpstr>Problem 2</vt:lpstr>
      <vt:lpstr>Problem 2</vt:lpstr>
      <vt:lpstr>The remaining lecture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234</cp:revision>
  <dcterms:created xsi:type="dcterms:W3CDTF">2014-06-02T02:25:30Z</dcterms:created>
  <dcterms:modified xsi:type="dcterms:W3CDTF">2019-03-16T18:24:53Z</dcterms:modified>
</cp:coreProperties>
</file>