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355" r:id="rId3"/>
    <p:sldId id="339" r:id="rId4"/>
    <p:sldId id="356" r:id="rId5"/>
    <p:sldId id="340" r:id="rId6"/>
    <p:sldId id="342" r:id="rId7"/>
    <p:sldId id="343" r:id="rId8"/>
    <p:sldId id="345" r:id="rId9"/>
    <p:sldId id="346" r:id="rId10"/>
    <p:sldId id="344" r:id="rId11"/>
    <p:sldId id="348" r:id="rId12"/>
    <p:sldId id="349" r:id="rId13"/>
    <p:sldId id="358" r:id="rId14"/>
    <p:sldId id="357" r:id="rId15"/>
    <p:sldId id="351" r:id="rId16"/>
    <p:sldId id="352" r:id="rId17"/>
    <p:sldId id="353" r:id="rId18"/>
    <p:sldId id="354" r:id="rId19"/>
    <p:sldId id="259" r:id="rId20"/>
    <p:sldId id="260" r:id="rId21"/>
    <p:sldId id="275" r:id="rId22"/>
    <p:sldId id="271" r:id="rId23"/>
    <p:sldId id="270" r:id="rId24"/>
    <p:sldId id="262" r:id="rId25"/>
    <p:sldId id="272" r:id="rId26"/>
    <p:sldId id="293" r:id="rId27"/>
    <p:sldId id="294" r:id="rId28"/>
    <p:sldId id="280" r:id="rId29"/>
    <p:sldId id="281" r:id="rId30"/>
    <p:sldId id="282" r:id="rId31"/>
    <p:sldId id="283" r:id="rId32"/>
    <p:sldId id="284" r:id="rId33"/>
    <p:sldId id="295" r:id="rId34"/>
    <p:sldId id="285" r:id="rId35"/>
    <p:sldId id="286" r:id="rId36"/>
    <p:sldId id="287" r:id="rId37"/>
    <p:sldId id="288" r:id="rId38"/>
    <p:sldId id="28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8"/>
    <p:restoredTop sz="94456"/>
  </p:normalViewPr>
  <p:slideViewPr>
    <p:cSldViewPr>
      <p:cViewPr varScale="1">
        <p:scale>
          <a:sx n="77" d="100"/>
          <a:sy n="77" d="100"/>
        </p:scale>
        <p:origin x="1272" y="19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BF7E19-5E58-4A0D-942E-F728F20487D2}" type="datetimeFigureOut">
              <a:rPr lang="en-US" smtClean="0"/>
              <a:t>1/28/19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A42AE6-878C-46A5-A432-87C112332D23}" type="slidenum">
              <a:rPr lang="en-US" smtClean="0"/>
              <a:t>‹#›</a:t>
            </a:fld>
            <a:endParaRPr lang="en-US"/>
          </a:p>
        </p:txBody>
      </p:sp>
    </p:spTree>
    <p:extLst>
      <p:ext uri="{BB962C8B-B14F-4D97-AF65-F5344CB8AC3E}">
        <p14:creationId xmlns:p14="http://schemas.microsoft.com/office/powerpoint/2010/main" val="3618767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F1B1C1-4018-4783-B9D9-7FBE5892ED73}" type="slidenum">
              <a:rPr lang="en-US" smtClean="0"/>
              <a:t>32</a:t>
            </a:fld>
            <a:endParaRPr lang="en-US"/>
          </a:p>
        </p:txBody>
      </p:sp>
    </p:spTree>
    <p:extLst>
      <p:ext uri="{BB962C8B-B14F-4D97-AF65-F5344CB8AC3E}">
        <p14:creationId xmlns:p14="http://schemas.microsoft.com/office/powerpoint/2010/main" val="3956823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2898CC-5660-44C1-B068-F179A9DC2F99}" type="datetimeFigureOut">
              <a:rPr lang="en-US" smtClean="0"/>
              <a:t>1/28/19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924018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2898CC-5660-44C1-B068-F179A9DC2F99}" type="datetimeFigureOut">
              <a:rPr lang="en-US" smtClean="0"/>
              <a:t>1/28/19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44038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2898CC-5660-44C1-B068-F179A9DC2F99}" type="datetimeFigureOut">
              <a:rPr lang="en-US" smtClean="0"/>
              <a:t>1/28/19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867120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2898CC-5660-44C1-B068-F179A9DC2F99}" type="datetimeFigureOut">
              <a:rPr lang="en-US" smtClean="0"/>
              <a:t>1/28/19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086126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2898CC-5660-44C1-B068-F179A9DC2F99}" type="datetimeFigureOut">
              <a:rPr lang="en-US" smtClean="0"/>
              <a:t>1/28/19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964711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2898CC-5660-44C1-B068-F179A9DC2F99}" type="datetimeFigureOut">
              <a:rPr lang="en-US" smtClean="0"/>
              <a:t>1/28/19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682466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2898CC-5660-44C1-B068-F179A9DC2F99}" type="datetimeFigureOut">
              <a:rPr lang="en-US" smtClean="0"/>
              <a:t>1/28/19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1877155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2898CC-5660-44C1-B068-F179A9DC2F99}" type="datetimeFigureOut">
              <a:rPr lang="en-US" smtClean="0"/>
              <a:t>1/28/19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3246576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898CC-5660-44C1-B068-F179A9DC2F99}" type="datetimeFigureOut">
              <a:rPr lang="en-US" smtClean="0"/>
              <a:t>1/28/19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1947207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2898CC-5660-44C1-B068-F179A9DC2F99}" type="datetimeFigureOut">
              <a:rPr lang="en-US" smtClean="0"/>
              <a:t>1/28/19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903582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2898CC-5660-44C1-B068-F179A9DC2F99}" type="datetimeFigureOut">
              <a:rPr lang="en-US" smtClean="0"/>
              <a:t>1/28/19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EBD89-05F3-4F96-A315-DC3652376F05}" type="slidenum">
              <a:rPr lang="en-US" smtClean="0"/>
              <a:t>‹#›</a:t>
            </a:fld>
            <a:endParaRPr lang="en-US"/>
          </a:p>
        </p:txBody>
      </p:sp>
    </p:spTree>
    <p:extLst>
      <p:ext uri="{BB962C8B-B14F-4D97-AF65-F5344CB8AC3E}">
        <p14:creationId xmlns:p14="http://schemas.microsoft.com/office/powerpoint/2010/main" val="9840443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2898CC-5660-44C1-B068-F179A9DC2F99}" type="datetimeFigureOut">
              <a:rPr lang="en-US" smtClean="0"/>
              <a:t>1/28/19</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BEBD89-05F3-4F96-A315-DC3652376F05}" type="slidenum">
              <a:rPr lang="en-US" smtClean="0"/>
              <a:t>‹#›</a:t>
            </a:fld>
            <a:endParaRPr lang="en-US"/>
          </a:p>
        </p:txBody>
      </p:sp>
    </p:spTree>
    <p:extLst>
      <p:ext uri="{BB962C8B-B14F-4D97-AF65-F5344CB8AC3E}">
        <p14:creationId xmlns:p14="http://schemas.microsoft.com/office/powerpoint/2010/main" val="2365517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katz@cs.umd.edu"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image" Target="../media/image3.wmf"/><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wmf"/><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csee.umbc.edu/~hbzhang/teaching.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Cryptography</a:t>
            </a:r>
            <a:endParaRPr lang="en-US" sz="5400" dirty="0"/>
          </a:p>
        </p:txBody>
      </p:sp>
      <p:sp>
        <p:nvSpPr>
          <p:cNvPr id="3" name="Subtitle 2"/>
          <p:cNvSpPr>
            <a:spLocks noGrp="1"/>
          </p:cNvSpPr>
          <p:nvPr>
            <p:ph type="subTitle" idx="1"/>
          </p:nvPr>
        </p:nvSpPr>
        <p:spPr/>
        <p:txBody>
          <a:bodyPr>
            <a:normAutofit/>
          </a:bodyPr>
          <a:lstStyle/>
          <a:p>
            <a:r>
              <a:rPr lang="en-US" sz="4000" i="1" dirty="0" smtClean="0">
                <a:solidFill>
                  <a:schemeClr val="tx1"/>
                </a:solidFill>
              </a:rPr>
              <a:t>Lecture 1</a:t>
            </a:r>
            <a:endParaRPr lang="en-US" sz="4000" i="1" dirty="0">
              <a:solidFill>
                <a:schemeClr val="tx1"/>
              </a:solidFill>
            </a:endParaRPr>
          </a:p>
        </p:txBody>
      </p:sp>
    </p:spTree>
    <p:extLst>
      <p:ext uri="{BB962C8B-B14F-4D97-AF65-F5344CB8AC3E}">
        <p14:creationId xmlns:p14="http://schemas.microsoft.com/office/powerpoint/2010/main" val="1329665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Active</a:t>
            </a:r>
            <a:r>
              <a:rPr lang="zh-CN" altLang="en-US" dirty="0" smtClean="0"/>
              <a:t> </a:t>
            </a:r>
            <a:r>
              <a:rPr lang="en-US" altLang="zh-CN" dirty="0" smtClean="0"/>
              <a:t>Learning</a:t>
            </a:r>
            <a:endParaRPr lang="en-US" dirty="0"/>
          </a:p>
        </p:txBody>
      </p:sp>
      <p:sp>
        <p:nvSpPr>
          <p:cNvPr id="3" name="Content Placeholder 2"/>
          <p:cNvSpPr>
            <a:spLocks noGrp="1"/>
          </p:cNvSpPr>
          <p:nvPr>
            <p:ph idx="1"/>
          </p:nvPr>
        </p:nvSpPr>
        <p:spPr/>
        <p:txBody>
          <a:bodyPr>
            <a:normAutofit/>
          </a:bodyPr>
          <a:lstStyle/>
          <a:p>
            <a:r>
              <a:rPr lang="en-US" dirty="0" smtClean="0"/>
              <a:t>Try to promote “</a:t>
            </a:r>
            <a:r>
              <a:rPr lang="en-US" dirty="0"/>
              <a:t>a</a:t>
            </a:r>
            <a:r>
              <a:rPr lang="en-US" dirty="0" smtClean="0"/>
              <a:t>ctive learning”</a:t>
            </a:r>
          </a:p>
          <a:p>
            <a:pPr lvl="1"/>
            <a:r>
              <a:rPr lang="en-US" dirty="0" smtClean="0"/>
              <a:t>MUST read textbook before class</a:t>
            </a:r>
          </a:p>
          <a:p>
            <a:pPr lvl="1"/>
            <a:r>
              <a:rPr lang="en-US" dirty="0" smtClean="0"/>
              <a:t>Lecture will move quickly, expect questions and discussion</a:t>
            </a:r>
          </a:p>
          <a:p>
            <a:pPr lvl="1"/>
            <a:r>
              <a:rPr lang="en-US" altLang="zh-CN" dirty="0" smtClean="0"/>
              <a:t>Quiz</a:t>
            </a:r>
            <a:r>
              <a:rPr lang="zh-CN" altLang="en-US" dirty="0" smtClean="0"/>
              <a:t> </a:t>
            </a:r>
            <a:r>
              <a:rPr lang="en-US" altLang="zh-CN" dirty="0" smtClean="0"/>
              <a:t>(if</a:t>
            </a:r>
            <a:r>
              <a:rPr lang="zh-CN" altLang="en-US" dirty="0" smtClean="0"/>
              <a:t> </a:t>
            </a:r>
            <a:r>
              <a:rPr lang="en-US" altLang="zh-CN" dirty="0" smtClean="0"/>
              <a:t>not</a:t>
            </a:r>
            <a:r>
              <a:rPr lang="zh-CN" altLang="en-US" dirty="0" smtClean="0"/>
              <a:t> </a:t>
            </a:r>
            <a:r>
              <a:rPr lang="en-US" altLang="zh-CN" dirty="0" smtClean="0"/>
              <a:t>every</a:t>
            </a:r>
            <a:r>
              <a:rPr lang="zh-CN" altLang="en-US" dirty="0" smtClean="0"/>
              <a:t> </a:t>
            </a:r>
            <a:r>
              <a:rPr lang="en-US" altLang="zh-CN" smtClean="0"/>
              <a:t>week</a:t>
            </a:r>
            <a:r>
              <a:rPr lang="en-US" altLang="zh-CN" smtClean="0"/>
              <a:t>)!!</a:t>
            </a:r>
            <a:endParaRPr lang="en-US" altLang="zh-CN" dirty="0" smtClean="0"/>
          </a:p>
        </p:txBody>
      </p:sp>
    </p:spTree>
    <p:extLst>
      <p:ext uri="{BB962C8B-B14F-4D97-AF65-F5344CB8AC3E}">
        <p14:creationId xmlns:p14="http://schemas.microsoft.com/office/powerpoint/2010/main" val="3073734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Textbook</a:t>
            </a:r>
            <a:endParaRPr lang="en-US" dirty="0"/>
          </a:p>
        </p:txBody>
      </p:sp>
      <p:sp>
        <p:nvSpPr>
          <p:cNvPr id="3" name="Content Placeholder 2"/>
          <p:cNvSpPr>
            <a:spLocks noGrp="1"/>
          </p:cNvSpPr>
          <p:nvPr>
            <p:ph idx="1"/>
          </p:nvPr>
        </p:nvSpPr>
        <p:spPr/>
        <p:txBody>
          <a:bodyPr/>
          <a:lstStyle/>
          <a:p>
            <a:r>
              <a:rPr lang="en-US" b="1" dirty="0"/>
              <a:t>Required</a:t>
            </a:r>
            <a:r>
              <a:rPr lang="en-US" dirty="0"/>
              <a:t> textbook: “Introduction to Modern Cryptography, 2</a:t>
            </a:r>
            <a:r>
              <a:rPr lang="en-US" baseline="30000" dirty="0"/>
              <a:t>nd</a:t>
            </a:r>
            <a:r>
              <a:rPr lang="en-US" dirty="0"/>
              <a:t> edition,” Katz and </a:t>
            </a:r>
            <a:r>
              <a:rPr lang="en-US" dirty="0" err="1"/>
              <a:t>Lindell</a:t>
            </a:r>
            <a:endParaRPr lang="en-US" dirty="0"/>
          </a:p>
          <a:p>
            <a:r>
              <a:rPr lang="en-US" dirty="0" smtClean="0"/>
              <a:t>Exams will be open book</a:t>
            </a:r>
          </a:p>
          <a:p>
            <a:pPr lvl="1"/>
            <a:r>
              <a:rPr lang="en-US" b="1" dirty="0" smtClean="0"/>
              <a:t>Physical copies only</a:t>
            </a:r>
          </a:p>
        </p:txBody>
      </p:sp>
    </p:spTree>
    <p:extLst>
      <p:ext uri="{BB962C8B-B14F-4D97-AF65-F5344CB8AC3E}">
        <p14:creationId xmlns:p14="http://schemas.microsoft.com/office/powerpoint/2010/main" val="399756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HWs/exams</a:t>
            </a:r>
            <a:endParaRPr lang="en-US" dirty="0"/>
          </a:p>
        </p:txBody>
      </p:sp>
      <p:sp>
        <p:nvSpPr>
          <p:cNvPr id="3" name="Content Placeholder 2"/>
          <p:cNvSpPr>
            <a:spLocks noGrp="1"/>
          </p:cNvSpPr>
          <p:nvPr>
            <p:ph idx="1"/>
          </p:nvPr>
        </p:nvSpPr>
        <p:spPr>
          <a:xfrm>
            <a:off x="457200" y="1600201"/>
            <a:ext cx="8229600" cy="5181599"/>
          </a:xfrm>
        </p:spPr>
        <p:txBody>
          <a:bodyPr>
            <a:normAutofit/>
          </a:bodyPr>
          <a:lstStyle/>
          <a:p>
            <a:r>
              <a:rPr lang="en-US" altLang="zh-CN" dirty="0" smtClean="0"/>
              <a:t>3-4</a:t>
            </a:r>
            <a:r>
              <a:rPr lang="zh-CN" altLang="en-US" dirty="0" smtClean="0"/>
              <a:t> </a:t>
            </a:r>
            <a:r>
              <a:rPr lang="en-US" altLang="zh-CN" dirty="0" smtClean="0"/>
              <a:t>HWs</a:t>
            </a:r>
            <a:endParaRPr lang="en-US" dirty="0" smtClean="0"/>
          </a:p>
          <a:p>
            <a:pPr lvl="1"/>
            <a:r>
              <a:rPr lang="en-US" altLang="zh-CN" dirty="0" smtClean="0"/>
              <a:t>Mostly</a:t>
            </a:r>
            <a:r>
              <a:rPr lang="zh-CN" altLang="en-US" dirty="0" smtClean="0"/>
              <a:t> </a:t>
            </a:r>
            <a:r>
              <a:rPr lang="en-US" altLang="zh-CN" dirty="0"/>
              <a:t>t</a:t>
            </a:r>
            <a:r>
              <a:rPr lang="en-US" altLang="zh-CN" dirty="0" smtClean="0"/>
              <a:t>heory</a:t>
            </a:r>
            <a:endParaRPr lang="en-US" altLang="zh-CN" dirty="0"/>
          </a:p>
          <a:p>
            <a:pPr lvl="1"/>
            <a:r>
              <a:rPr lang="en-US" altLang="zh-CN" dirty="0" smtClean="0"/>
              <a:t>Some</a:t>
            </a:r>
            <a:r>
              <a:rPr lang="zh-CN" altLang="en-US" dirty="0" smtClean="0"/>
              <a:t> </a:t>
            </a:r>
            <a:r>
              <a:rPr lang="en-US" altLang="zh-CN" dirty="0" smtClean="0"/>
              <a:t>implementation</a:t>
            </a:r>
          </a:p>
          <a:p>
            <a:pPr lvl="1"/>
            <a:r>
              <a:rPr lang="en-US" altLang="zh-CN" b="1" dirty="0" smtClean="0"/>
              <a:t>No</a:t>
            </a:r>
            <a:r>
              <a:rPr lang="zh-CN" altLang="en-US" b="1" dirty="0" smtClean="0"/>
              <a:t> </a:t>
            </a:r>
            <a:r>
              <a:rPr lang="en-US" altLang="zh-CN" b="1" dirty="0" smtClean="0"/>
              <a:t>late</a:t>
            </a:r>
            <a:r>
              <a:rPr lang="zh-CN" altLang="en-US" b="1" dirty="0" smtClean="0"/>
              <a:t> </a:t>
            </a:r>
            <a:r>
              <a:rPr lang="en-US" altLang="zh-CN" b="1" dirty="0" smtClean="0"/>
              <a:t>HWs;</a:t>
            </a:r>
            <a:r>
              <a:rPr lang="zh-CN" altLang="en-US" b="1" dirty="0" smtClean="0"/>
              <a:t> </a:t>
            </a:r>
            <a:r>
              <a:rPr lang="en-US" altLang="zh-CN" b="1" dirty="0" smtClean="0"/>
              <a:t>I</a:t>
            </a:r>
            <a:r>
              <a:rPr lang="zh-CN" altLang="en-US" b="1" dirty="0" smtClean="0"/>
              <a:t> </a:t>
            </a:r>
            <a:r>
              <a:rPr lang="en-US" altLang="zh-CN" b="1" dirty="0" smtClean="0"/>
              <a:t>will</a:t>
            </a:r>
            <a:r>
              <a:rPr lang="zh-CN" altLang="en-US" b="1" dirty="0" smtClean="0"/>
              <a:t> </a:t>
            </a:r>
            <a:r>
              <a:rPr lang="en-US" altLang="zh-CN" b="1" dirty="0" smtClean="0"/>
              <a:t>give</a:t>
            </a:r>
            <a:r>
              <a:rPr lang="zh-CN" altLang="en-US" b="1" dirty="0" smtClean="0"/>
              <a:t> </a:t>
            </a:r>
            <a:r>
              <a:rPr lang="en-US" altLang="zh-CN" b="1" dirty="0" smtClean="0"/>
              <a:t>you</a:t>
            </a:r>
            <a:r>
              <a:rPr lang="zh-CN" altLang="en-US" b="1" dirty="0" smtClean="0"/>
              <a:t> </a:t>
            </a:r>
            <a:r>
              <a:rPr lang="en-US" altLang="zh-CN" b="1" dirty="0" smtClean="0"/>
              <a:t>enough</a:t>
            </a:r>
            <a:r>
              <a:rPr lang="zh-CN" altLang="en-US" b="1" dirty="0" smtClean="0"/>
              <a:t> </a:t>
            </a:r>
            <a:r>
              <a:rPr lang="en-US" altLang="zh-CN" b="1" dirty="0" smtClean="0"/>
              <a:t>time;</a:t>
            </a:r>
            <a:r>
              <a:rPr lang="zh-CN" altLang="en-US" b="1" dirty="0" smtClean="0"/>
              <a:t> </a:t>
            </a:r>
            <a:r>
              <a:rPr lang="en-US" altLang="zh-CN" b="1" dirty="0" smtClean="0"/>
              <a:t>do</a:t>
            </a:r>
            <a:r>
              <a:rPr lang="zh-CN" altLang="en-US" b="1" dirty="0" smtClean="0"/>
              <a:t> </a:t>
            </a:r>
            <a:r>
              <a:rPr lang="en-US" altLang="zh-CN" b="1" dirty="0" smtClean="0"/>
              <a:t>not</a:t>
            </a:r>
            <a:r>
              <a:rPr lang="zh-CN" altLang="en-US" b="1" dirty="0" smtClean="0"/>
              <a:t> </a:t>
            </a:r>
            <a:r>
              <a:rPr lang="en-US" altLang="zh-CN" b="1" dirty="0" smtClean="0"/>
              <a:t>start</a:t>
            </a:r>
            <a:r>
              <a:rPr lang="zh-CN" altLang="en-US" b="1" dirty="0" smtClean="0"/>
              <a:t> </a:t>
            </a:r>
            <a:r>
              <a:rPr lang="en-US" altLang="zh-CN" b="1" dirty="0" smtClean="0"/>
              <a:t>doing</a:t>
            </a:r>
            <a:r>
              <a:rPr lang="zh-CN" altLang="en-US" b="1" dirty="0"/>
              <a:t> </a:t>
            </a:r>
            <a:r>
              <a:rPr lang="en-US" altLang="zh-CN" b="1" dirty="0" smtClean="0"/>
              <a:t>them</a:t>
            </a:r>
            <a:r>
              <a:rPr lang="zh-CN" altLang="en-US" b="1" dirty="0" smtClean="0"/>
              <a:t> </a:t>
            </a:r>
            <a:r>
              <a:rPr lang="en-US" altLang="zh-CN" b="1" dirty="0" smtClean="0"/>
              <a:t>just</a:t>
            </a:r>
            <a:r>
              <a:rPr lang="zh-CN" altLang="en-US" b="1" dirty="0" smtClean="0"/>
              <a:t> </a:t>
            </a:r>
            <a:r>
              <a:rPr lang="en-US" altLang="zh-CN" b="1" dirty="0" smtClean="0"/>
              <a:t>before</a:t>
            </a:r>
            <a:r>
              <a:rPr lang="zh-CN" altLang="en-US" b="1" dirty="0" smtClean="0"/>
              <a:t> </a:t>
            </a:r>
            <a:r>
              <a:rPr lang="en-US" altLang="zh-CN" b="1" dirty="0" smtClean="0"/>
              <a:t>the</a:t>
            </a:r>
            <a:r>
              <a:rPr lang="zh-CN" altLang="en-US" b="1" dirty="0" smtClean="0"/>
              <a:t> </a:t>
            </a:r>
            <a:r>
              <a:rPr lang="en-US" altLang="zh-CN" b="1" dirty="0" smtClean="0"/>
              <a:t>deadline.</a:t>
            </a:r>
            <a:endParaRPr lang="en-US" b="1" dirty="0"/>
          </a:p>
          <a:p>
            <a:r>
              <a:rPr lang="en-US" dirty="0" smtClean="0"/>
              <a:t>In-class midterm and final</a:t>
            </a:r>
          </a:p>
          <a:p>
            <a:pPr lvl="1"/>
            <a:r>
              <a:rPr lang="en-US" dirty="0" smtClean="0"/>
              <a:t>Questions similar to optional HWs and in-class exercises; may also be based on assignments</a:t>
            </a:r>
          </a:p>
          <a:p>
            <a:pPr lvl="1"/>
            <a:r>
              <a:rPr lang="en-US" dirty="0" smtClean="0"/>
              <a:t>Anything covered in class or listed on syllabus</a:t>
            </a:r>
            <a:r>
              <a:rPr lang="en-US" altLang="zh-CN" dirty="0" smtClean="0"/>
              <a:t>,</a:t>
            </a:r>
            <a:r>
              <a:rPr lang="zh-CN" altLang="en-US" dirty="0" smtClean="0"/>
              <a:t> </a:t>
            </a:r>
            <a:r>
              <a:rPr lang="en-US" altLang="zh-CN" dirty="0" smtClean="0"/>
              <a:t>or</a:t>
            </a:r>
            <a:r>
              <a:rPr lang="zh-CN" altLang="en-US" dirty="0" smtClean="0"/>
              <a:t> </a:t>
            </a:r>
            <a:r>
              <a:rPr lang="en-US" altLang="zh-CN" dirty="0" smtClean="0"/>
              <a:t>what</a:t>
            </a:r>
            <a:r>
              <a:rPr lang="zh-CN" altLang="en-US" dirty="0" smtClean="0"/>
              <a:t> </a:t>
            </a:r>
            <a:r>
              <a:rPr lang="en-US" altLang="zh-CN" dirty="0" smtClean="0"/>
              <a:t>I</a:t>
            </a:r>
            <a:r>
              <a:rPr lang="zh-CN" altLang="en-US" dirty="0" smtClean="0"/>
              <a:t> </a:t>
            </a:r>
            <a:r>
              <a:rPr lang="en-US" altLang="zh-CN" dirty="0" smtClean="0"/>
              <a:t>ask</a:t>
            </a:r>
            <a:r>
              <a:rPr lang="zh-CN" altLang="en-US" dirty="0" smtClean="0"/>
              <a:t> </a:t>
            </a:r>
            <a:r>
              <a:rPr lang="en-US" altLang="zh-CN" dirty="0" smtClean="0"/>
              <a:t>you</a:t>
            </a:r>
            <a:r>
              <a:rPr lang="zh-CN" altLang="en-US" dirty="0" smtClean="0"/>
              <a:t> </a:t>
            </a:r>
            <a:r>
              <a:rPr lang="en-US" altLang="zh-CN" dirty="0" smtClean="0"/>
              <a:t>to</a:t>
            </a:r>
            <a:r>
              <a:rPr lang="zh-CN" altLang="en-US" dirty="0" smtClean="0"/>
              <a:t> </a:t>
            </a:r>
            <a:r>
              <a:rPr lang="en-US" altLang="zh-CN" dirty="0" smtClean="0"/>
              <a:t>read</a:t>
            </a:r>
            <a:r>
              <a:rPr lang="zh-CN" altLang="en-US" dirty="0" smtClean="0"/>
              <a:t> </a:t>
            </a:r>
            <a:r>
              <a:rPr lang="en-US" altLang="zh-CN" dirty="0" smtClean="0"/>
              <a:t>in</a:t>
            </a:r>
            <a:r>
              <a:rPr lang="zh-CN" altLang="en-US" dirty="0" smtClean="0"/>
              <a:t> </a:t>
            </a:r>
            <a:r>
              <a:rPr lang="en-US" altLang="zh-CN" dirty="0" smtClean="0"/>
              <a:t>the</a:t>
            </a:r>
            <a:r>
              <a:rPr lang="zh-CN" altLang="en-US" dirty="0" smtClean="0"/>
              <a:t> </a:t>
            </a:r>
            <a:r>
              <a:rPr lang="en-US" altLang="zh-CN" dirty="0" smtClean="0"/>
              <a:t>book</a:t>
            </a:r>
            <a:r>
              <a:rPr lang="en-US" dirty="0" smtClean="0"/>
              <a:t> is fair game</a:t>
            </a:r>
            <a:endParaRPr lang="en-US" dirty="0"/>
          </a:p>
          <a:p>
            <a:pPr lvl="1"/>
            <a:endParaRPr lang="en-US" dirty="0"/>
          </a:p>
        </p:txBody>
      </p:sp>
    </p:spTree>
    <p:extLst>
      <p:ext uri="{BB962C8B-B14F-4D97-AF65-F5344CB8AC3E}">
        <p14:creationId xmlns:p14="http://schemas.microsoft.com/office/powerpoint/2010/main" val="147676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Need</a:t>
            </a:r>
            <a:r>
              <a:rPr lang="zh-CN" altLang="en-US" dirty="0" smtClean="0"/>
              <a:t> </a:t>
            </a:r>
            <a:r>
              <a:rPr lang="en-US" altLang="zh-CN" dirty="0" smtClean="0"/>
              <a:t>to</a:t>
            </a:r>
            <a:r>
              <a:rPr lang="zh-CN" altLang="en-US" dirty="0" smtClean="0"/>
              <a:t> </a:t>
            </a:r>
            <a:r>
              <a:rPr lang="en-US" altLang="zh-CN" dirty="0" smtClean="0"/>
              <a:t>Attend</a:t>
            </a:r>
            <a:r>
              <a:rPr lang="zh-CN" altLang="en-US" dirty="0" smtClean="0"/>
              <a:t> </a:t>
            </a:r>
            <a:r>
              <a:rPr lang="en-US" altLang="zh-CN" dirty="0" smtClean="0"/>
              <a:t>Every</a:t>
            </a:r>
            <a:r>
              <a:rPr lang="zh-CN" altLang="en-US" dirty="0" smtClean="0"/>
              <a:t> </a:t>
            </a:r>
            <a:r>
              <a:rPr lang="en-US" altLang="zh-CN" dirty="0" smtClean="0"/>
              <a:t>Lecture</a:t>
            </a:r>
            <a:endParaRPr lang="en-US" dirty="0"/>
          </a:p>
        </p:txBody>
      </p:sp>
      <p:sp>
        <p:nvSpPr>
          <p:cNvPr id="3" name="Content Placeholder 2"/>
          <p:cNvSpPr>
            <a:spLocks noGrp="1"/>
          </p:cNvSpPr>
          <p:nvPr>
            <p:ph idx="1"/>
          </p:nvPr>
        </p:nvSpPr>
        <p:spPr>
          <a:xfrm>
            <a:off x="457200" y="1600201"/>
            <a:ext cx="8229600" cy="5181599"/>
          </a:xfrm>
        </p:spPr>
        <p:txBody>
          <a:bodyPr>
            <a:normAutofit/>
          </a:bodyPr>
          <a:lstStyle/>
          <a:p>
            <a:r>
              <a:rPr lang="en-US" altLang="zh-CN" dirty="0" smtClean="0"/>
              <a:t>Sign</a:t>
            </a:r>
            <a:r>
              <a:rPr lang="zh-CN" altLang="en-US" dirty="0" smtClean="0"/>
              <a:t> </a:t>
            </a:r>
            <a:r>
              <a:rPr lang="en-US" altLang="zh-CN" dirty="0" smtClean="0"/>
              <a:t>up</a:t>
            </a:r>
            <a:r>
              <a:rPr lang="zh-CN" altLang="en-US" dirty="0" smtClean="0"/>
              <a:t> </a:t>
            </a:r>
            <a:r>
              <a:rPr lang="en-US" altLang="zh-CN" dirty="0" smtClean="0"/>
              <a:t>if</a:t>
            </a:r>
            <a:r>
              <a:rPr lang="zh-CN" altLang="en-US" dirty="0" smtClean="0"/>
              <a:t> </a:t>
            </a:r>
            <a:r>
              <a:rPr lang="en-US" altLang="zh-CN" dirty="0" smtClean="0"/>
              <a:t>there</a:t>
            </a:r>
            <a:r>
              <a:rPr lang="zh-CN" altLang="en-US" dirty="0" smtClean="0"/>
              <a:t> </a:t>
            </a:r>
            <a:r>
              <a:rPr lang="en-US" altLang="zh-CN" dirty="0" smtClean="0"/>
              <a:t>is</a:t>
            </a:r>
            <a:r>
              <a:rPr lang="zh-CN" altLang="en-US" dirty="0" smtClean="0"/>
              <a:t> </a:t>
            </a:r>
            <a:r>
              <a:rPr lang="en-US" altLang="zh-CN" dirty="0" smtClean="0"/>
              <a:t>no</a:t>
            </a:r>
            <a:r>
              <a:rPr lang="zh-CN" altLang="en-US" dirty="0" smtClean="0"/>
              <a:t> </a:t>
            </a:r>
            <a:r>
              <a:rPr lang="en-US" altLang="zh-CN" dirty="0" smtClean="0"/>
              <a:t>quiz</a:t>
            </a:r>
          </a:p>
          <a:p>
            <a:pPr lvl="1"/>
            <a:r>
              <a:rPr lang="en-US" altLang="zh-CN" dirty="0" smtClean="0"/>
              <a:t>TA</a:t>
            </a:r>
            <a:r>
              <a:rPr lang="zh-CN" altLang="en-US" dirty="0" smtClean="0"/>
              <a:t> </a:t>
            </a:r>
            <a:r>
              <a:rPr lang="en-US" altLang="zh-CN" dirty="0" smtClean="0"/>
              <a:t>handles</a:t>
            </a:r>
            <a:r>
              <a:rPr lang="zh-CN" altLang="en-US" dirty="0" smtClean="0"/>
              <a:t> </a:t>
            </a:r>
            <a:r>
              <a:rPr lang="en-US" altLang="zh-CN" dirty="0" smtClean="0"/>
              <a:t>it</a:t>
            </a:r>
          </a:p>
          <a:p>
            <a:r>
              <a:rPr lang="en-US" altLang="zh-CN" dirty="0" smtClean="0"/>
              <a:t>If</a:t>
            </a:r>
            <a:r>
              <a:rPr lang="zh-CN" altLang="en-US" dirty="0" smtClean="0"/>
              <a:t> </a:t>
            </a:r>
            <a:r>
              <a:rPr lang="en-US" altLang="zh-CN" dirty="0" smtClean="0"/>
              <a:t>you</a:t>
            </a:r>
            <a:r>
              <a:rPr lang="zh-CN" altLang="en-US" dirty="0" smtClean="0"/>
              <a:t> </a:t>
            </a:r>
            <a:r>
              <a:rPr lang="en-US" altLang="zh-CN" dirty="0" smtClean="0"/>
              <a:t>are</a:t>
            </a:r>
            <a:r>
              <a:rPr lang="zh-CN" altLang="en-US" dirty="0" smtClean="0"/>
              <a:t> </a:t>
            </a:r>
            <a:r>
              <a:rPr lang="en-US" altLang="zh-CN" dirty="0" smtClean="0"/>
              <a:t>sick</a:t>
            </a:r>
            <a:r>
              <a:rPr lang="zh-CN" altLang="en-US" dirty="0" smtClean="0"/>
              <a:t> </a:t>
            </a:r>
            <a:r>
              <a:rPr lang="en-US" altLang="zh-CN" dirty="0" smtClean="0"/>
              <a:t>or</a:t>
            </a:r>
            <a:r>
              <a:rPr lang="zh-CN" altLang="en-US" dirty="0" smtClean="0"/>
              <a:t> </a:t>
            </a:r>
            <a:r>
              <a:rPr lang="en-US" altLang="zh-CN" dirty="0" smtClean="0"/>
              <a:t>have</a:t>
            </a:r>
            <a:r>
              <a:rPr lang="zh-CN" altLang="en-US" dirty="0" smtClean="0"/>
              <a:t> </a:t>
            </a:r>
            <a:r>
              <a:rPr lang="en-US" altLang="zh-CN" dirty="0" smtClean="0"/>
              <a:t>an</a:t>
            </a:r>
            <a:r>
              <a:rPr lang="zh-CN" altLang="en-US" dirty="0" smtClean="0"/>
              <a:t> </a:t>
            </a:r>
            <a:r>
              <a:rPr lang="en-US" altLang="zh-CN" dirty="0" smtClean="0"/>
              <a:t>excused</a:t>
            </a:r>
            <a:r>
              <a:rPr lang="zh-CN" altLang="en-US" dirty="0" smtClean="0"/>
              <a:t> </a:t>
            </a:r>
            <a:r>
              <a:rPr lang="en-US" altLang="zh-CN" dirty="0" smtClean="0"/>
              <a:t>leave,</a:t>
            </a:r>
            <a:r>
              <a:rPr lang="zh-CN" altLang="en-US" dirty="0" smtClean="0"/>
              <a:t> </a:t>
            </a:r>
            <a:r>
              <a:rPr lang="en-US" altLang="zh-CN" dirty="0" smtClean="0"/>
              <a:t>you</a:t>
            </a:r>
            <a:r>
              <a:rPr lang="zh-CN" altLang="en-US" dirty="0" smtClean="0"/>
              <a:t> </a:t>
            </a:r>
            <a:r>
              <a:rPr lang="en-US" altLang="zh-CN" dirty="0" smtClean="0"/>
              <a:t>need</a:t>
            </a:r>
            <a:r>
              <a:rPr lang="zh-CN" altLang="en-US" dirty="0" smtClean="0"/>
              <a:t> </a:t>
            </a:r>
            <a:r>
              <a:rPr lang="en-US" altLang="zh-CN" dirty="0" smtClean="0"/>
              <a:t>to</a:t>
            </a:r>
            <a:r>
              <a:rPr lang="zh-CN" altLang="en-US" dirty="0" smtClean="0"/>
              <a:t> </a:t>
            </a:r>
            <a:r>
              <a:rPr lang="en-US" altLang="zh-CN" dirty="0" smtClean="0"/>
              <a:t>prove</a:t>
            </a:r>
            <a:r>
              <a:rPr lang="zh-CN" altLang="en-US" dirty="0" smtClean="0"/>
              <a:t> </a:t>
            </a:r>
            <a:r>
              <a:rPr lang="en-US" altLang="zh-CN" dirty="0" smtClean="0"/>
              <a:t>it</a:t>
            </a:r>
            <a:r>
              <a:rPr lang="zh-CN" altLang="en-US" dirty="0" smtClean="0"/>
              <a:t> </a:t>
            </a:r>
            <a:r>
              <a:rPr lang="en-US" altLang="zh-CN" dirty="0" smtClean="0"/>
              <a:t>to</a:t>
            </a:r>
            <a:r>
              <a:rPr lang="zh-CN" altLang="en-US" dirty="0" smtClean="0"/>
              <a:t> </a:t>
            </a:r>
            <a:r>
              <a:rPr lang="en-US" altLang="zh-CN" dirty="0" smtClean="0"/>
              <a:t>the</a:t>
            </a:r>
            <a:r>
              <a:rPr lang="zh-CN" altLang="en-US" dirty="0" smtClean="0"/>
              <a:t> </a:t>
            </a:r>
            <a:r>
              <a:rPr lang="en-US" altLang="zh-CN" dirty="0" smtClean="0"/>
              <a:t>TA</a:t>
            </a:r>
            <a:r>
              <a:rPr lang="zh-CN" altLang="en-US" dirty="0" smtClean="0"/>
              <a:t> </a:t>
            </a:r>
            <a:r>
              <a:rPr lang="en-US" altLang="zh-CN" dirty="0" smtClean="0"/>
              <a:t>and</a:t>
            </a:r>
            <a:r>
              <a:rPr lang="zh-CN" altLang="en-US" dirty="0" smtClean="0"/>
              <a:t> </a:t>
            </a:r>
            <a:r>
              <a:rPr lang="en-US" altLang="zh-CN" dirty="0" smtClean="0"/>
              <a:t>me.</a:t>
            </a:r>
            <a:r>
              <a:rPr lang="zh-CN" altLang="en-US" dirty="0" smtClean="0"/>
              <a:t> </a:t>
            </a:r>
            <a:endParaRPr lang="en-US" altLang="zh-CN" dirty="0" smtClean="0"/>
          </a:p>
          <a:p>
            <a:endParaRPr lang="en-US" altLang="zh-CN" dirty="0" smtClean="0"/>
          </a:p>
          <a:p>
            <a:endParaRPr lang="en-US" dirty="0"/>
          </a:p>
          <a:p>
            <a:pPr lvl="1"/>
            <a:endParaRPr lang="en-US" dirty="0"/>
          </a:p>
        </p:txBody>
      </p:sp>
    </p:spTree>
    <p:extLst>
      <p:ext uri="{BB962C8B-B14F-4D97-AF65-F5344CB8AC3E}">
        <p14:creationId xmlns:p14="http://schemas.microsoft.com/office/powerpoint/2010/main" val="82674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Evaluation</a:t>
            </a:r>
            <a:endParaRPr lang="en-US" dirty="0"/>
          </a:p>
        </p:txBody>
      </p:sp>
      <p:sp>
        <p:nvSpPr>
          <p:cNvPr id="3" name="Content Placeholder 2"/>
          <p:cNvSpPr>
            <a:spLocks noGrp="1"/>
          </p:cNvSpPr>
          <p:nvPr>
            <p:ph idx="1"/>
          </p:nvPr>
        </p:nvSpPr>
        <p:spPr>
          <a:xfrm>
            <a:off x="457200" y="1600201"/>
            <a:ext cx="8229600" cy="5181599"/>
          </a:xfrm>
        </p:spPr>
        <p:txBody>
          <a:bodyPr>
            <a:normAutofit/>
          </a:bodyPr>
          <a:lstStyle/>
          <a:p>
            <a:r>
              <a:rPr lang="en-US" altLang="zh-CN" dirty="0" smtClean="0"/>
              <a:t>Attendance</a:t>
            </a:r>
            <a:r>
              <a:rPr lang="zh-CN" altLang="en-US" dirty="0" smtClean="0"/>
              <a:t> </a:t>
            </a:r>
            <a:r>
              <a:rPr lang="en-US" altLang="zh-CN" dirty="0" smtClean="0"/>
              <a:t>and</a:t>
            </a:r>
            <a:r>
              <a:rPr lang="zh-CN" altLang="en-US" dirty="0" smtClean="0"/>
              <a:t> </a:t>
            </a:r>
            <a:r>
              <a:rPr lang="en-US" altLang="zh-CN" dirty="0" smtClean="0"/>
              <a:t>participation</a:t>
            </a:r>
            <a:r>
              <a:rPr lang="zh-CN" altLang="en-US" dirty="0" smtClean="0"/>
              <a:t> </a:t>
            </a:r>
            <a:r>
              <a:rPr lang="en-US" altLang="zh-CN" dirty="0" smtClean="0"/>
              <a:t>5%</a:t>
            </a:r>
          </a:p>
          <a:p>
            <a:r>
              <a:rPr lang="en-US" altLang="zh-CN" dirty="0" smtClean="0"/>
              <a:t>Quiz:</a:t>
            </a:r>
            <a:r>
              <a:rPr lang="zh-CN" altLang="en-US" dirty="0" smtClean="0"/>
              <a:t> </a:t>
            </a:r>
            <a:r>
              <a:rPr lang="en-US" altLang="zh-CN" dirty="0" smtClean="0"/>
              <a:t>20%</a:t>
            </a:r>
          </a:p>
          <a:p>
            <a:r>
              <a:rPr lang="en-US" altLang="zh-CN" dirty="0" smtClean="0"/>
              <a:t>HWs:</a:t>
            </a:r>
            <a:r>
              <a:rPr lang="zh-CN" altLang="en-US" dirty="0" smtClean="0"/>
              <a:t> </a:t>
            </a:r>
            <a:r>
              <a:rPr lang="en-US" altLang="zh-CN" dirty="0" smtClean="0"/>
              <a:t>15%</a:t>
            </a:r>
          </a:p>
          <a:p>
            <a:r>
              <a:rPr lang="en-US" altLang="zh-CN" dirty="0" smtClean="0"/>
              <a:t>Midterm:</a:t>
            </a:r>
            <a:r>
              <a:rPr lang="zh-CN" altLang="en-US" dirty="0" smtClean="0"/>
              <a:t> </a:t>
            </a:r>
            <a:r>
              <a:rPr lang="en-US" altLang="zh-CN" dirty="0" smtClean="0"/>
              <a:t>30%</a:t>
            </a:r>
          </a:p>
          <a:p>
            <a:r>
              <a:rPr lang="en-US" altLang="zh-CN" dirty="0" smtClean="0"/>
              <a:t>Final:</a:t>
            </a:r>
            <a:r>
              <a:rPr lang="zh-CN" altLang="en-US" dirty="0" smtClean="0"/>
              <a:t> </a:t>
            </a:r>
            <a:r>
              <a:rPr lang="en-US" altLang="zh-CN" dirty="0" smtClean="0"/>
              <a:t>30%</a:t>
            </a:r>
          </a:p>
          <a:p>
            <a:endParaRPr lang="en-US" dirty="0"/>
          </a:p>
          <a:p>
            <a:pPr lvl="1"/>
            <a:endParaRPr lang="en-US" dirty="0"/>
          </a:p>
        </p:txBody>
      </p:sp>
    </p:spTree>
    <p:extLst>
      <p:ext uri="{BB962C8B-B14F-4D97-AF65-F5344CB8AC3E}">
        <p14:creationId xmlns:p14="http://schemas.microsoft.com/office/powerpoint/2010/main" val="1834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reach me</a:t>
            </a:r>
            <a:endParaRPr lang="en-US" dirty="0"/>
          </a:p>
        </p:txBody>
      </p:sp>
      <p:sp>
        <p:nvSpPr>
          <p:cNvPr id="3" name="Content Placeholder 2"/>
          <p:cNvSpPr>
            <a:spLocks noGrp="1"/>
          </p:cNvSpPr>
          <p:nvPr>
            <p:ph idx="1"/>
          </p:nvPr>
        </p:nvSpPr>
        <p:spPr/>
        <p:txBody>
          <a:bodyPr>
            <a:normAutofit lnSpcReduction="10000"/>
          </a:bodyPr>
          <a:lstStyle/>
          <a:p>
            <a:r>
              <a:rPr lang="en-US" dirty="0" smtClean="0"/>
              <a:t>Best way to contact me is by email:</a:t>
            </a:r>
            <a:br>
              <a:rPr lang="en-US" dirty="0" smtClean="0"/>
            </a:br>
            <a:r>
              <a:rPr lang="en-US" altLang="zh-CN" dirty="0" err="1" smtClean="0"/>
              <a:t>hbzhang</a:t>
            </a:r>
            <a:r>
              <a:rPr lang="en-US" dirty="0" err="1" smtClean="0">
                <a:hlinkClick r:id="rId2"/>
              </a:rPr>
              <a:t>@</a:t>
            </a:r>
            <a:r>
              <a:rPr lang="en-US" altLang="zh-CN" dirty="0" err="1" smtClean="0">
                <a:hlinkClick r:id="rId2"/>
              </a:rPr>
              <a:t>umbc</a:t>
            </a:r>
            <a:r>
              <a:rPr lang="en-US" dirty="0" err="1" smtClean="0">
                <a:hlinkClick r:id="rId2"/>
              </a:rPr>
              <a:t>.edu</a:t>
            </a:r>
            <a:endParaRPr lang="en-US" dirty="0" smtClean="0"/>
          </a:p>
          <a:p>
            <a:r>
              <a:rPr lang="en-US" dirty="0" smtClean="0"/>
              <a:t>Please put “</a:t>
            </a:r>
            <a:r>
              <a:rPr lang="mr-IN" dirty="0" smtClean="0"/>
              <a:t>CMSC-443/652</a:t>
            </a:r>
            <a:r>
              <a:rPr lang="en-US" altLang="zh-CN" dirty="0" smtClean="0"/>
              <a:t>d</a:t>
            </a:r>
            <a:r>
              <a:rPr lang="en-US" dirty="0" smtClean="0"/>
              <a:t>” in subject line</a:t>
            </a:r>
          </a:p>
          <a:p>
            <a:endParaRPr lang="en-US" dirty="0"/>
          </a:p>
          <a:p>
            <a:r>
              <a:rPr lang="en-US" dirty="0" smtClean="0"/>
              <a:t>Office hours </a:t>
            </a:r>
            <a:r>
              <a:rPr lang="en-US" altLang="zh-CN" dirty="0" smtClean="0"/>
              <a:t>after</a:t>
            </a:r>
            <a:r>
              <a:rPr lang="en-US" dirty="0" smtClean="0"/>
              <a:t> class</a:t>
            </a:r>
          </a:p>
          <a:p>
            <a:pPr lvl="1"/>
            <a:r>
              <a:rPr lang="en-US" altLang="zh-CN" dirty="0" smtClean="0"/>
              <a:t>11:15-12pm</a:t>
            </a:r>
            <a:r>
              <a:rPr lang="zh-CN" altLang="en-US" dirty="0" smtClean="0"/>
              <a:t> </a:t>
            </a:r>
            <a:r>
              <a:rPr lang="en-US" altLang="zh-CN" dirty="0" err="1" smtClean="0"/>
              <a:t>TuTh</a:t>
            </a:r>
            <a:r>
              <a:rPr lang="en-US" altLang="zh-CN" dirty="0" smtClean="0"/>
              <a:t>;</a:t>
            </a:r>
            <a:r>
              <a:rPr lang="zh-CN" altLang="en-US" dirty="0" smtClean="0"/>
              <a:t> </a:t>
            </a:r>
            <a:r>
              <a:rPr lang="en-US" altLang="zh-CN" dirty="0" smtClean="0"/>
              <a:t>priority</a:t>
            </a:r>
            <a:r>
              <a:rPr lang="zh-CN" altLang="en-US" dirty="0" smtClean="0"/>
              <a:t> </a:t>
            </a:r>
            <a:r>
              <a:rPr lang="en-US" altLang="zh-CN" dirty="0" smtClean="0"/>
              <a:t>given</a:t>
            </a:r>
            <a:r>
              <a:rPr lang="zh-CN" altLang="en-US" dirty="0" smtClean="0"/>
              <a:t> </a:t>
            </a:r>
            <a:r>
              <a:rPr lang="en-US" altLang="zh-CN" dirty="0" smtClean="0"/>
              <a:t>to</a:t>
            </a:r>
            <a:r>
              <a:rPr lang="zh-CN" altLang="en-US" dirty="0" smtClean="0"/>
              <a:t> </a:t>
            </a:r>
            <a:r>
              <a:rPr lang="en-US" altLang="zh-CN" dirty="0" smtClean="0"/>
              <a:t>students</a:t>
            </a:r>
            <a:r>
              <a:rPr lang="zh-CN" altLang="en-US" dirty="0" smtClean="0"/>
              <a:t> </a:t>
            </a:r>
            <a:r>
              <a:rPr lang="en-US" altLang="zh-CN" dirty="0" smtClean="0"/>
              <a:t>who</a:t>
            </a:r>
            <a:r>
              <a:rPr lang="zh-CN" altLang="en-US" dirty="0" smtClean="0"/>
              <a:t> </a:t>
            </a:r>
            <a:r>
              <a:rPr lang="en-US" altLang="zh-CN" dirty="0" smtClean="0"/>
              <a:t>need</a:t>
            </a:r>
            <a:r>
              <a:rPr lang="zh-CN" altLang="en-US" dirty="0" smtClean="0"/>
              <a:t> </a:t>
            </a:r>
            <a:r>
              <a:rPr lang="en-US" altLang="zh-CN" dirty="0" smtClean="0"/>
              <a:t>to</a:t>
            </a:r>
            <a:r>
              <a:rPr lang="zh-CN" altLang="en-US" dirty="0" smtClean="0"/>
              <a:t> </a:t>
            </a:r>
            <a:r>
              <a:rPr lang="en-US" altLang="zh-CN" dirty="0" smtClean="0"/>
              <a:t>rush</a:t>
            </a:r>
            <a:r>
              <a:rPr lang="zh-CN" altLang="en-US" dirty="0" smtClean="0"/>
              <a:t> </a:t>
            </a:r>
            <a:r>
              <a:rPr lang="en-US" altLang="zh-CN" dirty="0" smtClean="0"/>
              <a:t>to</a:t>
            </a:r>
            <a:r>
              <a:rPr lang="zh-CN" altLang="en-US" dirty="0" smtClean="0"/>
              <a:t> </a:t>
            </a:r>
            <a:r>
              <a:rPr lang="en-US" altLang="zh-CN" dirty="0" smtClean="0"/>
              <a:t>other</a:t>
            </a:r>
            <a:r>
              <a:rPr lang="zh-CN" altLang="en-US" dirty="0" smtClean="0"/>
              <a:t> </a:t>
            </a:r>
            <a:r>
              <a:rPr lang="en-US" altLang="zh-CN" dirty="0" smtClean="0"/>
              <a:t>classes</a:t>
            </a:r>
          </a:p>
          <a:p>
            <a:r>
              <a:rPr lang="en-US" altLang="zh-CN" dirty="0" smtClean="0"/>
              <a:t>TA</a:t>
            </a:r>
            <a:r>
              <a:rPr lang="zh-CN" altLang="en-US" dirty="0" smtClean="0"/>
              <a:t> </a:t>
            </a:r>
            <a:r>
              <a:rPr lang="en-US" altLang="zh-CN" dirty="0" smtClean="0"/>
              <a:t>office</a:t>
            </a:r>
            <a:r>
              <a:rPr lang="zh-CN" altLang="en-US" dirty="0" smtClean="0"/>
              <a:t> </a:t>
            </a:r>
            <a:r>
              <a:rPr lang="en-US" altLang="zh-CN" dirty="0" smtClean="0"/>
              <a:t>hour</a:t>
            </a:r>
            <a:r>
              <a:rPr lang="zh-CN" altLang="en-US" dirty="0" smtClean="0"/>
              <a:t> </a:t>
            </a:r>
            <a:endParaRPr lang="en-US" altLang="zh-CN" dirty="0" smtClean="0"/>
          </a:p>
          <a:p>
            <a:pPr lvl="1"/>
            <a:r>
              <a:rPr lang="en-US" altLang="zh-CN" dirty="0" smtClean="0"/>
              <a:t>To</a:t>
            </a:r>
            <a:r>
              <a:rPr lang="zh-CN" altLang="en-US" dirty="0" smtClean="0"/>
              <a:t> </a:t>
            </a:r>
            <a:r>
              <a:rPr lang="en-US" altLang="zh-CN" dirty="0" smtClean="0"/>
              <a:t>be</a:t>
            </a:r>
            <a:r>
              <a:rPr lang="zh-CN" altLang="en-US" dirty="0" smtClean="0"/>
              <a:t> </a:t>
            </a:r>
            <a:r>
              <a:rPr lang="en-US" altLang="zh-CN" dirty="0" smtClean="0"/>
              <a:t>determined</a:t>
            </a:r>
            <a:endParaRPr lang="en-US" dirty="0"/>
          </a:p>
          <a:p>
            <a:pPr lvl="1"/>
            <a:endParaRPr lang="en-US" dirty="0"/>
          </a:p>
        </p:txBody>
      </p:sp>
    </p:spTree>
    <p:extLst>
      <p:ext uri="{BB962C8B-B14F-4D97-AF65-F5344CB8AC3E}">
        <p14:creationId xmlns:p14="http://schemas.microsoft.com/office/powerpoint/2010/main" val="20437010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Questions?</a:t>
            </a:r>
          </a:p>
          <a:p>
            <a:endParaRPr lang="en-US" dirty="0"/>
          </a:p>
          <a:p>
            <a:endParaRPr lang="en-US" dirty="0" smtClean="0"/>
          </a:p>
          <a:p>
            <a:r>
              <a:rPr lang="en-US" dirty="0" smtClean="0"/>
              <a:t>Please ask questions throughout!</a:t>
            </a:r>
            <a:endParaRPr lang="en-US" dirty="0"/>
          </a:p>
        </p:txBody>
      </p:sp>
    </p:spTree>
    <p:extLst>
      <p:ext uri="{BB962C8B-B14F-4D97-AF65-F5344CB8AC3E}">
        <p14:creationId xmlns:p14="http://schemas.microsoft.com/office/powerpoint/2010/main" val="3364012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goals</a:t>
            </a:r>
            <a:endParaRPr lang="en-US" dirty="0"/>
          </a:p>
        </p:txBody>
      </p:sp>
      <p:sp>
        <p:nvSpPr>
          <p:cNvPr id="3" name="Content Placeholder 2"/>
          <p:cNvSpPr>
            <a:spLocks noGrp="1"/>
          </p:cNvSpPr>
          <p:nvPr>
            <p:ph idx="1"/>
          </p:nvPr>
        </p:nvSpPr>
        <p:spPr/>
        <p:txBody>
          <a:bodyPr>
            <a:normAutofit/>
          </a:bodyPr>
          <a:lstStyle/>
          <a:p>
            <a:r>
              <a:rPr lang="en-US" dirty="0" smtClean="0"/>
              <a:t>Understand real-world crypto via a rigorous approach</a:t>
            </a:r>
          </a:p>
          <a:p>
            <a:r>
              <a:rPr lang="en-US" dirty="0" smtClean="0"/>
              <a:t>When you encounter crypto in your career:</a:t>
            </a:r>
          </a:p>
          <a:p>
            <a:pPr lvl="1"/>
            <a:r>
              <a:rPr lang="en-US" dirty="0" smtClean="0"/>
              <a:t>Understand the key terms</a:t>
            </a:r>
          </a:p>
          <a:p>
            <a:pPr lvl="1"/>
            <a:r>
              <a:rPr lang="en-US" dirty="0" smtClean="0"/>
              <a:t>Understand the security guarantees provided</a:t>
            </a:r>
          </a:p>
          <a:p>
            <a:pPr lvl="1"/>
            <a:r>
              <a:rPr lang="en-US" dirty="0" smtClean="0"/>
              <a:t>Know how to use crypto</a:t>
            </a:r>
          </a:p>
          <a:p>
            <a:pPr lvl="1"/>
            <a:r>
              <a:rPr lang="en-US" dirty="0" smtClean="0"/>
              <a:t>Understand what goes on “under the hood”</a:t>
            </a:r>
          </a:p>
          <a:p>
            <a:pPr lvl="1"/>
            <a:r>
              <a:rPr lang="en-US" altLang="zh-CN" dirty="0" smtClean="0"/>
              <a:t>Proofs!</a:t>
            </a:r>
            <a:r>
              <a:rPr lang="zh-CN" altLang="en-US" dirty="0" smtClean="0"/>
              <a:t> </a:t>
            </a:r>
            <a:r>
              <a:rPr lang="en-US" altLang="zh-CN" dirty="0" smtClean="0"/>
              <a:t>Reduction!</a:t>
            </a:r>
            <a:endParaRPr lang="en-US" dirty="0" smtClean="0"/>
          </a:p>
        </p:txBody>
      </p:sp>
    </p:spTree>
    <p:extLst>
      <p:ext uri="{BB962C8B-B14F-4D97-AF65-F5344CB8AC3E}">
        <p14:creationId xmlns:p14="http://schemas.microsoft.com/office/powerpoint/2010/main" val="233030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non-goals</a:t>
            </a:r>
            <a:endParaRPr lang="en-US" dirty="0"/>
          </a:p>
        </p:txBody>
      </p:sp>
      <p:sp>
        <p:nvSpPr>
          <p:cNvPr id="3" name="Content Placeholder 2"/>
          <p:cNvSpPr>
            <a:spLocks noGrp="1"/>
          </p:cNvSpPr>
          <p:nvPr>
            <p:ph idx="1"/>
          </p:nvPr>
        </p:nvSpPr>
        <p:spPr/>
        <p:txBody>
          <a:bodyPr/>
          <a:lstStyle/>
          <a:p>
            <a:r>
              <a:rPr lang="en-US" dirty="0" smtClean="0"/>
              <a:t>Designing your own crypto schemes</a:t>
            </a:r>
          </a:p>
          <a:p>
            <a:r>
              <a:rPr lang="en-US" dirty="0" smtClean="0"/>
              <a:t>Implementing your own crypto for </a:t>
            </a:r>
            <a:br>
              <a:rPr lang="en-US" dirty="0" smtClean="0"/>
            </a:br>
            <a:r>
              <a:rPr lang="en-US" dirty="0" smtClean="0"/>
              <a:t>real-world use</a:t>
            </a:r>
          </a:p>
          <a:p>
            <a:pPr marL="742950" lvl="2" indent="-342900"/>
            <a:endParaRPr lang="en-US" dirty="0" smtClean="0"/>
          </a:p>
          <a:p>
            <a:endParaRPr lang="en-US" dirty="0" smtClean="0"/>
          </a:p>
        </p:txBody>
      </p:sp>
    </p:spTree>
    <p:extLst>
      <p:ext uri="{BB962C8B-B14F-4D97-AF65-F5344CB8AC3E}">
        <p14:creationId xmlns:p14="http://schemas.microsoft.com/office/powerpoint/2010/main" val="3405958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p:txBody>
          <a:bodyPr/>
          <a:lstStyle/>
          <a:p>
            <a:r>
              <a:rPr lang="en-US" altLang="en-US" dirty="0" smtClean="0"/>
              <a:t>Cryptography (historically)</a:t>
            </a:r>
            <a:endParaRPr lang="en-US" altLang="en-US" dirty="0"/>
          </a:p>
        </p:txBody>
      </p:sp>
      <p:sp>
        <p:nvSpPr>
          <p:cNvPr id="409603" name="Rectangle 3"/>
          <p:cNvSpPr>
            <a:spLocks noGrp="1" noChangeArrowheads="1"/>
          </p:cNvSpPr>
          <p:nvPr>
            <p:ph type="body" idx="1"/>
          </p:nvPr>
        </p:nvSpPr>
        <p:spPr/>
        <p:txBody>
          <a:bodyPr/>
          <a:lstStyle/>
          <a:p>
            <a:pPr>
              <a:buFont typeface="Wingdings" pitchFamily="2" charset="2"/>
              <a:buNone/>
            </a:pPr>
            <a:r>
              <a:rPr lang="en-US" altLang="en-US" dirty="0"/>
              <a:t>     “…the art of writing or solving codes…”</a:t>
            </a:r>
          </a:p>
          <a:p>
            <a:endParaRPr lang="en-US" altLang="en-US" dirty="0" smtClean="0"/>
          </a:p>
          <a:p>
            <a:r>
              <a:rPr lang="en-US" altLang="en-US" dirty="0" smtClean="0"/>
              <a:t>Historically</a:t>
            </a:r>
            <a:r>
              <a:rPr lang="en-US" altLang="en-US" dirty="0"/>
              <a:t>, cryptography </a:t>
            </a:r>
            <a:r>
              <a:rPr lang="en-US" altLang="en-US" dirty="0" smtClean="0"/>
              <a:t>focused exclusively on ensuring </a:t>
            </a:r>
            <a:r>
              <a:rPr lang="en-US" altLang="en-US" i="1" dirty="0" smtClean="0"/>
              <a:t>private communication</a:t>
            </a:r>
            <a:r>
              <a:rPr lang="en-US" altLang="en-US" dirty="0" smtClean="0"/>
              <a:t> </a:t>
            </a:r>
            <a:br>
              <a:rPr lang="en-US" altLang="en-US" dirty="0" smtClean="0"/>
            </a:br>
            <a:r>
              <a:rPr lang="en-US" altLang="en-US" dirty="0" smtClean="0"/>
              <a:t>between two parties sharing secret information in advance (using “codes” aka</a:t>
            </a:r>
            <a:br>
              <a:rPr lang="en-US" altLang="en-US" dirty="0" smtClean="0"/>
            </a:br>
            <a:r>
              <a:rPr lang="en-US" altLang="en-US" i="1" dirty="0" smtClean="0"/>
              <a:t>private-key encryption</a:t>
            </a:r>
            <a:r>
              <a:rPr lang="en-US" altLang="en-US" dirty="0" smtClean="0"/>
              <a:t>)</a:t>
            </a:r>
          </a:p>
          <a:p>
            <a:endParaRPr lang="en-US" altLang="en-US" sz="2400" dirty="0"/>
          </a:p>
        </p:txBody>
      </p:sp>
    </p:spTree>
    <p:extLst>
      <p:ext uri="{BB962C8B-B14F-4D97-AF65-F5344CB8AC3E}">
        <p14:creationId xmlns:p14="http://schemas.microsoft.com/office/powerpoint/2010/main" val="4086530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0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3" name="Content Placeholder 2"/>
          <p:cNvSpPr>
            <a:spLocks noGrp="1"/>
          </p:cNvSpPr>
          <p:nvPr>
            <p:ph idx="1"/>
          </p:nvPr>
        </p:nvSpPr>
        <p:spPr>
          <a:xfrm>
            <a:off x="457200" y="1600201"/>
            <a:ext cx="8229600" cy="4952999"/>
          </a:xfrm>
        </p:spPr>
        <p:txBody>
          <a:bodyPr>
            <a:normAutofit lnSpcReduction="10000"/>
          </a:bodyPr>
          <a:lstStyle/>
          <a:p>
            <a:r>
              <a:rPr lang="en-US" dirty="0" smtClean="0"/>
              <a:t>Crypto is amazing</a:t>
            </a:r>
          </a:p>
          <a:p>
            <a:pPr lvl="1"/>
            <a:r>
              <a:rPr lang="en-US" dirty="0" smtClean="0"/>
              <a:t>Can do things that initially seem impossible</a:t>
            </a:r>
          </a:p>
          <a:p>
            <a:endParaRPr lang="en-US" dirty="0"/>
          </a:p>
          <a:p>
            <a:r>
              <a:rPr lang="en-US" dirty="0" smtClean="0"/>
              <a:t>Crypto is important</a:t>
            </a:r>
          </a:p>
          <a:p>
            <a:pPr lvl="1"/>
            <a:r>
              <a:rPr lang="en-US" dirty="0" smtClean="0"/>
              <a:t>It impacts each of us every day</a:t>
            </a:r>
          </a:p>
          <a:p>
            <a:endParaRPr lang="en-US" dirty="0"/>
          </a:p>
          <a:p>
            <a:r>
              <a:rPr lang="en-US" dirty="0" smtClean="0"/>
              <a:t>Crypto is fun!</a:t>
            </a:r>
          </a:p>
          <a:p>
            <a:pPr lvl="1"/>
            <a:r>
              <a:rPr lang="en-US" dirty="0" smtClean="0"/>
              <a:t>Deep theory</a:t>
            </a:r>
          </a:p>
          <a:p>
            <a:pPr lvl="1"/>
            <a:r>
              <a:rPr lang="en-US" dirty="0" smtClean="0"/>
              <a:t>Attackers’ mindset</a:t>
            </a:r>
            <a:endParaRPr lang="en-US" dirty="0"/>
          </a:p>
        </p:txBody>
      </p:sp>
    </p:spTree>
    <p:extLst>
      <p:ext uri="{BB962C8B-B14F-4D97-AF65-F5344CB8AC3E}">
        <p14:creationId xmlns:p14="http://schemas.microsoft.com/office/powerpoint/2010/main" val="138022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Modern cryptography</a:t>
            </a:r>
            <a:endParaRPr lang="en-US" dirty="0"/>
          </a:p>
        </p:txBody>
      </p:sp>
      <p:sp>
        <p:nvSpPr>
          <p:cNvPr id="3" name="Content Placeholder 2"/>
          <p:cNvSpPr>
            <a:spLocks noGrp="1"/>
          </p:cNvSpPr>
          <p:nvPr>
            <p:ph idx="1"/>
          </p:nvPr>
        </p:nvSpPr>
        <p:spPr/>
        <p:txBody>
          <a:bodyPr>
            <a:normAutofit/>
          </a:bodyPr>
          <a:lstStyle/>
          <a:p>
            <a:r>
              <a:rPr lang="en-US" dirty="0" smtClean="0"/>
              <a:t>Much broader scope!</a:t>
            </a:r>
          </a:p>
          <a:p>
            <a:pPr lvl="1"/>
            <a:r>
              <a:rPr lang="en-US" altLang="en-US" dirty="0" smtClean="0"/>
              <a:t>Data integrity, authentication, protocols, …</a:t>
            </a:r>
          </a:p>
          <a:p>
            <a:pPr lvl="1"/>
            <a:r>
              <a:rPr lang="en-US" altLang="en-US" dirty="0" smtClean="0"/>
              <a:t>The </a:t>
            </a:r>
            <a:r>
              <a:rPr lang="en-US" altLang="en-US" i="1" dirty="0" smtClean="0"/>
              <a:t>public-key setting</a:t>
            </a:r>
            <a:endParaRPr lang="en-US" altLang="en-US" dirty="0" smtClean="0"/>
          </a:p>
          <a:p>
            <a:pPr lvl="1"/>
            <a:r>
              <a:rPr lang="en-US" altLang="en-US" dirty="0"/>
              <a:t>Group </a:t>
            </a:r>
            <a:r>
              <a:rPr lang="en-US" altLang="en-US" dirty="0" smtClean="0"/>
              <a:t>communication</a:t>
            </a:r>
          </a:p>
          <a:p>
            <a:pPr lvl="1"/>
            <a:r>
              <a:rPr lang="en-US" altLang="en-US" dirty="0" smtClean="0"/>
              <a:t>More-complicated trust models</a:t>
            </a:r>
          </a:p>
          <a:p>
            <a:pPr lvl="1"/>
            <a:r>
              <a:rPr lang="en-US" altLang="en-US" dirty="0" smtClean="0"/>
              <a:t>Foundations (e.g., number theory, quantum-resistance) to systems (e.g., electronic voting, </a:t>
            </a:r>
            <a:r>
              <a:rPr lang="en-US" altLang="en-US" dirty="0" err="1" smtClean="0"/>
              <a:t>cryptocurrencies</a:t>
            </a:r>
            <a:r>
              <a:rPr lang="en-US" altLang="en-US" dirty="0" smtClean="0"/>
              <a:t>)</a:t>
            </a:r>
          </a:p>
        </p:txBody>
      </p:sp>
    </p:spTree>
    <p:extLst>
      <p:ext uri="{BB962C8B-B14F-4D97-AF65-F5344CB8AC3E}">
        <p14:creationId xmlns:p14="http://schemas.microsoft.com/office/powerpoint/2010/main" val="20597902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Modern cryptography</a:t>
            </a:r>
            <a:endParaRPr lang="en-US" dirty="0"/>
          </a:p>
        </p:txBody>
      </p:sp>
      <p:sp>
        <p:nvSpPr>
          <p:cNvPr id="3" name="Content Placeholder 2"/>
          <p:cNvSpPr>
            <a:spLocks noGrp="1"/>
          </p:cNvSpPr>
          <p:nvPr>
            <p:ph idx="1"/>
          </p:nvPr>
        </p:nvSpPr>
        <p:spPr/>
        <p:txBody>
          <a:bodyPr/>
          <a:lstStyle/>
          <a:p>
            <a:pPr marL="0" lvl="1" indent="0" algn="ctr">
              <a:buNone/>
            </a:pPr>
            <a:endParaRPr lang="en-US" altLang="en-US" i="1" dirty="0" smtClean="0"/>
          </a:p>
          <a:p>
            <a:pPr marL="0" lvl="1" indent="0" algn="ctr">
              <a:buNone/>
            </a:pPr>
            <a:endParaRPr lang="en-US" altLang="en-US" i="1" dirty="0"/>
          </a:p>
          <a:p>
            <a:pPr marL="0" lvl="1" indent="0" algn="ctr">
              <a:buNone/>
            </a:pPr>
            <a:r>
              <a:rPr lang="en-US" altLang="en-US" i="1" dirty="0" smtClean="0"/>
              <a:t>Design</a:t>
            </a:r>
            <a:r>
              <a:rPr lang="en-US" altLang="en-US" i="1" dirty="0"/>
              <a:t>, analysis, and implementation of </a:t>
            </a:r>
            <a:r>
              <a:rPr lang="en-US" altLang="en-US" b="1" i="1" dirty="0"/>
              <a:t>mathematical techniques </a:t>
            </a:r>
            <a:r>
              <a:rPr lang="en-US" altLang="en-US" i="1" dirty="0"/>
              <a:t>for securing information, systems, and </a:t>
            </a:r>
            <a:r>
              <a:rPr lang="en-US" altLang="en-US" i="1" dirty="0" smtClean="0"/>
              <a:t>distributed computations </a:t>
            </a:r>
            <a:r>
              <a:rPr lang="en-US" altLang="en-US" i="1" dirty="0"/>
              <a:t>against adversarial </a:t>
            </a:r>
            <a:r>
              <a:rPr lang="en-US" altLang="en-US" i="1" dirty="0" smtClean="0"/>
              <a:t>attack</a:t>
            </a:r>
            <a:endParaRPr lang="en-US" altLang="en-US" i="1" dirty="0"/>
          </a:p>
        </p:txBody>
      </p:sp>
    </p:spTree>
    <p:extLst>
      <p:ext uri="{BB962C8B-B14F-4D97-AF65-F5344CB8AC3E}">
        <p14:creationId xmlns:p14="http://schemas.microsoft.com/office/powerpoint/2010/main" val="38017450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Modern cryptography</a:t>
            </a:r>
            <a:endParaRPr lang="en-US" dirty="0"/>
          </a:p>
        </p:txBody>
      </p:sp>
      <p:sp>
        <p:nvSpPr>
          <p:cNvPr id="3" name="Content Placeholder 2"/>
          <p:cNvSpPr>
            <a:spLocks noGrp="1"/>
          </p:cNvSpPr>
          <p:nvPr>
            <p:ph idx="1"/>
          </p:nvPr>
        </p:nvSpPr>
        <p:spPr/>
        <p:txBody>
          <a:bodyPr>
            <a:normAutofit/>
          </a:bodyPr>
          <a:lstStyle/>
          <a:p>
            <a:r>
              <a:rPr lang="en-US" dirty="0" smtClean="0"/>
              <a:t>Cryptography is ubiquitous</a:t>
            </a:r>
          </a:p>
          <a:p>
            <a:pPr lvl="1"/>
            <a:r>
              <a:rPr lang="en-US" dirty="0" smtClean="0"/>
              <a:t>Passwords, password hashing</a:t>
            </a:r>
          </a:p>
          <a:p>
            <a:pPr lvl="1"/>
            <a:r>
              <a:rPr lang="en-US" dirty="0" smtClean="0"/>
              <a:t>Secure credit-card transactions over the internet</a:t>
            </a:r>
          </a:p>
          <a:p>
            <a:pPr lvl="1"/>
            <a:r>
              <a:rPr lang="en-US" dirty="0" smtClean="0"/>
              <a:t>Encrypted </a:t>
            </a:r>
            <a:r>
              <a:rPr lang="en-US" dirty="0" err="1" smtClean="0"/>
              <a:t>WiFi</a:t>
            </a:r>
            <a:endParaRPr lang="en-US" dirty="0" smtClean="0"/>
          </a:p>
          <a:p>
            <a:pPr lvl="1"/>
            <a:r>
              <a:rPr lang="en-US" dirty="0" smtClean="0"/>
              <a:t>Disk encryption</a:t>
            </a:r>
          </a:p>
          <a:p>
            <a:pPr lvl="1"/>
            <a:r>
              <a:rPr lang="en-US" dirty="0" smtClean="0"/>
              <a:t>Digitally signed software updates</a:t>
            </a:r>
          </a:p>
          <a:p>
            <a:pPr lvl="1"/>
            <a:r>
              <a:rPr lang="en-US" dirty="0" err="1" smtClean="0"/>
              <a:t>Bitcoin</a:t>
            </a:r>
            <a:endParaRPr lang="en-US" dirty="0" smtClean="0"/>
          </a:p>
          <a:p>
            <a:pPr lvl="1"/>
            <a:r>
              <a:rPr lang="en-US" dirty="0" smtClean="0"/>
              <a:t>…</a:t>
            </a:r>
            <a:endParaRPr lang="en-US" dirty="0"/>
          </a:p>
        </p:txBody>
      </p:sp>
    </p:spTree>
    <p:extLst>
      <p:ext uri="{BB962C8B-B14F-4D97-AF65-F5344CB8AC3E}">
        <p14:creationId xmlns:p14="http://schemas.microsoft.com/office/powerpoint/2010/main" val="33983990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p:txBody>
          <a:bodyPr/>
          <a:lstStyle/>
          <a:p>
            <a:r>
              <a:rPr lang="en-US" altLang="en-US" dirty="0" smtClean="0"/>
              <a:t>Cryptography (historically)</a:t>
            </a:r>
            <a:endParaRPr lang="en-US" altLang="en-US" dirty="0"/>
          </a:p>
        </p:txBody>
      </p:sp>
      <p:sp>
        <p:nvSpPr>
          <p:cNvPr id="409603" name="Rectangle 3"/>
          <p:cNvSpPr>
            <a:spLocks noGrp="1" noChangeArrowheads="1"/>
          </p:cNvSpPr>
          <p:nvPr>
            <p:ph type="body" idx="1"/>
          </p:nvPr>
        </p:nvSpPr>
        <p:spPr/>
        <p:txBody>
          <a:bodyPr/>
          <a:lstStyle/>
          <a:p>
            <a:pPr>
              <a:buFont typeface="Wingdings" pitchFamily="2" charset="2"/>
              <a:buNone/>
            </a:pPr>
            <a:r>
              <a:rPr lang="en-US" altLang="en-US" dirty="0"/>
              <a:t>     “…the art of writing or solving codes…”</a:t>
            </a:r>
          </a:p>
          <a:p>
            <a:endParaRPr lang="en-US" altLang="en-US" dirty="0" smtClean="0"/>
          </a:p>
          <a:p>
            <a:r>
              <a:rPr lang="en-US" altLang="en-US" dirty="0" smtClean="0"/>
              <a:t>Historically</a:t>
            </a:r>
            <a:r>
              <a:rPr lang="en-US" altLang="en-US" dirty="0"/>
              <a:t>, </a:t>
            </a:r>
            <a:r>
              <a:rPr lang="en-US" altLang="en-US" dirty="0" smtClean="0"/>
              <a:t>cryptography was an </a:t>
            </a:r>
            <a:r>
              <a:rPr lang="en-US" altLang="en-US" i="1" dirty="0" smtClean="0"/>
              <a:t>art</a:t>
            </a:r>
          </a:p>
          <a:p>
            <a:pPr lvl="1"/>
            <a:r>
              <a:rPr lang="en-US" altLang="en-US" dirty="0" smtClean="0"/>
              <a:t>Heuristic, unprincipled design and analysis</a:t>
            </a:r>
          </a:p>
          <a:p>
            <a:pPr lvl="1"/>
            <a:r>
              <a:rPr lang="en-US" altLang="en-US" dirty="0" smtClean="0"/>
              <a:t>Schemes proposed, broken, repeat…</a:t>
            </a:r>
          </a:p>
          <a:p>
            <a:endParaRPr lang="en-US" altLang="en-US" sz="2400" dirty="0"/>
          </a:p>
        </p:txBody>
      </p:sp>
    </p:spTree>
    <p:extLst>
      <p:ext uri="{BB962C8B-B14F-4D97-AF65-F5344CB8AC3E}">
        <p14:creationId xmlns:p14="http://schemas.microsoft.com/office/powerpoint/2010/main" val="12977733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0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60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96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0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ChangeArrowheads="1"/>
          </p:cNvSpPr>
          <p:nvPr>
            <p:ph type="title"/>
          </p:nvPr>
        </p:nvSpPr>
        <p:spPr/>
        <p:txBody>
          <a:bodyPr/>
          <a:lstStyle/>
          <a:p>
            <a:r>
              <a:rPr lang="en-US" altLang="en-US" dirty="0"/>
              <a:t>Modern cryptography</a:t>
            </a:r>
          </a:p>
        </p:txBody>
      </p:sp>
      <p:sp>
        <p:nvSpPr>
          <p:cNvPr id="421891" name="Rectangle 3"/>
          <p:cNvSpPr>
            <a:spLocks noGrp="1" noChangeArrowheads="1"/>
          </p:cNvSpPr>
          <p:nvPr>
            <p:ph type="body" idx="1"/>
          </p:nvPr>
        </p:nvSpPr>
        <p:spPr/>
        <p:txBody>
          <a:bodyPr>
            <a:normAutofit/>
          </a:bodyPr>
          <a:lstStyle/>
          <a:p>
            <a:r>
              <a:rPr lang="en-US" altLang="en-US" dirty="0"/>
              <a:t>Cryptography is </a:t>
            </a:r>
            <a:r>
              <a:rPr lang="en-US" altLang="en-US" dirty="0" smtClean="0"/>
              <a:t>now much more of a </a:t>
            </a:r>
            <a:r>
              <a:rPr lang="en-US" altLang="en-US" i="1" dirty="0"/>
              <a:t>science</a:t>
            </a:r>
          </a:p>
          <a:p>
            <a:pPr lvl="1"/>
            <a:r>
              <a:rPr lang="en-US" altLang="en-US" dirty="0"/>
              <a:t>Rigorous </a:t>
            </a:r>
            <a:r>
              <a:rPr lang="en-US" altLang="en-US" dirty="0" smtClean="0"/>
              <a:t>analysis, firm </a:t>
            </a:r>
            <a:r>
              <a:rPr lang="en-US" altLang="en-US" dirty="0"/>
              <a:t>foundations, deeper understanding, rich </a:t>
            </a:r>
            <a:r>
              <a:rPr lang="en-US" altLang="en-US" dirty="0" smtClean="0"/>
              <a:t>theory</a:t>
            </a:r>
          </a:p>
          <a:p>
            <a:pPr lvl="1"/>
            <a:endParaRPr lang="en-US" altLang="en-US" dirty="0"/>
          </a:p>
          <a:p>
            <a:r>
              <a:rPr lang="en-US" altLang="en-US" dirty="0" smtClean="0"/>
              <a:t>The “crypto mindset” has permeated </a:t>
            </a:r>
            <a:br>
              <a:rPr lang="en-US" altLang="en-US" dirty="0" smtClean="0"/>
            </a:br>
            <a:r>
              <a:rPr lang="en-US" altLang="en-US" dirty="0" smtClean="0"/>
              <a:t>other areas of computer security</a:t>
            </a:r>
          </a:p>
          <a:p>
            <a:pPr lvl="1"/>
            <a:r>
              <a:rPr lang="en-US" altLang="en-US" dirty="0" smtClean="0"/>
              <a:t>Threat modeling</a:t>
            </a:r>
          </a:p>
          <a:p>
            <a:pPr lvl="1"/>
            <a:r>
              <a:rPr lang="en-US" altLang="en-US" dirty="0" smtClean="0"/>
              <a:t>Proofs of security</a:t>
            </a:r>
            <a:endParaRPr lang="en-US" altLang="en-US" dirty="0"/>
          </a:p>
        </p:txBody>
      </p:sp>
    </p:spTree>
    <p:extLst>
      <p:ext uri="{BB962C8B-B14F-4D97-AF65-F5344CB8AC3E}">
        <p14:creationId xmlns:p14="http://schemas.microsoft.com/office/powerpoint/2010/main" val="2162095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Rough course outline</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dirty="0" smtClean="0"/>
              <a:t>Building blocks</a:t>
            </a:r>
          </a:p>
          <a:p>
            <a:pPr lvl="1"/>
            <a:r>
              <a:rPr lang="en-US" dirty="0" smtClean="0"/>
              <a:t>Pseudorandom (number) generators</a:t>
            </a:r>
          </a:p>
          <a:p>
            <a:pPr lvl="1"/>
            <a:r>
              <a:rPr lang="en-US" dirty="0" smtClean="0"/>
              <a:t>Pseudorandom functions/block ciphers</a:t>
            </a:r>
          </a:p>
          <a:p>
            <a:pPr lvl="1"/>
            <a:r>
              <a:rPr lang="en-US" dirty="0" smtClean="0"/>
              <a:t>Hash functions</a:t>
            </a:r>
          </a:p>
          <a:p>
            <a:pPr lvl="1"/>
            <a:r>
              <a:rPr lang="en-US" dirty="0" smtClean="0"/>
              <a:t>Number theory</a:t>
            </a:r>
          </a:p>
          <a:p>
            <a:pPr lv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18459668"/>
              </p:ext>
            </p:extLst>
          </p:nvPr>
        </p:nvGraphicFramePr>
        <p:xfrm>
          <a:off x="1524000" y="1524000"/>
          <a:ext cx="6324600" cy="1651000"/>
        </p:xfrm>
        <a:graphic>
          <a:graphicData uri="http://schemas.openxmlformats.org/drawingml/2006/table">
            <a:tbl>
              <a:tblPr firstRow="1" bandRow="1">
                <a:tableStyleId>{5C22544A-7EE6-4342-B048-85BDC9FD1C3A}</a:tableStyleId>
              </a:tblPr>
              <a:tblGrid>
                <a:gridCol w="2032000"/>
                <a:gridCol w="2032000"/>
                <a:gridCol w="2260600"/>
              </a:tblGrid>
              <a:tr h="370840">
                <a:tc>
                  <a:txBody>
                    <a:bodyPr/>
                    <a:lstStyle/>
                    <a:p>
                      <a:endParaRPr lang="en-US" dirty="0"/>
                    </a:p>
                  </a:txBody>
                  <a:tcPr/>
                </a:tc>
                <a:tc>
                  <a:txBody>
                    <a:bodyPr/>
                    <a:lstStyle/>
                    <a:p>
                      <a:pPr algn="ctr"/>
                      <a:r>
                        <a:rPr lang="en-US" dirty="0" smtClean="0">
                          <a:solidFill>
                            <a:schemeClr val="tx1"/>
                          </a:solidFill>
                        </a:rPr>
                        <a:t>Secrecy</a:t>
                      </a:r>
                      <a:endParaRPr lang="en-US" dirty="0">
                        <a:solidFill>
                          <a:schemeClr val="tx1"/>
                        </a:solidFill>
                      </a:endParaRPr>
                    </a:p>
                  </a:txBody>
                  <a:tcPr/>
                </a:tc>
                <a:tc>
                  <a:txBody>
                    <a:bodyPr/>
                    <a:lstStyle/>
                    <a:p>
                      <a:pPr algn="ctr"/>
                      <a:r>
                        <a:rPr lang="en-US" dirty="0" smtClean="0">
                          <a:solidFill>
                            <a:schemeClr val="tx1"/>
                          </a:solidFill>
                        </a:rPr>
                        <a:t>Integrity</a:t>
                      </a:r>
                      <a:endParaRPr lang="en-US" dirty="0">
                        <a:solidFill>
                          <a:schemeClr val="tx1"/>
                        </a:solidFill>
                      </a:endParaRPr>
                    </a:p>
                  </a:txBody>
                  <a:tcPr/>
                </a:tc>
              </a:tr>
              <a:tr h="370840">
                <a:tc>
                  <a:txBody>
                    <a:bodyPr/>
                    <a:lstStyle/>
                    <a:p>
                      <a:pPr algn="ctr"/>
                      <a:r>
                        <a:rPr lang="en-US" b="1" dirty="0" smtClean="0"/>
                        <a:t>Private-key setting</a:t>
                      </a:r>
                      <a:endParaRPr lang="en-US" b="1" dirty="0"/>
                    </a:p>
                  </a:txBody>
                  <a:tcPr/>
                </a:tc>
                <a:tc>
                  <a:txBody>
                    <a:bodyPr/>
                    <a:lstStyle/>
                    <a:p>
                      <a:pPr algn="ctr"/>
                      <a:r>
                        <a:rPr lang="en-US" dirty="0" smtClean="0"/>
                        <a:t>Private-key encryption</a:t>
                      </a:r>
                      <a:endParaRPr lang="en-US" dirty="0"/>
                    </a:p>
                  </a:txBody>
                  <a:tcPr/>
                </a:tc>
                <a:tc>
                  <a:txBody>
                    <a:bodyPr/>
                    <a:lstStyle/>
                    <a:p>
                      <a:pPr algn="ctr"/>
                      <a:r>
                        <a:rPr lang="en-US" dirty="0" smtClean="0"/>
                        <a:t>Message authentication codes</a:t>
                      </a:r>
                      <a:endParaRPr lang="en-US" dirty="0"/>
                    </a:p>
                  </a:txBody>
                  <a:tcPr/>
                </a:tc>
              </a:tr>
              <a:tr h="370840">
                <a:tc>
                  <a:txBody>
                    <a:bodyPr/>
                    <a:lstStyle/>
                    <a:p>
                      <a:pPr algn="ctr"/>
                      <a:r>
                        <a:rPr lang="en-US" b="1" dirty="0" smtClean="0"/>
                        <a:t>Public-key setting</a:t>
                      </a:r>
                      <a:endParaRPr lang="en-US" b="1" dirty="0"/>
                    </a:p>
                  </a:txBody>
                  <a:tcPr/>
                </a:tc>
                <a:tc>
                  <a:txBody>
                    <a:bodyPr/>
                    <a:lstStyle/>
                    <a:p>
                      <a:pPr algn="ctr"/>
                      <a:r>
                        <a:rPr lang="en-US" dirty="0" smtClean="0"/>
                        <a:t>Public-key encryption</a:t>
                      </a:r>
                      <a:endParaRPr lang="en-US" dirty="0"/>
                    </a:p>
                  </a:txBody>
                  <a:tcPr/>
                </a:tc>
                <a:tc>
                  <a:txBody>
                    <a:bodyPr/>
                    <a:lstStyle/>
                    <a:p>
                      <a:pPr algn="ctr"/>
                      <a:r>
                        <a:rPr lang="en-US" dirty="0" smtClean="0"/>
                        <a:t>Digital</a:t>
                      </a:r>
                      <a:r>
                        <a:rPr lang="en-US" baseline="0" dirty="0" smtClean="0"/>
                        <a:t> signatures</a:t>
                      </a:r>
                      <a:endParaRPr lang="en-US" dirty="0"/>
                    </a:p>
                  </a:txBody>
                  <a:tcPr/>
                </a:tc>
              </a:tr>
            </a:tbl>
          </a:graphicData>
        </a:graphic>
      </p:graphicFrame>
    </p:spTree>
    <p:extLst>
      <p:ext uri="{BB962C8B-B14F-4D97-AF65-F5344CB8AC3E}">
        <p14:creationId xmlns:p14="http://schemas.microsoft.com/office/powerpoint/2010/main" val="3505829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Classical Cryptography</a:t>
            </a:r>
            <a:endParaRPr lang="en-US" sz="5400" dirty="0"/>
          </a:p>
        </p:txBody>
      </p:sp>
    </p:spTree>
    <p:extLst>
      <p:ext uri="{BB962C8B-B14F-4D97-AF65-F5344CB8AC3E}">
        <p14:creationId xmlns:p14="http://schemas.microsoft.com/office/powerpoint/2010/main" val="37001344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US" dirty="0" smtClean="0"/>
              <a:t>Allows us to “ease into things…,” introduce notation</a:t>
            </a:r>
          </a:p>
          <a:p>
            <a:r>
              <a:rPr lang="en-US" dirty="0" smtClean="0"/>
              <a:t>Shows why unprincipled approaches are dangerous</a:t>
            </a:r>
          </a:p>
          <a:p>
            <a:r>
              <a:rPr lang="en-US" dirty="0" smtClean="0"/>
              <a:t>Illustrates why things are more difficult than they may appear</a:t>
            </a:r>
            <a:endParaRPr lang="en-US" dirty="0"/>
          </a:p>
        </p:txBody>
      </p:sp>
    </p:spTree>
    <p:extLst>
      <p:ext uri="{BB962C8B-B14F-4D97-AF65-F5344CB8AC3E}">
        <p14:creationId xmlns:p14="http://schemas.microsoft.com/office/powerpoint/2010/main" val="23893214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Classical cryptography</a:t>
            </a:r>
            <a:endParaRPr lang="en-US" dirty="0"/>
          </a:p>
        </p:txBody>
      </p:sp>
      <p:sp>
        <p:nvSpPr>
          <p:cNvPr id="3" name="Content Placeholder 2"/>
          <p:cNvSpPr>
            <a:spLocks noGrp="1"/>
          </p:cNvSpPr>
          <p:nvPr>
            <p:ph idx="1"/>
          </p:nvPr>
        </p:nvSpPr>
        <p:spPr/>
        <p:txBody>
          <a:bodyPr>
            <a:normAutofit/>
          </a:bodyPr>
          <a:lstStyle/>
          <a:p>
            <a:r>
              <a:rPr lang="en-US" dirty="0" smtClean="0"/>
              <a:t>Until the 1970s, exclusively </a:t>
            </a:r>
            <a:r>
              <a:rPr lang="en-US" dirty="0"/>
              <a:t>concerned with ensuring </a:t>
            </a:r>
            <a:r>
              <a:rPr lang="en-US" i="1" dirty="0" smtClean="0"/>
              <a:t>secrecy </a:t>
            </a:r>
            <a:r>
              <a:rPr lang="en-US" dirty="0" smtClean="0"/>
              <a:t>of communication</a:t>
            </a:r>
          </a:p>
          <a:p>
            <a:endParaRPr lang="en-US" i="1" dirty="0"/>
          </a:p>
          <a:p>
            <a:r>
              <a:rPr lang="en-US" dirty="0" smtClean="0"/>
              <a:t>I.e., </a:t>
            </a:r>
            <a:r>
              <a:rPr lang="en-US" i="1" dirty="0" smtClean="0"/>
              <a:t>encryption</a:t>
            </a:r>
            <a:endParaRPr lang="en-US" i="1" dirty="0"/>
          </a:p>
        </p:txBody>
      </p:sp>
    </p:spTree>
    <p:extLst>
      <p:ext uri="{BB962C8B-B14F-4D97-AF65-F5344CB8AC3E}">
        <p14:creationId xmlns:p14="http://schemas.microsoft.com/office/powerpoint/2010/main" val="475761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Classical cryptography</a:t>
            </a:r>
            <a:endParaRPr lang="en-US" dirty="0"/>
          </a:p>
        </p:txBody>
      </p:sp>
      <p:sp>
        <p:nvSpPr>
          <p:cNvPr id="3" name="Content Placeholder 2"/>
          <p:cNvSpPr>
            <a:spLocks noGrp="1"/>
          </p:cNvSpPr>
          <p:nvPr>
            <p:ph idx="1"/>
          </p:nvPr>
        </p:nvSpPr>
        <p:spPr/>
        <p:txBody>
          <a:bodyPr>
            <a:normAutofit/>
          </a:bodyPr>
          <a:lstStyle/>
          <a:p>
            <a:r>
              <a:rPr lang="en-US" dirty="0" smtClean="0"/>
              <a:t>Until the 1970s, relied exclusively on secret information (a </a:t>
            </a:r>
            <a:r>
              <a:rPr lang="en-US" i="1" dirty="0" smtClean="0"/>
              <a:t>key</a:t>
            </a:r>
            <a:r>
              <a:rPr lang="en-US" dirty="0" smtClean="0"/>
              <a:t>) shared in advance between the communicating parties </a:t>
            </a:r>
          </a:p>
          <a:p>
            <a:pPr marL="0" indent="0">
              <a:buNone/>
            </a:pPr>
            <a:endParaRPr lang="en-US" dirty="0" smtClean="0"/>
          </a:p>
          <a:p>
            <a:pPr marL="0" indent="0">
              <a:buNone/>
            </a:pPr>
            <a:r>
              <a:rPr lang="en-US" i="1" dirty="0" smtClean="0"/>
              <a:t>Private-key </a:t>
            </a:r>
            <a:r>
              <a:rPr lang="en-US" i="1" dirty="0"/>
              <a:t>cryptography </a:t>
            </a:r>
            <a:endParaRPr lang="en-US" i="1" dirty="0" smtClean="0"/>
          </a:p>
          <a:p>
            <a:pPr lvl="1"/>
            <a:r>
              <a:rPr lang="en-US" dirty="0"/>
              <a:t>a</a:t>
            </a:r>
            <a:r>
              <a:rPr lang="en-US" dirty="0" smtClean="0"/>
              <a:t>ka secret-key / shared-key / symmetric-key cryptography</a:t>
            </a:r>
            <a:endParaRPr lang="en-US" dirty="0"/>
          </a:p>
        </p:txBody>
      </p:sp>
    </p:spTree>
    <p:extLst>
      <p:ext uri="{BB962C8B-B14F-4D97-AF65-F5344CB8AC3E}">
        <p14:creationId xmlns:p14="http://schemas.microsoft.com/office/powerpoint/2010/main" val="3441876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CN" dirty="0" smtClean="0"/>
              <a:t>Somewhat</a:t>
            </a:r>
            <a:r>
              <a:rPr lang="zh-CN" altLang="en-US" dirty="0" smtClean="0"/>
              <a:t> </a:t>
            </a:r>
            <a:r>
              <a:rPr lang="en-US" altLang="zh-CN" dirty="0" smtClean="0"/>
              <a:t>A</a:t>
            </a:r>
            <a:r>
              <a:rPr lang="zh-CN" altLang="en-US" dirty="0" smtClean="0"/>
              <a:t> </a:t>
            </a:r>
            <a:r>
              <a:rPr lang="en-US" altLang="zh-CN" dirty="0" smtClean="0"/>
              <a:t>replication</a:t>
            </a:r>
            <a:r>
              <a:rPr lang="zh-CN" altLang="en-US" dirty="0" smtClean="0"/>
              <a:t> </a:t>
            </a:r>
            <a:r>
              <a:rPr lang="en-US" altLang="zh-CN" dirty="0" smtClean="0"/>
              <a:t>of</a:t>
            </a:r>
            <a:r>
              <a:rPr lang="zh-CN" altLang="en-US" dirty="0" smtClean="0"/>
              <a:t> </a:t>
            </a:r>
            <a:r>
              <a:rPr lang="en-US" altLang="zh-CN" dirty="0" smtClean="0"/>
              <a:t>UMD</a:t>
            </a:r>
            <a:r>
              <a:rPr lang="zh-CN" altLang="en-US" dirty="0" smtClean="0"/>
              <a:t> </a:t>
            </a:r>
            <a:r>
              <a:rPr lang="en-US" altLang="zh-CN" dirty="0" smtClean="0"/>
              <a:t>Crypto</a:t>
            </a:r>
            <a:endParaRPr lang="en-US" dirty="0"/>
          </a:p>
        </p:txBody>
      </p:sp>
      <p:sp>
        <p:nvSpPr>
          <p:cNvPr id="3" name="Content Placeholder 2"/>
          <p:cNvSpPr>
            <a:spLocks noGrp="1"/>
          </p:cNvSpPr>
          <p:nvPr>
            <p:ph idx="1"/>
          </p:nvPr>
        </p:nvSpPr>
        <p:spPr>
          <a:xfrm>
            <a:off x="457200" y="1600201"/>
            <a:ext cx="8229600" cy="4952999"/>
          </a:xfrm>
        </p:spPr>
        <p:txBody>
          <a:bodyPr>
            <a:normAutofit fontScale="25000" lnSpcReduction="20000"/>
          </a:bodyPr>
          <a:lstStyle/>
          <a:p>
            <a:r>
              <a:rPr lang="en-US" altLang="zh-CN" sz="9800" dirty="0" smtClean="0"/>
              <a:t>Same</a:t>
            </a:r>
            <a:r>
              <a:rPr lang="zh-CN" altLang="en-US" sz="9800" dirty="0" smtClean="0"/>
              <a:t> </a:t>
            </a:r>
            <a:r>
              <a:rPr lang="en-US" altLang="zh-CN" sz="9800" dirty="0" smtClean="0"/>
              <a:t>education</a:t>
            </a:r>
            <a:r>
              <a:rPr lang="zh-CN" altLang="en-US" sz="9800" dirty="0" smtClean="0"/>
              <a:t> </a:t>
            </a:r>
            <a:r>
              <a:rPr lang="en-US" altLang="zh-CN" sz="9800" dirty="0" smtClean="0"/>
              <a:t>system</a:t>
            </a:r>
            <a:r>
              <a:rPr lang="zh-CN" altLang="en-US" sz="9800" dirty="0" smtClean="0"/>
              <a:t> </a:t>
            </a:r>
            <a:r>
              <a:rPr lang="en-US" altLang="zh-CN" sz="9800" dirty="0" smtClean="0"/>
              <a:t>as</a:t>
            </a:r>
            <a:r>
              <a:rPr lang="zh-CN" altLang="en-US" sz="9800" dirty="0" smtClean="0"/>
              <a:t> </a:t>
            </a:r>
            <a:r>
              <a:rPr lang="en-US" altLang="zh-CN" sz="9800" dirty="0" smtClean="0"/>
              <a:t>College</a:t>
            </a:r>
            <a:r>
              <a:rPr lang="zh-CN" altLang="en-US" sz="9800" dirty="0" smtClean="0"/>
              <a:t> </a:t>
            </a:r>
            <a:r>
              <a:rPr lang="en-US" altLang="zh-CN" sz="9800" dirty="0" smtClean="0"/>
              <a:t>Park</a:t>
            </a:r>
          </a:p>
          <a:p>
            <a:r>
              <a:rPr lang="en-US" altLang="zh-CN" sz="9800" dirty="0" smtClean="0"/>
              <a:t>Same</a:t>
            </a:r>
            <a:r>
              <a:rPr lang="zh-CN" altLang="en-US" sz="9800" dirty="0" smtClean="0"/>
              <a:t> </a:t>
            </a:r>
            <a:r>
              <a:rPr lang="en-US" altLang="zh-CN" sz="9800" dirty="0" smtClean="0"/>
              <a:t>textbook</a:t>
            </a:r>
            <a:r>
              <a:rPr lang="zh-CN" altLang="en-US" sz="9800" dirty="0" smtClean="0"/>
              <a:t> </a:t>
            </a:r>
            <a:r>
              <a:rPr lang="en-US" altLang="zh-CN" sz="9800" dirty="0" smtClean="0"/>
              <a:t>as</a:t>
            </a:r>
            <a:r>
              <a:rPr lang="zh-CN" altLang="en-US" sz="9800" dirty="0" smtClean="0"/>
              <a:t> </a:t>
            </a:r>
            <a:r>
              <a:rPr lang="en-US" altLang="zh-CN" sz="9800" dirty="0" smtClean="0"/>
              <a:t>College</a:t>
            </a:r>
            <a:r>
              <a:rPr lang="zh-CN" altLang="en-US" sz="9800" dirty="0" smtClean="0"/>
              <a:t> </a:t>
            </a:r>
            <a:r>
              <a:rPr lang="en-US" altLang="zh-CN" sz="9800" dirty="0" smtClean="0"/>
              <a:t>Park</a:t>
            </a:r>
          </a:p>
          <a:p>
            <a:pPr lvl="1"/>
            <a:r>
              <a:rPr lang="en-US" altLang="zh-CN" sz="9400" b="1" dirty="0"/>
              <a:t>Introduction to Modern Cryptography (2nd edition) Jonathan Katz and Yehuda </a:t>
            </a:r>
            <a:r>
              <a:rPr lang="en-US" altLang="zh-CN" sz="9400" b="1" dirty="0" smtClean="0"/>
              <a:t>Lindell</a:t>
            </a:r>
            <a:endParaRPr lang="en-US" altLang="zh-CN" sz="9800" dirty="0" smtClean="0"/>
          </a:p>
          <a:p>
            <a:r>
              <a:rPr lang="en-US" altLang="zh-CN" sz="9800" dirty="0" smtClean="0"/>
              <a:t>Almost</a:t>
            </a:r>
            <a:r>
              <a:rPr lang="zh-CN" altLang="en-US" sz="9800" dirty="0" smtClean="0"/>
              <a:t> </a:t>
            </a:r>
            <a:r>
              <a:rPr lang="en-US" altLang="zh-CN" sz="9800" dirty="0" smtClean="0"/>
              <a:t>same</a:t>
            </a:r>
            <a:r>
              <a:rPr lang="zh-CN" altLang="en-US" sz="9800" dirty="0" smtClean="0"/>
              <a:t> </a:t>
            </a:r>
            <a:r>
              <a:rPr lang="en-US" altLang="zh-CN" sz="9800" dirty="0" smtClean="0"/>
              <a:t>evaluation</a:t>
            </a:r>
            <a:r>
              <a:rPr lang="zh-CN" altLang="en-US" sz="9800" dirty="0" smtClean="0"/>
              <a:t> </a:t>
            </a:r>
            <a:r>
              <a:rPr lang="en-US" altLang="zh-CN" sz="9800" dirty="0" smtClean="0"/>
              <a:t>as</a:t>
            </a:r>
            <a:r>
              <a:rPr lang="zh-CN" altLang="en-US" sz="9800" dirty="0" smtClean="0"/>
              <a:t> </a:t>
            </a:r>
            <a:r>
              <a:rPr lang="en-US" altLang="zh-CN" sz="9800" dirty="0" smtClean="0"/>
              <a:t>College</a:t>
            </a:r>
            <a:r>
              <a:rPr lang="zh-CN" altLang="en-US" sz="9800" dirty="0" smtClean="0"/>
              <a:t> </a:t>
            </a:r>
            <a:r>
              <a:rPr lang="en-US" altLang="zh-CN" sz="9800" dirty="0" smtClean="0"/>
              <a:t>Park</a:t>
            </a:r>
            <a:endParaRPr lang="en-US" sz="9800" dirty="0" smtClean="0"/>
          </a:p>
          <a:p>
            <a:endParaRPr lang="en-US" dirty="0"/>
          </a:p>
          <a:p>
            <a:r>
              <a:rPr lang="en-US" sz="4200" dirty="0"/>
              <a:t>Aalto University (Finland) Bar-</a:t>
            </a:r>
            <a:r>
              <a:rPr lang="en-US" sz="4200" dirty="0" err="1"/>
              <a:t>Ilan</a:t>
            </a:r>
            <a:r>
              <a:rPr lang="en-US" sz="4200" dirty="0"/>
              <a:t> University (Israel) Ben-Gurion University (Israel) Boise State University Boston University Brown University Caltech City University of New York Colgate University Columbia University Cornell University Florida Institute of Technology Florida State University George Washington University Georgia Institute of Technology Harvard University IIIT Bangalore Indiana University Indian Institute of Science, Bangalore Johns Hopkins University </a:t>
            </a:r>
            <a:r>
              <a:rPr lang="en-US" sz="4200" dirty="0" err="1"/>
              <a:t>Koç</a:t>
            </a:r>
            <a:r>
              <a:rPr lang="en-US" sz="4200" dirty="0"/>
              <a:t> University Saarland University (Saarland, Germany) Saarland University (Saarland, Germany) La Sapienza (University of Rome, Italy) McGill University (Canada) McMaster University Miami University Northeastern University Northeastern University NYU Ohio State Paderborn University (Germany) Pennsylvania State University Princeton University Purdue University Purdue University Ruhr-University Bochum (Germany) Simon Fraser University (Canada) Stanford University Technologies Net Alliance (Pakistan) Tel-Aviv University (Israel) Tsinghua </a:t>
            </a:r>
            <a:r>
              <a:rPr lang="en-US" sz="4200" dirty="0" err="1"/>
              <a:t>Univeristy</a:t>
            </a:r>
            <a:r>
              <a:rPr lang="en-US" sz="4200" dirty="0"/>
              <a:t> (China) TU Eindhoven Tufts University </a:t>
            </a:r>
            <a:r>
              <a:rPr lang="en-US" sz="4200" dirty="0" err="1"/>
              <a:t>Universidade</a:t>
            </a:r>
            <a:r>
              <a:rPr lang="en-US" sz="4200" dirty="0"/>
              <a:t> Federal de Pernambuco (Brazil) </a:t>
            </a:r>
            <a:r>
              <a:rPr lang="en-US" sz="4200" dirty="0" err="1"/>
              <a:t>Universita</a:t>
            </a:r>
            <a:r>
              <a:rPr lang="en-US" sz="4200" dirty="0"/>
              <a:t> di Salerno (Italy) </a:t>
            </a:r>
            <a:r>
              <a:rPr lang="en-US" sz="4200" dirty="0" err="1"/>
              <a:t>Universite</a:t>
            </a:r>
            <a:r>
              <a:rPr lang="en-US" sz="4200" dirty="0"/>
              <a:t> </a:t>
            </a:r>
            <a:r>
              <a:rPr lang="en-US" sz="4200" dirty="0" err="1"/>
              <a:t>Catholique</a:t>
            </a:r>
            <a:r>
              <a:rPr lang="en-US" sz="4200" dirty="0"/>
              <a:t> de Louvain (Belgium) (see also here) University College, London (UK) University of Amsterdam University of Beira Interior University of Bologna (Italy) University of Bonn University of Brasilia University of Bucharest, Romania University of California, Berkeley University of California, Davis University of California, Irvine University of Calgary (Canada) University of Chicago University of Colorado, Denver University of Genoa University of Haifa UIUC University of Maryland University of Michigan University of Nebraska-Lincoln University of North Florida University of Oldenburg (Germany) University of Pennsylvania University of Pittsburgh USC UT Austin University of Virginia Wellesley College</a:t>
            </a:r>
          </a:p>
        </p:txBody>
      </p:sp>
    </p:spTree>
    <p:extLst>
      <p:ext uri="{BB962C8B-B14F-4D97-AF65-F5344CB8AC3E}">
        <p14:creationId xmlns:p14="http://schemas.microsoft.com/office/powerpoint/2010/main" val="232014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upe, Magnifier, Loupe, Glass, Magnify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38600" y="2590800"/>
            <a:ext cx="1400829" cy="1418561"/>
          </a:xfrm>
          <a:prstGeom prst="rect">
            <a:avLst/>
          </a:prstGeom>
          <a:noFill/>
          <a:extLst>
            <a:ext uri="{909E8E84-426E-40DD-AFC4-6F175D3DCCD1}">
              <a14:hiddenFill xmlns:a14="http://schemas.microsoft.com/office/drawing/2010/main">
                <a:solidFill>
                  <a:srgbClr val="FFFFFF"/>
                </a:solidFill>
              </a14:hiddenFill>
            </a:ext>
          </a:extLst>
        </p:spPr>
      </p:pic>
      <p:sp>
        <p:nvSpPr>
          <p:cNvPr id="176130" name="AutoShape 2"/>
          <p:cNvSpPr>
            <a:spLocks noGrp="1" noChangeArrowheads="1"/>
          </p:cNvSpPr>
          <p:nvPr>
            <p:ph type="title"/>
          </p:nvPr>
        </p:nvSpPr>
        <p:spPr/>
        <p:txBody>
          <a:bodyPr/>
          <a:lstStyle/>
          <a:p>
            <a:r>
              <a:rPr lang="en-US" altLang="en-US" dirty="0" smtClean="0"/>
              <a:t>Private-key encryption</a:t>
            </a:r>
            <a:endParaRPr lang="en-US" altLang="en-US" dirty="0"/>
          </a:p>
        </p:txBody>
      </p:sp>
      <p:pic>
        <p:nvPicPr>
          <p:cNvPr id="176132" name="Picture 4" descr="j02920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602" y="2585268"/>
            <a:ext cx="1527175" cy="1448571"/>
          </a:xfrm>
          <a:prstGeom prst="rect">
            <a:avLst/>
          </a:prstGeom>
          <a:noFill/>
          <a:extLst>
            <a:ext uri="{909E8E84-426E-40DD-AFC4-6F175D3DCCD1}">
              <a14:hiddenFill xmlns:a14="http://schemas.microsoft.com/office/drawing/2010/main">
                <a:solidFill>
                  <a:srgbClr val="FFFFFF"/>
                </a:solidFill>
              </a14:hiddenFill>
            </a:ext>
          </a:extLst>
        </p:spPr>
      </p:pic>
      <p:pic>
        <p:nvPicPr>
          <p:cNvPr id="176133" name="Picture 5" descr="j019538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29402" y="2585268"/>
            <a:ext cx="1418391" cy="1448571"/>
          </a:xfrm>
          <a:prstGeom prst="rect">
            <a:avLst/>
          </a:prstGeom>
          <a:noFill/>
          <a:extLst>
            <a:ext uri="{909E8E84-426E-40DD-AFC4-6F175D3DCCD1}">
              <a14:hiddenFill xmlns:a14="http://schemas.microsoft.com/office/drawing/2010/main">
                <a:solidFill>
                  <a:srgbClr val="FFFFFF"/>
                </a:solidFill>
              </a14:hiddenFill>
            </a:ext>
          </a:extLst>
        </p:spPr>
      </p:pic>
      <p:sp>
        <p:nvSpPr>
          <p:cNvPr id="176134" name="Text Box 6"/>
          <p:cNvSpPr txBox="1">
            <a:spLocks noChangeArrowheads="1"/>
          </p:cNvSpPr>
          <p:nvPr/>
        </p:nvSpPr>
        <p:spPr bwMode="auto">
          <a:xfrm>
            <a:off x="566228" y="3047943"/>
            <a:ext cx="3481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800" dirty="0">
                <a:solidFill>
                  <a:schemeClr val="tx1"/>
                </a:solidFill>
              </a:rPr>
              <a:t>k</a:t>
            </a:r>
          </a:p>
        </p:txBody>
      </p:sp>
      <p:sp>
        <p:nvSpPr>
          <p:cNvPr id="176135" name="Text Box 7"/>
          <p:cNvSpPr txBox="1">
            <a:spLocks noChangeArrowheads="1"/>
          </p:cNvSpPr>
          <p:nvPr/>
        </p:nvSpPr>
        <p:spPr bwMode="auto">
          <a:xfrm>
            <a:off x="8077200" y="3047943"/>
            <a:ext cx="3481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800" dirty="0">
                <a:solidFill>
                  <a:schemeClr val="tx1"/>
                </a:solidFill>
              </a:rPr>
              <a:t>k</a:t>
            </a:r>
          </a:p>
        </p:txBody>
      </p:sp>
      <p:sp>
        <p:nvSpPr>
          <p:cNvPr id="176136" name="Line 8"/>
          <p:cNvSpPr>
            <a:spLocks noChangeShapeType="1"/>
          </p:cNvSpPr>
          <p:nvPr/>
        </p:nvSpPr>
        <p:spPr bwMode="auto">
          <a:xfrm>
            <a:off x="2590800" y="3309553"/>
            <a:ext cx="3810000" cy="0"/>
          </a:xfrm>
          <a:prstGeom prst="line">
            <a:avLst/>
          </a:prstGeom>
          <a:noFill/>
          <a:ln w="2540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176137" name="Text Box 9"/>
          <p:cNvSpPr txBox="1">
            <a:spLocks noChangeArrowheads="1"/>
          </p:cNvSpPr>
          <p:nvPr/>
        </p:nvSpPr>
        <p:spPr bwMode="auto">
          <a:xfrm>
            <a:off x="4317009" y="2717800"/>
            <a:ext cx="357585"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dirty="0" smtClean="0">
                <a:solidFill>
                  <a:schemeClr val="tx1"/>
                </a:solidFill>
              </a:rPr>
              <a:t>c</a:t>
            </a:r>
            <a:endParaRPr lang="en-US" altLang="en-US" sz="2800" dirty="0">
              <a:solidFill>
                <a:schemeClr val="tx1"/>
              </a:solidFill>
            </a:endParaRPr>
          </a:p>
        </p:txBody>
      </p:sp>
      <p:cxnSp>
        <p:nvCxnSpPr>
          <p:cNvPr id="3" name="Straight Arrow Connector 2"/>
          <p:cNvCxnSpPr/>
          <p:nvPr/>
        </p:nvCxnSpPr>
        <p:spPr>
          <a:xfrm>
            <a:off x="533400" y="1905058"/>
            <a:ext cx="174086" cy="121914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32587" y="1385457"/>
            <a:ext cx="605615" cy="461665"/>
          </a:xfrm>
          <a:prstGeom prst="rect">
            <a:avLst/>
          </a:prstGeom>
          <a:noFill/>
        </p:spPr>
        <p:txBody>
          <a:bodyPr wrap="none" rtlCol="0">
            <a:spAutoFit/>
          </a:bodyPr>
          <a:lstStyle/>
          <a:p>
            <a:r>
              <a:rPr lang="en-US" sz="2400" dirty="0" smtClean="0"/>
              <a:t>key</a:t>
            </a:r>
            <a:endParaRPr lang="en-US" sz="2400" dirty="0"/>
          </a:p>
        </p:txBody>
      </p:sp>
      <p:sp>
        <p:nvSpPr>
          <p:cNvPr id="5" name="TextBox 4"/>
          <p:cNvSpPr txBox="1"/>
          <p:nvPr/>
        </p:nvSpPr>
        <p:spPr>
          <a:xfrm>
            <a:off x="790112" y="3962401"/>
            <a:ext cx="1906291" cy="954107"/>
          </a:xfrm>
          <a:prstGeom prst="rect">
            <a:avLst/>
          </a:prstGeom>
          <a:noFill/>
        </p:spPr>
        <p:txBody>
          <a:bodyPr wrap="none" rtlCol="0">
            <a:spAutoFit/>
          </a:bodyPr>
          <a:lstStyle/>
          <a:p>
            <a:pPr algn="ctr"/>
            <a:r>
              <a:rPr lang="en-US" sz="2800" dirty="0"/>
              <a:t>m</a:t>
            </a:r>
            <a:endParaRPr lang="en-US" sz="2800" dirty="0" smtClean="0"/>
          </a:p>
          <a:p>
            <a:pPr algn="ctr"/>
            <a:r>
              <a:rPr lang="en-US" sz="2800" dirty="0"/>
              <a:t>c</a:t>
            </a:r>
            <a:r>
              <a:rPr lang="en-US" sz="2800" dirty="0" smtClean="0"/>
              <a:t> := </a:t>
            </a:r>
            <a:r>
              <a:rPr lang="en-US" sz="2800" dirty="0" err="1" smtClean="0"/>
              <a:t>Enc</a:t>
            </a:r>
            <a:r>
              <a:rPr lang="en-US" sz="2800" baseline="-25000" dirty="0" err="1" smtClean="0"/>
              <a:t>k</a:t>
            </a:r>
            <a:r>
              <a:rPr lang="en-US" sz="2800" dirty="0" smtClean="0"/>
              <a:t>(m)</a:t>
            </a:r>
            <a:endParaRPr lang="en-US" sz="2800" dirty="0"/>
          </a:p>
        </p:txBody>
      </p:sp>
      <p:cxnSp>
        <p:nvCxnSpPr>
          <p:cNvPr id="7" name="Straight Arrow Connector 6"/>
          <p:cNvCxnSpPr/>
          <p:nvPr/>
        </p:nvCxnSpPr>
        <p:spPr>
          <a:xfrm>
            <a:off x="1981200" y="4267200"/>
            <a:ext cx="1676400" cy="304800"/>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840184" y="4478694"/>
            <a:ext cx="2480423" cy="461665"/>
          </a:xfrm>
          <a:prstGeom prst="rect">
            <a:avLst/>
          </a:prstGeom>
          <a:noFill/>
        </p:spPr>
        <p:txBody>
          <a:bodyPr wrap="none" rtlCol="0">
            <a:spAutoFit/>
          </a:bodyPr>
          <a:lstStyle/>
          <a:p>
            <a:r>
              <a:rPr lang="en-US" sz="2400" dirty="0"/>
              <a:t>m</a:t>
            </a:r>
            <a:r>
              <a:rPr lang="en-US" sz="2400" dirty="0" smtClean="0"/>
              <a:t>essage/plaintext</a:t>
            </a:r>
            <a:endParaRPr lang="en-US" sz="2400" dirty="0"/>
          </a:p>
        </p:txBody>
      </p:sp>
      <p:cxnSp>
        <p:nvCxnSpPr>
          <p:cNvPr id="25" name="Straight Arrow Connector 24"/>
          <p:cNvCxnSpPr/>
          <p:nvPr/>
        </p:nvCxnSpPr>
        <p:spPr>
          <a:xfrm>
            <a:off x="1981200" y="4940359"/>
            <a:ext cx="1524000" cy="1079442"/>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743200" y="5939137"/>
            <a:ext cx="1536126" cy="461665"/>
          </a:xfrm>
          <a:prstGeom prst="rect">
            <a:avLst/>
          </a:prstGeom>
          <a:noFill/>
        </p:spPr>
        <p:txBody>
          <a:bodyPr wrap="none" rtlCol="0">
            <a:spAutoFit/>
          </a:bodyPr>
          <a:lstStyle/>
          <a:p>
            <a:r>
              <a:rPr lang="en-US" sz="2400" dirty="0" smtClean="0"/>
              <a:t>encryption</a:t>
            </a:r>
            <a:endParaRPr lang="en-US" sz="2400" dirty="0"/>
          </a:p>
        </p:txBody>
      </p:sp>
      <p:cxnSp>
        <p:nvCxnSpPr>
          <p:cNvPr id="28" name="Straight Arrow Connector 27"/>
          <p:cNvCxnSpPr/>
          <p:nvPr/>
        </p:nvCxnSpPr>
        <p:spPr>
          <a:xfrm flipV="1">
            <a:off x="4648200" y="2209800"/>
            <a:ext cx="811808" cy="685800"/>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724400" y="1701801"/>
            <a:ext cx="1455142" cy="461665"/>
          </a:xfrm>
          <a:prstGeom prst="rect">
            <a:avLst/>
          </a:prstGeom>
          <a:noFill/>
        </p:spPr>
        <p:txBody>
          <a:bodyPr wrap="none" rtlCol="0">
            <a:spAutoFit/>
          </a:bodyPr>
          <a:lstStyle/>
          <a:p>
            <a:r>
              <a:rPr lang="en-US" sz="2400" dirty="0" err="1" smtClean="0"/>
              <a:t>ciphertext</a:t>
            </a:r>
            <a:endParaRPr lang="en-US" sz="2400" dirty="0"/>
          </a:p>
        </p:txBody>
      </p:sp>
      <p:sp>
        <p:nvSpPr>
          <p:cNvPr id="33" name="TextBox 32"/>
          <p:cNvSpPr txBox="1"/>
          <p:nvPr/>
        </p:nvSpPr>
        <p:spPr>
          <a:xfrm>
            <a:off x="6468684" y="4267200"/>
            <a:ext cx="1941557" cy="523220"/>
          </a:xfrm>
          <a:prstGeom prst="rect">
            <a:avLst/>
          </a:prstGeom>
          <a:noFill/>
        </p:spPr>
        <p:txBody>
          <a:bodyPr wrap="none" rtlCol="0">
            <a:spAutoFit/>
          </a:bodyPr>
          <a:lstStyle/>
          <a:p>
            <a:pPr algn="ctr"/>
            <a:r>
              <a:rPr lang="en-US" sz="2800" dirty="0"/>
              <a:t>m</a:t>
            </a:r>
            <a:r>
              <a:rPr lang="en-US" sz="2800" dirty="0" smtClean="0"/>
              <a:t> := Dec</a:t>
            </a:r>
            <a:r>
              <a:rPr lang="en-US" sz="2800" baseline="-25000" dirty="0" smtClean="0"/>
              <a:t>k</a:t>
            </a:r>
            <a:r>
              <a:rPr lang="en-US" sz="2800" dirty="0" smtClean="0"/>
              <a:t>(c)</a:t>
            </a:r>
            <a:endParaRPr lang="en-US" sz="2800" dirty="0"/>
          </a:p>
        </p:txBody>
      </p:sp>
      <p:cxnSp>
        <p:nvCxnSpPr>
          <p:cNvPr id="34" name="Straight Arrow Connector 33"/>
          <p:cNvCxnSpPr>
            <a:stCxn id="33" idx="2"/>
          </p:cNvCxnSpPr>
          <p:nvPr/>
        </p:nvCxnSpPr>
        <p:spPr>
          <a:xfrm flipH="1">
            <a:off x="6629403" y="4790420"/>
            <a:ext cx="810060" cy="848380"/>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897723" y="5562601"/>
            <a:ext cx="1536126" cy="461665"/>
          </a:xfrm>
          <a:prstGeom prst="rect">
            <a:avLst/>
          </a:prstGeom>
          <a:noFill/>
        </p:spPr>
        <p:txBody>
          <a:bodyPr wrap="none" rtlCol="0">
            <a:spAutoFit/>
          </a:bodyPr>
          <a:lstStyle/>
          <a:p>
            <a:r>
              <a:rPr lang="en-US" sz="2400" dirty="0" smtClean="0"/>
              <a:t>decryption</a:t>
            </a:r>
            <a:endParaRPr lang="en-US" sz="2400" dirty="0"/>
          </a:p>
        </p:txBody>
      </p:sp>
      <p:cxnSp>
        <p:nvCxnSpPr>
          <p:cNvPr id="38" name="Straight Arrow Connector 37"/>
          <p:cNvCxnSpPr/>
          <p:nvPr/>
        </p:nvCxnSpPr>
        <p:spPr>
          <a:xfrm flipH="1">
            <a:off x="8251286" y="2057459"/>
            <a:ext cx="283114" cy="106674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8233587" y="1537855"/>
            <a:ext cx="605615" cy="461665"/>
          </a:xfrm>
          <a:prstGeom prst="rect">
            <a:avLst/>
          </a:prstGeom>
          <a:noFill/>
        </p:spPr>
        <p:txBody>
          <a:bodyPr wrap="none" rtlCol="0">
            <a:spAutoFit/>
          </a:bodyPr>
          <a:lstStyle/>
          <a:p>
            <a:r>
              <a:rPr lang="en-US" sz="2400" dirty="0" smtClean="0"/>
              <a:t>key</a:t>
            </a:r>
            <a:endParaRPr lang="en-US" sz="2400" dirty="0"/>
          </a:p>
        </p:txBody>
      </p:sp>
    </p:spTree>
    <p:extLst>
      <p:ext uri="{BB962C8B-B14F-4D97-AF65-F5344CB8AC3E}">
        <p14:creationId xmlns:p14="http://schemas.microsoft.com/office/powerpoint/2010/main" val="3944566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fade">
                                      <p:cBhvr>
                                        <p:cTn id="13" dur="500"/>
                                        <p:tgtEl>
                                          <p:spTgt spid="39"/>
                                        </p:tgtEl>
                                      </p:cBhvr>
                                    </p:animEffect>
                                  </p:childTnLst>
                                </p:cTn>
                              </p:par>
                              <p:par>
                                <p:cTn id="14" presetID="10" presetClass="entr" presetSubtype="0" fill="hold"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fade">
                                      <p:cBhvr>
                                        <p:cTn id="16" dur="500"/>
                                        <p:tgtEl>
                                          <p:spTgt spid="3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4"/>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3"/>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39"/>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38"/>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childTnLst>
                                </p:cTn>
                              </p:par>
                            </p:childTnLst>
                          </p:cTn>
                        </p:par>
                        <p:par>
                          <p:cTn id="29" fill="hold">
                            <p:stCondLst>
                              <p:cond delay="0"/>
                            </p:stCondLst>
                            <p:childTnLst>
                              <p:par>
                                <p:cTn id="30" presetID="10"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subTnLst>
                                    <p:set>
                                      <p:cBhvr override="childStyle">
                                        <p:cTn dur="1" fill="hold" display="0" masterRel="nextClick" afterEffect="1"/>
                                        <p:tgtEl>
                                          <p:spTgt spid="22"/>
                                        </p:tgtEl>
                                        <p:attrNameLst>
                                          <p:attrName>style.visibility</p:attrName>
                                        </p:attrNameLst>
                                      </p:cBhvr>
                                      <p:to>
                                        <p:strVal val="hidden"/>
                                      </p:to>
                                    </p:set>
                                  </p:subTnLst>
                                </p:cTn>
                              </p:par>
                              <p:par>
                                <p:cTn id="33" presetID="10" presetClass="entr" presetSubtype="0" fill="hold"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36" fill="hold">
                      <p:stCondLst>
                        <p:cond delay="indefinite"/>
                      </p:stCondLst>
                      <p:childTnLst>
                        <p:par>
                          <p:cTn id="37" fill="hold">
                            <p:stCondLst>
                              <p:cond delay="0"/>
                            </p:stCondLst>
                            <p:childTnLst>
                              <p:par>
                                <p:cTn id="38" presetID="1" presetClass="exit" presetSubtype="0" fill="hold" grpId="1" nodeType="clickEffect">
                                  <p:stCondLst>
                                    <p:cond delay="0"/>
                                  </p:stCondLst>
                                  <p:childTnLst>
                                    <p:set>
                                      <p:cBhvr>
                                        <p:cTn id="39" dur="1" fill="hold">
                                          <p:stCondLst>
                                            <p:cond delay="0"/>
                                          </p:stCondLst>
                                        </p:cTn>
                                        <p:tgtEl>
                                          <p:spTgt spid="22"/>
                                        </p:tgtEl>
                                        <p:attrNameLst>
                                          <p:attrName>style.visibility</p:attrName>
                                        </p:attrNameLst>
                                      </p:cBhvr>
                                      <p:to>
                                        <p:strVal val="hidden"/>
                                      </p:to>
                                    </p:set>
                                  </p:childTnLst>
                                </p:cTn>
                              </p:par>
                              <p:par>
                                <p:cTn id="40" presetID="1" presetClass="exit" presetSubtype="0" fill="hold" nodeType="withEffect">
                                  <p:stCondLst>
                                    <p:cond delay="0"/>
                                  </p:stCondLst>
                                  <p:childTnLst>
                                    <p:set>
                                      <p:cBhvr>
                                        <p:cTn id="41" dur="1" fill="hold">
                                          <p:stCondLst>
                                            <p:cond delay="0"/>
                                          </p:stCondLst>
                                        </p:cTn>
                                        <p:tgtEl>
                                          <p:spTgt spid="7"/>
                                        </p:tgtEl>
                                        <p:attrNameLst>
                                          <p:attrName>style.visibility</p:attrName>
                                        </p:attrNameLst>
                                      </p:cBhvr>
                                      <p:to>
                                        <p:strVal val="hidden"/>
                                      </p:to>
                                    </p:set>
                                  </p:childTnLst>
                                </p:cTn>
                              </p:par>
                              <p:par>
                                <p:cTn id="42" presetID="1" presetClass="entr" presetSubtype="0" fill="hold" grpId="0" nodeType="withEffect">
                                  <p:stCondLst>
                                    <p:cond delay="0"/>
                                  </p:stCondLst>
                                  <p:childTnLst>
                                    <p:set>
                                      <p:cBhvr>
                                        <p:cTn id="43" dur="1" fill="hold">
                                          <p:stCondLst>
                                            <p:cond delay="0"/>
                                          </p:stCondLst>
                                        </p:cTn>
                                        <p:tgtEl>
                                          <p:spTgt spid="5">
                                            <p:txEl>
                                              <p:pRg st="1" end="1"/>
                                            </p:txEl>
                                          </p:spTgt>
                                        </p:tgtEl>
                                        <p:attrNameLst>
                                          <p:attrName>style.visibility</p:attrName>
                                        </p:attrNameLst>
                                      </p:cBhvr>
                                      <p:to>
                                        <p:strVal val="visible"/>
                                      </p:to>
                                    </p:set>
                                  </p:childTnLst>
                                </p:cTn>
                              </p:par>
                            </p:childTnLst>
                          </p:cTn>
                        </p:par>
                        <p:par>
                          <p:cTn id="44" fill="hold">
                            <p:stCondLst>
                              <p:cond delay="0"/>
                            </p:stCondLst>
                            <p:childTnLst>
                              <p:par>
                                <p:cTn id="45" presetID="10" presetClass="entr" presetSubtype="0"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500"/>
                                        <p:tgtEl>
                                          <p:spTgt spid="25"/>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7"/>
                                        </p:tgtEl>
                                        <p:attrNameLst>
                                          <p:attrName>style.visibility</p:attrName>
                                        </p:attrNameLst>
                                      </p:cBhvr>
                                      <p:to>
                                        <p:strVal val="visible"/>
                                      </p:to>
                                    </p:set>
                                    <p:animEffect transition="in" filter="fade">
                                      <p:cBhvr>
                                        <p:cTn id="50" dur="500"/>
                                        <p:tgtEl>
                                          <p:spTgt spid="27"/>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25"/>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27"/>
                                        </p:tgtEl>
                                        <p:attrNameLst>
                                          <p:attrName>style.visibility</p:attrName>
                                        </p:attrNameLst>
                                      </p:cBhvr>
                                      <p:to>
                                        <p:strVal val="hidden"/>
                                      </p:to>
                                    </p:set>
                                  </p:childTnLst>
                                </p:cTn>
                              </p:par>
                              <p:par>
                                <p:cTn id="57" presetID="12" presetClass="entr" presetSubtype="8" fill="hold" grpId="0" nodeType="withEffect">
                                  <p:stCondLst>
                                    <p:cond delay="0"/>
                                  </p:stCondLst>
                                  <p:childTnLst>
                                    <p:set>
                                      <p:cBhvr>
                                        <p:cTn id="58" dur="1" fill="hold">
                                          <p:stCondLst>
                                            <p:cond delay="0"/>
                                          </p:stCondLst>
                                        </p:cTn>
                                        <p:tgtEl>
                                          <p:spTgt spid="176137"/>
                                        </p:tgtEl>
                                        <p:attrNameLst>
                                          <p:attrName>style.visibility</p:attrName>
                                        </p:attrNameLst>
                                      </p:cBhvr>
                                      <p:to>
                                        <p:strVal val="visible"/>
                                      </p:to>
                                    </p:set>
                                    <p:anim calcmode="lin" valueType="num">
                                      <p:cBhvr additive="base">
                                        <p:cTn id="59" dur="500"/>
                                        <p:tgtEl>
                                          <p:spTgt spid="176137"/>
                                        </p:tgtEl>
                                        <p:attrNameLst>
                                          <p:attrName>ppt_x</p:attrName>
                                        </p:attrNameLst>
                                      </p:cBhvr>
                                      <p:tavLst>
                                        <p:tav tm="0">
                                          <p:val>
                                            <p:strVal val="#ppt_x-#ppt_w*1.125000"/>
                                          </p:val>
                                        </p:tav>
                                        <p:tav tm="100000">
                                          <p:val>
                                            <p:strVal val="#ppt_x"/>
                                          </p:val>
                                        </p:tav>
                                      </p:tavLst>
                                    </p:anim>
                                    <p:animEffect transition="in" filter="wipe(right)">
                                      <p:cBhvr>
                                        <p:cTn id="60" dur="500"/>
                                        <p:tgtEl>
                                          <p:spTgt spid="176137"/>
                                        </p:tgtEl>
                                      </p:cBhvr>
                                    </p:animEffect>
                                  </p:childTnLst>
                                </p:cTn>
                              </p:par>
                              <p:par>
                                <p:cTn id="61" presetID="12" presetClass="entr" presetSubtype="8" fill="hold" grpId="0" nodeType="withEffect">
                                  <p:stCondLst>
                                    <p:cond delay="0"/>
                                  </p:stCondLst>
                                  <p:childTnLst>
                                    <p:set>
                                      <p:cBhvr>
                                        <p:cTn id="62" dur="1" fill="hold">
                                          <p:stCondLst>
                                            <p:cond delay="0"/>
                                          </p:stCondLst>
                                        </p:cTn>
                                        <p:tgtEl>
                                          <p:spTgt spid="176136"/>
                                        </p:tgtEl>
                                        <p:attrNameLst>
                                          <p:attrName>style.visibility</p:attrName>
                                        </p:attrNameLst>
                                      </p:cBhvr>
                                      <p:to>
                                        <p:strVal val="visible"/>
                                      </p:to>
                                    </p:set>
                                    <p:anim calcmode="lin" valueType="num">
                                      <p:cBhvr additive="base">
                                        <p:cTn id="63" dur="500"/>
                                        <p:tgtEl>
                                          <p:spTgt spid="176136"/>
                                        </p:tgtEl>
                                        <p:attrNameLst>
                                          <p:attrName>ppt_x</p:attrName>
                                        </p:attrNameLst>
                                      </p:cBhvr>
                                      <p:tavLst>
                                        <p:tav tm="0">
                                          <p:val>
                                            <p:strVal val="#ppt_x-#ppt_w*1.125000"/>
                                          </p:val>
                                        </p:tav>
                                        <p:tav tm="100000">
                                          <p:val>
                                            <p:strVal val="#ppt_x"/>
                                          </p:val>
                                        </p:tav>
                                      </p:tavLst>
                                    </p:anim>
                                    <p:animEffect transition="in" filter="wipe(right)">
                                      <p:cBhvr>
                                        <p:cTn id="64" dur="500"/>
                                        <p:tgtEl>
                                          <p:spTgt spid="176136"/>
                                        </p:tgtEl>
                                      </p:cBhvr>
                                    </p:animEffect>
                                  </p:childTnLst>
                                </p:cTn>
                              </p:par>
                            </p:childTnLst>
                          </p:cTn>
                        </p:par>
                        <p:par>
                          <p:cTn id="65" fill="hold">
                            <p:stCondLst>
                              <p:cond delay="500"/>
                            </p:stCondLst>
                            <p:childTnLst>
                              <p:par>
                                <p:cTn id="66" presetID="10" presetClass="entr" presetSubtype="0" fill="hold" nodeType="after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fade">
                                      <p:cBhvr>
                                        <p:cTn id="68" dur="500"/>
                                        <p:tgtEl>
                                          <p:spTgt spid="28"/>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fade">
                                      <p:cBhvr>
                                        <p:cTn id="71" dur="500"/>
                                        <p:tgtEl>
                                          <p:spTgt spid="32"/>
                                        </p:tgtEl>
                                      </p:cBhvr>
                                    </p:animEffect>
                                  </p:childTnLst>
                                </p:cTn>
                              </p:par>
                            </p:childTnLst>
                          </p:cTn>
                        </p:par>
                      </p:childTnLst>
                    </p:cTn>
                  </p:par>
                  <p:par>
                    <p:cTn id="72" fill="hold">
                      <p:stCondLst>
                        <p:cond delay="indefinite"/>
                      </p:stCondLst>
                      <p:childTnLst>
                        <p:par>
                          <p:cTn id="73" fill="hold">
                            <p:stCondLst>
                              <p:cond delay="0"/>
                            </p:stCondLst>
                            <p:childTnLst>
                              <p:par>
                                <p:cTn id="74" presetID="1" presetClass="exit" presetSubtype="0" fill="hold" nodeType="clickEffect">
                                  <p:stCondLst>
                                    <p:cond delay="0"/>
                                  </p:stCondLst>
                                  <p:childTnLst>
                                    <p:set>
                                      <p:cBhvr>
                                        <p:cTn id="75" dur="1" fill="hold">
                                          <p:stCondLst>
                                            <p:cond delay="0"/>
                                          </p:stCondLst>
                                        </p:cTn>
                                        <p:tgtEl>
                                          <p:spTgt spid="28"/>
                                        </p:tgtEl>
                                        <p:attrNameLst>
                                          <p:attrName>style.visibility</p:attrName>
                                        </p:attrNameLst>
                                      </p:cBhvr>
                                      <p:to>
                                        <p:strVal val="hidden"/>
                                      </p:to>
                                    </p:set>
                                  </p:childTnLst>
                                </p:cTn>
                              </p:par>
                              <p:par>
                                <p:cTn id="76" presetID="1" presetClass="exit" presetSubtype="0" fill="hold" grpId="1" nodeType="withEffect">
                                  <p:stCondLst>
                                    <p:cond delay="0"/>
                                  </p:stCondLst>
                                  <p:childTnLst>
                                    <p:set>
                                      <p:cBhvr>
                                        <p:cTn id="77" dur="1" fill="hold">
                                          <p:stCondLst>
                                            <p:cond delay="0"/>
                                          </p:stCondLst>
                                        </p:cTn>
                                        <p:tgtEl>
                                          <p:spTgt spid="32"/>
                                        </p:tgtEl>
                                        <p:attrNameLst>
                                          <p:attrName>style.visibility</p:attrName>
                                        </p:attrNameLst>
                                      </p:cBhvr>
                                      <p:to>
                                        <p:strVal val="hidden"/>
                                      </p:to>
                                    </p:set>
                                  </p:childTnLst>
                                </p:cTn>
                              </p:par>
                              <p:par>
                                <p:cTn id="78" presetID="1" presetClass="entr" presetSubtype="0" fill="hold" grpId="0" nodeType="withEffect">
                                  <p:stCondLst>
                                    <p:cond delay="0"/>
                                  </p:stCondLst>
                                  <p:childTnLst>
                                    <p:set>
                                      <p:cBhvr>
                                        <p:cTn id="79" dur="1" fill="hold">
                                          <p:stCondLst>
                                            <p:cond delay="0"/>
                                          </p:stCondLst>
                                        </p:cTn>
                                        <p:tgtEl>
                                          <p:spTgt spid="33"/>
                                        </p:tgtEl>
                                        <p:attrNameLst>
                                          <p:attrName>style.visibility</p:attrName>
                                        </p:attrNameLst>
                                      </p:cBhvr>
                                      <p:to>
                                        <p:strVal val="visible"/>
                                      </p:to>
                                    </p:set>
                                  </p:childTnLst>
                                </p:cTn>
                              </p:par>
                            </p:childTnLst>
                          </p:cTn>
                        </p:par>
                        <p:par>
                          <p:cTn id="80" fill="hold">
                            <p:stCondLst>
                              <p:cond delay="0"/>
                            </p:stCondLst>
                            <p:childTnLst>
                              <p:par>
                                <p:cTn id="81" presetID="10" presetClass="entr" presetSubtype="0" fill="hold" nodeType="afterEffect">
                                  <p:stCondLst>
                                    <p:cond delay="0"/>
                                  </p:stCondLst>
                                  <p:childTnLst>
                                    <p:set>
                                      <p:cBhvr>
                                        <p:cTn id="82" dur="1" fill="hold">
                                          <p:stCondLst>
                                            <p:cond delay="0"/>
                                          </p:stCondLst>
                                        </p:cTn>
                                        <p:tgtEl>
                                          <p:spTgt spid="34"/>
                                        </p:tgtEl>
                                        <p:attrNameLst>
                                          <p:attrName>style.visibility</p:attrName>
                                        </p:attrNameLst>
                                      </p:cBhvr>
                                      <p:to>
                                        <p:strVal val="visible"/>
                                      </p:to>
                                    </p:set>
                                    <p:animEffect transition="in" filter="fade">
                                      <p:cBhvr>
                                        <p:cTn id="83" dur="500"/>
                                        <p:tgtEl>
                                          <p:spTgt spid="34"/>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fade">
                                      <p:cBhvr>
                                        <p:cTn id="86" dur="500"/>
                                        <p:tgtEl>
                                          <p:spTgt spid="37"/>
                                        </p:tgtEl>
                                      </p:cBhvr>
                                    </p:animEffect>
                                  </p:childTnLst>
                                </p:cTn>
                              </p:par>
                            </p:childTnLst>
                          </p:cTn>
                        </p:par>
                      </p:childTnLst>
                    </p:cTn>
                  </p:par>
                  <p:par>
                    <p:cTn id="87" fill="hold">
                      <p:stCondLst>
                        <p:cond delay="indefinite"/>
                      </p:stCondLst>
                      <p:childTnLst>
                        <p:par>
                          <p:cTn id="88" fill="hold">
                            <p:stCondLst>
                              <p:cond delay="0"/>
                            </p:stCondLst>
                            <p:childTnLst>
                              <p:par>
                                <p:cTn id="89" presetID="14" presetClass="entr" presetSubtype="10" fill="hold" nodeType="clickEffect">
                                  <p:stCondLst>
                                    <p:cond delay="0"/>
                                  </p:stCondLst>
                                  <p:childTnLst>
                                    <p:set>
                                      <p:cBhvr>
                                        <p:cTn id="90" dur="1" fill="hold">
                                          <p:stCondLst>
                                            <p:cond delay="0"/>
                                          </p:stCondLst>
                                        </p:cTn>
                                        <p:tgtEl>
                                          <p:spTgt spid="1026"/>
                                        </p:tgtEl>
                                        <p:attrNameLst>
                                          <p:attrName>style.visibility</p:attrName>
                                        </p:attrNameLst>
                                      </p:cBhvr>
                                      <p:to>
                                        <p:strVal val="visible"/>
                                      </p:to>
                                    </p:set>
                                    <p:animEffect transition="in" filter="randombar(horizontal)">
                                      <p:cBhvr>
                                        <p:cTn id="91"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6" grpId="0" animBg="1"/>
      <p:bldP spid="176137" grpId="0"/>
      <p:bldP spid="4" grpId="0"/>
      <p:bldP spid="4" grpId="1"/>
      <p:bldP spid="5" grpId="0" build="p"/>
      <p:bldP spid="22" grpId="0"/>
      <p:bldP spid="22" grpId="1"/>
      <p:bldP spid="27" grpId="0"/>
      <p:bldP spid="27" grpId="1"/>
      <p:bldP spid="32" grpId="0"/>
      <p:bldP spid="32" grpId="1"/>
      <p:bldP spid="33" grpId="0"/>
      <p:bldP spid="37" grpId="0"/>
      <p:bldP spid="39" grpId="0"/>
      <p:bldP spid="39"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2.gstatic.com/images?q=tbn:ANd9GcRtTxSbFhZTNqgfopfz6NFQmA0oJvh8YbZl7qN0FGOb7T1LXaX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7734" y="2834620"/>
            <a:ext cx="1671866" cy="1671866"/>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2" descr="Lupe, Magnifier, Loupe, Glass, Magnify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28770" y="4411004"/>
            <a:ext cx="1400829" cy="1418561"/>
          </a:xfrm>
          <a:prstGeom prst="rect">
            <a:avLst/>
          </a:prstGeom>
          <a:noFill/>
          <a:extLst>
            <a:ext uri="{909E8E84-426E-40DD-AFC4-6F175D3DCCD1}">
              <a14:hiddenFill xmlns:a14="http://schemas.microsoft.com/office/drawing/2010/main">
                <a:solidFill>
                  <a:srgbClr val="FFFFFF"/>
                </a:solidFill>
              </a14:hiddenFill>
            </a:ext>
          </a:extLst>
        </p:spPr>
      </p:pic>
      <p:sp>
        <p:nvSpPr>
          <p:cNvPr id="176130" name="AutoShape 2"/>
          <p:cNvSpPr>
            <a:spLocks noGrp="1" noChangeArrowheads="1"/>
          </p:cNvSpPr>
          <p:nvPr>
            <p:ph type="title"/>
          </p:nvPr>
        </p:nvSpPr>
        <p:spPr/>
        <p:txBody>
          <a:bodyPr/>
          <a:lstStyle/>
          <a:p>
            <a:r>
              <a:rPr lang="en-US" altLang="en-US" dirty="0" smtClean="0"/>
              <a:t>Private-key encryption</a:t>
            </a:r>
            <a:endParaRPr lang="en-US" altLang="en-US" dirty="0"/>
          </a:p>
        </p:txBody>
      </p:sp>
      <p:pic>
        <p:nvPicPr>
          <p:cNvPr id="176132" name="Picture 4" descr="j029202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12288" y="1600200"/>
            <a:ext cx="1527175" cy="1448571"/>
          </a:xfrm>
          <a:prstGeom prst="rect">
            <a:avLst/>
          </a:prstGeom>
          <a:noFill/>
          <a:extLst>
            <a:ext uri="{909E8E84-426E-40DD-AFC4-6F175D3DCCD1}">
              <a14:hiddenFill xmlns:a14="http://schemas.microsoft.com/office/drawing/2010/main">
                <a:solidFill>
                  <a:srgbClr val="FFFFFF"/>
                </a:solidFill>
              </a14:hiddenFill>
            </a:ext>
          </a:extLst>
        </p:spPr>
      </p:pic>
      <p:sp>
        <p:nvSpPr>
          <p:cNvPr id="176134" name="Text Box 6"/>
          <p:cNvSpPr txBox="1">
            <a:spLocks noChangeArrowheads="1"/>
          </p:cNvSpPr>
          <p:nvPr/>
        </p:nvSpPr>
        <p:spPr bwMode="auto">
          <a:xfrm>
            <a:off x="566228" y="2062875"/>
            <a:ext cx="3481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800" dirty="0">
                <a:solidFill>
                  <a:schemeClr val="tx1"/>
                </a:solidFill>
              </a:rPr>
              <a:t>k</a:t>
            </a:r>
          </a:p>
        </p:txBody>
      </p:sp>
      <p:sp>
        <p:nvSpPr>
          <p:cNvPr id="176136" name="Line 8"/>
          <p:cNvSpPr>
            <a:spLocks noChangeShapeType="1"/>
          </p:cNvSpPr>
          <p:nvPr/>
        </p:nvSpPr>
        <p:spPr bwMode="auto">
          <a:xfrm>
            <a:off x="2696402" y="2585268"/>
            <a:ext cx="3704399" cy="724285"/>
          </a:xfrm>
          <a:prstGeom prst="line">
            <a:avLst/>
          </a:prstGeom>
          <a:noFill/>
          <a:ln w="2540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a:p>
        </p:txBody>
      </p:sp>
      <p:sp>
        <p:nvSpPr>
          <p:cNvPr id="176137" name="Text Box 9"/>
          <p:cNvSpPr txBox="1">
            <a:spLocks noChangeArrowheads="1"/>
          </p:cNvSpPr>
          <p:nvPr/>
        </p:nvSpPr>
        <p:spPr bwMode="auto">
          <a:xfrm>
            <a:off x="4303813" y="2311400"/>
            <a:ext cx="357585"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dirty="0" smtClean="0">
                <a:solidFill>
                  <a:schemeClr val="tx1"/>
                </a:solidFill>
              </a:rPr>
              <a:t>c</a:t>
            </a:r>
            <a:endParaRPr lang="en-US" altLang="en-US" sz="2800" dirty="0">
              <a:solidFill>
                <a:schemeClr val="tx1"/>
              </a:solidFill>
            </a:endParaRPr>
          </a:p>
        </p:txBody>
      </p:sp>
      <p:sp>
        <p:nvSpPr>
          <p:cNvPr id="5" name="TextBox 4"/>
          <p:cNvSpPr txBox="1"/>
          <p:nvPr/>
        </p:nvSpPr>
        <p:spPr>
          <a:xfrm>
            <a:off x="790112" y="2977334"/>
            <a:ext cx="1906291" cy="954107"/>
          </a:xfrm>
          <a:prstGeom prst="rect">
            <a:avLst/>
          </a:prstGeom>
          <a:noFill/>
        </p:spPr>
        <p:txBody>
          <a:bodyPr wrap="none" rtlCol="0">
            <a:spAutoFit/>
          </a:bodyPr>
          <a:lstStyle/>
          <a:p>
            <a:pPr algn="ctr"/>
            <a:r>
              <a:rPr lang="en-US" sz="2800" dirty="0"/>
              <a:t>m</a:t>
            </a:r>
            <a:endParaRPr lang="en-US" sz="2800" dirty="0" smtClean="0"/>
          </a:p>
          <a:p>
            <a:pPr algn="ctr"/>
            <a:r>
              <a:rPr lang="en-US" sz="2800" dirty="0"/>
              <a:t>c</a:t>
            </a:r>
            <a:r>
              <a:rPr lang="en-US" sz="2800" dirty="0" smtClean="0"/>
              <a:t> := </a:t>
            </a:r>
            <a:r>
              <a:rPr lang="en-US" sz="2800" dirty="0" err="1" smtClean="0"/>
              <a:t>Enc</a:t>
            </a:r>
            <a:r>
              <a:rPr lang="en-US" sz="2800" baseline="-25000" dirty="0" err="1" smtClean="0"/>
              <a:t>k</a:t>
            </a:r>
            <a:r>
              <a:rPr lang="en-US" sz="2800" dirty="0" smtClean="0"/>
              <a:t>(m)</a:t>
            </a:r>
            <a:endParaRPr lang="en-US" sz="2800" dirty="0"/>
          </a:p>
        </p:txBody>
      </p:sp>
      <p:sp>
        <p:nvSpPr>
          <p:cNvPr id="33" name="TextBox 32"/>
          <p:cNvSpPr txBox="1"/>
          <p:nvPr/>
        </p:nvSpPr>
        <p:spPr>
          <a:xfrm>
            <a:off x="754846" y="6029980"/>
            <a:ext cx="1941557" cy="523220"/>
          </a:xfrm>
          <a:prstGeom prst="rect">
            <a:avLst/>
          </a:prstGeom>
          <a:noFill/>
        </p:spPr>
        <p:txBody>
          <a:bodyPr wrap="none" rtlCol="0">
            <a:spAutoFit/>
          </a:bodyPr>
          <a:lstStyle/>
          <a:p>
            <a:pPr algn="ctr"/>
            <a:r>
              <a:rPr lang="en-US" sz="2800" dirty="0"/>
              <a:t>m</a:t>
            </a:r>
            <a:r>
              <a:rPr lang="en-US" sz="2800" dirty="0" smtClean="0"/>
              <a:t> := Dec</a:t>
            </a:r>
            <a:r>
              <a:rPr lang="en-US" sz="2800" baseline="-25000" dirty="0" smtClean="0"/>
              <a:t>k</a:t>
            </a:r>
            <a:r>
              <a:rPr lang="en-US" sz="2800" dirty="0" smtClean="0"/>
              <a:t>(c)</a:t>
            </a:r>
            <a:endParaRPr lang="en-US" sz="2800" dirty="0"/>
          </a:p>
        </p:txBody>
      </p:sp>
      <p:pic>
        <p:nvPicPr>
          <p:cNvPr id="31" name="Picture 4" descr="j029202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12288" y="4657609"/>
            <a:ext cx="1527175" cy="1448571"/>
          </a:xfrm>
          <a:prstGeom prst="rect">
            <a:avLst/>
          </a:prstGeom>
          <a:noFill/>
          <a:extLst>
            <a:ext uri="{909E8E84-426E-40DD-AFC4-6F175D3DCCD1}">
              <a14:hiddenFill xmlns:a14="http://schemas.microsoft.com/office/drawing/2010/main">
                <a:solidFill>
                  <a:srgbClr val="FFFFFF"/>
                </a:solidFill>
              </a14:hiddenFill>
            </a:ext>
          </a:extLst>
        </p:spPr>
      </p:pic>
      <p:sp>
        <p:nvSpPr>
          <p:cNvPr id="35" name="Text Box 6"/>
          <p:cNvSpPr txBox="1">
            <a:spLocks noChangeArrowheads="1"/>
          </p:cNvSpPr>
          <p:nvPr/>
        </p:nvSpPr>
        <p:spPr bwMode="auto">
          <a:xfrm>
            <a:off x="609600" y="5120285"/>
            <a:ext cx="3481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800" dirty="0">
                <a:solidFill>
                  <a:schemeClr val="tx1"/>
                </a:solidFill>
              </a:rPr>
              <a:t>k</a:t>
            </a:r>
          </a:p>
        </p:txBody>
      </p:sp>
      <p:sp>
        <p:nvSpPr>
          <p:cNvPr id="36" name="Line 8"/>
          <p:cNvSpPr>
            <a:spLocks noChangeShapeType="1"/>
          </p:cNvSpPr>
          <p:nvPr/>
        </p:nvSpPr>
        <p:spPr bwMode="auto">
          <a:xfrm flipV="1">
            <a:off x="2696403" y="4152516"/>
            <a:ext cx="3704399" cy="724285"/>
          </a:xfrm>
          <a:prstGeom prst="line">
            <a:avLst/>
          </a:prstGeom>
          <a:noFill/>
          <a:ln w="25400">
            <a:solidFill>
              <a:schemeClr val="tx1"/>
            </a:solidFill>
            <a:round/>
            <a:headEnd type="triangle"/>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a:p>
        </p:txBody>
      </p:sp>
      <p:sp>
        <p:nvSpPr>
          <p:cNvPr id="40" name="Text Box 9"/>
          <p:cNvSpPr txBox="1">
            <a:spLocks noChangeArrowheads="1"/>
          </p:cNvSpPr>
          <p:nvPr/>
        </p:nvSpPr>
        <p:spPr bwMode="auto">
          <a:xfrm>
            <a:off x="4303813" y="3937000"/>
            <a:ext cx="357585"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dirty="0" smtClean="0">
                <a:solidFill>
                  <a:schemeClr val="tx1"/>
                </a:solidFill>
              </a:rPr>
              <a:t>c</a:t>
            </a:r>
            <a:endParaRPr lang="en-US" altLang="en-US" sz="2800" dirty="0">
              <a:solidFill>
                <a:schemeClr val="tx1"/>
              </a:solidFill>
            </a:endParaRPr>
          </a:p>
        </p:txBody>
      </p:sp>
      <p:sp>
        <p:nvSpPr>
          <p:cNvPr id="41" name="Text Box 9"/>
          <p:cNvSpPr txBox="1">
            <a:spLocks noChangeArrowheads="1"/>
          </p:cNvSpPr>
          <p:nvPr/>
        </p:nvSpPr>
        <p:spPr bwMode="auto">
          <a:xfrm>
            <a:off x="7086602" y="4582180"/>
            <a:ext cx="357585"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dirty="0" smtClean="0">
                <a:solidFill>
                  <a:schemeClr val="tx1"/>
                </a:solidFill>
              </a:rPr>
              <a:t>c</a:t>
            </a:r>
            <a:endParaRPr lang="en-US" altLang="en-US" sz="2800" dirty="0">
              <a:solidFill>
                <a:schemeClr val="tx1"/>
              </a:solidFill>
            </a:endParaRPr>
          </a:p>
        </p:txBody>
      </p:sp>
    </p:spTree>
    <p:extLst>
      <p:ext uri="{BB962C8B-B14F-4D97-AF65-F5344CB8AC3E}">
        <p14:creationId xmlns:p14="http://schemas.microsoft.com/office/powerpoint/2010/main" val="30444386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61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6136"/>
                                        </p:tgtEl>
                                        <p:attrNameLst>
                                          <p:attrName>style.visibility</p:attrName>
                                        </p:attrNameLst>
                                      </p:cBhvr>
                                      <p:to>
                                        <p:strVal val="visible"/>
                                      </p:to>
                                    </p:set>
                                  </p:childTnLst>
                                </p:cTn>
                              </p:par>
                            </p:childTnLst>
                          </p:cTn>
                        </p:par>
                        <p:par>
                          <p:cTn id="13" fill="hold">
                            <p:stCondLst>
                              <p:cond delay="0"/>
                            </p:stCondLst>
                            <p:childTnLst>
                              <p:par>
                                <p:cTn id="14" presetID="10" presetClass="entr" presetSubtype="0"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500"/>
                                        <p:tgtEl>
                                          <p:spTgt spid="41"/>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5">
                                            <p:txEl>
                                              <p:pRg st="1" end="1"/>
                                            </p:txEl>
                                          </p:spTgt>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176132"/>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176134"/>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176137"/>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76136"/>
                                        </p:tgtEl>
                                        <p:attrNameLst>
                                          <p:attrName>style.visibility</p:attrName>
                                        </p:attrNameLst>
                                      </p:cBhvr>
                                      <p:to>
                                        <p:strVal val="hidden"/>
                                      </p:to>
                                    </p:set>
                                  </p:childTnLst>
                                </p:cTn>
                              </p:par>
                              <p:par>
                                <p:cTn id="31" presetID="10"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fade">
                                      <p:cBhvr>
                                        <p:cTn id="33" dur="500"/>
                                        <p:tgtEl>
                                          <p:spTgt spid="3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fade">
                                      <p:cBhvr>
                                        <p:cTn id="36" dur="500"/>
                                        <p:tgtEl>
                                          <p:spTgt spid="35"/>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nodeType="click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randombar(horizontal)">
                                      <p:cBhvr>
                                        <p:cTn id="51"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4" grpId="0"/>
      <p:bldP spid="176136" grpId="0" animBg="1"/>
      <p:bldP spid="176136" grpId="1" animBg="1"/>
      <p:bldP spid="176137" grpId="0"/>
      <p:bldP spid="176137" grpId="1"/>
      <p:bldP spid="5" grpId="0" build="p"/>
      <p:bldP spid="5" grpId="1" build="allAtOnce"/>
      <p:bldP spid="33" grpId="0"/>
      <p:bldP spid="35" grpId="0"/>
      <p:bldP spid="36" grpId="0" animBg="1"/>
      <p:bldP spid="40" grpId="0"/>
      <p:bldP spid="4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Private-key encryption</a:t>
            </a:r>
            <a:endParaRPr lang="en-US" dirty="0"/>
          </a:p>
        </p:txBody>
      </p:sp>
      <p:sp>
        <p:nvSpPr>
          <p:cNvPr id="3" name="Content Placeholder 2"/>
          <p:cNvSpPr>
            <a:spLocks noGrp="1"/>
          </p:cNvSpPr>
          <p:nvPr>
            <p:ph idx="1"/>
          </p:nvPr>
        </p:nvSpPr>
        <p:spPr/>
        <p:txBody>
          <a:bodyPr>
            <a:normAutofit fontScale="92500"/>
          </a:bodyPr>
          <a:lstStyle/>
          <a:p>
            <a:r>
              <a:rPr lang="en-US" dirty="0" smtClean="0"/>
              <a:t>A </a:t>
            </a:r>
            <a:r>
              <a:rPr lang="en-US" i="1" dirty="0" smtClean="0"/>
              <a:t>private-key encryption scheme</a:t>
            </a:r>
            <a:r>
              <a:rPr lang="en-US" dirty="0" smtClean="0"/>
              <a:t> is defined by a message space </a:t>
            </a:r>
            <a:r>
              <a:rPr lang="en-US" b="1" dirty="0" smtClean="0">
                <a:latin typeface="Monotype Corsiva" panose="03010101010201010101" pitchFamily="66" charset="0"/>
              </a:rPr>
              <a:t>M</a:t>
            </a:r>
            <a:r>
              <a:rPr lang="en-US" dirty="0" smtClean="0"/>
              <a:t> and algorithms (Gen, </a:t>
            </a:r>
            <a:r>
              <a:rPr lang="en-US" dirty="0" err="1" smtClean="0"/>
              <a:t>Enc</a:t>
            </a:r>
            <a:r>
              <a:rPr lang="en-US" dirty="0" smtClean="0"/>
              <a:t>, Dec): </a:t>
            </a:r>
          </a:p>
          <a:p>
            <a:pPr lvl="1"/>
            <a:r>
              <a:rPr lang="en-US" dirty="0" smtClean="0"/>
              <a:t>Gen (key-generation algorithm): outputs </a:t>
            </a:r>
            <a:r>
              <a:rPr lang="en-US" dirty="0" err="1" smtClean="0"/>
              <a:t>k</a:t>
            </a:r>
            <a:r>
              <a:rPr lang="en-US" dirty="0" err="1" smtClean="0">
                <a:sym typeface="Symbol"/>
              </a:rPr>
              <a:t></a:t>
            </a:r>
            <a:r>
              <a:rPr lang="en-US" b="1" dirty="0" err="1" smtClean="0">
                <a:latin typeface="Monotype Corsiva" panose="03010101010201010101" pitchFamily="66" charset="0"/>
                <a:sym typeface="Symbol"/>
              </a:rPr>
              <a:t>K</a:t>
            </a:r>
            <a:endParaRPr lang="en-US" b="1" dirty="0" smtClean="0">
              <a:latin typeface="Monotype Corsiva" panose="03010101010201010101" pitchFamily="66" charset="0"/>
            </a:endParaRPr>
          </a:p>
          <a:p>
            <a:pPr lvl="1"/>
            <a:r>
              <a:rPr lang="en-US" dirty="0" err="1" smtClean="0"/>
              <a:t>Enc</a:t>
            </a:r>
            <a:r>
              <a:rPr lang="en-US" dirty="0" smtClean="0"/>
              <a:t> (encryption algorithm): takes key k and message </a:t>
            </a:r>
            <a:br>
              <a:rPr lang="en-US" dirty="0" smtClean="0"/>
            </a:br>
            <a:r>
              <a:rPr lang="en-US" dirty="0" err="1" smtClean="0"/>
              <a:t>m</a:t>
            </a:r>
            <a:r>
              <a:rPr lang="en-US" dirty="0" err="1" smtClean="0">
                <a:sym typeface="Symbol"/>
              </a:rPr>
              <a:t></a:t>
            </a:r>
            <a:r>
              <a:rPr lang="en-US" b="1" dirty="0" err="1" smtClean="0">
                <a:latin typeface="Monotype Corsiva" panose="03010101010201010101" pitchFamily="66" charset="0"/>
                <a:sym typeface="Symbol"/>
              </a:rPr>
              <a:t>M</a:t>
            </a:r>
            <a:r>
              <a:rPr lang="en-US" dirty="0" smtClean="0"/>
              <a:t> as input; outputs </a:t>
            </a:r>
            <a:r>
              <a:rPr lang="en-US" dirty="0" err="1" smtClean="0"/>
              <a:t>ciphertext</a:t>
            </a:r>
            <a:r>
              <a:rPr lang="en-US" dirty="0" smtClean="0"/>
              <a:t> c </a:t>
            </a:r>
            <a:br>
              <a:rPr lang="en-US" dirty="0" smtClean="0"/>
            </a:br>
            <a:r>
              <a:rPr lang="en-US" dirty="0" smtClean="0"/>
              <a:t>                               </a:t>
            </a:r>
            <a:r>
              <a:rPr lang="en-US" dirty="0" err="1" smtClean="0"/>
              <a:t>c</a:t>
            </a:r>
            <a:r>
              <a:rPr lang="en-US" dirty="0" smtClean="0"/>
              <a:t> </a:t>
            </a:r>
            <a:r>
              <a:rPr lang="en-US" dirty="0">
                <a:sym typeface="Symbol"/>
              </a:rPr>
              <a:t></a:t>
            </a:r>
            <a:r>
              <a:rPr lang="en-US" dirty="0" smtClean="0">
                <a:sym typeface="Symbol"/>
              </a:rPr>
              <a:t> </a:t>
            </a:r>
            <a:r>
              <a:rPr lang="en-US" dirty="0" err="1" smtClean="0"/>
              <a:t>Enc</a:t>
            </a:r>
            <a:r>
              <a:rPr lang="en-US" baseline="-25000" dirty="0" err="1" smtClean="0"/>
              <a:t>k</a:t>
            </a:r>
            <a:r>
              <a:rPr lang="en-US" dirty="0" smtClean="0"/>
              <a:t>(m)</a:t>
            </a:r>
          </a:p>
          <a:p>
            <a:pPr lvl="1"/>
            <a:r>
              <a:rPr lang="en-US" dirty="0" smtClean="0"/>
              <a:t>Dec (decryption algorithm): takes key k and </a:t>
            </a:r>
            <a:br>
              <a:rPr lang="en-US" dirty="0" smtClean="0"/>
            </a:br>
            <a:r>
              <a:rPr lang="en-US" dirty="0" err="1" smtClean="0"/>
              <a:t>ciphertext</a:t>
            </a:r>
            <a:r>
              <a:rPr lang="en-US" dirty="0" smtClean="0"/>
              <a:t> c as input; outputs m or “error”</a:t>
            </a:r>
            <a:br>
              <a:rPr lang="en-US" dirty="0" smtClean="0"/>
            </a:br>
            <a:r>
              <a:rPr lang="en-US" dirty="0" smtClean="0"/>
              <a:t>                               m := Dec</a:t>
            </a:r>
            <a:r>
              <a:rPr lang="en-US" baseline="-25000" dirty="0" smtClean="0"/>
              <a:t>k</a:t>
            </a:r>
            <a:r>
              <a:rPr lang="en-US" dirty="0" smtClean="0"/>
              <a:t>(c)</a:t>
            </a:r>
            <a:endParaRPr lang="en-US" dirty="0"/>
          </a:p>
        </p:txBody>
      </p:sp>
      <p:sp>
        <p:nvSpPr>
          <p:cNvPr id="4" name="Rectangle 3"/>
          <p:cNvSpPr/>
          <p:nvPr/>
        </p:nvSpPr>
        <p:spPr>
          <a:xfrm>
            <a:off x="1905000" y="5294293"/>
            <a:ext cx="5638800" cy="954107"/>
          </a:xfrm>
          <a:prstGeom prst="rect">
            <a:avLst/>
          </a:prstGeom>
          <a:ln cap="sq"/>
        </p:spPr>
        <p:style>
          <a:lnRef idx="1">
            <a:schemeClr val="accent3"/>
          </a:lnRef>
          <a:fillRef idx="2">
            <a:schemeClr val="accent3"/>
          </a:fillRef>
          <a:effectRef idx="1">
            <a:schemeClr val="accent3"/>
          </a:effectRef>
          <a:fontRef idx="minor">
            <a:schemeClr val="dk1"/>
          </a:fontRef>
        </p:style>
        <p:txBody>
          <a:bodyPr wrap="square">
            <a:spAutoFit/>
          </a:bodyPr>
          <a:lstStyle/>
          <a:p>
            <a:pPr algn="ctr">
              <a:defRPr/>
            </a:pPr>
            <a:r>
              <a:rPr lang="en-US" sz="2800" dirty="0" smtClean="0">
                <a:solidFill>
                  <a:srgbClr val="000000"/>
                </a:solidFill>
                <a:cs typeface="Arial" charset="0"/>
                <a:sym typeface="Symbol" pitchFamily="18" charset="2"/>
              </a:rPr>
              <a:t>For all </a:t>
            </a:r>
            <a:r>
              <a:rPr lang="en-US" sz="2800" dirty="0" err="1"/>
              <a:t>m</a:t>
            </a:r>
            <a:r>
              <a:rPr lang="en-US" sz="2800" dirty="0" err="1" smtClean="0">
                <a:sym typeface="Symbol"/>
              </a:rPr>
              <a:t></a:t>
            </a:r>
            <a:r>
              <a:rPr lang="en-US" sz="2800" b="1" dirty="0" err="1" smtClean="0">
                <a:latin typeface="Monotype Corsiva" panose="03010101010201010101" pitchFamily="66" charset="0"/>
                <a:sym typeface="Symbol"/>
              </a:rPr>
              <a:t>M</a:t>
            </a:r>
            <a:r>
              <a:rPr lang="en-US" sz="2800" dirty="0" smtClean="0">
                <a:sym typeface="Symbol"/>
              </a:rPr>
              <a:t> and k output by Gen,</a:t>
            </a:r>
            <a:br>
              <a:rPr lang="en-US" sz="2800" dirty="0" smtClean="0">
                <a:sym typeface="Symbol"/>
              </a:rPr>
            </a:br>
            <a:r>
              <a:rPr lang="en-US" sz="2800" dirty="0" smtClean="0">
                <a:sym typeface="Symbol"/>
              </a:rPr>
              <a:t>Dec</a:t>
            </a:r>
            <a:r>
              <a:rPr lang="en-US" sz="2800" baseline="-25000" dirty="0" smtClean="0">
                <a:sym typeface="Symbol"/>
              </a:rPr>
              <a:t>k</a:t>
            </a:r>
            <a:r>
              <a:rPr lang="en-US" sz="2800" dirty="0" smtClean="0">
                <a:sym typeface="Symbol"/>
              </a:rPr>
              <a:t>(</a:t>
            </a:r>
            <a:r>
              <a:rPr lang="en-US" sz="2800" dirty="0" err="1" smtClean="0">
                <a:sym typeface="Symbol"/>
              </a:rPr>
              <a:t>Enc</a:t>
            </a:r>
            <a:r>
              <a:rPr lang="en-US" sz="2800" baseline="-25000" dirty="0" err="1" smtClean="0">
                <a:sym typeface="Symbol"/>
              </a:rPr>
              <a:t>k</a:t>
            </a:r>
            <a:r>
              <a:rPr lang="en-US" sz="2800" dirty="0" smtClean="0">
                <a:sym typeface="Symbol"/>
              </a:rPr>
              <a:t>(m)) = m</a:t>
            </a:r>
            <a:r>
              <a:rPr lang="en-US" sz="2800" dirty="0" smtClean="0">
                <a:solidFill>
                  <a:srgbClr val="000000"/>
                </a:solidFill>
                <a:cs typeface="Arial" charset="0"/>
                <a:sym typeface="Symbol" pitchFamily="18" charset="2"/>
              </a:rPr>
              <a:t> </a:t>
            </a:r>
            <a:endParaRPr lang="en-US" sz="2800" dirty="0">
              <a:solidFill>
                <a:srgbClr val="000000"/>
              </a:solidFill>
              <a:cs typeface="Arial" charset="0"/>
              <a:sym typeface="Symbol" pitchFamily="18" charset="2"/>
            </a:endParaRPr>
          </a:p>
        </p:txBody>
      </p:sp>
      <p:sp>
        <p:nvSpPr>
          <p:cNvPr id="8" name="Oval 7"/>
          <p:cNvSpPr/>
          <p:nvPr/>
        </p:nvSpPr>
        <p:spPr>
          <a:xfrm>
            <a:off x="3657601" y="5029200"/>
            <a:ext cx="685799" cy="685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657601" y="3810000"/>
            <a:ext cx="685799" cy="685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380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00"/>
                                        <p:tgtEl>
                                          <p:spTgt spid="8"/>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down)">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8"/>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6"/>
                                        </p:tgtEl>
                                        <p:attrNameLst>
                                          <p:attrName>style.visibility</p:attrName>
                                        </p:attrNameLst>
                                      </p:cBhvr>
                                      <p:to>
                                        <p:strVal val="hidden"/>
                                      </p:to>
                                    </p:set>
                                  </p:childTnLst>
                                </p:cTn>
                              </p:par>
                            </p:childTnLst>
                          </p:cTn>
                        </p:par>
                        <p:par>
                          <p:cTn id="33" fill="hold">
                            <p:stCondLst>
                              <p:cond delay="0"/>
                            </p:stCondLst>
                            <p:childTnLst>
                              <p:par>
                                <p:cTn id="34" presetID="10" presetClass="entr" presetSubtype="0"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P spid="8" grpId="0" animBg="1"/>
      <p:bldP spid="8" grpId="1" animBg="1"/>
      <p:bldP spid="6" grpId="0" animBg="1"/>
      <p:bldP spid="6"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Kerckhoffs’s</a:t>
            </a:r>
            <a:r>
              <a:rPr lang="en-US" dirty="0" smtClean="0"/>
              <a:t> principle</a:t>
            </a:r>
            <a:endParaRPr lang="en-US" dirty="0"/>
          </a:p>
        </p:txBody>
      </p:sp>
      <p:sp>
        <p:nvSpPr>
          <p:cNvPr id="3" name="Content Placeholder 2"/>
          <p:cNvSpPr>
            <a:spLocks noGrp="1"/>
          </p:cNvSpPr>
          <p:nvPr>
            <p:ph idx="1"/>
          </p:nvPr>
        </p:nvSpPr>
        <p:spPr/>
        <p:txBody>
          <a:bodyPr>
            <a:normAutofit fontScale="92500" lnSpcReduction="20000"/>
          </a:bodyPr>
          <a:lstStyle/>
          <a:p>
            <a:r>
              <a:rPr lang="en-US" i="1" dirty="0" smtClean="0"/>
              <a:t>The encryption scheme </a:t>
            </a:r>
            <a:r>
              <a:rPr lang="en-US" dirty="0" smtClean="0"/>
              <a:t>is not secret</a:t>
            </a:r>
          </a:p>
          <a:p>
            <a:pPr lvl="1"/>
            <a:r>
              <a:rPr lang="en-US" dirty="0" smtClean="0"/>
              <a:t>The attacker knows the encryption scheme</a:t>
            </a:r>
          </a:p>
          <a:p>
            <a:pPr lvl="1"/>
            <a:r>
              <a:rPr lang="en-US" dirty="0" smtClean="0"/>
              <a:t>The only secret is the </a:t>
            </a:r>
            <a:r>
              <a:rPr lang="en-US" i="1" dirty="0" smtClean="0"/>
              <a:t>key</a:t>
            </a:r>
          </a:p>
          <a:p>
            <a:pPr lvl="1"/>
            <a:r>
              <a:rPr lang="en-US" dirty="0" smtClean="0"/>
              <a:t>The key must be chosen at random; kept secret</a:t>
            </a:r>
          </a:p>
          <a:p>
            <a:pPr lvl="1"/>
            <a:endParaRPr lang="en-US" dirty="0"/>
          </a:p>
          <a:p>
            <a:r>
              <a:rPr lang="en-US" dirty="0" smtClean="0"/>
              <a:t>Some arguments in favor of this principle</a:t>
            </a:r>
          </a:p>
          <a:p>
            <a:pPr lvl="1"/>
            <a:r>
              <a:rPr lang="en-US" dirty="0" smtClean="0"/>
              <a:t>Easier to keep </a:t>
            </a:r>
            <a:r>
              <a:rPr lang="en-US" i="1" dirty="0" smtClean="0"/>
              <a:t>key</a:t>
            </a:r>
            <a:r>
              <a:rPr lang="en-US" dirty="0" smtClean="0"/>
              <a:t> secret than </a:t>
            </a:r>
            <a:r>
              <a:rPr lang="en-US" i="1" dirty="0" smtClean="0"/>
              <a:t>algorithm</a:t>
            </a:r>
          </a:p>
          <a:p>
            <a:pPr lvl="1"/>
            <a:r>
              <a:rPr lang="en-US" dirty="0" smtClean="0"/>
              <a:t>Easier to change </a:t>
            </a:r>
            <a:r>
              <a:rPr lang="en-US" i="1" dirty="0" smtClean="0"/>
              <a:t>key</a:t>
            </a:r>
            <a:r>
              <a:rPr lang="en-US" dirty="0" smtClean="0"/>
              <a:t> than to change </a:t>
            </a:r>
            <a:r>
              <a:rPr lang="en-US" i="1" dirty="0" smtClean="0"/>
              <a:t>algorithm</a:t>
            </a:r>
          </a:p>
          <a:p>
            <a:pPr lvl="1"/>
            <a:r>
              <a:rPr lang="en-US" dirty="0" smtClean="0"/>
              <a:t>Standardization</a:t>
            </a:r>
          </a:p>
          <a:p>
            <a:pPr lvl="2"/>
            <a:r>
              <a:rPr lang="en-US" dirty="0" smtClean="0"/>
              <a:t>Ease of deployment</a:t>
            </a:r>
          </a:p>
          <a:p>
            <a:pPr lvl="2"/>
            <a:r>
              <a:rPr lang="en-US" dirty="0"/>
              <a:t>P</a:t>
            </a:r>
            <a:r>
              <a:rPr lang="en-US" dirty="0" smtClean="0"/>
              <a:t>ublic validation</a:t>
            </a:r>
          </a:p>
        </p:txBody>
      </p:sp>
    </p:spTree>
    <p:extLst>
      <p:ext uri="{BB962C8B-B14F-4D97-AF65-F5344CB8AC3E}">
        <p14:creationId xmlns:p14="http://schemas.microsoft.com/office/powerpoint/2010/main" val="326322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shift cipher</a:t>
            </a:r>
            <a:endParaRPr lang="en-US" dirty="0"/>
          </a:p>
        </p:txBody>
      </p:sp>
      <p:sp>
        <p:nvSpPr>
          <p:cNvPr id="3" name="Content Placeholder 2"/>
          <p:cNvSpPr>
            <a:spLocks noGrp="1"/>
          </p:cNvSpPr>
          <p:nvPr>
            <p:ph idx="1"/>
          </p:nvPr>
        </p:nvSpPr>
        <p:spPr/>
        <p:txBody>
          <a:bodyPr>
            <a:normAutofit/>
          </a:bodyPr>
          <a:lstStyle/>
          <a:p>
            <a:r>
              <a:rPr lang="en-US" dirty="0" smtClean="0"/>
              <a:t>Consider encrypting English text</a:t>
            </a:r>
          </a:p>
          <a:p>
            <a:r>
              <a:rPr lang="en-US" dirty="0" smtClean="0"/>
              <a:t>Associate ‘a’ with 0; ‘b’ with 1;  …; ‘z’ with 25</a:t>
            </a:r>
          </a:p>
          <a:p>
            <a:endParaRPr lang="en-US" dirty="0"/>
          </a:p>
          <a:p>
            <a:pPr marL="342900" lvl="1" indent="-342900">
              <a:buFont typeface="Arial" panose="020B0604020202020204" pitchFamily="34" charset="0"/>
              <a:buChar char="•"/>
            </a:pPr>
            <a:r>
              <a:rPr lang="en-US" dirty="0" smtClean="0"/>
              <a:t>k </a:t>
            </a:r>
            <a:r>
              <a:rPr lang="en-US" dirty="0" smtClean="0">
                <a:sym typeface="Symbol"/>
              </a:rPr>
              <a:t> </a:t>
            </a:r>
            <a:r>
              <a:rPr lang="en-US" b="1" dirty="0" smtClean="0">
                <a:latin typeface="Monotype Corsiva" panose="03010101010201010101" pitchFamily="66" charset="0"/>
                <a:sym typeface="Symbol"/>
              </a:rPr>
              <a:t>K </a:t>
            </a:r>
            <a:r>
              <a:rPr lang="en-US" dirty="0" smtClean="0">
                <a:sym typeface="Symbol"/>
              </a:rPr>
              <a:t>= {0, …, 25}</a:t>
            </a:r>
          </a:p>
          <a:p>
            <a:r>
              <a:rPr lang="en-US" dirty="0" smtClean="0">
                <a:sym typeface="Symbol"/>
              </a:rPr>
              <a:t>To encrypt using key k, shift every letter of the plaintext by k positions (with wraparound)</a:t>
            </a:r>
          </a:p>
          <a:p>
            <a:r>
              <a:rPr lang="en-US" dirty="0" smtClean="0">
                <a:sym typeface="Symbol"/>
              </a:rPr>
              <a:t>Decryption just does the reverse</a:t>
            </a:r>
            <a:endParaRPr lang="en-US" dirty="0" smtClean="0"/>
          </a:p>
          <a:p>
            <a:endParaRPr lang="en-US" dirty="0"/>
          </a:p>
        </p:txBody>
      </p:sp>
      <p:sp>
        <p:nvSpPr>
          <p:cNvPr id="4" name="Rectangle 3"/>
          <p:cNvSpPr/>
          <p:nvPr/>
        </p:nvSpPr>
        <p:spPr>
          <a:xfrm>
            <a:off x="1891145" y="4953001"/>
            <a:ext cx="5638800" cy="1384995"/>
          </a:xfrm>
          <a:prstGeom prst="rect">
            <a:avLst/>
          </a:prstGeom>
          <a:ln cap="sq"/>
        </p:spPr>
        <p:style>
          <a:lnRef idx="1">
            <a:schemeClr val="accent3"/>
          </a:lnRef>
          <a:fillRef idx="2">
            <a:schemeClr val="accent3"/>
          </a:fillRef>
          <a:effectRef idx="1">
            <a:schemeClr val="accent3"/>
          </a:effectRef>
          <a:fontRef idx="minor">
            <a:schemeClr val="dk1"/>
          </a:fontRef>
        </p:style>
        <p:txBody>
          <a:bodyPr wrap="square">
            <a:spAutoFit/>
          </a:bodyPr>
          <a:lstStyle/>
          <a:p>
            <a:pPr algn="ctr">
              <a:defRPr/>
            </a:pPr>
            <a:r>
              <a:rPr lang="en-US" sz="2800" dirty="0" err="1" smtClean="0">
                <a:solidFill>
                  <a:srgbClr val="000000"/>
                </a:solidFill>
                <a:latin typeface="Courier New" panose="02070309020205020404" pitchFamily="49" charset="0"/>
                <a:cs typeface="Courier New" panose="02070309020205020404" pitchFamily="49" charset="0"/>
                <a:sym typeface="Symbol" pitchFamily="18" charset="2"/>
              </a:rPr>
              <a:t>helloworldz</a:t>
            </a:r>
            <a:endParaRPr lang="en-US" sz="2800" dirty="0" smtClean="0">
              <a:solidFill>
                <a:srgbClr val="000000"/>
              </a:solidFill>
              <a:latin typeface="Courier New" panose="02070309020205020404" pitchFamily="49" charset="0"/>
              <a:cs typeface="Courier New" panose="02070309020205020404" pitchFamily="49" charset="0"/>
              <a:sym typeface="Symbol" pitchFamily="18" charset="2"/>
            </a:endParaRPr>
          </a:p>
          <a:p>
            <a:pPr algn="ctr">
              <a:defRPr/>
            </a:pPr>
            <a:r>
              <a:rPr lang="en-US" sz="2800" u="sng" dirty="0" err="1" smtClean="0">
                <a:solidFill>
                  <a:srgbClr val="000000"/>
                </a:solidFill>
                <a:latin typeface="Courier New" panose="02070309020205020404" pitchFamily="49" charset="0"/>
                <a:cs typeface="Courier New" panose="02070309020205020404" pitchFamily="49" charset="0"/>
                <a:sym typeface="Symbol" pitchFamily="18" charset="2"/>
              </a:rPr>
              <a:t>ccccccccccc</a:t>
            </a:r>
            <a:r>
              <a:rPr lang="en-US" sz="2800" u="sng" dirty="0" smtClean="0">
                <a:solidFill>
                  <a:srgbClr val="000000"/>
                </a:solidFill>
                <a:latin typeface="Courier New" panose="02070309020205020404" pitchFamily="49" charset="0"/>
                <a:cs typeface="Courier New" panose="02070309020205020404" pitchFamily="49" charset="0"/>
                <a:sym typeface="Symbol" pitchFamily="18" charset="2"/>
              </a:rPr>
              <a:t> </a:t>
            </a:r>
            <a:r>
              <a:rPr lang="en-US" sz="2800" dirty="0" smtClean="0">
                <a:solidFill>
                  <a:srgbClr val="000000"/>
                </a:solidFill>
                <a:latin typeface="Courier New" panose="02070309020205020404" pitchFamily="49" charset="0"/>
                <a:cs typeface="Courier New" panose="02070309020205020404" pitchFamily="49" charset="0"/>
                <a:sym typeface="Symbol" pitchFamily="18" charset="2"/>
              </a:rPr>
              <a:t/>
            </a:r>
            <a:br>
              <a:rPr lang="en-US" sz="2800" dirty="0" smtClean="0">
                <a:solidFill>
                  <a:srgbClr val="000000"/>
                </a:solidFill>
                <a:latin typeface="Courier New" panose="02070309020205020404" pitchFamily="49" charset="0"/>
                <a:cs typeface="Courier New" panose="02070309020205020404" pitchFamily="49" charset="0"/>
                <a:sym typeface="Symbol" pitchFamily="18" charset="2"/>
              </a:rPr>
            </a:br>
            <a:r>
              <a:rPr lang="en-US" sz="2800" dirty="0" err="1" smtClean="0">
                <a:solidFill>
                  <a:srgbClr val="000000"/>
                </a:solidFill>
                <a:latin typeface="Courier New" panose="02070309020205020404" pitchFamily="49" charset="0"/>
                <a:cs typeface="Courier New" panose="02070309020205020404" pitchFamily="49" charset="0"/>
                <a:sym typeface="Symbol" pitchFamily="18" charset="2"/>
              </a:rPr>
              <a:t>jgnnqyqtnfb</a:t>
            </a:r>
            <a:endParaRPr lang="en-US" sz="2800" dirty="0">
              <a:solidFill>
                <a:srgbClr val="000000"/>
              </a:solidFill>
              <a:latin typeface="Courier New" panose="02070309020205020404" pitchFamily="49" charset="0"/>
              <a:cs typeface="Courier New" panose="02070309020205020404" pitchFamily="49" charset="0"/>
              <a:sym typeface="Symbol" pitchFamily="18" charset="2"/>
            </a:endParaRPr>
          </a:p>
        </p:txBody>
      </p:sp>
    </p:spTree>
    <p:extLst>
      <p:ext uri="{BB962C8B-B14F-4D97-AF65-F5344CB8AC3E}">
        <p14:creationId xmlns:p14="http://schemas.microsoft.com/office/powerpoint/2010/main" val="70170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Modular arithmetic</a:t>
            </a:r>
            <a:endParaRPr lang="en-US" dirty="0"/>
          </a:p>
        </p:txBody>
      </p:sp>
      <p:sp>
        <p:nvSpPr>
          <p:cNvPr id="3" name="Content Placeholder 2"/>
          <p:cNvSpPr>
            <a:spLocks noGrp="1"/>
          </p:cNvSpPr>
          <p:nvPr>
            <p:ph idx="1"/>
          </p:nvPr>
        </p:nvSpPr>
        <p:spPr/>
        <p:txBody>
          <a:bodyPr>
            <a:normAutofit/>
          </a:bodyPr>
          <a:lstStyle/>
          <a:p>
            <a:r>
              <a:rPr lang="en-US" dirty="0"/>
              <a:t>x</a:t>
            </a:r>
            <a:r>
              <a:rPr lang="en-US" dirty="0" smtClean="0"/>
              <a:t> = </a:t>
            </a:r>
            <a:r>
              <a:rPr lang="en-US" dirty="0"/>
              <a:t>y</a:t>
            </a:r>
            <a:r>
              <a:rPr lang="en-US" dirty="0" smtClean="0"/>
              <a:t> mod N if and only if N divides x-y</a:t>
            </a:r>
          </a:p>
          <a:p>
            <a:pPr marL="342900" lvl="1" indent="-342900">
              <a:buFont typeface="Arial" panose="020B0604020202020204" pitchFamily="34" charset="0"/>
              <a:buChar char="•"/>
            </a:pPr>
            <a:r>
              <a:rPr lang="en-US" dirty="0" smtClean="0"/>
              <a:t>[x mod N] = </a:t>
            </a:r>
            <a:r>
              <a:rPr lang="en-US" dirty="0">
                <a:sym typeface="Symbol"/>
              </a:rPr>
              <a:t>t</a:t>
            </a:r>
            <a:r>
              <a:rPr lang="en-US" dirty="0" smtClean="0">
                <a:sym typeface="Symbol"/>
              </a:rPr>
              <a:t>he </a:t>
            </a:r>
            <a:r>
              <a:rPr lang="en-US" dirty="0">
                <a:sym typeface="Symbol"/>
              </a:rPr>
              <a:t>remainder when x is divided by N</a:t>
            </a:r>
          </a:p>
          <a:p>
            <a:pPr lvl="1"/>
            <a:r>
              <a:rPr lang="en-US" dirty="0" smtClean="0"/>
              <a:t>I.e., the unique value </a:t>
            </a:r>
            <a:r>
              <a:rPr lang="en-US" dirty="0"/>
              <a:t>y</a:t>
            </a:r>
            <a:r>
              <a:rPr lang="en-US" dirty="0" smtClean="0">
                <a:sym typeface="Symbol"/>
              </a:rPr>
              <a:t>{0, …, N-1} such that </a:t>
            </a:r>
            <a:br>
              <a:rPr lang="en-US" dirty="0" smtClean="0">
                <a:sym typeface="Symbol"/>
              </a:rPr>
            </a:br>
            <a:r>
              <a:rPr lang="en-US" dirty="0" smtClean="0">
                <a:sym typeface="Symbol"/>
              </a:rPr>
              <a:t>x = </a:t>
            </a:r>
            <a:r>
              <a:rPr lang="en-US" dirty="0">
                <a:sym typeface="Symbol"/>
              </a:rPr>
              <a:t>y</a:t>
            </a:r>
            <a:r>
              <a:rPr lang="en-US" dirty="0" smtClean="0">
                <a:sym typeface="Symbol"/>
              </a:rPr>
              <a:t> mod N</a:t>
            </a:r>
          </a:p>
          <a:p>
            <a:pPr marL="457200" lvl="1" indent="0">
              <a:buNone/>
            </a:pPr>
            <a:endParaRPr lang="en-US" dirty="0">
              <a:sym typeface="Symbol"/>
            </a:endParaRPr>
          </a:p>
          <a:p>
            <a:r>
              <a:rPr lang="en-US" dirty="0">
                <a:sym typeface="Symbol"/>
              </a:rPr>
              <a:t>2</a:t>
            </a:r>
            <a:r>
              <a:rPr lang="en-US" dirty="0" smtClean="0">
                <a:sym typeface="Symbol"/>
              </a:rPr>
              <a:t>5 = 35 mod 10</a:t>
            </a:r>
          </a:p>
          <a:p>
            <a:r>
              <a:rPr lang="en-US" dirty="0" smtClean="0">
                <a:sym typeface="Symbol"/>
              </a:rPr>
              <a:t>25 ≠ [35 mod 10]</a:t>
            </a:r>
          </a:p>
          <a:p>
            <a:r>
              <a:rPr lang="en-US" dirty="0" smtClean="0">
                <a:sym typeface="Symbol"/>
              </a:rPr>
              <a:t>5 = [35 mod 10] </a:t>
            </a:r>
            <a:r>
              <a:rPr lang="en-US" dirty="0" smtClean="0"/>
              <a:t> </a:t>
            </a:r>
            <a:endParaRPr lang="en-US" dirty="0"/>
          </a:p>
        </p:txBody>
      </p:sp>
    </p:spTree>
    <p:extLst>
      <p:ext uri="{BB962C8B-B14F-4D97-AF65-F5344CB8AC3E}">
        <p14:creationId xmlns:p14="http://schemas.microsoft.com/office/powerpoint/2010/main" val="3682984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shift cipher, formally</a:t>
            </a:r>
            <a:endParaRPr lang="en-US" dirty="0"/>
          </a:p>
        </p:txBody>
      </p:sp>
      <p:sp>
        <p:nvSpPr>
          <p:cNvPr id="3" name="Content Placeholder 2"/>
          <p:cNvSpPr>
            <a:spLocks noGrp="1"/>
          </p:cNvSpPr>
          <p:nvPr>
            <p:ph idx="1"/>
          </p:nvPr>
        </p:nvSpPr>
        <p:spPr/>
        <p:txBody>
          <a:bodyPr>
            <a:normAutofit/>
          </a:bodyPr>
          <a:lstStyle/>
          <a:p>
            <a:r>
              <a:rPr lang="en-US" b="1" dirty="0">
                <a:latin typeface="Monotype Corsiva" panose="03010101010201010101" pitchFamily="66" charset="0"/>
              </a:rPr>
              <a:t>M</a:t>
            </a:r>
            <a:r>
              <a:rPr lang="en-US" dirty="0"/>
              <a:t> = {strings over lowercase English alphabet</a:t>
            </a:r>
            <a:r>
              <a:rPr lang="en-US" dirty="0" smtClean="0"/>
              <a:t>}</a:t>
            </a:r>
          </a:p>
          <a:p>
            <a:r>
              <a:rPr lang="en-US" dirty="0" smtClean="0"/>
              <a:t>Gen: choose uniform k</a:t>
            </a:r>
            <a:r>
              <a:rPr lang="en-US" dirty="0" smtClean="0">
                <a:sym typeface="Symbol"/>
              </a:rPr>
              <a:t>{0, …, 25}</a:t>
            </a:r>
          </a:p>
          <a:p>
            <a:r>
              <a:rPr lang="en-US" dirty="0" err="1" smtClean="0">
                <a:sym typeface="Symbol"/>
              </a:rPr>
              <a:t>Enc</a:t>
            </a:r>
            <a:r>
              <a:rPr lang="en-US" baseline="-25000" dirty="0" err="1" smtClean="0">
                <a:sym typeface="Symbol"/>
              </a:rPr>
              <a:t>k</a:t>
            </a:r>
            <a:r>
              <a:rPr lang="en-US" dirty="0" smtClean="0">
                <a:sym typeface="Symbol"/>
              </a:rPr>
              <a:t>(m</a:t>
            </a:r>
            <a:r>
              <a:rPr lang="en-US" baseline="-25000" dirty="0" smtClean="0">
                <a:sym typeface="Symbol"/>
              </a:rPr>
              <a:t>1</a:t>
            </a:r>
            <a:r>
              <a:rPr lang="en-US" dirty="0" smtClean="0">
                <a:sym typeface="Symbol"/>
              </a:rPr>
              <a:t>…</a:t>
            </a:r>
            <a:r>
              <a:rPr lang="en-US" dirty="0" err="1" smtClean="0">
                <a:sym typeface="Symbol"/>
              </a:rPr>
              <a:t>m</a:t>
            </a:r>
            <a:r>
              <a:rPr lang="en-US" baseline="-25000" dirty="0" err="1" smtClean="0">
                <a:sym typeface="Symbol"/>
              </a:rPr>
              <a:t>t</a:t>
            </a:r>
            <a:r>
              <a:rPr lang="en-US" dirty="0" smtClean="0">
                <a:sym typeface="Symbol"/>
              </a:rPr>
              <a:t>): output c</a:t>
            </a:r>
            <a:r>
              <a:rPr lang="en-US" baseline="-25000" dirty="0" smtClean="0">
                <a:sym typeface="Symbol"/>
              </a:rPr>
              <a:t>1</a:t>
            </a:r>
            <a:r>
              <a:rPr lang="en-US" dirty="0" smtClean="0">
                <a:sym typeface="Symbol"/>
              </a:rPr>
              <a:t>…</a:t>
            </a:r>
            <a:r>
              <a:rPr lang="en-US" dirty="0" err="1" smtClean="0">
                <a:sym typeface="Symbol"/>
              </a:rPr>
              <a:t>c</a:t>
            </a:r>
            <a:r>
              <a:rPr lang="en-US" baseline="-25000" dirty="0" err="1" smtClean="0">
                <a:sym typeface="Symbol"/>
              </a:rPr>
              <a:t>t</a:t>
            </a:r>
            <a:r>
              <a:rPr lang="en-US" dirty="0" smtClean="0">
                <a:sym typeface="Symbol"/>
              </a:rPr>
              <a:t>, where</a:t>
            </a:r>
            <a:br>
              <a:rPr lang="en-US" dirty="0" smtClean="0">
                <a:sym typeface="Symbol"/>
              </a:rPr>
            </a:br>
            <a:r>
              <a:rPr lang="en-US" dirty="0" smtClean="0">
                <a:sym typeface="Symbol"/>
              </a:rPr>
              <a:t>                       c</a:t>
            </a:r>
            <a:r>
              <a:rPr lang="en-US" baseline="-25000" dirty="0" smtClean="0">
                <a:sym typeface="Symbol"/>
              </a:rPr>
              <a:t>i</a:t>
            </a:r>
            <a:r>
              <a:rPr lang="en-US" dirty="0" smtClean="0">
                <a:sym typeface="Symbol"/>
              </a:rPr>
              <a:t> := [m</a:t>
            </a:r>
            <a:r>
              <a:rPr lang="en-US" baseline="-25000" dirty="0" smtClean="0">
                <a:sym typeface="Symbol"/>
              </a:rPr>
              <a:t>i</a:t>
            </a:r>
            <a:r>
              <a:rPr lang="en-US" dirty="0" smtClean="0">
                <a:sym typeface="Symbol"/>
              </a:rPr>
              <a:t> + k mod 26]</a:t>
            </a:r>
          </a:p>
          <a:p>
            <a:r>
              <a:rPr lang="en-US" dirty="0" smtClean="0">
                <a:sym typeface="Symbol"/>
              </a:rPr>
              <a:t>Dec</a:t>
            </a:r>
            <a:r>
              <a:rPr lang="en-US" baseline="-25000" dirty="0" smtClean="0">
                <a:sym typeface="Symbol"/>
              </a:rPr>
              <a:t>k</a:t>
            </a:r>
            <a:r>
              <a:rPr lang="en-US" dirty="0" smtClean="0">
                <a:sym typeface="Symbol"/>
              </a:rPr>
              <a:t>(c</a:t>
            </a:r>
            <a:r>
              <a:rPr lang="en-US" baseline="-25000" dirty="0" smtClean="0">
                <a:sym typeface="Symbol"/>
              </a:rPr>
              <a:t>1</a:t>
            </a:r>
            <a:r>
              <a:rPr lang="en-US" dirty="0" smtClean="0">
                <a:sym typeface="Symbol"/>
              </a:rPr>
              <a:t>…</a:t>
            </a:r>
            <a:r>
              <a:rPr lang="en-US" dirty="0" err="1" smtClean="0">
                <a:sym typeface="Symbol"/>
              </a:rPr>
              <a:t>c</a:t>
            </a:r>
            <a:r>
              <a:rPr lang="en-US" baseline="-25000" dirty="0" err="1" smtClean="0">
                <a:sym typeface="Symbol"/>
              </a:rPr>
              <a:t>t</a:t>
            </a:r>
            <a:r>
              <a:rPr lang="en-US" dirty="0" smtClean="0">
                <a:sym typeface="Symbol"/>
              </a:rPr>
              <a:t>): output m</a:t>
            </a:r>
            <a:r>
              <a:rPr lang="en-US" baseline="-25000" dirty="0" smtClean="0">
                <a:sym typeface="Symbol"/>
              </a:rPr>
              <a:t>1</a:t>
            </a:r>
            <a:r>
              <a:rPr lang="en-US" dirty="0" smtClean="0">
                <a:sym typeface="Symbol"/>
              </a:rPr>
              <a:t>…</a:t>
            </a:r>
            <a:r>
              <a:rPr lang="en-US" dirty="0" err="1" smtClean="0">
                <a:sym typeface="Symbol"/>
              </a:rPr>
              <a:t>m</a:t>
            </a:r>
            <a:r>
              <a:rPr lang="en-US" baseline="-25000" dirty="0" err="1" smtClean="0">
                <a:sym typeface="Symbol"/>
              </a:rPr>
              <a:t>t</a:t>
            </a:r>
            <a:r>
              <a:rPr lang="en-US" dirty="0" smtClean="0">
                <a:sym typeface="Symbol"/>
              </a:rPr>
              <a:t>, where    </a:t>
            </a:r>
            <a:br>
              <a:rPr lang="en-US" dirty="0" smtClean="0">
                <a:sym typeface="Symbol"/>
              </a:rPr>
            </a:br>
            <a:r>
              <a:rPr lang="en-US" dirty="0" smtClean="0">
                <a:sym typeface="Symbol"/>
              </a:rPr>
              <a:t>                       m</a:t>
            </a:r>
            <a:r>
              <a:rPr lang="en-US" baseline="-25000" dirty="0" smtClean="0">
                <a:sym typeface="Symbol"/>
              </a:rPr>
              <a:t>i</a:t>
            </a:r>
            <a:r>
              <a:rPr lang="en-US" dirty="0" smtClean="0">
                <a:sym typeface="Symbol"/>
              </a:rPr>
              <a:t> := [c</a:t>
            </a:r>
            <a:r>
              <a:rPr lang="en-US" baseline="-25000" dirty="0" smtClean="0">
                <a:sym typeface="Symbol"/>
              </a:rPr>
              <a:t>i</a:t>
            </a:r>
            <a:r>
              <a:rPr lang="en-US" dirty="0" smtClean="0">
                <a:sym typeface="Symbol"/>
              </a:rPr>
              <a:t> - k mod 26]</a:t>
            </a:r>
          </a:p>
          <a:p>
            <a:endParaRPr lang="en-US" dirty="0">
              <a:sym typeface="Symbol"/>
            </a:endParaRPr>
          </a:p>
          <a:p>
            <a:r>
              <a:rPr lang="en-US" dirty="0" smtClean="0"/>
              <a:t>Can verify that correctness holds…</a:t>
            </a:r>
            <a:endParaRPr lang="en-US" dirty="0"/>
          </a:p>
        </p:txBody>
      </p:sp>
    </p:spTree>
    <p:extLst>
      <p:ext uri="{BB962C8B-B14F-4D97-AF65-F5344CB8AC3E}">
        <p14:creationId xmlns:p14="http://schemas.microsoft.com/office/powerpoint/2010/main" val="336854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 shift cipher secure?</a:t>
            </a:r>
            <a:endParaRPr lang="en-US" dirty="0"/>
          </a:p>
        </p:txBody>
      </p:sp>
      <p:sp>
        <p:nvSpPr>
          <p:cNvPr id="3" name="Content Placeholder 2"/>
          <p:cNvSpPr>
            <a:spLocks noGrp="1"/>
          </p:cNvSpPr>
          <p:nvPr>
            <p:ph idx="1"/>
          </p:nvPr>
        </p:nvSpPr>
        <p:spPr>
          <a:xfrm>
            <a:off x="457200" y="1600201"/>
            <a:ext cx="8382000" cy="4525963"/>
          </a:xfrm>
        </p:spPr>
        <p:txBody>
          <a:bodyPr>
            <a:normAutofit/>
          </a:bodyPr>
          <a:lstStyle/>
          <a:p>
            <a:r>
              <a:rPr lang="en-US" dirty="0" smtClean="0"/>
              <a:t>No -- only 26 possible keys!</a:t>
            </a:r>
          </a:p>
          <a:p>
            <a:pPr lvl="1"/>
            <a:r>
              <a:rPr lang="en-US" dirty="0" smtClean="0"/>
              <a:t>Given a </a:t>
            </a:r>
            <a:r>
              <a:rPr lang="en-US" dirty="0" err="1" smtClean="0"/>
              <a:t>ciphertext</a:t>
            </a:r>
            <a:r>
              <a:rPr lang="en-US" dirty="0" smtClean="0"/>
              <a:t>, try decrypting with every possible key</a:t>
            </a:r>
          </a:p>
          <a:p>
            <a:pPr lvl="1"/>
            <a:r>
              <a:rPr lang="en-US" dirty="0"/>
              <a:t>O</a:t>
            </a:r>
            <a:r>
              <a:rPr lang="en-US" dirty="0" smtClean="0"/>
              <a:t>nly one possibility will “make sense”</a:t>
            </a:r>
          </a:p>
          <a:p>
            <a:pPr lvl="1"/>
            <a:r>
              <a:rPr lang="en-US" dirty="0" smtClean="0"/>
              <a:t>(What assumptions are we making here?)</a:t>
            </a:r>
          </a:p>
          <a:p>
            <a:pPr lvl="1"/>
            <a:endParaRPr lang="en-US" dirty="0"/>
          </a:p>
          <a:p>
            <a:r>
              <a:rPr lang="en-US" dirty="0" smtClean="0"/>
              <a:t>Example of a “brute-force” or “exhaustive-search” attack</a:t>
            </a:r>
          </a:p>
          <a:p>
            <a:pPr lvl="1"/>
            <a:endParaRPr lang="en-US" dirty="0"/>
          </a:p>
        </p:txBody>
      </p:sp>
    </p:spTree>
    <p:extLst>
      <p:ext uri="{BB962C8B-B14F-4D97-AF65-F5344CB8AC3E}">
        <p14:creationId xmlns:p14="http://schemas.microsoft.com/office/powerpoint/2010/main" val="40806380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err="1" smtClean="0"/>
              <a:t>Ciphertext</a:t>
            </a:r>
            <a:r>
              <a:rPr lang="en-US" dirty="0"/>
              <a:t> </a:t>
            </a:r>
            <a:r>
              <a:rPr lang="en-US" dirty="0" err="1" smtClean="0">
                <a:latin typeface="Courier New" panose="02070309020205020404" pitchFamily="49" charset="0"/>
                <a:cs typeface="Courier New" panose="02070309020205020404" pitchFamily="49" charset="0"/>
              </a:rPr>
              <a:t>uryybjbeyq</a:t>
            </a:r>
            <a:endParaRPr lang="en-US" dirty="0" smtClean="0">
              <a:latin typeface="Courier New" panose="02070309020205020404" pitchFamily="49" charset="0"/>
              <a:cs typeface="Courier New" panose="02070309020205020404" pitchFamily="49" charset="0"/>
            </a:endParaRPr>
          </a:p>
          <a:p>
            <a:r>
              <a:rPr lang="en-US" dirty="0" smtClean="0"/>
              <a:t>Try every possible key…</a:t>
            </a:r>
          </a:p>
          <a:p>
            <a:pPr lvl="1"/>
            <a:r>
              <a:rPr lang="en-US" dirty="0" err="1">
                <a:latin typeface="Courier New" panose="02070309020205020404" pitchFamily="49" charset="0"/>
                <a:cs typeface="Courier New" panose="02070309020205020404" pitchFamily="49" charset="0"/>
              </a:rPr>
              <a:t>t</a:t>
            </a:r>
            <a:r>
              <a:rPr lang="en-US" dirty="0" err="1" smtClean="0">
                <a:latin typeface="Courier New" panose="02070309020205020404" pitchFamily="49" charset="0"/>
                <a:cs typeface="Courier New" panose="02070309020205020404" pitchFamily="49" charset="0"/>
              </a:rPr>
              <a:t>qxxaiadxp</a:t>
            </a:r>
            <a:endParaRPr lang="en-US" dirty="0" smtClean="0">
              <a:latin typeface="Courier New" panose="02070309020205020404" pitchFamily="49" charset="0"/>
              <a:cs typeface="Courier New" panose="02070309020205020404" pitchFamily="49" charset="0"/>
            </a:endParaRPr>
          </a:p>
          <a:p>
            <a:pPr lvl="1"/>
            <a:r>
              <a:rPr lang="en-US" dirty="0" err="1">
                <a:latin typeface="Courier New" panose="02070309020205020404" pitchFamily="49" charset="0"/>
                <a:cs typeface="Courier New" panose="02070309020205020404" pitchFamily="49" charset="0"/>
              </a:rPr>
              <a:t>s</a:t>
            </a:r>
            <a:r>
              <a:rPr lang="en-US" dirty="0" err="1" smtClean="0">
                <a:latin typeface="Courier New" panose="02070309020205020404" pitchFamily="49" charset="0"/>
                <a:cs typeface="Courier New" panose="02070309020205020404" pitchFamily="49" charset="0"/>
              </a:rPr>
              <a:t>pwwzhzcwo</a:t>
            </a:r>
            <a:endParaRPr lang="en-US" dirty="0" smtClean="0">
              <a:latin typeface="Courier New" panose="02070309020205020404" pitchFamily="49" charset="0"/>
              <a:cs typeface="Courier New" panose="02070309020205020404" pitchFamily="49" charset="0"/>
            </a:endParaRPr>
          </a:p>
          <a:p>
            <a:pPr lvl="1"/>
            <a:r>
              <a:rPr lang="en-US" dirty="0" smtClean="0"/>
              <a:t>…</a:t>
            </a:r>
          </a:p>
          <a:p>
            <a:pPr lvl="1"/>
            <a:r>
              <a:rPr lang="en-US" dirty="0" err="1">
                <a:latin typeface="Courier New" panose="02070309020205020404" pitchFamily="49" charset="0"/>
                <a:cs typeface="Courier New" panose="02070309020205020404" pitchFamily="49" charset="0"/>
              </a:rPr>
              <a:t>helloworld</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311784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dirty="0" smtClean="0"/>
              <a:t>With</a:t>
            </a:r>
            <a:r>
              <a:rPr lang="zh-CN" altLang="en-US" dirty="0" smtClean="0"/>
              <a:t> </a:t>
            </a:r>
            <a:r>
              <a:rPr lang="en-US" altLang="zh-CN" dirty="0" smtClean="0"/>
              <a:t>Significant</a:t>
            </a:r>
            <a:r>
              <a:rPr lang="zh-CN" altLang="en-US" dirty="0" smtClean="0"/>
              <a:t> </a:t>
            </a:r>
            <a:r>
              <a:rPr lang="en-US" altLang="zh-CN" dirty="0" smtClean="0"/>
              <a:t>Modifications</a:t>
            </a:r>
            <a:endParaRPr lang="en-US" dirty="0"/>
          </a:p>
        </p:txBody>
      </p:sp>
      <p:sp>
        <p:nvSpPr>
          <p:cNvPr id="3" name="Content Placeholder 2"/>
          <p:cNvSpPr>
            <a:spLocks noGrp="1"/>
          </p:cNvSpPr>
          <p:nvPr>
            <p:ph idx="1"/>
          </p:nvPr>
        </p:nvSpPr>
        <p:spPr>
          <a:xfrm>
            <a:off x="457200" y="1600201"/>
            <a:ext cx="8229600" cy="4952999"/>
          </a:xfrm>
        </p:spPr>
        <p:txBody>
          <a:bodyPr>
            <a:normAutofit fontScale="62500" lnSpcReduction="20000"/>
          </a:bodyPr>
          <a:lstStyle/>
          <a:p>
            <a:r>
              <a:rPr lang="en-US" altLang="zh-CN" sz="4200" dirty="0" smtClean="0"/>
              <a:t>Cross-listed</a:t>
            </a:r>
            <a:r>
              <a:rPr lang="zh-CN" altLang="en-US" sz="4200" dirty="0" smtClean="0"/>
              <a:t> </a:t>
            </a:r>
            <a:r>
              <a:rPr lang="en-US" altLang="zh-CN" sz="4200" dirty="0" smtClean="0"/>
              <a:t>course</a:t>
            </a:r>
          </a:p>
          <a:p>
            <a:r>
              <a:rPr lang="en-US" altLang="zh-CN" sz="4200" dirty="0" smtClean="0"/>
              <a:t>UMBC</a:t>
            </a:r>
            <a:r>
              <a:rPr lang="zh-CN" altLang="en-US" sz="4200" dirty="0" smtClean="0"/>
              <a:t> </a:t>
            </a:r>
            <a:r>
              <a:rPr lang="en-US" altLang="zh-CN" sz="4200" dirty="0"/>
              <a:t>does</a:t>
            </a:r>
            <a:r>
              <a:rPr lang="zh-CN" altLang="en-US" sz="4200" dirty="0"/>
              <a:t> </a:t>
            </a:r>
            <a:r>
              <a:rPr lang="en-US" altLang="zh-CN" sz="4200" dirty="0"/>
              <a:t>not</a:t>
            </a:r>
            <a:r>
              <a:rPr lang="zh-CN" altLang="en-US" sz="4200" dirty="0"/>
              <a:t> </a:t>
            </a:r>
            <a:r>
              <a:rPr lang="en-US" altLang="zh-CN" sz="4200" dirty="0"/>
              <a:t>have</a:t>
            </a:r>
            <a:r>
              <a:rPr lang="zh-CN" altLang="en-US" sz="4200" dirty="0"/>
              <a:t> </a:t>
            </a:r>
            <a:r>
              <a:rPr lang="en-US" altLang="zh-CN" sz="4200" dirty="0"/>
              <a:t>an</a:t>
            </a:r>
            <a:r>
              <a:rPr lang="zh-CN" altLang="en-US" sz="4200" dirty="0"/>
              <a:t> </a:t>
            </a:r>
            <a:r>
              <a:rPr lang="en-US" altLang="zh-CN" sz="4200" dirty="0"/>
              <a:t>advanced</a:t>
            </a:r>
            <a:r>
              <a:rPr lang="zh-CN" altLang="en-US" sz="4200" dirty="0"/>
              <a:t> </a:t>
            </a:r>
            <a:r>
              <a:rPr lang="en-US" altLang="zh-CN" sz="4200" dirty="0"/>
              <a:t>crypto</a:t>
            </a:r>
            <a:r>
              <a:rPr lang="zh-CN" altLang="en-US" sz="4200" dirty="0"/>
              <a:t> </a:t>
            </a:r>
            <a:r>
              <a:rPr lang="en-US" altLang="zh-CN" sz="4200" dirty="0"/>
              <a:t>class</a:t>
            </a:r>
          </a:p>
          <a:p>
            <a:pPr lvl="1"/>
            <a:r>
              <a:rPr lang="en-US" altLang="zh-CN" sz="3800" dirty="0" smtClean="0"/>
              <a:t>Teaching</a:t>
            </a:r>
            <a:r>
              <a:rPr lang="zh-CN" altLang="en-US" sz="3800" dirty="0" smtClean="0"/>
              <a:t> </a:t>
            </a:r>
            <a:r>
              <a:rPr lang="en-US" altLang="zh-CN" sz="3800" dirty="0"/>
              <a:t>what’s</a:t>
            </a:r>
            <a:r>
              <a:rPr lang="zh-CN" altLang="en-US" sz="3800" dirty="0"/>
              <a:t> </a:t>
            </a:r>
            <a:r>
              <a:rPr lang="en-US" altLang="zh-CN" sz="3800" dirty="0"/>
              <a:t>most</a:t>
            </a:r>
            <a:r>
              <a:rPr lang="zh-CN" altLang="en-US" sz="3800" dirty="0"/>
              <a:t> </a:t>
            </a:r>
            <a:r>
              <a:rPr lang="en-US" altLang="zh-CN" sz="3800" dirty="0" smtClean="0"/>
              <a:t>essential</a:t>
            </a:r>
          </a:p>
          <a:p>
            <a:pPr lvl="1"/>
            <a:r>
              <a:rPr lang="en-US" altLang="zh-CN" sz="3800" dirty="0" smtClean="0"/>
              <a:t>Focusing</a:t>
            </a:r>
            <a:r>
              <a:rPr lang="zh-CN" altLang="en-US" sz="3800" dirty="0" smtClean="0"/>
              <a:t> </a:t>
            </a:r>
            <a:r>
              <a:rPr lang="en-US" altLang="zh-CN" sz="3800" dirty="0" smtClean="0"/>
              <a:t>on</a:t>
            </a:r>
            <a:r>
              <a:rPr lang="zh-CN" altLang="en-US" sz="3800" dirty="0" smtClean="0"/>
              <a:t> </a:t>
            </a:r>
            <a:r>
              <a:rPr lang="en-US" altLang="zh-CN" sz="3800" dirty="0" smtClean="0"/>
              <a:t>practical</a:t>
            </a:r>
            <a:r>
              <a:rPr lang="zh-CN" altLang="en-US" sz="3800" dirty="0" smtClean="0"/>
              <a:t> </a:t>
            </a:r>
            <a:r>
              <a:rPr lang="en-US" altLang="zh-CN" sz="3800" dirty="0" smtClean="0"/>
              <a:t>things</a:t>
            </a:r>
            <a:endParaRPr lang="en-US" altLang="zh-CN" sz="3800" dirty="0"/>
          </a:p>
          <a:p>
            <a:pPr lvl="1"/>
            <a:r>
              <a:rPr lang="en-US" altLang="zh-CN" sz="3800" dirty="0" smtClean="0"/>
              <a:t>Including</a:t>
            </a:r>
            <a:r>
              <a:rPr lang="zh-CN" altLang="en-US" sz="3800" dirty="0" smtClean="0"/>
              <a:t> </a:t>
            </a:r>
            <a:r>
              <a:rPr lang="en-US" altLang="zh-CN" sz="3800" dirty="0" smtClean="0"/>
              <a:t>some</a:t>
            </a:r>
            <a:r>
              <a:rPr lang="zh-CN" altLang="en-US" sz="3800" dirty="0" smtClean="0"/>
              <a:t> </a:t>
            </a:r>
            <a:r>
              <a:rPr lang="en-US" altLang="zh-CN" sz="3800" dirty="0" smtClean="0"/>
              <a:t>advanced</a:t>
            </a:r>
            <a:r>
              <a:rPr lang="zh-CN" altLang="en-US" sz="3800" dirty="0" smtClean="0"/>
              <a:t> </a:t>
            </a:r>
            <a:r>
              <a:rPr lang="en-US" altLang="zh-CN" sz="3800" dirty="0" smtClean="0"/>
              <a:t>topics</a:t>
            </a:r>
            <a:r>
              <a:rPr lang="zh-CN" altLang="en-US" sz="3800" dirty="0" smtClean="0"/>
              <a:t> </a:t>
            </a:r>
            <a:r>
              <a:rPr lang="en-US" altLang="zh-CN" sz="3800" dirty="0" smtClean="0"/>
              <a:t>(not</a:t>
            </a:r>
            <a:r>
              <a:rPr lang="zh-CN" altLang="en-US" sz="3800" dirty="0" smtClean="0"/>
              <a:t> </a:t>
            </a:r>
            <a:r>
              <a:rPr lang="en-US" altLang="zh-CN" sz="3800" dirty="0" smtClean="0"/>
              <a:t>much)</a:t>
            </a:r>
            <a:endParaRPr lang="en-US" altLang="zh-CN" sz="3800" dirty="0"/>
          </a:p>
          <a:p>
            <a:pPr lvl="1"/>
            <a:r>
              <a:rPr lang="en-US" altLang="zh-CN" sz="3800" dirty="0"/>
              <a:t>Adding</a:t>
            </a:r>
            <a:r>
              <a:rPr lang="zh-CN" altLang="en-US" sz="3800" dirty="0"/>
              <a:t> </a:t>
            </a:r>
            <a:r>
              <a:rPr lang="en-US" altLang="zh-CN" sz="3800" dirty="0"/>
              <a:t>blockchains</a:t>
            </a:r>
          </a:p>
          <a:p>
            <a:endParaRPr lang="en-US" altLang="zh-CN" sz="4200" dirty="0" smtClean="0"/>
          </a:p>
          <a:p>
            <a:r>
              <a:rPr lang="en-US" altLang="zh-CN" sz="4200" dirty="0" smtClean="0"/>
              <a:t>Removing</a:t>
            </a:r>
            <a:r>
              <a:rPr lang="zh-CN" altLang="en-US" sz="4200" dirty="0" smtClean="0"/>
              <a:t> </a:t>
            </a:r>
            <a:r>
              <a:rPr lang="en-US" altLang="zh-CN" sz="4200" dirty="0" smtClean="0"/>
              <a:t>the</a:t>
            </a:r>
            <a:r>
              <a:rPr lang="zh-CN" altLang="en-US" sz="4200" dirty="0" smtClean="0"/>
              <a:t> </a:t>
            </a:r>
            <a:r>
              <a:rPr lang="en-US" altLang="zh-CN" sz="4200" dirty="0" smtClean="0"/>
              <a:t>underlying</a:t>
            </a:r>
            <a:r>
              <a:rPr lang="zh-CN" altLang="en-US" sz="4200" dirty="0" smtClean="0"/>
              <a:t> </a:t>
            </a:r>
            <a:r>
              <a:rPr lang="en-US" altLang="zh-CN" sz="4200" dirty="0" smtClean="0"/>
              <a:t>design</a:t>
            </a:r>
            <a:r>
              <a:rPr lang="zh-CN" altLang="en-US" sz="4200" dirty="0" smtClean="0"/>
              <a:t> </a:t>
            </a:r>
            <a:r>
              <a:rPr lang="en-US" altLang="zh-CN" sz="4200" dirty="0" smtClean="0"/>
              <a:t>of</a:t>
            </a:r>
            <a:r>
              <a:rPr lang="zh-CN" altLang="en-US" sz="4200" dirty="0" smtClean="0"/>
              <a:t> </a:t>
            </a:r>
            <a:r>
              <a:rPr lang="en-US" altLang="zh-CN" sz="4200" dirty="0" err="1" smtClean="0"/>
              <a:t>blockcipher</a:t>
            </a:r>
            <a:r>
              <a:rPr lang="zh-CN" altLang="en-US" sz="4200" dirty="0" smtClean="0"/>
              <a:t> </a:t>
            </a:r>
            <a:r>
              <a:rPr lang="en-US" altLang="zh-CN" sz="4200" dirty="0" smtClean="0"/>
              <a:t>design</a:t>
            </a:r>
          </a:p>
          <a:p>
            <a:r>
              <a:rPr lang="en-US" altLang="zh-CN" sz="4200" dirty="0" smtClean="0"/>
              <a:t>Removing</a:t>
            </a:r>
            <a:r>
              <a:rPr lang="zh-CN" altLang="en-US" sz="4200" dirty="0" smtClean="0"/>
              <a:t> </a:t>
            </a:r>
            <a:r>
              <a:rPr lang="en-US" altLang="zh-CN" sz="4200" dirty="0" smtClean="0"/>
              <a:t>stream</a:t>
            </a:r>
            <a:r>
              <a:rPr lang="zh-CN" altLang="en-US" sz="4200" dirty="0" smtClean="0"/>
              <a:t> </a:t>
            </a:r>
            <a:r>
              <a:rPr lang="en-US" altLang="zh-CN" sz="4200" dirty="0" smtClean="0"/>
              <a:t>cipher</a:t>
            </a:r>
            <a:r>
              <a:rPr lang="zh-CN" altLang="en-US" sz="4200" dirty="0" smtClean="0"/>
              <a:t> </a:t>
            </a:r>
            <a:r>
              <a:rPr lang="en-US" altLang="zh-CN" sz="4200" dirty="0" smtClean="0"/>
              <a:t>design</a:t>
            </a:r>
          </a:p>
          <a:p>
            <a:endParaRPr lang="en-US" altLang="zh-CN" sz="4200" dirty="0" smtClean="0"/>
          </a:p>
          <a:p>
            <a:r>
              <a:rPr lang="en-US" altLang="zh-CN" sz="4200" dirty="0" smtClean="0"/>
              <a:t>At</a:t>
            </a:r>
            <a:r>
              <a:rPr lang="zh-CN" altLang="en-US" sz="4200" dirty="0" smtClean="0"/>
              <a:t> </a:t>
            </a:r>
            <a:r>
              <a:rPr lang="en-US" altLang="zh-CN" sz="4200" dirty="0" smtClean="0"/>
              <a:t>a</a:t>
            </a:r>
            <a:r>
              <a:rPr lang="zh-CN" altLang="en-US" sz="4200" dirty="0" smtClean="0"/>
              <a:t> </a:t>
            </a:r>
            <a:r>
              <a:rPr lang="en-US" altLang="zh-CN" sz="4200" dirty="0" smtClean="0"/>
              <a:t>slightly</a:t>
            </a:r>
            <a:r>
              <a:rPr lang="zh-CN" altLang="en-US" sz="4200" dirty="0" smtClean="0"/>
              <a:t> </a:t>
            </a:r>
            <a:r>
              <a:rPr lang="en-US" altLang="zh-CN" sz="4200" dirty="0" smtClean="0"/>
              <a:t>slower</a:t>
            </a:r>
            <a:r>
              <a:rPr lang="zh-CN" altLang="en-US" sz="4200" dirty="0" smtClean="0"/>
              <a:t> </a:t>
            </a:r>
            <a:r>
              <a:rPr lang="en-US" altLang="zh-CN" sz="4200" dirty="0" smtClean="0"/>
              <a:t>pace</a:t>
            </a:r>
          </a:p>
          <a:p>
            <a:r>
              <a:rPr lang="en-US" altLang="zh-CN" sz="4200" dirty="0" smtClean="0"/>
              <a:t>Our</a:t>
            </a:r>
            <a:r>
              <a:rPr lang="zh-CN" altLang="en-US" sz="4200" dirty="0" smtClean="0"/>
              <a:t> </a:t>
            </a:r>
            <a:r>
              <a:rPr lang="en-US" altLang="zh-CN" sz="4200" dirty="0" smtClean="0"/>
              <a:t>semester</a:t>
            </a:r>
            <a:r>
              <a:rPr lang="zh-CN" altLang="en-US" sz="4200" dirty="0" smtClean="0"/>
              <a:t> </a:t>
            </a:r>
            <a:r>
              <a:rPr lang="en-US" altLang="zh-CN" sz="4200" dirty="0" smtClean="0"/>
              <a:t>is</a:t>
            </a:r>
            <a:r>
              <a:rPr lang="zh-CN" altLang="en-US" sz="4200" dirty="0" smtClean="0"/>
              <a:t> </a:t>
            </a:r>
            <a:r>
              <a:rPr lang="en-US" altLang="zh-CN" sz="4200" dirty="0" smtClean="0"/>
              <a:t>shorter</a:t>
            </a:r>
            <a:r>
              <a:rPr lang="zh-CN" altLang="en-US" sz="4200" dirty="0" smtClean="0"/>
              <a:t> </a:t>
            </a:r>
            <a:r>
              <a:rPr lang="en-US" altLang="zh-CN" sz="4200" dirty="0" smtClean="0"/>
              <a:t>than</a:t>
            </a:r>
            <a:r>
              <a:rPr lang="zh-CN" altLang="en-US" sz="4200" dirty="0" smtClean="0"/>
              <a:t> </a:t>
            </a:r>
            <a:r>
              <a:rPr lang="en-US" altLang="zh-CN" sz="4200" dirty="0" smtClean="0"/>
              <a:t>that</a:t>
            </a:r>
            <a:r>
              <a:rPr lang="zh-CN" altLang="en-US" sz="4200" dirty="0" smtClean="0"/>
              <a:t> </a:t>
            </a:r>
            <a:r>
              <a:rPr lang="en-US" altLang="zh-CN" sz="4200" smtClean="0"/>
              <a:t>of</a:t>
            </a:r>
            <a:r>
              <a:rPr lang="zh-CN" altLang="en-US" sz="4200" smtClean="0"/>
              <a:t> </a:t>
            </a:r>
            <a:r>
              <a:rPr lang="en-US" altLang="zh-CN" sz="4200" dirty="0" smtClean="0"/>
              <a:t>College</a:t>
            </a:r>
            <a:r>
              <a:rPr lang="zh-CN" altLang="en-US" sz="4200" dirty="0" smtClean="0"/>
              <a:t> </a:t>
            </a:r>
            <a:r>
              <a:rPr lang="en-US" altLang="zh-CN" sz="4200" dirty="0" smtClean="0"/>
              <a:t>Park</a:t>
            </a:r>
          </a:p>
          <a:p>
            <a:endParaRPr lang="en-US" altLang="zh-CN" sz="4200" dirty="0"/>
          </a:p>
          <a:p>
            <a:endParaRPr lang="en-US" altLang="zh-CN" sz="4200" dirty="0" smtClean="0"/>
          </a:p>
          <a:p>
            <a:endParaRPr lang="en-US" sz="4200" dirty="0"/>
          </a:p>
        </p:txBody>
      </p:sp>
    </p:spTree>
    <p:extLst>
      <p:ext uri="{BB962C8B-B14F-4D97-AF65-F5344CB8AC3E}">
        <p14:creationId xmlns:p14="http://schemas.microsoft.com/office/powerpoint/2010/main" val="185149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Necessary administrative stuff</a:t>
            </a:r>
            <a:endParaRPr lang="en-US" dirty="0"/>
          </a:p>
        </p:txBody>
      </p:sp>
      <p:sp>
        <p:nvSpPr>
          <p:cNvPr id="3" name="Content Placeholder 2"/>
          <p:cNvSpPr>
            <a:spLocks noGrp="1"/>
          </p:cNvSpPr>
          <p:nvPr>
            <p:ph idx="1"/>
          </p:nvPr>
        </p:nvSpPr>
        <p:spPr/>
        <p:txBody>
          <a:bodyPr>
            <a:normAutofit/>
          </a:bodyPr>
          <a:lstStyle/>
          <a:p>
            <a:r>
              <a:rPr lang="en-US" dirty="0" smtClean="0"/>
              <a:t>Course webpage</a:t>
            </a:r>
          </a:p>
          <a:p>
            <a:pPr lvl="1"/>
            <a:r>
              <a:rPr lang="en-US" dirty="0">
                <a:hlinkClick r:id="rId2"/>
              </a:rPr>
              <a:t>https://www.csee.umbc.edu/~</a:t>
            </a:r>
            <a:r>
              <a:rPr lang="en-US" dirty="0" smtClean="0">
                <a:hlinkClick r:id="rId2"/>
              </a:rPr>
              <a:t>hbzhang/teaching.html</a:t>
            </a:r>
            <a:endParaRPr lang="en-US" dirty="0" smtClean="0"/>
          </a:p>
          <a:p>
            <a:pPr lvl="2"/>
            <a:r>
              <a:rPr lang="en-US" altLang="zh-CN" dirty="0" smtClean="0"/>
              <a:t>Or</a:t>
            </a:r>
            <a:r>
              <a:rPr lang="zh-CN" altLang="en-US" dirty="0" smtClean="0"/>
              <a:t> </a:t>
            </a:r>
            <a:r>
              <a:rPr lang="en-US" altLang="zh-CN" dirty="0" smtClean="0"/>
              <a:t>Google</a:t>
            </a:r>
            <a:r>
              <a:rPr lang="zh-CN" altLang="en-US" dirty="0" smtClean="0"/>
              <a:t> </a:t>
            </a:r>
            <a:r>
              <a:rPr lang="en-US" altLang="zh-CN" dirty="0" smtClean="0"/>
              <a:t>Haibin</a:t>
            </a:r>
            <a:r>
              <a:rPr lang="zh-CN" altLang="en-US" dirty="0" smtClean="0"/>
              <a:t> </a:t>
            </a:r>
            <a:r>
              <a:rPr lang="en-US" altLang="zh-CN" dirty="0" smtClean="0"/>
              <a:t>Zhang</a:t>
            </a:r>
            <a:r>
              <a:rPr lang="zh-CN" altLang="en-US" dirty="0" smtClean="0"/>
              <a:t> </a:t>
            </a:r>
            <a:r>
              <a:rPr lang="en-US" altLang="zh-CN" dirty="0" smtClean="0"/>
              <a:t>+</a:t>
            </a:r>
            <a:r>
              <a:rPr lang="zh-CN" altLang="en-US" dirty="0" smtClean="0"/>
              <a:t> </a:t>
            </a:r>
            <a:r>
              <a:rPr lang="en-US" altLang="zh-CN" dirty="0" smtClean="0"/>
              <a:t>UMBC</a:t>
            </a:r>
            <a:endParaRPr lang="en-US" dirty="0"/>
          </a:p>
          <a:p>
            <a:pPr lvl="1"/>
            <a:r>
              <a:rPr lang="en-US" dirty="0" smtClean="0"/>
              <a:t>Prerequisites/information posted there</a:t>
            </a:r>
          </a:p>
          <a:p>
            <a:pPr lvl="1"/>
            <a:r>
              <a:rPr lang="en-US" dirty="0" smtClean="0"/>
              <a:t>Syllabus posted there</a:t>
            </a:r>
          </a:p>
          <a:p>
            <a:pPr lvl="1"/>
            <a:r>
              <a:rPr lang="en-US" dirty="0" smtClean="0"/>
              <a:t>HWs posted there</a:t>
            </a:r>
          </a:p>
          <a:p>
            <a:pPr lvl="1"/>
            <a:r>
              <a:rPr lang="en-US" dirty="0" smtClean="0"/>
              <a:t>Announcements posted there</a:t>
            </a:r>
          </a:p>
        </p:txBody>
      </p:sp>
    </p:spTree>
    <p:extLst>
      <p:ext uri="{BB962C8B-B14F-4D97-AF65-F5344CB8AC3E}">
        <p14:creationId xmlns:p14="http://schemas.microsoft.com/office/powerpoint/2010/main" val="1552419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Necessary administrative stuff</a:t>
            </a:r>
          </a:p>
        </p:txBody>
      </p:sp>
      <p:sp>
        <p:nvSpPr>
          <p:cNvPr id="3" name="Content Placeholder 2"/>
          <p:cNvSpPr>
            <a:spLocks noGrp="1"/>
          </p:cNvSpPr>
          <p:nvPr>
            <p:ph idx="1"/>
          </p:nvPr>
        </p:nvSpPr>
        <p:spPr/>
        <p:txBody>
          <a:bodyPr/>
          <a:lstStyle/>
          <a:p>
            <a:r>
              <a:rPr lang="en-US" dirty="0" smtClean="0"/>
              <a:t>Historically, 10-15% of the class drops by end of first full </a:t>
            </a:r>
            <a:r>
              <a:rPr lang="en-US" dirty="0" smtClean="0"/>
              <a:t>week</a:t>
            </a:r>
            <a:endParaRPr lang="en-US" dirty="0" smtClean="0"/>
          </a:p>
          <a:p>
            <a:r>
              <a:rPr lang="en-US" altLang="zh-CN" dirty="0" smtClean="0"/>
              <a:t>More</a:t>
            </a:r>
            <a:r>
              <a:rPr lang="zh-CN" altLang="en-US" dirty="0" smtClean="0"/>
              <a:t> </a:t>
            </a:r>
            <a:r>
              <a:rPr lang="en-US" altLang="zh-CN" dirty="0" smtClean="0"/>
              <a:t>may</a:t>
            </a:r>
            <a:r>
              <a:rPr lang="zh-CN" altLang="en-US" dirty="0" smtClean="0"/>
              <a:t> </a:t>
            </a:r>
            <a:r>
              <a:rPr lang="en-US" altLang="zh-CN" dirty="0" smtClean="0"/>
              <a:t>drop</a:t>
            </a:r>
            <a:r>
              <a:rPr lang="zh-CN" altLang="en-US" dirty="0" smtClean="0"/>
              <a:t> </a:t>
            </a:r>
            <a:r>
              <a:rPr lang="en-US" altLang="zh-CN" dirty="0" smtClean="0"/>
              <a:t>after</a:t>
            </a:r>
            <a:r>
              <a:rPr lang="zh-CN" altLang="en-US" dirty="0" smtClean="0"/>
              <a:t> </a:t>
            </a:r>
            <a:r>
              <a:rPr lang="en-US" altLang="zh-CN" dirty="0" smtClean="0"/>
              <a:t>a</a:t>
            </a:r>
            <a:r>
              <a:rPr lang="zh-CN" altLang="en-US" dirty="0" smtClean="0"/>
              <a:t> </a:t>
            </a:r>
            <a:r>
              <a:rPr lang="en-US" altLang="zh-CN" dirty="0" smtClean="0"/>
              <a:t>while</a:t>
            </a:r>
            <a:r>
              <a:rPr lang="zh-CN" altLang="en-US" dirty="0"/>
              <a:t> </a:t>
            </a:r>
            <a:r>
              <a:rPr lang="en-US" altLang="zh-CN" dirty="0" smtClean="0"/>
              <a:t>(or</a:t>
            </a:r>
            <a:r>
              <a:rPr lang="zh-CN" altLang="en-US" dirty="0" smtClean="0"/>
              <a:t> </a:t>
            </a:r>
            <a:r>
              <a:rPr lang="en-US" altLang="zh-CN" dirty="0" smtClean="0"/>
              <a:t>not</a:t>
            </a:r>
            <a:r>
              <a:rPr lang="en-US" altLang="zh-CN" dirty="0" smtClean="0"/>
              <a:t>)</a:t>
            </a:r>
          </a:p>
          <a:p>
            <a:pPr marL="742950" lvl="2" indent="-342900"/>
            <a:r>
              <a:rPr lang="en-US" dirty="0"/>
              <a:t>If you are trying to get in, do the first HW even if not yet admitted</a:t>
            </a:r>
          </a:p>
          <a:p>
            <a:endParaRPr lang="en-US" altLang="zh-CN" dirty="0" smtClean="0"/>
          </a:p>
          <a:p>
            <a:r>
              <a:rPr lang="en-US" altLang="zh-CN" dirty="0" smtClean="0"/>
              <a:t>If</a:t>
            </a:r>
            <a:r>
              <a:rPr lang="zh-CN" altLang="en-US" dirty="0" smtClean="0"/>
              <a:t> </a:t>
            </a:r>
            <a:r>
              <a:rPr lang="en-US" altLang="zh-CN" dirty="0" smtClean="0"/>
              <a:t>you</a:t>
            </a:r>
            <a:r>
              <a:rPr lang="zh-CN" altLang="en-US" dirty="0" smtClean="0"/>
              <a:t> </a:t>
            </a:r>
            <a:r>
              <a:rPr lang="en-US" altLang="zh-CN" dirty="0" smtClean="0"/>
              <a:t>do</a:t>
            </a:r>
            <a:r>
              <a:rPr lang="zh-CN" altLang="en-US" dirty="0" smtClean="0"/>
              <a:t> </a:t>
            </a:r>
            <a:r>
              <a:rPr lang="en-US" altLang="zh-CN" dirty="0" smtClean="0"/>
              <a:t>not</a:t>
            </a:r>
            <a:r>
              <a:rPr lang="zh-CN" altLang="en-US" dirty="0" smtClean="0"/>
              <a:t> </a:t>
            </a:r>
            <a:r>
              <a:rPr lang="en-US" altLang="zh-CN" dirty="0" smtClean="0"/>
              <a:t>do</a:t>
            </a:r>
            <a:r>
              <a:rPr lang="zh-CN" altLang="en-US" dirty="0" smtClean="0"/>
              <a:t> </a:t>
            </a:r>
            <a:r>
              <a:rPr lang="en-US" altLang="zh-CN" dirty="0" smtClean="0"/>
              <a:t>the</a:t>
            </a:r>
            <a:r>
              <a:rPr lang="zh-CN" altLang="en-US" dirty="0" smtClean="0"/>
              <a:t> </a:t>
            </a:r>
            <a:r>
              <a:rPr lang="en-US" altLang="zh-CN" dirty="0" smtClean="0"/>
              <a:t>first</a:t>
            </a:r>
            <a:r>
              <a:rPr lang="zh-CN" altLang="en-US" dirty="0" smtClean="0"/>
              <a:t> </a:t>
            </a:r>
            <a:r>
              <a:rPr lang="en-US" altLang="zh-CN" dirty="0" smtClean="0"/>
              <a:t>HW</a:t>
            </a:r>
            <a:r>
              <a:rPr lang="zh-CN" altLang="en-US" dirty="0" smtClean="0"/>
              <a:t> </a:t>
            </a:r>
            <a:r>
              <a:rPr lang="en-US" altLang="zh-CN" dirty="0" smtClean="0"/>
              <a:t>and</a:t>
            </a:r>
            <a:r>
              <a:rPr lang="zh-CN" altLang="en-US" dirty="0" smtClean="0"/>
              <a:t> </a:t>
            </a:r>
            <a:r>
              <a:rPr lang="en-US" altLang="zh-CN" dirty="0" smtClean="0"/>
              <a:t>enroll</a:t>
            </a:r>
            <a:r>
              <a:rPr lang="zh-CN" altLang="en-US" dirty="0" smtClean="0"/>
              <a:t> </a:t>
            </a:r>
            <a:r>
              <a:rPr lang="en-US" altLang="zh-CN" dirty="0" smtClean="0"/>
              <a:t>late,</a:t>
            </a:r>
            <a:r>
              <a:rPr lang="zh-CN" altLang="en-US" dirty="0" smtClean="0"/>
              <a:t> </a:t>
            </a:r>
            <a:r>
              <a:rPr lang="en-US" altLang="zh-CN" dirty="0" smtClean="0"/>
              <a:t>you</a:t>
            </a:r>
            <a:r>
              <a:rPr lang="zh-CN" altLang="en-US" dirty="0" smtClean="0"/>
              <a:t> </a:t>
            </a:r>
            <a:r>
              <a:rPr lang="en-US" altLang="zh-CN" dirty="0" smtClean="0"/>
              <a:t>do</a:t>
            </a:r>
            <a:r>
              <a:rPr lang="zh-CN" altLang="en-US" dirty="0" smtClean="0"/>
              <a:t> </a:t>
            </a:r>
            <a:r>
              <a:rPr lang="en-US" altLang="zh-CN" dirty="0" smtClean="0"/>
              <a:t>not</a:t>
            </a:r>
            <a:r>
              <a:rPr lang="zh-CN" altLang="en-US" dirty="0" smtClean="0"/>
              <a:t> </a:t>
            </a:r>
            <a:r>
              <a:rPr lang="en-US" altLang="zh-CN" dirty="0" smtClean="0"/>
              <a:t>get</a:t>
            </a:r>
            <a:r>
              <a:rPr lang="zh-CN" altLang="en-US" dirty="0" smtClean="0"/>
              <a:t> </a:t>
            </a:r>
            <a:r>
              <a:rPr lang="en-US" altLang="zh-CN" dirty="0" smtClean="0"/>
              <a:t>credit.</a:t>
            </a:r>
            <a:r>
              <a:rPr lang="zh-CN" altLang="en-US" dirty="0" smtClean="0"/>
              <a:t> </a:t>
            </a:r>
            <a:endParaRPr lang="en-US" dirty="0" smtClean="0"/>
          </a:p>
        </p:txBody>
      </p:sp>
    </p:spTree>
    <p:extLst>
      <p:ext uri="{BB962C8B-B14F-4D97-AF65-F5344CB8AC3E}">
        <p14:creationId xmlns:p14="http://schemas.microsoft.com/office/powerpoint/2010/main" val="1194448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a:t>
            </a:r>
            <a:endParaRPr lang="en-US" dirty="0"/>
          </a:p>
        </p:txBody>
      </p:sp>
      <p:sp>
        <p:nvSpPr>
          <p:cNvPr id="3" name="Content Placeholder 2"/>
          <p:cNvSpPr>
            <a:spLocks noGrp="1"/>
          </p:cNvSpPr>
          <p:nvPr>
            <p:ph idx="1"/>
          </p:nvPr>
        </p:nvSpPr>
        <p:spPr/>
        <p:txBody>
          <a:bodyPr/>
          <a:lstStyle/>
          <a:p>
            <a:r>
              <a:rPr lang="en-US" altLang="zh-CN" dirty="0" smtClean="0"/>
              <a:t>Chao</a:t>
            </a:r>
            <a:r>
              <a:rPr lang="zh-CN" altLang="en-US" dirty="0" smtClean="0"/>
              <a:t> </a:t>
            </a:r>
            <a:r>
              <a:rPr lang="en-US" altLang="zh-CN" dirty="0" smtClean="0"/>
              <a:t>Liu</a:t>
            </a:r>
          </a:p>
          <a:p>
            <a:r>
              <a:rPr lang="en-US" altLang="zh-CN" dirty="0" smtClean="0"/>
              <a:t>Half-time</a:t>
            </a:r>
            <a:r>
              <a:rPr lang="zh-CN" altLang="en-US" dirty="0" smtClean="0"/>
              <a:t> </a:t>
            </a:r>
            <a:r>
              <a:rPr lang="en-US" altLang="zh-CN" dirty="0" smtClean="0"/>
              <a:t>TA</a:t>
            </a:r>
            <a:endParaRPr lang="en-US" altLang="zh-CN" dirty="0" smtClean="0"/>
          </a:p>
          <a:p>
            <a:r>
              <a:rPr lang="en-US" dirty="0" smtClean="0"/>
              <a:t>chaoliu717@umbc.edu</a:t>
            </a:r>
            <a:endParaRPr lang="en-US" dirty="0"/>
          </a:p>
        </p:txBody>
      </p:sp>
    </p:spTree>
    <p:extLst>
      <p:ext uri="{BB962C8B-B14F-4D97-AF65-F5344CB8AC3E}">
        <p14:creationId xmlns:p14="http://schemas.microsoft.com/office/powerpoint/2010/main" val="2182569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a tough class</a:t>
            </a:r>
            <a:endParaRPr lang="en-US" dirty="0"/>
          </a:p>
        </p:txBody>
      </p:sp>
      <p:sp>
        <p:nvSpPr>
          <p:cNvPr id="3" name="Content Placeholder 2"/>
          <p:cNvSpPr>
            <a:spLocks noGrp="1"/>
          </p:cNvSpPr>
          <p:nvPr>
            <p:ph idx="1"/>
          </p:nvPr>
        </p:nvSpPr>
        <p:spPr>
          <a:xfrm>
            <a:off x="457200" y="1600201"/>
            <a:ext cx="8229600" cy="4952999"/>
          </a:xfrm>
        </p:spPr>
        <p:txBody>
          <a:bodyPr>
            <a:normAutofit/>
          </a:bodyPr>
          <a:lstStyle/>
          <a:p>
            <a:r>
              <a:rPr lang="en-US" dirty="0" smtClean="0"/>
              <a:t>Mathematical prerequisites</a:t>
            </a:r>
          </a:p>
          <a:p>
            <a:pPr lvl="1"/>
            <a:r>
              <a:rPr lang="en-US" dirty="0" smtClean="0"/>
              <a:t>Discrete math, probability, modular arithmetic</a:t>
            </a:r>
          </a:p>
          <a:p>
            <a:r>
              <a:rPr lang="en-US" dirty="0" smtClean="0"/>
              <a:t>Requires mathematical maturity</a:t>
            </a:r>
          </a:p>
          <a:p>
            <a:pPr lvl="1"/>
            <a:r>
              <a:rPr lang="en-US" dirty="0" smtClean="0"/>
              <a:t>Proofs, abstraction</a:t>
            </a:r>
          </a:p>
        </p:txBody>
      </p:sp>
    </p:spTree>
    <p:extLst>
      <p:ext uri="{BB962C8B-B14F-4D97-AF65-F5344CB8AC3E}">
        <p14:creationId xmlns:p14="http://schemas.microsoft.com/office/powerpoint/2010/main" val="2318370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a tough class</a:t>
            </a:r>
            <a:endParaRPr lang="en-US" dirty="0"/>
          </a:p>
        </p:txBody>
      </p:sp>
      <p:sp>
        <p:nvSpPr>
          <p:cNvPr id="3" name="Content Placeholder 2"/>
          <p:cNvSpPr>
            <a:spLocks noGrp="1"/>
          </p:cNvSpPr>
          <p:nvPr>
            <p:ph idx="1"/>
          </p:nvPr>
        </p:nvSpPr>
        <p:spPr/>
        <p:txBody>
          <a:bodyPr>
            <a:normAutofit/>
          </a:bodyPr>
          <a:lstStyle/>
          <a:p>
            <a:r>
              <a:rPr lang="en-US" dirty="0"/>
              <a:t>CS prerequisites</a:t>
            </a:r>
          </a:p>
          <a:p>
            <a:pPr lvl="1"/>
            <a:r>
              <a:rPr lang="en-US" dirty="0"/>
              <a:t>Binary, hex, pseudocode/algorithms, big-O </a:t>
            </a:r>
            <a:r>
              <a:rPr lang="en-US" dirty="0" smtClean="0"/>
              <a:t>notation</a:t>
            </a:r>
          </a:p>
          <a:p>
            <a:pPr lvl="1"/>
            <a:r>
              <a:rPr lang="en-US" altLang="zh-CN" dirty="0" smtClean="0"/>
              <a:t>(Theory</a:t>
            </a:r>
            <a:r>
              <a:rPr lang="zh-CN" altLang="en-US" dirty="0" smtClean="0"/>
              <a:t> </a:t>
            </a:r>
            <a:r>
              <a:rPr lang="en-US" altLang="zh-CN" dirty="0" smtClean="0"/>
              <a:t>of</a:t>
            </a:r>
            <a:r>
              <a:rPr lang="zh-CN" altLang="en-US" dirty="0" smtClean="0"/>
              <a:t> </a:t>
            </a:r>
            <a:r>
              <a:rPr lang="en-US" altLang="zh-CN" dirty="0" smtClean="0"/>
              <a:t>computation/computational</a:t>
            </a:r>
            <a:r>
              <a:rPr lang="zh-CN" altLang="en-US" dirty="0" smtClean="0"/>
              <a:t> </a:t>
            </a:r>
            <a:r>
              <a:rPr lang="en-US" altLang="zh-CN" dirty="0" smtClean="0"/>
              <a:t>complexity/Reduction)</a:t>
            </a:r>
            <a:endParaRPr lang="en-US" dirty="0"/>
          </a:p>
          <a:p>
            <a:r>
              <a:rPr lang="en-US" dirty="0"/>
              <a:t>Programming assignments</a:t>
            </a:r>
          </a:p>
          <a:p>
            <a:pPr lvl="1"/>
            <a:r>
              <a:rPr lang="en-US" dirty="0" smtClean="0"/>
              <a:t>Hard part should not be the programming, but the thought behind it</a:t>
            </a:r>
          </a:p>
          <a:p>
            <a:pPr lvl="1"/>
            <a:r>
              <a:rPr lang="en-US" dirty="0" smtClean="0"/>
              <a:t>Flexibility in choice of language</a:t>
            </a:r>
            <a:endParaRPr lang="en-US" dirty="0"/>
          </a:p>
        </p:txBody>
      </p:sp>
    </p:spTree>
    <p:extLst>
      <p:ext uri="{BB962C8B-B14F-4D97-AF65-F5344CB8AC3E}">
        <p14:creationId xmlns:p14="http://schemas.microsoft.com/office/powerpoint/2010/main" val="284665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3222</TotalTime>
  <Words>1443</Words>
  <Application>Microsoft Macintosh PowerPoint</Application>
  <PresentationFormat>On-screen Show (4:3)</PresentationFormat>
  <Paragraphs>261</Paragraphs>
  <Slides>38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Calibri</vt:lpstr>
      <vt:lpstr>Courier New</vt:lpstr>
      <vt:lpstr>Mangal</vt:lpstr>
      <vt:lpstr>Monotype Corsiva</vt:lpstr>
      <vt:lpstr>Symbol</vt:lpstr>
      <vt:lpstr>Wingdings</vt:lpstr>
      <vt:lpstr>宋体</vt:lpstr>
      <vt:lpstr>Arial</vt:lpstr>
      <vt:lpstr>Office Theme</vt:lpstr>
      <vt:lpstr>Cryptography</vt:lpstr>
      <vt:lpstr>Welcome!</vt:lpstr>
      <vt:lpstr>Somewhat A replication of UMD Crypto</vt:lpstr>
      <vt:lpstr>With Significant Modifications</vt:lpstr>
      <vt:lpstr>Necessary administrative stuff</vt:lpstr>
      <vt:lpstr>Necessary administrative stuff</vt:lpstr>
      <vt:lpstr>TA</vt:lpstr>
      <vt:lpstr>This is a tough class</vt:lpstr>
      <vt:lpstr>This is a tough class</vt:lpstr>
      <vt:lpstr>Active Learning</vt:lpstr>
      <vt:lpstr>Textbook</vt:lpstr>
      <vt:lpstr>HWs/exams</vt:lpstr>
      <vt:lpstr>Need to Attend Every Lecture</vt:lpstr>
      <vt:lpstr>Evaluation</vt:lpstr>
      <vt:lpstr>How to reach me</vt:lpstr>
      <vt:lpstr>PowerPoint Presentation</vt:lpstr>
      <vt:lpstr>Course goals</vt:lpstr>
      <vt:lpstr>Course non-goals</vt:lpstr>
      <vt:lpstr>Cryptography (historically)</vt:lpstr>
      <vt:lpstr>Modern cryptography</vt:lpstr>
      <vt:lpstr>Modern cryptography</vt:lpstr>
      <vt:lpstr>Modern cryptography</vt:lpstr>
      <vt:lpstr>Cryptography (historically)</vt:lpstr>
      <vt:lpstr>Modern cryptography</vt:lpstr>
      <vt:lpstr>Rough course outline</vt:lpstr>
      <vt:lpstr>Classical Cryptography</vt:lpstr>
      <vt:lpstr>Motivation</vt:lpstr>
      <vt:lpstr>Classical cryptography</vt:lpstr>
      <vt:lpstr>Classical cryptography</vt:lpstr>
      <vt:lpstr>Private-key encryption</vt:lpstr>
      <vt:lpstr>Private-key encryption</vt:lpstr>
      <vt:lpstr>Private-key encryption</vt:lpstr>
      <vt:lpstr>Kerckhoffs’s principle</vt:lpstr>
      <vt:lpstr>The shift cipher</vt:lpstr>
      <vt:lpstr>Modular arithmetic</vt:lpstr>
      <vt:lpstr>The shift cipher, formally</vt:lpstr>
      <vt:lpstr>Is the shift cipher secure?</vt:lpstr>
      <vt:lpstr>Example</vt:lpstr>
    </vt:vector>
  </TitlesOfParts>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Cryptography</dc:title>
  <dc:creator>katz</dc:creator>
  <cp:lastModifiedBy>Haibin Zhang</cp:lastModifiedBy>
  <cp:revision>199</cp:revision>
  <dcterms:created xsi:type="dcterms:W3CDTF">2014-06-02T02:25:30Z</dcterms:created>
  <dcterms:modified xsi:type="dcterms:W3CDTF">2019-01-28T20:29:31Z</dcterms:modified>
</cp:coreProperties>
</file>