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56" r:id="rId2"/>
    <p:sldId id="260" r:id="rId3"/>
    <p:sldId id="261" r:id="rId4"/>
    <p:sldId id="262" r:id="rId5"/>
    <p:sldId id="292" r:id="rId6"/>
    <p:sldId id="263" r:id="rId7"/>
    <p:sldId id="264" r:id="rId8"/>
    <p:sldId id="284" r:id="rId9"/>
    <p:sldId id="285" r:id="rId10"/>
    <p:sldId id="286" r:id="rId11"/>
    <p:sldId id="291" r:id="rId12"/>
    <p:sldId id="266" r:id="rId13"/>
    <p:sldId id="267" r:id="rId14"/>
    <p:sldId id="290" r:id="rId15"/>
    <p:sldId id="268" r:id="rId16"/>
    <p:sldId id="269" r:id="rId17"/>
    <p:sldId id="287" r:id="rId18"/>
    <p:sldId id="288" r:id="rId19"/>
    <p:sldId id="289" r:id="rId20"/>
  </p:sldIdLst>
  <p:sldSz cx="9144000" cy="6858000" type="screen4x3"/>
  <p:notesSz cx="6991350" cy="92821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91" autoAdjust="0"/>
  </p:normalViewPr>
  <p:slideViewPr>
    <p:cSldViewPr snapToGrid="0" snapToObjects="1">
      <p:cViewPr>
        <p:scale>
          <a:sx n="90" d="100"/>
          <a:sy n="90" d="100"/>
        </p:scale>
        <p:origin x="-768"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895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0813" y="0"/>
            <a:ext cx="3028950" cy="463550"/>
          </a:xfrm>
          <a:prstGeom prst="rect">
            <a:avLst/>
          </a:prstGeom>
        </p:spPr>
        <p:txBody>
          <a:bodyPr vert="horz" lIns="91440" tIns="45720" rIns="91440" bIns="45720" rtlCol="0"/>
          <a:lstStyle>
            <a:lvl1pPr algn="r">
              <a:defRPr sz="1200"/>
            </a:lvl1pPr>
          </a:lstStyle>
          <a:p>
            <a:fld id="{452DBBBE-2C41-2845-8E24-CCC92578D181}" type="datetimeFigureOut">
              <a:rPr lang="en-US" smtClean="0"/>
              <a:t>12/1/14</a:t>
            </a:fld>
            <a:endParaRPr lang="en-US"/>
          </a:p>
        </p:txBody>
      </p:sp>
      <p:sp>
        <p:nvSpPr>
          <p:cNvPr id="4" name="Footer Placeholder 3"/>
          <p:cNvSpPr>
            <a:spLocks noGrp="1"/>
          </p:cNvSpPr>
          <p:nvPr>
            <p:ph type="ftr" sz="quarter" idx="2"/>
          </p:nvPr>
        </p:nvSpPr>
        <p:spPr>
          <a:xfrm>
            <a:off x="0" y="8816975"/>
            <a:ext cx="3028950"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0813" y="8816975"/>
            <a:ext cx="3028950" cy="463550"/>
          </a:xfrm>
          <a:prstGeom prst="rect">
            <a:avLst/>
          </a:prstGeom>
        </p:spPr>
        <p:txBody>
          <a:bodyPr vert="horz" lIns="91440" tIns="45720" rIns="91440" bIns="45720" rtlCol="0" anchor="b"/>
          <a:lstStyle>
            <a:lvl1pPr algn="r">
              <a:defRPr sz="1200"/>
            </a:lvl1pPr>
          </a:lstStyle>
          <a:p>
            <a:fld id="{49822352-AFBD-1F48-953F-1ABC76F82DE9}" type="slidenum">
              <a:rPr lang="en-US" smtClean="0"/>
              <a:t>‹#›</a:t>
            </a:fld>
            <a:endParaRPr lang="en-US"/>
          </a:p>
        </p:txBody>
      </p:sp>
    </p:spTree>
    <p:extLst>
      <p:ext uri="{BB962C8B-B14F-4D97-AF65-F5344CB8AC3E}">
        <p14:creationId xmlns:p14="http://schemas.microsoft.com/office/powerpoint/2010/main" val="2416152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PlaceHolder 1"/>
          <p:cNvSpPr>
            <a:spLocks noGrp="1"/>
          </p:cNvSpPr>
          <p:nvPr>
            <p:ph type="body"/>
          </p:nvPr>
        </p:nvSpPr>
        <p:spPr>
          <a:xfrm>
            <a:off x="777240" y="4777560"/>
            <a:ext cx="6217560" cy="4525920"/>
          </a:xfrm>
          <a:prstGeom prst="rect">
            <a:avLst/>
          </a:prstGeom>
        </p:spPr>
        <p:txBody>
          <a:bodyPr lIns="0" tIns="0" rIns="0" bIns="0"/>
          <a:lstStyle/>
          <a:p>
            <a:r>
              <a:rPr lang="en-US" sz="2000">
                <a:latin typeface="Arial"/>
              </a:rPr>
              <a:t>Click to edit the notes format</a:t>
            </a:r>
            <a:endParaRPr/>
          </a:p>
        </p:txBody>
      </p:sp>
      <p:sp>
        <p:nvSpPr>
          <p:cNvPr id="40" name="PlaceHolder 2"/>
          <p:cNvSpPr>
            <a:spLocks noGrp="1"/>
          </p:cNvSpPr>
          <p:nvPr>
            <p:ph type="hdr"/>
          </p:nvPr>
        </p:nvSpPr>
        <p:spPr>
          <a:xfrm>
            <a:off x="0" y="0"/>
            <a:ext cx="3372840" cy="502560"/>
          </a:xfrm>
          <a:prstGeom prst="rect">
            <a:avLst/>
          </a:prstGeom>
        </p:spPr>
        <p:txBody>
          <a:bodyPr lIns="0" tIns="0" rIns="0" bIns="0"/>
          <a:lstStyle/>
          <a:p>
            <a:r>
              <a:rPr lang="en-US" sz="1400">
                <a:latin typeface="Times New Roman"/>
              </a:rPr>
              <a:t>&lt;header&gt;</a:t>
            </a:r>
            <a:endParaRPr/>
          </a:p>
        </p:txBody>
      </p:sp>
      <p:sp>
        <p:nvSpPr>
          <p:cNvPr id="41" name="PlaceHolder 3"/>
          <p:cNvSpPr>
            <a:spLocks noGrp="1"/>
          </p:cNvSpPr>
          <p:nvPr>
            <p:ph type="dt"/>
          </p:nvPr>
        </p:nvSpPr>
        <p:spPr>
          <a:xfrm>
            <a:off x="4399200" y="0"/>
            <a:ext cx="3372840" cy="502560"/>
          </a:xfrm>
          <a:prstGeom prst="rect">
            <a:avLst/>
          </a:prstGeom>
        </p:spPr>
        <p:txBody>
          <a:bodyPr lIns="0" tIns="0" rIns="0" bIns="0"/>
          <a:lstStyle/>
          <a:p>
            <a:pPr algn="r"/>
            <a:r>
              <a:rPr lang="en-US" sz="1400">
                <a:latin typeface="Times New Roman"/>
              </a:rPr>
              <a:t>&lt;date/time&gt;</a:t>
            </a:r>
            <a:endParaRPr/>
          </a:p>
        </p:txBody>
      </p:sp>
      <p:sp>
        <p:nvSpPr>
          <p:cNvPr id="42" name="PlaceHolder 4"/>
          <p:cNvSpPr>
            <a:spLocks noGrp="1"/>
          </p:cNvSpPr>
          <p:nvPr>
            <p:ph type="ftr"/>
          </p:nvPr>
        </p:nvSpPr>
        <p:spPr>
          <a:xfrm>
            <a:off x="0" y="9555480"/>
            <a:ext cx="3372840" cy="502560"/>
          </a:xfrm>
          <a:prstGeom prst="rect">
            <a:avLst/>
          </a:prstGeom>
        </p:spPr>
        <p:txBody>
          <a:bodyPr lIns="0" tIns="0" rIns="0" bIns="0" anchor="b"/>
          <a:lstStyle/>
          <a:p>
            <a:r>
              <a:rPr lang="en-US" sz="1400">
                <a:latin typeface="Times New Roman"/>
              </a:rPr>
              <a:t>&lt;footer&gt;</a:t>
            </a:r>
            <a:endParaRPr/>
          </a:p>
        </p:txBody>
      </p:sp>
      <p:sp>
        <p:nvSpPr>
          <p:cNvPr id="43" name="PlaceHolder 5"/>
          <p:cNvSpPr>
            <a:spLocks noGrp="1"/>
          </p:cNvSpPr>
          <p:nvPr>
            <p:ph type="sldNum"/>
          </p:nvPr>
        </p:nvSpPr>
        <p:spPr>
          <a:xfrm>
            <a:off x="4399200" y="9555480"/>
            <a:ext cx="3372840" cy="502560"/>
          </a:xfrm>
          <a:prstGeom prst="rect">
            <a:avLst/>
          </a:prstGeom>
        </p:spPr>
        <p:txBody>
          <a:bodyPr lIns="0" tIns="0" rIns="0" bIns="0" anchor="b"/>
          <a:lstStyle/>
          <a:p>
            <a:pPr algn="r"/>
            <a:fld id="{B6483437-41FE-4E8B-84DB-733BD660BBB2}" type="slidenum">
              <a:rPr lang="en-US" sz="1400">
                <a:latin typeface="Times New Roman"/>
              </a:rPr>
              <a:t>‹#›</a:t>
            </a:fld>
            <a:endParaRPr/>
          </a:p>
        </p:txBody>
      </p:sp>
    </p:spTree>
    <p:extLst>
      <p:ext uri="{BB962C8B-B14F-4D97-AF65-F5344CB8AC3E}">
        <p14:creationId xmlns:p14="http://schemas.microsoft.com/office/powerpoint/2010/main" val="41445848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PlaceHolder 1"/>
          <p:cNvSpPr>
            <a:spLocks noGrp="1"/>
          </p:cNvSpPr>
          <p:nvPr>
            <p:ph type="body"/>
          </p:nvPr>
        </p:nvSpPr>
        <p:spPr>
          <a:xfrm>
            <a:off x="698400" y="4408560"/>
            <a:ext cx="5594040" cy="4176360"/>
          </a:xfrm>
          <a:prstGeom prst="rect">
            <a:avLst/>
          </a:prstGeom>
        </p:spPr>
        <p:txBody>
          <a:bodyPr lIns="90000" tIns="45000" rIns="90000" bIns="45000"/>
          <a:lstStyle/>
          <a:p>
            <a:pPr>
              <a:lnSpc>
                <a:spcPct val="90000"/>
              </a:lnSpc>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27" name="PlaceHolder 2"/>
          <p:cNvSpPr>
            <a:spLocks noGrp="1"/>
          </p:cNvSpPr>
          <p:nvPr>
            <p:ph type="body"/>
          </p:nvPr>
        </p:nvSpPr>
        <p:spPr>
          <a:xfrm>
            <a:off x="549360" y="1600200"/>
            <a:ext cx="8042040" cy="2071440"/>
          </a:xfrm>
          <a:prstGeom prst="rect">
            <a:avLst/>
          </a:prstGeom>
        </p:spPr>
        <p:txBody>
          <a:bodyPr lIns="0" tIns="0" rIns="0" bIns="0"/>
          <a:lstStyle/>
          <a:p>
            <a:endParaRPr/>
          </a:p>
        </p:txBody>
      </p:sp>
      <p:sp>
        <p:nvSpPr>
          <p:cNvPr id="28" name="PlaceHolder 3"/>
          <p:cNvSpPr>
            <a:spLocks noGrp="1"/>
          </p:cNvSpPr>
          <p:nvPr>
            <p:ph type="body"/>
          </p:nvPr>
        </p:nvSpPr>
        <p:spPr>
          <a:xfrm>
            <a:off x="549360" y="3868920"/>
            <a:ext cx="8042040" cy="20714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30" name="PlaceHolder 2"/>
          <p:cNvSpPr>
            <a:spLocks noGrp="1"/>
          </p:cNvSpPr>
          <p:nvPr>
            <p:ph type="body"/>
          </p:nvPr>
        </p:nvSpPr>
        <p:spPr>
          <a:xfrm>
            <a:off x="549360" y="1600200"/>
            <a:ext cx="3924360" cy="2071440"/>
          </a:xfrm>
          <a:prstGeom prst="rect">
            <a:avLst/>
          </a:prstGeom>
        </p:spPr>
        <p:txBody>
          <a:bodyPr lIns="0" tIns="0" rIns="0" bIns="0"/>
          <a:lstStyle/>
          <a:p>
            <a:endParaRPr/>
          </a:p>
        </p:txBody>
      </p:sp>
      <p:sp>
        <p:nvSpPr>
          <p:cNvPr id="31" name="PlaceHolder 3"/>
          <p:cNvSpPr>
            <a:spLocks noGrp="1"/>
          </p:cNvSpPr>
          <p:nvPr>
            <p:ph type="body"/>
          </p:nvPr>
        </p:nvSpPr>
        <p:spPr>
          <a:xfrm>
            <a:off x="4670280" y="1600200"/>
            <a:ext cx="3924360" cy="2071440"/>
          </a:xfrm>
          <a:prstGeom prst="rect">
            <a:avLst/>
          </a:prstGeom>
        </p:spPr>
        <p:txBody>
          <a:bodyPr lIns="0" tIns="0" rIns="0" bIns="0"/>
          <a:lstStyle/>
          <a:p>
            <a:endParaRPr/>
          </a:p>
        </p:txBody>
      </p:sp>
      <p:sp>
        <p:nvSpPr>
          <p:cNvPr id="32" name="PlaceHolder 4"/>
          <p:cNvSpPr>
            <a:spLocks noGrp="1"/>
          </p:cNvSpPr>
          <p:nvPr>
            <p:ph type="body"/>
          </p:nvPr>
        </p:nvSpPr>
        <p:spPr>
          <a:xfrm>
            <a:off x="4670280" y="3868920"/>
            <a:ext cx="3924360" cy="2071440"/>
          </a:xfrm>
          <a:prstGeom prst="rect">
            <a:avLst/>
          </a:prstGeom>
        </p:spPr>
        <p:txBody>
          <a:bodyPr lIns="0" tIns="0" rIns="0" bIns="0"/>
          <a:lstStyle/>
          <a:p>
            <a:endParaRPr/>
          </a:p>
        </p:txBody>
      </p:sp>
      <p:sp>
        <p:nvSpPr>
          <p:cNvPr id="33" name="PlaceHolder 5"/>
          <p:cNvSpPr>
            <a:spLocks noGrp="1"/>
          </p:cNvSpPr>
          <p:nvPr>
            <p:ph type="body"/>
          </p:nvPr>
        </p:nvSpPr>
        <p:spPr>
          <a:xfrm>
            <a:off x="549360" y="3868920"/>
            <a:ext cx="3924360" cy="20714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35" name="PlaceHolder 2"/>
          <p:cNvSpPr>
            <a:spLocks noGrp="1"/>
          </p:cNvSpPr>
          <p:nvPr>
            <p:ph type="body"/>
          </p:nvPr>
        </p:nvSpPr>
        <p:spPr>
          <a:xfrm>
            <a:off x="549360" y="1600200"/>
            <a:ext cx="8042040" cy="4343040"/>
          </a:xfrm>
          <a:prstGeom prst="rect">
            <a:avLst/>
          </a:prstGeom>
        </p:spPr>
        <p:txBody>
          <a:bodyPr lIns="0" tIns="0" rIns="0" bIns="0"/>
          <a:lstStyle/>
          <a:p>
            <a:endParaRPr/>
          </a:p>
        </p:txBody>
      </p:sp>
      <p:sp>
        <p:nvSpPr>
          <p:cNvPr id="36" name="PlaceHolder 3"/>
          <p:cNvSpPr>
            <a:spLocks noGrp="1"/>
          </p:cNvSpPr>
          <p:nvPr>
            <p:ph type="body"/>
          </p:nvPr>
        </p:nvSpPr>
        <p:spPr>
          <a:xfrm>
            <a:off x="549360" y="1600200"/>
            <a:ext cx="8042040" cy="4343040"/>
          </a:xfrm>
          <a:prstGeom prst="rect">
            <a:avLst/>
          </a:prstGeom>
        </p:spPr>
        <p:txBody>
          <a:bodyPr lIns="0" tIns="0" rIns="0" bIns="0"/>
          <a:lstStyle/>
          <a:p>
            <a:endParaRPr/>
          </a:p>
        </p:txBody>
      </p:sp>
      <p:pic>
        <p:nvPicPr>
          <p:cNvPr id="37" name="Picture 36"/>
          <p:cNvPicPr/>
          <p:nvPr/>
        </p:nvPicPr>
        <p:blipFill>
          <a:blip r:embed="rId2"/>
          <a:stretch>
            <a:fillRect/>
          </a:stretch>
        </p:blipFill>
        <p:spPr>
          <a:xfrm>
            <a:off x="1848600" y="1600200"/>
            <a:ext cx="5443200" cy="4343040"/>
          </a:xfrm>
          <a:prstGeom prst="rect">
            <a:avLst/>
          </a:prstGeom>
          <a:ln>
            <a:noFill/>
          </a:ln>
        </p:spPr>
      </p:pic>
      <p:pic>
        <p:nvPicPr>
          <p:cNvPr id="38" name="Picture 37"/>
          <p:cNvPicPr/>
          <p:nvPr/>
        </p:nvPicPr>
        <p:blipFill>
          <a:blip r:embed="rId2"/>
          <a:stretch>
            <a:fillRect/>
          </a:stretch>
        </p:blipFill>
        <p:spPr>
          <a:xfrm>
            <a:off x="1848600" y="1600200"/>
            <a:ext cx="5443200" cy="43430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6" name="PlaceHolder 2"/>
          <p:cNvSpPr>
            <a:spLocks noGrp="1"/>
          </p:cNvSpPr>
          <p:nvPr>
            <p:ph type="subTitle"/>
          </p:nvPr>
        </p:nvSpPr>
        <p:spPr>
          <a:xfrm>
            <a:off x="549360" y="1600200"/>
            <a:ext cx="8042040" cy="43434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8" name="PlaceHolder 2"/>
          <p:cNvSpPr>
            <a:spLocks noGrp="1"/>
          </p:cNvSpPr>
          <p:nvPr>
            <p:ph type="body"/>
          </p:nvPr>
        </p:nvSpPr>
        <p:spPr>
          <a:xfrm>
            <a:off x="549360" y="1600200"/>
            <a:ext cx="8042040" cy="43430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10" name="PlaceHolder 2"/>
          <p:cNvSpPr>
            <a:spLocks noGrp="1"/>
          </p:cNvSpPr>
          <p:nvPr>
            <p:ph type="body"/>
          </p:nvPr>
        </p:nvSpPr>
        <p:spPr>
          <a:xfrm>
            <a:off x="549360" y="1600200"/>
            <a:ext cx="3924360" cy="4343040"/>
          </a:xfrm>
          <a:prstGeom prst="rect">
            <a:avLst/>
          </a:prstGeom>
        </p:spPr>
        <p:txBody>
          <a:bodyPr lIns="0" tIns="0" rIns="0" bIns="0"/>
          <a:lstStyle/>
          <a:p>
            <a:endParaRPr/>
          </a:p>
        </p:txBody>
      </p:sp>
      <p:sp>
        <p:nvSpPr>
          <p:cNvPr id="11" name="PlaceHolder 3"/>
          <p:cNvSpPr>
            <a:spLocks noGrp="1"/>
          </p:cNvSpPr>
          <p:nvPr>
            <p:ph type="body"/>
          </p:nvPr>
        </p:nvSpPr>
        <p:spPr>
          <a:xfrm>
            <a:off x="4670280" y="1600200"/>
            <a:ext cx="3924360" cy="43430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49360" y="107640"/>
            <a:ext cx="8042040" cy="619776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15" name="PlaceHolder 2"/>
          <p:cNvSpPr>
            <a:spLocks noGrp="1"/>
          </p:cNvSpPr>
          <p:nvPr>
            <p:ph type="body"/>
          </p:nvPr>
        </p:nvSpPr>
        <p:spPr>
          <a:xfrm>
            <a:off x="549360" y="1600200"/>
            <a:ext cx="3924360" cy="2071440"/>
          </a:xfrm>
          <a:prstGeom prst="rect">
            <a:avLst/>
          </a:prstGeom>
        </p:spPr>
        <p:txBody>
          <a:bodyPr lIns="0" tIns="0" rIns="0" bIns="0"/>
          <a:lstStyle/>
          <a:p>
            <a:endParaRPr/>
          </a:p>
        </p:txBody>
      </p:sp>
      <p:sp>
        <p:nvSpPr>
          <p:cNvPr id="16" name="PlaceHolder 3"/>
          <p:cNvSpPr>
            <a:spLocks noGrp="1"/>
          </p:cNvSpPr>
          <p:nvPr>
            <p:ph type="body"/>
          </p:nvPr>
        </p:nvSpPr>
        <p:spPr>
          <a:xfrm>
            <a:off x="549360" y="3868920"/>
            <a:ext cx="3924360" cy="2071440"/>
          </a:xfrm>
          <a:prstGeom prst="rect">
            <a:avLst/>
          </a:prstGeom>
        </p:spPr>
        <p:txBody>
          <a:bodyPr lIns="0" tIns="0" rIns="0" bIns="0"/>
          <a:lstStyle/>
          <a:p>
            <a:endParaRPr/>
          </a:p>
        </p:txBody>
      </p:sp>
      <p:sp>
        <p:nvSpPr>
          <p:cNvPr id="17" name="PlaceHolder 4"/>
          <p:cNvSpPr>
            <a:spLocks noGrp="1"/>
          </p:cNvSpPr>
          <p:nvPr>
            <p:ph type="body"/>
          </p:nvPr>
        </p:nvSpPr>
        <p:spPr>
          <a:xfrm>
            <a:off x="4670280" y="1600200"/>
            <a:ext cx="3924360" cy="43430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19" name="PlaceHolder 2"/>
          <p:cNvSpPr>
            <a:spLocks noGrp="1"/>
          </p:cNvSpPr>
          <p:nvPr>
            <p:ph type="body"/>
          </p:nvPr>
        </p:nvSpPr>
        <p:spPr>
          <a:xfrm>
            <a:off x="549360" y="1600200"/>
            <a:ext cx="3924360" cy="4343040"/>
          </a:xfrm>
          <a:prstGeom prst="rect">
            <a:avLst/>
          </a:prstGeom>
        </p:spPr>
        <p:txBody>
          <a:bodyPr lIns="0" tIns="0" rIns="0" bIns="0"/>
          <a:lstStyle/>
          <a:p>
            <a:endParaRPr/>
          </a:p>
        </p:txBody>
      </p:sp>
      <p:sp>
        <p:nvSpPr>
          <p:cNvPr id="20" name="PlaceHolder 3"/>
          <p:cNvSpPr>
            <a:spLocks noGrp="1"/>
          </p:cNvSpPr>
          <p:nvPr>
            <p:ph type="body"/>
          </p:nvPr>
        </p:nvSpPr>
        <p:spPr>
          <a:xfrm>
            <a:off x="4670280" y="1600200"/>
            <a:ext cx="3924360" cy="2071440"/>
          </a:xfrm>
          <a:prstGeom prst="rect">
            <a:avLst/>
          </a:prstGeom>
        </p:spPr>
        <p:txBody>
          <a:bodyPr lIns="0" tIns="0" rIns="0" bIns="0"/>
          <a:lstStyle/>
          <a:p>
            <a:endParaRPr/>
          </a:p>
        </p:txBody>
      </p:sp>
      <p:sp>
        <p:nvSpPr>
          <p:cNvPr id="21" name="PlaceHolder 4"/>
          <p:cNvSpPr>
            <a:spLocks noGrp="1"/>
          </p:cNvSpPr>
          <p:nvPr>
            <p:ph type="body"/>
          </p:nvPr>
        </p:nvSpPr>
        <p:spPr>
          <a:xfrm>
            <a:off x="4670280" y="3868920"/>
            <a:ext cx="3924360" cy="20714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23" name="PlaceHolder 2"/>
          <p:cNvSpPr>
            <a:spLocks noGrp="1"/>
          </p:cNvSpPr>
          <p:nvPr>
            <p:ph type="body"/>
          </p:nvPr>
        </p:nvSpPr>
        <p:spPr>
          <a:xfrm>
            <a:off x="549360" y="1600200"/>
            <a:ext cx="3924360" cy="2071440"/>
          </a:xfrm>
          <a:prstGeom prst="rect">
            <a:avLst/>
          </a:prstGeom>
        </p:spPr>
        <p:txBody>
          <a:bodyPr lIns="0" tIns="0" rIns="0" bIns="0"/>
          <a:lstStyle/>
          <a:p>
            <a:endParaRPr/>
          </a:p>
        </p:txBody>
      </p:sp>
      <p:sp>
        <p:nvSpPr>
          <p:cNvPr id="24" name="PlaceHolder 3"/>
          <p:cNvSpPr>
            <a:spLocks noGrp="1"/>
          </p:cNvSpPr>
          <p:nvPr>
            <p:ph type="body"/>
          </p:nvPr>
        </p:nvSpPr>
        <p:spPr>
          <a:xfrm>
            <a:off x="4670280" y="1600200"/>
            <a:ext cx="3924360" cy="2071440"/>
          </a:xfrm>
          <a:prstGeom prst="rect">
            <a:avLst/>
          </a:prstGeom>
        </p:spPr>
        <p:txBody>
          <a:bodyPr lIns="0" tIns="0" rIns="0" bIns="0"/>
          <a:lstStyle/>
          <a:p>
            <a:endParaRPr/>
          </a:p>
        </p:txBody>
      </p:sp>
      <p:sp>
        <p:nvSpPr>
          <p:cNvPr id="25" name="PlaceHolder 4"/>
          <p:cNvSpPr>
            <a:spLocks noGrp="1"/>
          </p:cNvSpPr>
          <p:nvPr>
            <p:ph type="body"/>
          </p:nvPr>
        </p:nvSpPr>
        <p:spPr>
          <a:xfrm>
            <a:off x="549360" y="3868920"/>
            <a:ext cx="8042040" cy="20714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549360" y="107640"/>
            <a:ext cx="8042040" cy="1336680"/>
          </a:xfrm>
          <a:prstGeom prst="rect">
            <a:avLst/>
          </a:prstGeom>
        </p:spPr>
        <p:txBody>
          <a:bodyPr anchor="b"/>
          <a:lstStyle/>
          <a:p>
            <a:pPr algn="ctr">
              <a:lnSpc>
                <a:spcPct val="100000"/>
              </a:lnSpc>
            </a:pPr>
            <a:r>
              <a:rPr lang="en-US" sz="4600">
                <a:solidFill>
                  <a:srgbClr val="2C7C9F"/>
                </a:solidFill>
                <a:latin typeface="News Gothic MT"/>
              </a:rPr>
              <a:t>Click to edit the title text formatClick to edit Master title style</a:t>
            </a:r>
            <a:endParaRPr/>
          </a:p>
        </p:txBody>
      </p:sp>
      <p:sp>
        <p:nvSpPr>
          <p:cNvPr id="6" name="PlaceHolder 2"/>
          <p:cNvSpPr>
            <a:spLocks noGrp="1"/>
          </p:cNvSpPr>
          <p:nvPr>
            <p:ph type="body"/>
          </p:nvPr>
        </p:nvSpPr>
        <p:spPr>
          <a:xfrm>
            <a:off x="549360" y="1600200"/>
            <a:ext cx="8042040" cy="4343040"/>
          </a:xfrm>
          <a:prstGeom prst="rect">
            <a:avLst/>
          </a:prstGeom>
        </p:spPr>
        <p:txBody>
          <a:bodyPr/>
          <a:lstStyle/>
          <a:p>
            <a:pPr>
              <a:buSzPct val="45000"/>
              <a:buFont typeface="StarSymbol"/>
              <a:buChar char=""/>
            </a:pPr>
            <a:r>
              <a:rPr lang="en-US" sz="2400">
                <a:solidFill>
                  <a:srgbClr val="595959"/>
                </a:solidFill>
                <a:latin typeface="News Gothic MT"/>
              </a:rPr>
              <a:t>Click to edit the outline text format</a:t>
            </a:r>
            <a:endParaRPr/>
          </a:p>
          <a:p>
            <a:pPr lvl="1">
              <a:buSzPct val="75000"/>
              <a:buFont typeface="StarSymbol"/>
              <a:buChar char=""/>
            </a:pPr>
            <a:r>
              <a:rPr lang="en-US" sz="2400">
                <a:solidFill>
                  <a:srgbClr val="595959"/>
                </a:solidFill>
                <a:latin typeface="News Gothic MT"/>
              </a:rPr>
              <a:t>Second Outline Level</a:t>
            </a:r>
            <a:endParaRPr/>
          </a:p>
          <a:p>
            <a:pPr lvl="2">
              <a:buSzPct val="45000"/>
              <a:buFont typeface="StarSymbol"/>
              <a:buChar char=""/>
            </a:pPr>
            <a:r>
              <a:rPr lang="en-US" sz="2400">
                <a:solidFill>
                  <a:srgbClr val="595959"/>
                </a:solidFill>
                <a:latin typeface="News Gothic MT"/>
              </a:rPr>
              <a:t>Third Outline Level</a:t>
            </a:r>
            <a:endParaRPr/>
          </a:p>
          <a:p>
            <a:pPr lvl="3">
              <a:buSzPct val="75000"/>
              <a:buFont typeface="StarSymbol"/>
              <a:buChar char=""/>
            </a:pPr>
            <a:r>
              <a:rPr lang="en-US" sz="2400">
                <a:solidFill>
                  <a:srgbClr val="595959"/>
                </a:solidFill>
                <a:latin typeface="News Gothic MT"/>
              </a:rPr>
              <a:t>Fourth Outline Level</a:t>
            </a:r>
            <a:endParaRPr/>
          </a:p>
          <a:p>
            <a:pPr lvl="4">
              <a:buSzPct val="45000"/>
              <a:buFont typeface="StarSymbol"/>
              <a:buChar char=""/>
            </a:pPr>
            <a:r>
              <a:rPr lang="en-US" sz="2400">
                <a:solidFill>
                  <a:srgbClr val="595959"/>
                </a:solidFill>
                <a:latin typeface="News Gothic MT"/>
              </a:rPr>
              <a:t>Fifth Outline Level</a:t>
            </a:r>
            <a:endParaRPr/>
          </a:p>
          <a:p>
            <a:pPr lvl="5">
              <a:buSzPct val="45000"/>
              <a:buFont typeface="StarSymbol"/>
              <a:buChar char=""/>
            </a:pPr>
            <a:r>
              <a:rPr lang="en-US" sz="2400">
                <a:solidFill>
                  <a:srgbClr val="595959"/>
                </a:solidFill>
                <a:latin typeface="News Gothic MT"/>
              </a:rPr>
              <a:t>Sixth Outline Level</a:t>
            </a:r>
            <a:endParaRPr/>
          </a:p>
          <a:p>
            <a:pPr>
              <a:lnSpc>
                <a:spcPct val="100000"/>
              </a:lnSpc>
              <a:buSzPct val="110000"/>
              <a:buFont typeface="Wingdings 2" charset="2"/>
              <a:buChar char=""/>
            </a:pPr>
            <a:r>
              <a:rPr lang="en-US" sz="2400">
                <a:solidFill>
                  <a:srgbClr val="595959"/>
                </a:solidFill>
                <a:latin typeface="News Gothic MT"/>
              </a:rPr>
              <a:t>Seventh Outline LevelClick to edit Master text styles</a:t>
            </a:r>
            <a:endParaRPr/>
          </a:p>
          <a:p>
            <a:pPr lvl="1">
              <a:lnSpc>
                <a:spcPct val="100000"/>
              </a:lnSpc>
              <a:buSzPct val="110000"/>
              <a:buFont typeface="Wingdings 2" charset="2"/>
              <a:buChar char=""/>
            </a:pPr>
            <a:r>
              <a:rPr lang="en-US" sz="2200">
                <a:solidFill>
                  <a:srgbClr val="595959"/>
                </a:solidFill>
                <a:latin typeface="News Gothic MT"/>
              </a:rPr>
              <a:t>Second level</a:t>
            </a:r>
            <a:endParaRPr/>
          </a:p>
          <a:p>
            <a:pPr lvl="2">
              <a:lnSpc>
                <a:spcPct val="100000"/>
              </a:lnSpc>
              <a:buSzPct val="110000"/>
              <a:buFont typeface="Wingdings 2" charset="2"/>
              <a:buChar char=""/>
            </a:pPr>
            <a:r>
              <a:rPr lang="en-US" sz="2000">
                <a:solidFill>
                  <a:srgbClr val="595959"/>
                </a:solidFill>
                <a:latin typeface="News Gothic MT"/>
              </a:rPr>
              <a:t>Third level</a:t>
            </a:r>
            <a:endParaRPr/>
          </a:p>
          <a:p>
            <a:pPr lvl="3">
              <a:lnSpc>
                <a:spcPct val="100000"/>
              </a:lnSpc>
              <a:buSzPct val="110000"/>
              <a:buFont typeface="Wingdings 2" charset="2"/>
              <a:buChar char=""/>
            </a:pPr>
            <a:r>
              <a:rPr lang="en-US">
                <a:solidFill>
                  <a:srgbClr val="595959"/>
                </a:solidFill>
                <a:latin typeface="News Gothic MT"/>
              </a:rPr>
              <a:t>Fourth level</a:t>
            </a:r>
            <a:endParaRPr/>
          </a:p>
          <a:p>
            <a:pPr lvl="4">
              <a:lnSpc>
                <a:spcPct val="100000"/>
              </a:lnSpc>
              <a:buSzPct val="110000"/>
              <a:buFont typeface="Wingdings 2" charset="2"/>
              <a:buChar char=""/>
            </a:pPr>
            <a:r>
              <a:rPr lang="en-US">
                <a:solidFill>
                  <a:srgbClr val="595959"/>
                </a:solidFill>
                <a:latin typeface="News Gothic MT"/>
              </a:rPr>
              <a:t>Fifth level</a:t>
            </a:r>
            <a:endParaRPr/>
          </a:p>
        </p:txBody>
      </p:sp>
      <p:sp>
        <p:nvSpPr>
          <p:cNvPr id="2" name="PlaceHolder 3"/>
          <p:cNvSpPr>
            <a:spLocks noGrp="1"/>
          </p:cNvSpPr>
          <p:nvPr>
            <p:ph type="dt"/>
          </p:nvPr>
        </p:nvSpPr>
        <p:spPr>
          <a:xfrm>
            <a:off x="5629680" y="6275520"/>
            <a:ext cx="2133360" cy="364680"/>
          </a:xfrm>
          <a:prstGeom prst="rect">
            <a:avLst/>
          </a:prstGeom>
        </p:spPr>
        <p:txBody>
          <a:bodyPr anchor="ctr"/>
          <a:lstStyle/>
          <a:p>
            <a:pPr algn="r">
              <a:lnSpc>
                <a:spcPct val="100000"/>
              </a:lnSpc>
            </a:pPr>
            <a:r>
              <a:rPr lang="en-US" sz="1200" b="1">
                <a:solidFill>
                  <a:srgbClr val="FFFFFF"/>
                </a:solidFill>
                <a:latin typeface="Arial"/>
                <a:ea typeface="ＭＳ Ｐゴシック"/>
              </a:rPr>
              <a:t>9/8/14</a:t>
            </a:r>
            <a:endParaRPr/>
          </a:p>
        </p:txBody>
      </p:sp>
      <p:sp>
        <p:nvSpPr>
          <p:cNvPr id="3" name="PlaceHolder 4"/>
          <p:cNvSpPr>
            <a:spLocks noGrp="1"/>
          </p:cNvSpPr>
          <p:nvPr>
            <p:ph type="ftr"/>
          </p:nvPr>
        </p:nvSpPr>
        <p:spPr>
          <a:xfrm>
            <a:off x="264600" y="6275520"/>
            <a:ext cx="4840560" cy="364680"/>
          </a:xfrm>
          <a:prstGeom prst="rect">
            <a:avLst/>
          </a:prstGeom>
        </p:spPr>
        <p:txBody>
          <a:bodyPr anchor="ctr"/>
          <a:lstStyle/>
          <a:p>
            <a:endParaRPr/>
          </a:p>
        </p:txBody>
      </p:sp>
      <p:sp>
        <p:nvSpPr>
          <p:cNvPr id="4" name="PlaceHolder 5"/>
          <p:cNvSpPr>
            <a:spLocks noGrp="1"/>
          </p:cNvSpPr>
          <p:nvPr>
            <p:ph type="sldNum"/>
          </p:nvPr>
        </p:nvSpPr>
        <p:spPr>
          <a:xfrm>
            <a:off x="7898040" y="6275520"/>
            <a:ext cx="990360" cy="364680"/>
          </a:xfrm>
          <a:prstGeom prst="rect">
            <a:avLst/>
          </a:prstGeom>
        </p:spPr>
        <p:txBody>
          <a:bodyPr anchor="ctr"/>
          <a:lstStyle/>
          <a:p>
            <a:pPr algn="r">
              <a:lnSpc>
                <a:spcPct val="100000"/>
              </a:lnSpc>
            </a:pPr>
            <a:fld id="{6F1C5666-7F91-439B-93C4-D7283F47BD81}" type="slidenum">
              <a:rPr lang="en-US" sz="3600" b="1">
                <a:solidFill>
                  <a:srgbClr val="FFFFFF"/>
                </a:solidFill>
                <a:latin typeface="Arial"/>
                <a:ea typeface="ＭＳ Ｐゴシック"/>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1295280" y="1735665"/>
            <a:ext cx="6716520" cy="3279747"/>
          </a:xfrm>
          <a:prstGeom prst="rect">
            <a:avLst/>
          </a:prstGeom>
        </p:spPr>
        <p:txBody>
          <a:bodyPr anchor="b"/>
          <a:lstStyle/>
          <a:p>
            <a:pPr algn="ctr">
              <a:lnSpc>
                <a:spcPct val="100000"/>
              </a:lnSpc>
            </a:pPr>
            <a:r>
              <a:rPr lang="en-US" sz="4600" dirty="0" smtClean="0">
                <a:solidFill>
                  <a:srgbClr val="2C7C9F"/>
                </a:solidFill>
                <a:latin typeface="News Gothic MT"/>
              </a:rPr>
              <a:t>Sorting
</a:t>
            </a:r>
            <a:r>
              <a:rPr lang="en-US" sz="2400" dirty="0" smtClean="0">
                <a:solidFill>
                  <a:srgbClr val="2C7C9F"/>
                </a:solidFill>
                <a:latin typeface="News Gothic MT"/>
              </a:rPr>
              <a:t>CMSC 201</a:t>
            </a:r>
            <a:r>
              <a:rPr lang="en-US" sz="3200" dirty="0" smtClean="0">
                <a:solidFill>
                  <a:srgbClr val="09213B"/>
                </a:solidFill>
                <a:latin typeface="News Gothic MT"/>
              </a:rPr>
              <a:t>
</a:t>
            </a:r>
            <a:r>
              <a:rPr lang="en-US" sz="2800" dirty="0" smtClean="0">
                <a:solidFill>
                  <a:srgbClr val="09213B"/>
                </a:solidFill>
                <a:latin typeface="News Gothic MT"/>
              </a:rPr>
              <a:t>
</a:t>
            </a:r>
            <a:endParaRPr dirty="0"/>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Analysis</a:t>
            </a:r>
            <a:endParaRPr dirty="0"/>
          </a:p>
        </p:txBody>
      </p:sp>
      <p:sp>
        <p:nvSpPr>
          <p:cNvPr id="46" name="TextShape 2"/>
          <p:cNvSpPr txBox="1"/>
          <p:nvPr/>
        </p:nvSpPr>
        <p:spPr>
          <a:xfrm>
            <a:off x="719666" y="1591733"/>
            <a:ext cx="7634111" cy="4343040"/>
          </a:xfrm>
          <a:prstGeom prst="rect">
            <a:avLst/>
          </a:prstGeom>
        </p:spPr>
        <p:txBody>
          <a:bodyPr/>
          <a:lstStyle/>
          <a:p>
            <a:pPr>
              <a:lnSpc>
                <a:spcPct val="80000"/>
              </a:lnSpc>
              <a:buSzPct val="110000"/>
            </a:pPr>
            <a:r>
              <a:rPr lang="en-US" sz="2400" dirty="0">
                <a:solidFill>
                  <a:srgbClr val="595959"/>
                </a:solidFill>
                <a:latin typeface="News Gothic MT"/>
              </a:rPr>
              <a:t>For a list of size N, how much work do we do for a single pass?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How may passes will we have to do?</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What is the big O of bubble sort?</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p:txBody>
      </p:sp>
    </p:spTree>
    <p:extLst>
      <p:ext uri="{BB962C8B-B14F-4D97-AF65-F5344CB8AC3E}">
        <p14:creationId xmlns:p14="http://schemas.microsoft.com/office/powerpoint/2010/main" val="2202258746"/>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Analysis</a:t>
            </a:r>
            <a:endParaRPr dirty="0"/>
          </a:p>
        </p:txBody>
      </p:sp>
      <p:sp>
        <p:nvSpPr>
          <p:cNvPr id="46" name="TextShape 2"/>
          <p:cNvSpPr txBox="1"/>
          <p:nvPr/>
        </p:nvSpPr>
        <p:spPr>
          <a:xfrm>
            <a:off x="719666" y="1591733"/>
            <a:ext cx="7634111" cy="4343040"/>
          </a:xfrm>
          <a:prstGeom prst="rect">
            <a:avLst/>
          </a:prstGeom>
        </p:spPr>
        <p:txBody>
          <a:bodyPr/>
          <a:lstStyle/>
          <a:p>
            <a:pPr>
              <a:lnSpc>
                <a:spcPct val="80000"/>
              </a:lnSpc>
              <a:buSzPct val="110000"/>
            </a:pPr>
            <a:r>
              <a:rPr lang="en-US" sz="2400" dirty="0">
                <a:solidFill>
                  <a:srgbClr val="595959"/>
                </a:solidFill>
                <a:latin typeface="News Gothic MT"/>
              </a:rPr>
              <a:t>For a list of size N, how much work do we do for a single pass?</a:t>
            </a:r>
          </a:p>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smtClean="0">
                <a:solidFill>
                  <a:srgbClr val="595959"/>
                </a:solidFill>
                <a:latin typeface="News Gothic MT"/>
              </a:rPr>
              <a:t>N</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How may passes will we have to do</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N</a:t>
            </a: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What is the big O of bubble sort</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O(N</a:t>
            </a:r>
            <a:r>
              <a:rPr lang="en-US" sz="2400" baseline="30000" dirty="0" smtClean="0">
                <a:solidFill>
                  <a:srgbClr val="595959"/>
                </a:solidFill>
                <a:latin typeface="News Gothic MT"/>
              </a:rPr>
              <a:t>2)</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p:txBody>
      </p:sp>
    </p:spTree>
    <p:extLst>
      <p:ext uri="{BB962C8B-B14F-4D97-AF65-F5344CB8AC3E}">
        <p14:creationId xmlns:p14="http://schemas.microsoft.com/office/powerpoint/2010/main" val="606814653"/>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Quicksort</a:t>
            </a:r>
            <a:endParaRPr dirty="0"/>
          </a:p>
        </p:txBody>
      </p:sp>
      <p:sp>
        <p:nvSpPr>
          <p:cNvPr id="46" name="TextShape 2"/>
          <p:cNvSpPr txBox="1"/>
          <p:nvPr/>
        </p:nvSpPr>
        <p:spPr>
          <a:xfrm>
            <a:off x="719666" y="1591733"/>
            <a:ext cx="7634111" cy="4343040"/>
          </a:xfrm>
          <a:prstGeom prst="rect">
            <a:avLst/>
          </a:prstGeom>
        </p:spPr>
        <p:txBody>
          <a:bodyPr/>
          <a:lstStyle/>
          <a:p>
            <a:pPr>
              <a:lnSpc>
                <a:spcPct val="80000"/>
              </a:lnSpc>
              <a:buSzPct val="110000"/>
            </a:pPr>
            <a:r>
              <a:rPr lang="en-US" sz="2400" dirty="0" smtClean="0">
                <a:solidFill>
                  <a:srgbClr val="595959"/>
                </a:solidFill>
                <a:latin typeface="News Gothic MT"/>
              </a:rPr>
              <a:t>Quicksort: Start with the number on the far right.  Put everything less than that number on the left of it and everything greater than it on the right of it.  Quicksort the left side and the right side.  </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p:txBody>
      </p:sp>
    </p:spTree>
    <p:extLst>
      <p:ext uri="{BB962C8B-B14F-4D97-AF65-F5344CB8AC3E}">
        <p14:creationId xmlns:p14="http://schemas.microsoft.com/office/powerpoint/2010/main" val="1862034755"/>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724916"/>
          </a:xfrm>
          <a:prstGeom prst="rect">
            <a:avLst/>
          </a:prstGeom>
        </p:spPr>
        <p:txBody>
          <a:bodyPr anchor="b"/>
          <a:lstStyle/>
          <a:p>
            <a:pPr algn="ctr">
              <a:lnSpc>
                <a:spcPct val="100000"/>
              </a:lnSpc>
            </a:pPr>
            <a:r>
              <a:rPr lang="en-US" sz="4600" dirty="0" smtClean="0">
                <a:solidFill>
                  <a:srgbClr val="2C7C9F"/>
                </a:solidFill>
                <a:latin typeface="News Gothic MT"/>
              </a:rPr>
              <a:t>Analysis</a:t>
            </a:r>
            <a:endParaRPr dirty="0"/>
          </a:p>
        </p:txBody>
      </p:sp>
      <p:sp>
        <p:nvSpPr>
          <p:cNvPr id="46" name="TextShape 2"/>
          <p:cNvSpPr txBox="1"/>
          <p:nvPr/>
        </p:nvSpPr>
        <p:spPr>
          <a:xfrm>
            <a:off x="491622" y="1030112"/>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For a list of size N, how many steps does it take to move everything less than the last number to the left and everything greater than the last number to the right?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How many times with the algorithm divide the list in half?</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What is the big O?</a:t>
            </a:r>
            <a:endParaRPr lang="en-US" sz="2400" dirty="0">
              <a:solidFill>
                <a:srgbClr val="595959"/>
              </a:solidFill>
              <a:latin typeface="News Gothic MT"/>
            </a:endParaRPr>
          </a:p>
        </p:txBody>
      </p:sp>
    </p:spTree>
    <p:extLst>
      <p:ext uri="{BB962C8B-B14F-4D97-AF65-F5344CB8AC3E}">
        <p14:creationId xmlns:p14="http://schemas.microsoft.com/office/powerpoint/2010/main" val="159036388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724916"/>
          </a:xfrm>
          <a:prstGeom prst="rect">
            <a:avLst/>
          </a:prstGeom>
        </p:spPr>
        <p:txBody>
          <a:bodyPr anchor="b"/>
          <a:lstStyle/>
          <a:p>
            <a:pPr algn="ctr">
              <a:lnSpc>
                <a:spcPct val="100000"/>
              </a:lnSpc>
            </a:pPr>
            <a:r>
              <a:rPr lang="en-US" sz="4600" dirty="0" smtClean="0">
                <a:solidFill>
                  <a:srgbClr val="2C7C9F"/>
                </a:solidFill>
                <a:latin typeface="News Gothic MT"/>
              </a:rPr>
              <a:t>Analysis</a:t>
            </a:r>
            <a:endParaRPr dirty="0"/>
          </a:p>
        </p:txBody>
      </p:sp>
      <p:sp>
        <p:nvSpPr>
          <p:cNvPr id="46" name="TextShape 2"/>
          <p:cNvSpPr txBox="1"/>
          <p:nvPr/>
        </p:nvSpPr>
        <p:spPr>
          <a:xfrm>
            <a:off x="491622" y="1030112"/>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For a list of size N, how many steps does it take to move everything less than the last number to the left and everything greater than the last number to the right</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N</a:t>
            </a: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How many times with the algorithm divide the list in half</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a:solidFill>
                  <a:srgbClr val="595959"/>
                </a:solidFill>
                <a:latin typeface="News Gothic MT"/>
              </a:rPr>
              <a:t>l</a:t>
            </a:r>
            <a:r>
              <a:rPr lang="en-US" sz="2400" dirty="0" err="1" smtClean="0">
                <a:solidFill>
                  <a:srgbClr val="595959"/>
                </a:solidFill>
                <a:latin typeface="News Gothic MT"/>
              </a:rPr>
              <a:t>g</a:t>
            </a:r>
            <a:r>
              <a:rPr lang="en-US" sz="2400" dirty="0" smtClean="0">
                <a:solidFill>
                  <a:srgbClr val="595959"/>
                </a:solidFill>
                <a:latin typeface="News Gothic MT"/>
              </a:rPr>
              <a:t>(N)</a:t>
            </a: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What is the big O</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O(</a:t>
            </a:r>
            <a:r>
              <a:rPr lang="en-US" sz="2400" dirty="0" err="1" smtClean="0">
                <a:solidFill>
                  <a:srgbClr val="595959"/>
                </a:solidFill>
                <a:latin typeface="News Gothic MT"/>
              </a:rPr>
              <a:t>Nlg</a:t>
            </a:r>
            <a:r>
              <a:rPr lang="en-US" sz="2400" dirty="0" smtClean="0">
                <a:solidFill>
                  <a:srgbClr val="595959"/>
                </a:solidFill>
                <a:latin typeface="News Gothic MT"/>
              </a:rPr>
              <a:t>(N))</a:t>
            </a:r>
            <a:endParaRPr lang="en-US" sz="2400" dirty="0">
              <a:solidFill>
                <a:srgbClr val="595959"/>
              </a:solidFill>
              <a:latin typeface="News Gothic MT"/>
            </a:endParaRPr>
          </a:p>
        </p:txBody>
      </p:sp>
    </p:spTree>
    <p:extLst>
      <p:ext uri="{BB962C8B-B14F-4D97-AF65-F5344CB8AC3E}">
        <p14:creationId xmlns:p14="http://schemas.microsoft.com/office/powerpoint/2010/main" val="3013683348"/>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724916"/>
          </a:xfrm>
          <a:prstGeom prst="rect">
            <a:avLst/>
          </a:prstGeom>
        </p:spPr>
        <p:txBody>
          <a:bodyPr anchor="b"/>
          <a:lstStyle/>
          <a:p>
            <a:pPr algn="ctr">
              <a:lnSpc>
                <a:spcPct val="100000"/>
              </a:lnSpc>
            </a:pPr>
            <a:r>
              <a:rPr lang="en-US" sz="4600" dirty="0" smtClean="0">
                <a:solidFill>
                  <a:srgbClr val="2C7C9F"/>
                </a:solidFill>
                <a:latin typeface="News Gothic MT"/>
              </a:rPr>
              <a:t>Radix Sort</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Most of the time, O(</a:t>
            </a:r>
            <a:r>
              <a:rPr lang="en-US" sz="2400" dirty="0" err="1" smtClean="0">
                <a:solidFill>
                  <a:srgbClr val="595959"/>
                </a:solidFill>
                <a:latin typeface="News Gothic MT"/>
              </a:rPr>
              <a:t>nlg</a:t>
            </a:r>
            <a:r>
              <a:rPr lang="en-US" sz="2400" dirty="0" smtClean="0">
                <a:solidFill>
                  <a:srgbClr val="595959"/>
                </a:solidFill>
                <a:latin typeface="News Gothic MT"/>
              </a:rPr>
              <a:t>(n)) is the best we can do for sorting.   However if we make the problem slightly easier, we can do even better!</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Imagine we know for a fact that the list we are sorting is only integers between 0 and 10.</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p:txBody>
      </p:sp>
    </p:spTree>
    <p:extLst>
      <p:ext uri="{BB962C8B-B14F-4D97-AF65-F5344CB8AC3E}">
        <p14:creationId xmlns:p14="http://schemas.microsoft.com/office/powerpoint/2010/main" val="3391395829"/>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Radix</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We can make an empty list filled with 10 zeroes.  The first element of this list represents the number of zeroes we’ve seen so far in the list we’re sorting.  The second number is the number of ones we’ve seen, and so far.  So say we have the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[0, 3, 2, 1, 6, 8]</a:t>
            </a:r>
          </a:p>
          <a:p>
            <a:pPr>
              <a:lnSpc>
                <a:spcPct val="80000"/>
              </a:lnSpc>
              <a:buSzPct val="110000"/>
            </a:pPr>
            <a:r>
              <a:rPr lang="en-US" sz="2400" dirty="0">
                <a:solidFill>
                  <a:srgbClr val="595959"/>
                </a:solidFill>
                <a:latin typeface="News Gothic MT"/>
              </a:rPr>
              <a:t/>
            </a:r>
            <a:br>
              <a:rPr lang="en-US" sz="2400" dirty="0">
                <a:solidFill>
                  <a:srgbClr val="595959"/>
                </a:solidFill>
                <a:latin typeface="News Gothic MT"/>
              </a:rPr>
            </a:br>
            <a:r>
              <a:rPr lang="en-US" sz="2400" dirty="0" smtClean="0">
                <a:solidFill>
                  <a:srgbClr val="595959"/>
                </a:solidFill>
                <a:latin typeface="News Gothic MT"/>
              </a:rPr>
              <a:t>We make our counting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[0, 0, 0, </a:t>
            </a:r>
            <a:r>
              <a:rPr lang="en-US" sz="2400" dirty="0">
                <a:solidFill>
                  <a:srgbClr val="595959"/>
                </a:solidFill>
                <a:latin typeface="News Gothic MT"/>
              </a:rPr>
              <a:t>0, 0, 0</a:t>
            </a:r>
            <a:r>
              <a:rPr lang="en-US" sz="2400" dirty="0" smtClean="0">
                <a:solidFill>
                  <a:srgbClr val="595959"/>
                </a:solidFill>
                <a:latin typeface="News Gothic MT"/>
              </a:rPr>
              <a:t>, </a:t>
            </a:r>
            <a:r>
              <a:rPr lang="en-US" sz="2400" dirty="0">
                <a:solidFill>
                  <a:srgbClr val="595959"/>
                </a:solidFill>
                <a:latin typeface="News Gothic MT"/>
              </a:rPr>
              <a:t>0, 0, 0</a:t>
            </a:r>
            <a:r>
              <a:rPr lang="en-US" sz="2400" dirty="0" smtClean="0">
                <a:solidFill>
                  <a:srgbClr val="595959"/>
                </a:solidFill>
                <a:latin typeface="News Gothic MT"/>
              </a:rPr>
              <a:t>, 0]</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And iterate over the list we want to sort.  The first number is a zero, so we add one to the </a:t>
            </a:r>
            <a:r>
              <a:rPr lang="en-US" sz="2400" dirty="0" err="1" smtClean="0">
                <a:solidFill>
                  <a:srgbClr val="595959"/>
                </a:solidFill>
                <a:latin typeface="News Gothic MT"/>
              </a:rPr>
              <a:t>zeroth</a:t>
            </a:r>
            <a:r>
              <a:rPr lang="en-US" sz="2400" dirty="0" smtClean="0">
                <a:solidFill>
                  <a:srgbClr val="595959"/>
                </a:solidFill>
                <a:latin typeface="News Gothic MT"/>
              </a:rPr>
              <a:t> element of our counting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[1, </a:t>
            </a:r>
            <a:r>
              <a:rPr lang="en-US" sz="2400" dirty="0">
                <a:solidFill>
                  <a:srgbClr val="595959"/>
                </a:solidFill>
                <a:latin typeface="News Gothic MT"/>
              </a:rPr>
              <a:t>0, 0, 0, 0, 0, 0, 0, 0, 0]</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p:txBody>
      </p:sp>
    </p:spTree>
    <p:extLst>
      <p:ext uri="{BB962C8B-B14F-4D97-AF65-F5344CB8AC3E}">
        <p14:creationId xmlns:p14="http://schemas.microsoft.com/office/powerpoint/2010/main" val="2134786867"/>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Radix</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[0, 3, 2, 1, 6, 8]</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The next number is a 3, so we add one to the third element of our counting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[1, </a:t>
            </a:r>
            <a:r>
              <a:rPr lang="en-US" sz="2400" dirty="0">
                <a:solidFill>
                  <a:srgbClr val="595959"/>
                </a:solidFill>
                <a:latin typeface="News Gothic MT"/>
              </a:rPr>
              <a:t>0, 0, </a:t>
            </a:r>
            <a:r>
              <a:rPr lang="en-US" sz="2400" dirty="0" smtClean="0">
                <a:solidFill>
                  <a:srgbClr val="595959"/>
                </a:solidFill>
                <a:latin typeface="News Gothic MT"/>
              </a:rPr>
              <a:t>1, </a:t>
            </a:r>
            <a:r>
              <a:rPr lang="en-US" sz="2400" dirty="0">
                <a:solidFill>
                  <a:srgbClr val="595959"/>
                </a:solidFill>
                <a:latin typeface="News Gothic MT"/>
              </a:rPr>
              <a:t>0, 0, 0, 0, 0, 0]</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Then 2:</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a:solidFill>
                  <a:srgbClr val="595959"/>
                </a:solidFill>
                <a:latin typeface="News Gothic MT"/>
              </a:rPr>
              <a:t>[1, 0, </a:t>
            </a:r>
            <a:r>
              <a:rPr lang="en-US" sz="2400" dirty="0" smtClean="0">
                <a:solidFill>
                  <a:srgbClr val="595959"/>
                </a:solidFill>
                <a:latin typeface="News Gothic MT"/>
              </a:rPr>
              <a:t>1, </a:t>
            </a:r>
            <a:r>
              <a:rPr lang="en-US" sz="2400" dirty="0">
                <a:solidFill>
                  <a:srgbClr val="595959"/>
                </a:solidFill>
                <a:latin typeface="News Gothic MT"/>
              </a:rPr>
              <a:t>1, 0, 0, 0, 0, 0, 0</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Then 1:</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a:solidFill>
                  <a:srgbClr val="595959"/>
                </a:solidFill>
                <a:latin typeface="News Gothic MT"/>
              </a:rPr>
              <a:t>[1, </a:t>
            </a:r>
            <a:r>
              <a:rPr lang="en-US" sz="2400" dirty="0" smtClean="0">
                <a:solidFill>
                  <a:srgbClr val="595959"/>
                </a:solidFill>
                <a:latin typeface="News Gothic MT"/>
              </a:rPr>
              <a:t>1, </a:t>
            </a:r>
            <a:r>
              <a:rPr lang="en-US" sz="2400" dirty="0">
                <a:solidFill>
                  <a:srgbClr val="595959"/>
                </a:solidFill>
                <a:latin typeface="News Gothic MT"/>
              </a:rPr>
              <a:t>0, 1, 0, 0, 0, 0, 0, 0]</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p:txBody>
      </p:sp>
    </p:spTree>
    <p:extLst>
      <p:ext uri="{BB962C8B-B14F-4D97-AF65-F5344CB8AC3E}">
        <p14:creationId xmlns:p14="http://schemas.microsoft.com/office/powerpoint/2010/main" val="99625966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Radix</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[0, 3, 2, 1, 6, 8]</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When we’re done, the list looks like this:</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a:solidFill>
                  <a:srgbClr val="595959"/>
                </a:solidFill>
                <a:latin typeface="News Gothic MT"/>
              </a:rPr>
              <a:t>[1, </a:t>
            </a:r>
            <a:r>
              <a:rPr lang="en-US" sz="2400" dirty="0" smtClean="0">
                <a:solidFill>
                  <a:srgbClr val="595959"/>
                </a:solidFill>
                <a:latin typeface="News Gothic MT"/>
              </a:rPr>
              <a:t>1, </a:t>
            </a:r>
            <a:r>
              <a:rPr lang="en-US" sz="2400" dirty="0" smtClean="0">
                <a:solidFill>
                  <a:srgbClr val="595959"/>
                </a:solidFill>
                <a:latin typeface="News Gothic MT"/>
              </a:rPr>
              <a:t>1, </a:t>
            </a:r>
            <a:r>
              <a:rPr lang="en-US" sz="2400" dirty="0">
                <a:solidFill>
                  <a:srgbClr val="595959"/>
                </a:solidFill>
                <a:latin typeface="News Gothic MT"/>
              </a:rPr>
              <a:t>1, 0, 0, </a:t>
            </a:r>
            <a:r>
              <a:rPr lang="en-US" sz="2400" dirty="0" smtClean="0">
                <a:solidFill>
                  <a:srgbClr val="595959"/>
                </a:solidFill>
                <a:latin typeface="News Gothic MT"/>
              </a:rPr>
              <a:t>1, </a:t>
            </a:r>
            <a:r>
              <a:rPr lang="en-US" sz="2400" dirty="0">
                <a:solidFill>
                  <a:srgbClr val="595959"/>
                </a:solidFill>
                <a:latin typeface="News Gothic MT"/>
              </a:rPr>
              <a:t>0, </a:t>
            </a:r>
            <a:r>
              <a:rPr lang="en-US" sz="2400" dirty="0" smtClean="0">
                <a:solidFill>
                  <a:srgbClr val="595959"/>
                </a:solidFill>
                <a:latin typeface="News Gothic MT"/>
              </a:rPr>
              <a:t>1, </a:t>
            </a:r>
            <a:r>
              <a:rPr lang="en-US" sz="2400" dirty="0">
                <a:solidFill>
                  <a:srgbClr val="595959"/>
                </a:solidFill>
                <a:latin typeface="News Gothic MT"/>
              </a:rPr>
              <a:t>0</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For an index </a:t>
            </a:r>
            <a:r>
              <a:rPr lang="en-US" sz="2400" dirty="0" err="1" smtClean="0">
                <a:solidFill>
                  <a:srgbClr val="595959"/>
                </a:solidFill>
                <a:latin typeface="News Gothic MT"/>
              </a:rPr>
              <a:t>i</a:t>
            </a:r>
            <a:r>
              <a:rPr lang="en-US" sz="2400" dirty="0" smtClean="0">
                <a:solidFill>
                  <a:srgbClr val="595959"/>
                </a:solidFill>
                <a:latin typeface="News Gothic MT"/>
              </a:rPr>
              <a:t>, we know if </a:t>
            </a:r>
            <a:r>
              <a:rPr lang="en-US" sz="2400" dirty="0" err="1" smtClean="0">
                <a:solidFill>
                  <a:srgbClr val="595959"/>
                </a:solidFill>
                <a:latin typeface="News Gothic MT"/>
              </a:rPr>
              <a:t>countList</a:t>
            </a:r>
            <a:r>
              <a:rPr lang="en-US" sz="2400" dirty="0" smtClean="0">
                <a:solidFill>
                  <a:srgbClr val="595959"/>
                </a:solidFill>
                <a:latin typeface="News Gothic MT"/>
              </a:rPr>
              <a:t>[</a:t>
            </a:r>
            <a:r>
              <a:rPr lang="en-US" sz="2400" dirty="0" err="1" smtClean="0">
                <a:solidFill>
                  <a:srgbClr val="595959"/>
                </a:solidFill>
                <a:latin typeface="News Gothic MT"/>
              </a:rPr>
              <a:t>i</a:t>
            </a:r>
            <a:r>
              <a:rPr lang="en-US" sz="2400" dirty="0" smtClean="0">
                <a:solidFill>
                  <a:srgbClr val="595959"/>
                </a:solidFill>
                <a:latin typeface="News Gothic MT"/>
              </a:rPr>
              <a:t>] == 1, there was one </a:t>
            </a:r>
            <a:r>
              <a:rPr lang="en-US" sz="2400" dirty="0" err="1" smtClean="0">
                <a:solidFill>
                  <a:srgbClr val="595959"/>
                </a:solidFill>
                <a:latin typeface="News Gothic MT"/>
              </a:rPr>
              <a:t>i</a:t>
            </a:r>
            <a:r>
              <a:rPr lang="en-US" sz="2400" dirty="0" smtClean="0">
                <a:solidFill>
                  <a:srgbClr val="595959"/>
                </a:solidFill>
                <a:latin typeface="News Gothic MT"/>
              </a:rPr>
              <a:t> in the original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One pass over the counting list to figure out which numbers were there and we’ve sorted it! </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p:txBody>
      </p:sp>
    </p:spTree>
    <p:extLst>
      <p:ext uri="{BB962C8B-B14F-4D97-AF65-F5344CB8AC3E}">
        <p14:creationId xmlns:p14="http://schemas.microsoft.com/office/powerpoint/2010/main" val="2546133295"/>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Radix</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We do N operations to put the zeroes in the counting list, N operations to fill the counting list, and N operations to reconstruct the sorted list.  Which gives us 3N operations, which is O(N)!</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p:txBody>
      </p:sp>
    </p:spTree>
    <p:extLst>
      <p:ext uri="{BB962C8B-B14F-4D97-AF65-F5344CB8AC3E}">
        <p14:creationId xmlns:p14="http://schemas.microsoft.com/office/powerpoint/2010/main" val="2746168077"/>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Sorting</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r>
              <a:rPr lang="en-US" sz="2400" dirty="0" smtClean="0">
                <a:solidFill>
                  <a:srgbClr val="595959"/>
                </a:solidFill>
                <a:latin typeface="News Gothic MT"/>
              </a:rPr>
              <a:t>In computer science, there is often more than one way to do something.  Sorting is a good example of this!</a:t>
            </a:r>
          </a:p>
        </p:txBody>
      </p:sp>
    </p:spTree>
    <p:extLst>
      <p:ext uri="{BB962C8B-B14F-4D97-AF65-F5344CB8AC3E}">
        <p14:creationId xmlns:p14="http://schemas.microsoft.com/office/powerpoint/2010/main" val="71873728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Sorting</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r>
              <a:rPr lang="en-US" sz="2400" dirty="0" smtClean="0">
                <a:solidFill>
                  <a:srgbClr val="595959"/>
                </a:solidFill>
                <a:latin typeface="News Gothic MT"/>
              </a:rPr>
              <a:t>Here is a simple way of sorting a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Find the smallest number in a list.  Move that to the end of a new list.  Repeat until the original list is empty.</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This is called </a:t>
            </a:r>
            <a:r>
              <a:rPr lang="en-US" sz="2400" b="1" dirty="0" smtClean="0">
                <a:solidFill>
                  <a:srgbClr val="595959"/>
                </a:solidFill>
                <a:latin typeface="News Gothic MT"/>
              </a:rPr>
              <a:t>selection sort</a:t>
            </a:r>
            <a:r>
              <a:rPr lang="en-US" sz="2400" dirty="0" smtClean="0">
                <a:solidFill>
                  <a:srgbClr val="595959"/>
                </a:solidFill>
                <a:latin typeface="News Gothic MT"/>
              </a:rPr>
              <a:t>!</a:t>
            </a:r>
          </a:p>
        </p:txBody>
      </p:sp>
    </p:spTree>
    <p:extLst>
      <p:ext uri="{BB962C8B-B14F-4D97-AF65-F5344CB8AC3E}">
        <p14:creationId xmlns:p14="http://schemas.microsoft.com/office/powerpoint/2010/main" val="227123691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Analysis</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r>
              <a:rPr lang="en-US" sz="2400" dirty="0" smtClean="0">
                <a:solidFill>
                  <a:srgbClr val="595959"/>
                </a:solidFill>
                <a:latin typeface="News Gothic MT"/>
              </a:rPr>
              <a:t>What is the big O of finding the lowest number in a list (for a list of size N, what is the worst case number of elements you’d have to look through to find the min?)</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For a list of size N, how many times would we have to find the min to sort the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What is the big O of this sorting algorithm?</a:t>
            </a:r>
            <a:endParaRPr lang="en-US" sz="2400" dirty="0" smtClean="0">
              <a:latin typeface="News Gothic MT"/>
            </a:endParaRPr>
          </a:p>
        </p:txBody>
      </p:sp>
    </p:spTree>
    <p:extLst>
      <p:ext uri="{BB962C8B-B14F-4D97-AF65-F5344CB8AC3E}">
        <p14:creationId xmlns:p14="http://schemas.microsoft.com/office/powerpoint/2010/main" val="1641224253"/>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Analysis</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r>
              <a:rPr lang="en-US" sz="2400" dirty="0" smtClean="0">
                <a:solidFill>
                  <a:srgbClr val="595959"/>
                </a:solidFill>
                <a:latin typeface="News Gothic MT"/>
              </a:rPr>
              <a:t>What is the big O of finding the lowest number in a list (for a list of size N, what is the worst case number of elements you’d have to look through to find the min?</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N</a:t>
            </a: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For a list of size N, how many times would we have to find the min to sort the list</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N</a:t>
            </a: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What is the big O of this sorting algorithm</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O(N</a:t>
            </a:r>
            <a:r>
              <a:rPr lang="en-US" sz="2400" baseline="30000" dirty="0" smtClean="0">
                <a:solidFill>
                  <a:srgbClr val="595959"/>
                </a:solidFill>
                <a:latin typeface="News Gothic MT"/>
              </a:rPr>
              <a:t>2</a:t>
            </a:r>
            <a:r>
              <a:rPr lang="en-US" sz="2400" dirty="0" smtClean="0">
                <a:solidFill>
                  <a:srgbClr val="595959"/>
                </a:solidFill>
                <a:latin typeface="News Gothic MT"/>
              </a:rPr>
              <a:t>)</a:t>
            </a:r>
            <a:endParaRPr lang="en-US" sz="2400" dirty="0" smtClean="0">
              <a:latin typeface="News Gothic MT"/>
            </a:endParaRPr>
          </a:p>
        </p:txBody>
      </p:sp>
    </p:spTree>
    <p:extLst>
      <p:ext uri="{BB962C8B-B14F-4D97-AF65-F5344CB8AC3E}">
        <p14:creationId xmlns:p14="http://schemas.microsoft.com/office/powerpoint/2010/main" val="920438523"/>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Bubble Sort</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r>
              <a:rPr lang="en-US" sz="2400" dirty="0" smtClean="0">
                <a:solidFill>
                  <a:srgbClr val="595959"/>
                </a:solidFill>
                <a:latin typeface="News Gothic MT"/>
              </a:rPr>
              <a:t>Let’s think of some other options!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How about this: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We look at the first pair of items in the list, and if the first one is bigger than the second one, we swap them.  Then we look at the second and third one and put them in order, and so on.  Once we hit the end of the list, we start over at the beginning.  We keep it up until the list is sorted!</a:t>
            </a:r>
          </a:p>
        </p:txBody>
      </p:sp>
    </p:spTree>
    <p:extLst>
      <p:ext uri="{BB962C8B-B14F-4D97-AF65-F5344CB8AC3E}">
        <p14:creationId xmlns:p14="http://schemas.microsoft.com/office/powerpoint/2010/main" val="322036325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Bubble Sort</a:t>
            </a:r>
            <a:endParaRPr dirty="0"/>
          </a:p>
        </p:txBody>
      </p:sp>
      <p:sp>
        <p:nvSpPr>
          <p:cNvPr id="46" name="TextShape 2"/>
          <p:cNvSpPr txBox="1"/>
          <p:nvPr/>
        </p:nvSpPr>
        <p:spPr>
          <a:xfrm>
            <a:off x="719666" y="1591733"/>
            <a:ext cx="7634111" cy="4343040"/>
          </a:xfrm>
          <a:prstGeom prst="rect">
            <a:avLst/>
          </a:prstGeom>
        </p:spPr>
        <p:txBody>
          <a:bodyPr/>
          <a:lstStyle/>
          <a:p>
            <a:pPr>
              <a:lnSpc>
                <a:spcPct val="80000"/>
              </a:lnSpc>
              <a:buSzPct val="110000"/>
            </a:pPr>
            <a:r>
              <a:rPr lang="en-US" sz="2400" dirty="0" smtClean="0">
                <a:solidFill>
                  <a:srgbClr val="595959"/>
                </a:solidFill>
                <a:latin typeface="News Gothic MT"/>
              </a:rPr>
              <a:t>[ 4, 8, 1, 10, 13, 14, 6]</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First pass: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4 and 8 are in order</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8 and 1 should be swapped:</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[ 4, 1, 8, 10, 13, 14, 6]</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8 and 10 are in order.</a:t>
            </a:r>
          </a:p>
          <a:p>
            <a:pPr>
              <a:lnSpc>
                <a:spcPct val="80000"/>
              </a:lnSpc>
              <a:buSzPct val="110000"/>
            </a:pPr>
            <a:r>
              <a:rPr lang="en-US" sz="2400" dirty="0" smtClean="0">
                <a:solidFill>
                  <a:srgbClr val="595959"/>
                </a:solidFill>
                <a:latin typeface="News Gothic MT"/>
              </a:rPr>
              <a:t>10 and 13 are in order.</a:t>
            </a:r>
          </a:p>
          <a:p>
            <a:pPr>
              <a:lnSpc>
                <a:spcPct val="80000"/>
              </a:lnSpc>
              <a:buSzPct val="110000"/>
            </a:pPr>
            <a:r>
              <a:rPr lang="en-US" sz="2400" dirty="0" smtClean="0">
                <a:solidFill>
                  <a:srgbClr val="595959"/>
                </a:solidFill>
                <a:latin typeface="News Gothic MT"/>
              </a:rPr>
              <a:t>13 and 14 are in order.</a:t>
            </a:r>
          </a:p>
          <a:p>
            <a:pPr>
              <a:lnSpc>
                <a:spcPct val="80000"/>
              </a:lnSpc>
              <a:buSzPct val="110000"/>
            </a:pPr>
            <a:r>
              <a:rPr lang="en-US" sz="2400" dirty="0" smtClean="0">
                <a:solidFill>
                  <a:srgbClr val="595959"/>
                </a:solidFill>
                <a:latin typeface="News Gothic MT"/>
              </a:rPr>
              <a:t>6 and 14 should be swapped.</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[ 4, 1, 8, 10, 13, 6, 14]</a:t>
            </a:r>
            <a:endParaRPr lang="en-US" sz="2400" dirty="0">
              <a:solidFill>
                <a:srgbClr val="595959"/>
              </a:solidFill>
              <a:latin typeface="News Gothic MT"/>
            </a:endParaRPr>
          </a:p>
          <a:p>
            <a:pPr>
              <a:lnSpc>
                <a:spcPct val="80000"/>
              </a:lnSpc>
              <a:buSzPct val="110000"/>
            </a:pPr>
            <a:r>
              <a:rPr lang="en-US" sz="2400" dirty="0">
                <a:solidFill>
                  <a:srgbClr val="595959"/>
                </a:solidFill>
                <a:latin typeface="News Gothic MT"/>
              </a:rPr>
              <a:t>	</a:t>
            </a:r>
            <a:endParaRPr lang="en-US" sz="2400" dirty="0" smtClean="0">
              <a:solidFill>
                <a:srgbClr val="595959"/>
              </a:solidFill>
              <a:latin typeface="News Gothic MT"/>
            </a:endParaRPr>
          </a:p>
        </p:txBody>
      </p:sp>
    </p:spTree>
    <p:extLst>
      <p:ext uri="{BB962C8B-B14F-4D97-AF65-F5344CB8AC3E}">
        <p14:creationId xmlns:p14="http://schemas.microsoft.com/office/powerpoint/2010/main" val="2080063010"/>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Bubble Sort</a:t>
            </a:r>
            <a:endParaRPr dirty="0"/>
          </a:p>
        </p:txBody>
      </p:sp>
      <p:sp>
        <p:nvSpPr>
          <p:cNvPr id="46" name="TextShape 2"/>
          <p:cNvSpPr txBox="1"/>
          <p:nvPr/>
        </p:nvSpPr>
        <p:spPr>
          <a:xfrm>
            <a:off x="719666" y="1591733"/>
            <a:ext cx="7634111" cy="4343040"/>
          </a:xfrm>
          <a:prstGeom prst="rect">
            <a:avLst/>
          </a:prstGeom>
        </p:spPr>
        <p:txBody>
          <a:bodyPr/>
          <a:lstStyle/>
          <a:p>
            <a:pPr>
              <a:lnSpc>
                <a:spcPct val="80000"/>
              </a:lnSpc>
              <a:buSzPct val="110000"/>
            </a:pPr>
            <a:r>
              <a:rPr lang="en-US" sz="2400" dirty="0" smtClean="0">
                <a:solidFill>
                  <a:srgbClr val="595959"/>
                </a:solidFill>
                <a:latin typeface="News Gothic MT"/>
              </a:rPr>
              <a:t>[ </a:t>
            </a:r>
            <a:r>
              <a:rPr lang="en-US" sz="2400" dirty="0">
                <a:solidFill>
                  <a:srgbClr val="595959"/>
                </a:solidFill>
                <a:latin typeface="News Gothic MT"/>
              </a:rPr>
              <a:t>4, 1, 8, 10, 13, 6, 14</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Second pass: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4 and 1 should be swapped:</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a:solidFill>
                  <a:srgbClr val="595959"/>
                </a:solidFill>
                <a:latin typeface="News Gothic MT"/>
              </a:rPr>
              <a:t>[ </a:t>
            </a:r>
            <a:r>
              <a:rPr lang="en-US" sz="2400" dirty="0" smtClean="0">
                <a:solidFill>
                  <a:srgbClr val="595959"/>
                </a:solidFill>
                <a:latin typeface="News Gothic MT"/>
              </a:rPr>
              <a:t>1, 4, </a:t>
            </a:r>
            <a:r>
              <a:rPr lang="en-US" sz="2400" dirty="0">
                <a:solidFill>
                  <a:srgbClr val="595959"/>
                </a:solidFill>
                <a:latin typeface="News Gothic MT"/>
              </a:rPr>
              <a:t>8, 10, 13, 6, 14]</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4 and 8 are in order.</a:t>
            </a:r>
          </a:p>
          <a:p>
            <a:pPr>
              <a:lnSpc>
                <a:spcPct val="80000"/>
              </a:lnSpc>
              <a:buSzPct val="110000"/>
            </a:pPr>
            <a:r>
              <a:rPr lang="en-US" sz="2400" dirty="0" smtClean="0">
                <a:solidFill>
                  <a:srgbClr val="595959"/>
                </a:solidFill>
                <a:latin typeface="News Gothic MT"/>
              </a:rPr>
              <a:t>8 and 10 are in order.</a:t>
            </a:r>
          </a:p>
          <a:p>
            <a:pPr>
              <a:lnSpc>
                <a:spcPct val="80000"/>
              </a:lnSpc>
              <a:buSzPct val="110000"/>
            </a:pPr>
            <a:r>
              <a:rPr lang="en-US" sz="2400" dirty="0" smtClean="0">
                <a:solidFill>
                  <a:srgbClr val="595959"/>
                </a:solidFill>
                <a:latin typeface="News Gothic MT"/>
              </a:rPr>
              <a:t>10 and 13 are in order.</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13 and 6 should be swapped:</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[ 1, 4, 8, 10, 6, 13, </a:t>
            </a:r>
            <a:r>
              <a:rPr lang="en-US" sz="2400" dirty="0">
                <a:solidFill>
                  <a:srgbClr val="595959"/>
                </a:solidFill>
                <a:latin typeface="News Gothic MT"/>
              </a:rPr>
              <a:t>14</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13 and 14 are in order.</a:t>
            </a:r>
          </a:p>
        </p:txBody>
      </p:sp>
    </p:spTree>
    <p:extLst>
      <p:ext uri="{BB962C8B-B14F-4D97-AF65-F5344CB8AC3E}">
        <p14:creationId xmlns:p14="http://schemas.microsoft.com/office/powerpoint/2010/main" val="1502459616"/>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Bubble Sort</a:t>
            </a:r>
            <a:endParaRPr dirty="0"/>
          </a:p>
        </p:txBody>
      </p:sp>
      <p:sp>
        <p:nvSpPr>
          <p:cNvPr id="46" name="TextShape 2"/>
          <p:cNvSpPr txBox="1"/>
          <p:nvPr/>
        </p:nvSpPr>
        <p:spPr>
          <a:xfrm>
            <a:off x="719666" y="1591733"/>
            <a:ext cx="7634111" cy="4343040"/>
          </a:xfrm>
          <a:prstGeom prst="rect">
            <a:avLst/>
          </a:prstGeom>
        </p:spPr>
        <p:txBody>
          <a:bodyPr/>
          <a:lstStyle/>
          <a:p>
            <a:pPr>
              <a:lnSpc>
                <a:spcPct val="80000"/>
              </a:lnSpc>
              <a:buSzPct val="110000"/>
            </a:pPr>
            <a:endParaRPr lang="en-US" sz="2400" dirty="0">
              <a:solidFill>
                <a:srgbClr val="595959"/>
              </a:solidFill>
              <a:latin typeface="News Gothic MT"/>
            </a:endParaRPr>
          </a:p>
          <a:p>
            <a:pPr>
              <a:lnSpc>
                <a:spcPct val="80000"/>
              </a:lnSpc>
              <a:buSzPct val="110000"/>
            </a:pPr>
            <a:r>
              <a:rPr lang="en-US" sz="2400" dirty="0">
                <a:solidFill>
                  <a:srgbClr val="595959"/>
                </a:solidFill>
                <a:latin typeface="News Gothic MT"/>
              </a:rPr>
              <a:t>[ 4, 1, 8, 10, 6, 13, 14</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It will take two more passes over the whole list to get the six in place.</a:t>
            </a:r>
          </a:p>
          <a:p>
            <a:pPr>
              <a:lnSpc>
                <a:spcPct val="80000"/>
              </a:lnSpc>
              <a:buSzPct val="110000"/>
            </a:pPr>
            <a:endParaRPr lang="en-US" sz="2400" dirty="0">
              <a:solidFill>
                <a:srgbClr val="595959"/>
              </a:solidFill>
              <a:latin typeface="News Gothic MT"/>
            </a:endParaRPr>
          </a:p>
        </p:txBody>
      </p:sp>
    </p:spTree>
    <p:extLst>
      <p:ext uri="{BB962C8B-B14F-4D97-AF65-F5344CB8AC3E}">
        <p14:creationId xmlns:p14="http://schemas.microsoft.com/office/powerpoint/2010/main" val="1439149180"/>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14480</TotalTime>
  <Words>1127</Words>
  <Application>Microsoft Macintosh PowerPoint</Application>
  <PresentationFormat>On-screen Show (4:3)</PresentationFormat>
  <Paragraphs>161</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Max Morawski</cp:lastModifiedBy>
  <cp:revision>260</cp:revision>
  <cp:lastPrinted>2014-10-06T15:06:14Z</cp:lastPrinted>
  <dcterms:modified xsi:type="dcterms:W3CDTF">2014-12-03T17:20:10Z</dcterms:modified>
</cp:coreProperties>
</file>