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991350" cy="92821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91" autoAdjust="0"/>
  </p:normalViewPr>
  <p:slideViewPr>
    <p:cSldViewPr snapToGrid="0" snapToObjects="1">
      <p:cViewPr>
        <p:scale>
          <a:sx n="90" d="100"/>
          <a:sy n="90" d="100"/>
        </p:scale>
        <p:origin x="-76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8950"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0813" y="0"/>
            <a:ext cx="3028950" cy="463550"/>
          </a:xfrm>
          <a:prstGeom prst="rect">
            <a:avLst/>
          </a:prstGeom>
        </p:spPr>
        <p:txBody>
          <a:bodyPr vert="horz" lIns="91440" tIns="45720" rIns="91440" bIns="45720" rtlCol="0"/>
          <a:lstStyle>
            <a:lvl1pPr algn="r">
              <a:defRPr sz="1200"/>
            </a:lvl1pPr>
          </a:lstStyle>
          <a:p>
            <a:fld id="{452DBBBE-2C41-2845-8E24-CCC92578D181}" type="datetimeFigureOut">
              <a:rPr lang="en-US" smtClean="0"/>
              <a:t>12/3/14</a:t>
            </a:fld>
            <a:endParaRPr lang="en-US"/>
          </a:p>
        </p:txBody>
      </p:sp>
      <p:sp>
        <p:nvSpPr>
          <p:cNvPr id="4" name="Footer Placeholder 3"/>
          <p:cNvSpPr>
            <a:spLocks noGrp="1"/>
          </p:cNvSpPr>
          <p:nvPr>
            <p:ph type="ftr" sz="quarter" idx="2"/>
          </p:nvPr>
        </p:nvSpPr>
        <p:spPr>
          <a:xfrm>
            <a:off x="0" y="8816975"/>
            <a:ext cx="302895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0813" y="8816975"/>
            <a:ext cx="3028950" cy="463550"/>
          </a:xfrm>
          <a:prstGeom prst="rect">
            <a:avLst/>
          </a:prstGeom>
        </p:spPr>
        <p:txBody>
          <a:bodyPr vert="horz" lIns="91440" tIns="45720" rIns="91440" bIns="45720" rtlCol="0" anchor="b"/>
          <a:lstStyle>
            <a:lvl1pPr algn="r">
              <a:defRPr sz="1200"/>
            </a:lvl1pPr>
          </a:lstStyle>
          <a:p>
            <a:fld id="{49822352-AFBD-1F48-953F-1ABC76F82DE9}" type="slidenum">
              <a:rPr lang="en-US" smtClean="0"/>
              <a:t>‹#›</a:t>
            </a:fld>
            <a:endParaRPr lang="en-US"/>
          </a:p>
        </p:txBody>
      </p:sp>
    </p:spTree>
    <p:extLst>
      <p:ext uri="{BB962C8B-B14F-4D97-AF65-F5344CB8AC3E}">
        <p14:creationId xmlns:p14="http://schemas.microsoft.com/office/powerpoint/2010/main" val="2416152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9" name="PlaceHolder 1"/>
          <p:cNvSpPr>
            <a:spLocks noGrp="1"/>
          </p:cNvSpPr>
          <p:nvPr>
            <p:ph type="body"/>
          </p:nvPr>
        </p:nvSpPr>
        <p:spPr>
          <a:xfrm>
            <a:off x="777240" y="4777560"/>
            <a:ext cx="6217560" cy="4525920"/>
          </a:xfrm>
          <a:prstGeom prst="rect">
            <a:avLst/>
          </a:prstGeom>
        </p:spPr>
        <p:txBody>
          <a:bodyPr lIns="0" tIns="0" rIns="0" bIns="0"/>
          <a:lstStyle/>
          <a:p>
            <a:r>
              <a:rPr lang="en-US" sz="2000">
                <a:latin typeface="Arial"/>
              </a:rPr>
              <a:t>Click to edit the notes format</a:t>
            </a:r>
            <a:endParaRPr/>
          </a:p>
        </p:txBody>
      </p:sp>
      <p:sp>
        <p:nvSpPr>
          <p:cNvPr id="40" name="PlaceHolder 2"/>
          <p:cNvSpPr>
            <a:spLocks noGrp="1"/>
          </p:cNvSpPr>
          <p:nvPr>
            <p:ph type="hdr"/>
          </p:nvPr>
        </p:nvSpPr>
        <p:spPr>
          <a:xfrm>
            <a:off x="0" y="0"/>
            <a:ext cx="3372840" cy="502560"/>
          </a:xfrm>
          <a:prstGeom prst="rect">
            <a:avLst/>
          </a:prstGeom>
        </p:spPr>
        <p:txBody>
          <a:bodyPr lIns="0" tIns="0" rIns="0" bIns="0"/>
          <a:lstStyle/>
          <a:p>
            <a:r>
              <a:rPr lang="en-US" sz="1400">
                <a:latin typeface="Times New Roman"/>
              </a:rPr>
              <a:t>&lt;header&gt;</a:t>
            </a:r>
            <a:endParaRPr/>
          </a:p>
        </p:txBody>
      </p:sp>
      <p:sp>
        <p:nvSpPr>
          <p:cNvPr id="41" name="PlaceHolder 3"/>
          <p:cNvSpPr>
            <a:spLocks noGrp="1"/>
          </p:cNvSpPr>
          <p:nvPr>
            <p:ph type="dt"/>
          </p:nvPr>
        </p:nvSpPr>
        <p:spPr>
          <a:xfrm>
            <a:off x="4399200" y="0"/>
            <a:ext cx="3372840" cy="502560"/>
          </a:xfrm>
          <a:prstGeom prst="rect">
            <a:avLst/>
          </a:prstGeom>
        </p:spPr>
        <p:txBody>
          <a:bodyPr lIns="0" tIns="0" rIns="0" bIns="0"/>
          <a:lstStyle/>
          <a:p>
            <a:pPr algn="r"/>
            <a:r>
              <a:rPr lang="en-US" sz="1400">
                <a:latin typeface="Times New Roman"/>
              </a:rPr>
              <a:t>&lt;date/time&gt;</a:t>
            </a:r>
            <a:endParaRPr/>
          </a:p>
        </p:txBody>
      </p:sp>
      <p:sp>
        <p:nvSpPr>
          <p:cNvPr id="42" name="PlaceHolder 4"/>
          <p:cNvSpPr>
            <a:spLocks noGrp="1"/>
          </p:cNvSpPr>
          <p:nvPr>
            <p:ph type="ftr"/>
          </p:nvPr>
        </p:nvSpPr>
        <p:spPr>
          <a:xfrm>
            <a:off x="0" y="9555480"/>
            <a:ext cx="3372840" cy="502560"/>
          </a:xfrm>
          <a:prstGeom prst="rect">
            <a:avLst/>
          </a:prstGeom>
        </p:spPr>
        <p:txBody>
          <a:bodyPr lIns="0" tIns="0" rIns="0" bIns="0" anchor="b"/>
          <a:lstStyle/>
          <a:p>
            <a:r>
              <a:rPr lang="en-US" sz="1400">
                <a:latin typeface="Times New Roman"/>
              </a:rPr>
              <a:t>&lt;footer&gt;</a:t>
            </a:r>
            <a:endParaRPr/>
          </a:p>
        </p:txBody>
      </p:sp>
      <p:sp>
        <p:nvSpPr>
          <p:cNvPr id="43" name="PlaceHolder 5"/>
          <p:cNvSpPr>
            <a:spLocks noGrp="1"/>
          </p:cNvSpPr>
          <p:nvPr>
            <p:ph type="sldNum"/>
          </p:nvPr>
        </p:nvSpPr>
        <p:spPr>
          <a:xfrm>
            <a:off x="4399200" y="9555480"/>
            <a:ext cx="3372840" cy="502560"/>
          </a:xfrm>
          <a:prstGeom prst="rect">
            <a:avLst/>
          </a:prstGeom>
        </p:spPr>
        <p:txBody>
          <a:bodyPr lIns="0" tIns="0" rIns="0" bIns="0" anchor="b"/>
          <a:lstStyle/>
          <a:p>
            <a:pPr algn="r"/>
            <a:fld id="{B6483437-41FE-4E8B-84DB-733BD660BBB2}" type="slidenum">
              <a:rPr lang="en-US" sz="1400">
                <a:latin typeface="Times New Roman"/>
              </a:rPr>
              <a:t>‹#›</a:t>
            </a:fld>
            <a:endParaRPr/>
          </a:p>
        </p:txBody>
      </p:sp>
    </p:spTree>
    <p:extLst>
      <p:ext uri="{BB962C8B-B14F-4D97-AF65-F5344CB8AC3E}">
        <p14:creationId xmlns:p14="http://schemas.microsoft.com/office/powerpoint/2010/main" val="41445848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p:cNvSpPr>
          <p:nvPr>
            <p:ph type="body"/>
          </p:nvPr>
        </p:nvSpPr>
        <p:spPr>
          <a:xfrm>
            <a:off x="698400" y="4408560"/>
            <a:ext cx="5594040" cy="4176360"/>
          </a:xfrm>
          <a:prstGeom prst="rect">
            <a:avLst/>
          </a:prstGeom>
        </p:spPr>
        <p:txBody>
          <a:bodyPr lIns="90000" tIns="45000" rIns="90000" bIns="45000"/>
          <a:lstStyle/>
          <a:p>
            <a:pPr>
              <a:lnSpc>
                <a:spcPct val="90000"/>
              </a:lnSpc>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7" name="PlaceHolder 2"/>
          <p:cNvSpPr>
            <a:spLocks noGrp="1"/>
          </p:cNvSpPr>
          <p:nvPr>
            <p:ph type="body"/>
          </p:nvPr>
        </p:nvSpPr>
        <p:spPr>
          <a:xfrm>
            <a:off x="549360" y="1600200"/>
            <a:ext cx="8042040" cy="2071440"/>
          </a:xfrm>
          <a:prstGeom prst="rect">
            <a:avLst/>
          </a:prstGeom>
        </p:spPr>
        <p:txBody>
          <a:bodyPr lIns="0" tIns="0" rIns="0" bIns="0"/>
          <a:lstStyle/>
          <a:p>
            <a:endParaRPr/>
          </a:p>
        </p:txBody>
      </p:sp>
      <p:sp>
        <p:nvSpPr>
          <p:cNvPr id="28" name="PlaceHolder 3"/>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0"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31"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32" name="PlaceHolder 4"/>
          <p:cNvSpPr>
            <a:spLocks noGrp="1"/>
          </p:cNvSpPr>
          <p:nvPr>
            <p:ph type="body"/>
          </p:nvPr>
        </p:nvSpPr>
        <p:spPr>
          <a:xfrm>
            <a:off x="4670280" y="3868920"/>
            <a:ext cx="3924360" cy="2071440"/>
          </a:xfrm>
          <a:prstGeom prst="rect">
            <a:avLst/>
          </a:prstGeom>
        </p:spPr>
        <p:txBody>
          <a:bodyPr lIns="0" tIns="0" rIns="0" bIns="0"/>
          <a:lstStyle/>
          <a:p>
            <a:endParaRPr/>
          </a:p>
        </p:txBody>
      </p:sp>
      <p:sp>
        <p:nvSpPr>
          <p:cNvPr id="33" name="PlaceHolder 5"/>
          <p:cNvSpPr>
            <a:spLocks noGrp="1"/>
          </p:cNvSpPr>
          <p:nvPr>
            <p:ph type="body"/>
          </p:nvPr>
        </p:nvSpPr>
        <p:spPr>
          <a:xfrm>
            <a:off x="549360" y="3868920"/>
            <a:ext cx="3924360" cy="20714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35" name="PlaceHolder 2"/>
          <p:cNvSpPr>
            <a:spLocks noGrp="1"/>
          </p:cNvSpPr>
          <p:nvPr>
            <p:ph type="body"/>
          </p:nvPr>
        </p:nvSpPr>
        <p:spPr>
          <a:xfrm>
            <a:off x="549360" y="1600200"/>
            <a:ext cx="8042040" cy="4343040"/>
          </a:xfrm>
          <a:prstGeom prst="rect">
            <a:avLst/>
          </a:prstGeom>
        </p:spPr>
        <p:txBody>
          <a:bodyPr lIns="0" tIns="0" rIns="0" bIns="0"/>
          <a:lstStyle/>
          <a:p>
            <a:endParaRPr/>
          </a:p>
        </p:txBody>
      </p:sp>
      <p:sp>
        <p:nvSpPr>
          <p:cNvPr id="36" name="PlaceHolder 3"/>
          <p:cNvSpPr>
            <a:spLocks noGrp="1"/>
          </p:cNvSpPr>
          <p:nvPr>
            <p:ph type="body"/>
          </p:nvPr>
        </p:nvSpPr>
        <p:spPr>
          <a:xfrm>
            <a:off x="549360" y="1600200"/>
            <a:ext cx="8042040" cy="4343040"/>
          </a:xfrm>
          <a:prstGeom prst="rect">
            <a:avLst/>
          </a:prstGeom>
        </p:spPr>
        <p:txBody>
          <a:bodyPr lIns="0" tIns="0" rIns="0" bIns="0"/>
          <a:lstStyle/>
          <a:p>
            <a:endParaRPr/>
          </a:p>
        </p:txBody>
      </p:sp>
      <p:pic>
        <p:nvPicPr>
          <p:cNvPr id="37" name="Picture 36"/>
          <p:cNvPicPr/>
          <p:nvPr/>
        </p:nvPicPr>
        <p:blipFill>
          <a:blip r:embed="rId2"/>
          <a:stretch>
            <a:fillRect/>
          </a:stretch>
        </p:blipFill>
        <p:spPr>
          <a:xfrm>
            <a:off x="1848600" y="1600200"/>
            <a:ext cx="5443200" cy="4343040"/>
          </a:xfrm>
          <a:prstGeom prst="rect">
            <a:avLst/>
          </a:prstGeom>
          <a:ln>
            <a:noFill/>
          </a:ln>
        </p:spPr>
      </p:pic>
      <p:pic>
        <p:nvPicPr>
          <p:cNvPr id="38" name="Picture 37"/>
          <p:cNvPicPr/>
          <p:nvPr/>
        </p:nvPicPr>
        <p:blipFill>
          <a:blip r:embed="rId2"/>
          <a:stretch>
            <a:fillRect/>
          </a:stretch>
        </p:blipFill>
        <p:spPr>
          <a:xfrm>
            <a:off x="1848600" y="1600200"/>
            <a:ext cx="5443200" cy="43430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6" name="PlaceHolder 2"/>
          <p:cNvSpPr>
            <a:spLocks noGrp="1"/>
          </p:cNvSpPr>
          <p:nvPr>
            <p:ph type="subTitle"/>
          </p:nvPr>
        </p:nvSpPr>
        <p:spPr>
          <a:xfrm>
            <a:off x="549360" y="1600200"/>
            <a:ext cx="8042040" cy="43434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8" name="PlaceHolder 2"/>
          <p:cNvSpPr>
            <a:spLocks noGrp="1"/>
          </p:cNvSpPr>
          <p:nvPr>
            <p:ph type="body"/>
          </p:nvPr>
        </p:nvSpPr>
        <p:spPr>
          <a:xfrm>
            <a:off x="549360" y="1600200"/>
            <a:ext cx="8042040" cy="43430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0"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11" name="PlaceHolder 3"/>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49360" y="107640"/>
            <a:ext cx="8042040" cy="61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5"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16" name="PlaceHolder 3"/>
          <p:cNvSpPr>
            <a:spLocks noGrp="1"/>
          </p:cNvSpPr>
          <p:nvPr>
            <p:ph type="body"/>
          </p:nvPr>
        </p:nvSpPr>
        <p:spPr>
          <a:xfrm>
            <a:off x="549360" y="3868920"/>
            <a:ext cx="3924360" cy="2071440"/>
          </a:xfrm>
          <a:prstGeom prst="rect">
            <a:avLst/>
          </a:prstGeom>
        </p:spPr>
        <p:txBody>
          <a:bodyPr lIns="0" tIns="0" rIns="0" bIns="0"/>
          <a:lstStyle/>
          <a:p>
            <a:endParaRPr/>
          </a:p>
        </p:txBody>
      </p:sp>
      <p:sp>
        <p:nvSpPr>
          <p:cNvPr id="17" name="PlaceHolder 4"/>
          <p:cNvSpPr>
            <a:spLocks noGrp="1"/>
          </p:cNvSpPr>
          <p:nvPr>
            <p:ph type="body"/>
          </p:nvPr>
        </p:nvSpPr>
        <p:spPr>
          <a:xfrm>
            <a:off x="4670280" y="1600200"/>
            <a:ext cx="3924360" cy="43430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19" name="PlaceHolder 2"/>
          <p:cNvSpPr>
            <a:spLocks noGrp="1"/>
          </p:cNvSpPr>
          <p:nvPr>
            <p:ph type="body"/>
          </p:nvPr>
        </p:nvSpPr>
        <p:spPr>
          <a:xfrm>
            <a:off x="549360" y="1600200"/>
            <a:ext cx="3924360" cy="4343040"/>
          </a:xfrm>
          <a:prstGeom prst="rect">
            <a:avLst/>
          </a:prstGeom>
        </p:spPr>
        <p:txBody>
          <a:bodyPr lIns="0" tIns="0" rIns="0" bIns="0"/>
          <a:lstStyle/>
          <a:p>
            <a:endParaRPr/>
          </a:p>
        </p:txBody>
      </p:sp>
      <p:sp>
        <p:nvSpPr>
          <p:cNvPr id="20"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1" name="PlaceHolder 4"/>
          <p:cNvSpPr>
            <a:spLocks noGrp="1"/>
          </p:cNvSpPr>
          <p:nvPr>
            <p:ph type="body"/>
          </p:nvPr>
        </p:nvSpPr>
        <p:spPr>
          <a:xfrm>
            <a:off x="4670280" y="3868920"/>
            <a:ext cx="3924360" cy="20714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49360" y="107640"/>
            <a:ext cx="8042040" cy="1337040"/>
          </a:xfrm>
          <a:prstGeom prst="rect">
            <a:avLst/>
          </a:prstGeom>
        </p:spPr>
        <p:txBody>
          <a:bodyPr lIns="0" tIns="0" rIns="0" bIns="0" anchor="ctr"/>
          <a:lstStyle/>
          <a:p>
            <a:endParaRPr/>
          </a:p>
        </p:txBody>
      </p:sp>
      <p:sp>
        <p:nvSpPr>
          <p:cNvPr id="23" name="PlaceHolder 2"/>
          <p:cNvSpPr>
            <a:spLocks noGrp="1"/>
          </p:cNvSpPr>
          <p:nvPr>
            <p:ph type="body"/>
          </p:nvPr>
        </p:nvSpPr>
        <p:spPr>
          <a:xfrm>
            <a:off x="549360" y="1600200"/>
            <a:ext cx="3924360" cy="2071440"/>
          </a:xfrm>
          <a:prstGeom prst="rect">
            <a:avLst/>
          </a:prstGeom>
        </p:spPr>
        <p:txBody>
          <a:bodyPr lIns="0" tIns="0" rIns="0" bIns="0"/>
          <a:lstStyle/>
          <a:p>
            <a:endParaRPr/>
          </a:p>
        </p:txBody>
      </p:sp>
      <p:sp>
        <p:nvSpPr>
          <p:cNvPr id="24" name="PlaceHolder 3"/>
          <p:cNvSpPr>
            <a:spLocks noGrp="1"/>
          </p:cNvSpPr>
          <p:nvPr>
            <p:ph type="body"/>
          </p:nvPr>
        </p:nvSpPr>
        <p:spPr>
          <a:xfrm>
            <a:off x="4670280" y="1600200"/>
            <a:ext cx="3924360" cy="2071440"/>
          </a:xfrm>
          <a:prstGeom prst="rect">
            <a:avLst/>
          </a:prstGeom>
        </p:spPr>
        <p:txBody>
          <a:bodyPr lIns="0" tIns="0" rIns="0" bIns="0"/>
          <a:lstStyle/>
          <a:p>
            <a:endParaRPr/>
          </a:p>
        </p:txBody>
      </p:sp>
      <p:sp>
        <p:nvSpPr>
          <p:cNvPr id="25" name="PlaceHolder 4"/>
          <p:cNvSpPr>
            <a:spLocks noGrp="1"/>
          </p:cNvSpPr>
          <p:nvPr>
            <p:ph type="body"/>
          </p:nvPr>
        </p:nvSpPr>
        <p:spPr>
          <a:xfrm>
            <a:off x="549360" y="3868920"/>
            <a:ext cx="8042040" cy="20714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49360" y="107640"/>
            <a:ext cx="8042040" cy="1336680"/>
          </a:xfrm>
          <a:prstGeom prst="rect">
            <a:avLst/>
          </a:prstGeom>
        </p:spPr>
        <p:txBody>
          <a:bodyPr anchor="b"/>
          <a:lstStyle/>
          <a:p>
            <a:pPr algn="ctr">
              <a:lnSpc>
                <a:spcPct val="100000"/>
              </a:lnSpc>
            </a:pPr>
            <a:r>
              <a:rPr lang="en-US" sz="4600">
                <a:solidFill>
                  <a:srgbClr val="2C7C9F"/>
                </a:solidFill>
                <a:latin typeface="News Gothic MT"/>
              </a:rPr>
              <a:t>Click to edit the title text formatClick to edit Master title style</a:t>
            </a:r>
            <a:endParaRPr/>
          </a:p>
        </p:txBody>
      </p:sp>
      <p:sp>
        <p:nvSpPr>
          <p:cNvPr id="6" name="PlaceHolder 2"/>
          <p:cNvSpPr>
            <a:spLocks noGrp="1"/>
          </p:cNvSpPr>
          <p:nvPr>
            <p:ph type="body"/>
          </p:nvPr>
        </p:nvSpPr>
        <p:spPr>
          <a:xfrm>
            <a:off x="549360" y="1600200"/>
            <a:ext cx="8042040" cy="4343040"/>
          </a:xfrm>
          <a:prstGeom prst="rect">
            <a:avLst/>
          </a:prstGeom>
        </p:spPr>
        <p:txBody>
          <a:bodyPr/>
          <a:lstStyle/>
          <a:p>
            <a:pPr>
              <a:buSzPct val="45000"/>
              <a:buFont typeface="StarSymbol"/>
              <a:buChar char=""/>
            </a:pPr>
            <a:r>
              <a:rPr lang="en-US" sz="2400">
                <a:solidFill>
                  <a:srgbClr val="595959"/>
                </a:solidFill>
                <a:latin typeface="News Gothic MT"/>
              </a:rPr>
              <a:t>Click to edit the outline text format</a:t>
            </a:r>
            <a:endParaRPr/>
          </a:p>
          <a:p>
            <a:pPr lvl="1">
              <a:buSzPct val="75000"/>
              <a:buFont typeface="StarSymbol"/>
              <a:buChar char=""/>
            </a:pPr>
            <a:r>
              <a:rPr lang="en-US" sz="2400">
                <a:solidFill>
                  <a:srgbClr val="595959"/>
                </a:solidFill>
                <a:latin typeface="News Gothic MT"/>
              </a:rPr>
              <a:t>Second Outline Level</a:t>
            </a:r>
            <a:endParaRPr/>
          </a:p>
          <a:p>
            <a:pPr lvl="2">
              <a:buSzPct val="45000"/>
              <a:buFont typeface="StarSymbol"/>
              <a:buChar char=""/>
            </a:pPr>
            <a:r>
              <a:rPr lang="en-US" sz="2400">
                <a:solidFill>
                  <a:srgbClr val="595959"/>
                </a:solidFill>
                <a:latin typeface="News Gothic MT"/>
              </a:rPr>
              <a:t>Third Outline Level</a:t>
            </a:r>
            <a:endParaRPr/>
          </a:p>
          <a:p>
            <a:pPr lvl="3">
              <a:buSzPct val="75000"/>
              <a:buFont typeface="StarSymbol"/>
              <a:buChar char=""/>
            </a:pPr>
            <a:r>
              <a:rPr lang="en-US" sz="2400">
                <a:solidFill>
                  <a:srgbClr val="595959"/>
                </a:solidFill>
                <a:latin typeface="News Gothic MT"/>
              </a:rPr>
              <a:t>Fourth Outline Level</a:t>
            </a:r>
            <a:endParaRPr/>
          </a:p>
          <a:p>
            <a:pPr lvl="4">
              <a:buSzPct val="45000"/>
              <a:buFont typeface="StarSymbol"/>
              <a:buChar char=""/>
            </a:pPr>
            <a:r>
              <a:rPr lang="en-US" sz="2400">
                <a:solidFill>
                  <a:srgbClr val="595959"/>
                </a:solidFill>
                <a:latin typeface="News Gothic MT"/>
              </a:rPr>
              <a:t>Fifth Outline Level</a:t>
            </a:r>
            <a:endParaRPr/>
          </a:p>
          <a:p>
            <a:pPr lvl="5">
              <a:buSzPct val="45000"/>
              <a:buFont typeface="StarSymbol"/>
              <a:buChar char=""/>
            </a:pPr>
            <a:r>
              <a:rPr lang="en-US" sz="2400">
                <a:solidFill>
                  <a:srgbClr val="595959"/>
                </a:solidFill>
                <a:latin typeface="News Gothic MT"/>
              </a:rPr>
              <a:t>Sixth Outline Level</a:t>
            </a:r>
            <a:endParaRPr/>
          </a:p>
          <a:p>
            <a:pPr>
              <a:lnSpc>
                <a:spcPct val="100000"/>
              </a:lnSpc>
              <a:buSzPct val="110000"/>
              <a:buFont typeface="Wingdings 2" charset="2"/>
              <a:buChar char=""/>
            </a:pPr>
            <a:r>
              <a:rPr lang="en-US" sz="2400">
                <a:solidFill>
                  <a:srgbClr val="595959"/>
                </a:solidFill>
                <a:latin typeface="News Gothic MT"/>
              </a:rPr>
              <a:t>Seventh Outline LevelClick to edit Master text styles</a:t>
            </a:r>
            <a:endParaRPr/>
          </a:p>
          <a:p>
            <a:pPr lvl="1">
              <a:lnSpc>
                <a:spcPct val="100000"/>
              </a:lnSpc>
              <a:buSzPct val="110000"/>
              <a:buFont typeface="Wingdings 2" charset="2"/>
              <a:buChar char=""/>
            </a:pPr>
            <a:r>
              <a:rPr lang="en-US" sz="2200">
                <a:solidFill>
                  <a:srgbClr val="595959"/>
                </a:solidFill>
                <a:latin typeface="News Gothic MT"/>
              </a:rPr>
              <a:t>Second level</a:t>
            </a:r>
            <a:endParaRPr/>
          </a:p>
          <a:p>
            <a:pPr lvl="2">
              <a:lnSpc>
                <a:spcPct val="100000"/>
              </a:lnSpc>
              <a:buSzPct val="110000"/>
              <a:buFont typeface="Wingdings 2" charset="2"/>
              <a:buChar char=""/>
            </a:pPr>
            <a:r>
              <a:rPr lang="en-US" sz="2000">
                <a:solidFill>
                  <a:srgbClr val="595959"/>
                </a:solidFill>
                <a:latin typeface="News Gothic MT"/>
              </a:rPr>
              <a:t>Third level</a:t>
            </a:r>
            <a:endParaRPr/>
          </a:p>
          <a:p>
            <a:pPr lvl="3">
              <a:lnSpc>
                <a:spcPct val="100000"/>
              </a:lnSpc>
              <a:buSzPct val="110000"/>
              <a:buFont typeface="Wingdings 2" charset="2"/>
              <a:buChar char=""/>
            </a:pPr>
            <a:r>
              <a:rPr lang="en-US">
                <a:solidFill>
                  <a:srgbClr val="595959"/>
                </a:solidFill>
                <a:latin typeface="News Gothic MT"/>
              </a:rPr>
              <a:t>Fourth level</a:t>
            </a:r>
            <a:endParaRPr/>
          </a:p>
          <a:p>
            <a:pPr lvl="4">
              <a:lnSpc>
                <a:spcPct val="100000"/>
              </a:lnSpc>
              <a:buSzPct val="110000"/>
              <a:buFont typeface="Wingdings 2" charset="2"/>
              <a:buChar char=""/>
            </a:pPr>
            <a:r>
              <a:rPr lang="en-US">
                <a:solidFill>
                  <a:srgbClr val="595959"/>
                </a:solidFill>
                <a:latin typeface="News Gothic MT"/>
              </a:rPr>
              <a:t>Fifth level</a:t>
            </a:r>
            <a:endParaRPr/>
          </a:p>
        </p:txBody>
      </p:sp>
      <p:sp>
        <p:nvSpPr>
          <p:cNvPr id="2" name="PlaceHolder 3"/>
          <p:cNvSpPr>
            <a:spLocks noGrp="1"/>
          </p:cNvSpPr>
          <p:nvPr>
            <p:ph type="dt"/>
          </p:nvPr>
        </p:nvSpPr>
        <p:spPr>
          <a:xfrm>
            <a:off x="5629680" y="6275520"/>
            <a:ext cx="2133360" cy="364680"/>
          </a:xfrm>
          <a:prstGeom prst="rect">
            <a:avLst/>
          </a:prstGeom>
        </p:spPr>
        <p:txBody>
          <a:bodyPr anchor="ctr"/>
          <a:lstStyle/>
          <a:p>
            <a:pPr algn="r">
              <a:lnSpc>
                <a:spcPct val="100000"/>
              </a:lnSpc>
            </a:pPr>
            <a:r>
              <a:rPr lang="en-US" sz="1200" b="1">
                <a:solidFill>
                  <a:srgbClr val="FFFFFF"/>
                </a:solidFill>
                <a:latin typeface="Arial"/>
                <a:ea typeface="ＭＳ Ｐゴシック"/>
              </a:rPr>
              <a:t>9/8/14</a:t>
            </a:r>
            <a:endParaRPr/>
          </a:p>
        </p:txBody>
      </p:sp>
      <p:sp>
        <p:nvSpPr>
          <p:cNvPr id="3" name="PlaceHolder 4"/>
          <p:cNvSpPr>
            <a:spLocks noGrp="1"/>
          </p:cNvSpPr>
          <p:nvPr>
            <p:ph type="ftr"/>
          </p:nvPr>
        </p:nvSpPr>
        <p:spPr>
          <a:xfrm>
            <a:off x="264600" y="6275520"/>
            <a:ext cx="4840560" cy="364680"/>
          </a:xfrm>
          <a:prstGeom prst="rect">
            <a:avLst/>
          </a:prstGeom>
        </p:spPr>
        <p:txBody>
          <a:bodyPr anchor="ctr"/>
          <a:lstStyle/>
          <a:p>
            <a:endParaRPr/>
          </a:p>
        </p:txBody>
      </p:sp>
      <p:sp>
        <p:nvSpPr>
          <p:cNvPr id="4" name="PlaceHolder 5"/>
          <p:cNvSpPr>
            <a:spLocks noGrp="1"/>
          </p:cNvSpPr>
          <p:nvPr>
            <p:ph type="sldNum"/>
          </p:nvPr>
        </p:nvSpPr>
        <p:spPr>
          <a:xfrm>
            <a:off x="7898040" y="6275520"/>
            <a:ext cx="990360" cy="364680"/>
          </a:xfrm>
          <a:prstGeom prst="rect">
            <a:avLst/>
          </a:prstGeom>
        </p:spPr>
        <p:txBody>
          <a:bodyPr anchor="ctr"/>
          <a:lstStyle/>
          <a:p>
            <a:pPr algn="r">
              <a:lnSpc>
                <a:spcPct val="100000"/>
              </a:lnSpc>
            </a:pPr>
            <a:fld id="{6F1C5666-7F91-439B-93C4-D7283F47BD81}" type="slidenum">
              <a:rPr lang="en-US" sz="3600" b="1">
                <a:solidFill>
                  <a:srgbClr val="FFFFFF"/>
                </a:solidFill>
                <a:latin typeface="Arial"/>
                <a:ea typeface="ＭＳ Ｐゴシック"/>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1295280" y="1735665"/>
            <a:ext cx="6716520" cy="3279747"/>
          </a:xfrm>
          <a:prstGeom prst="rect">
            <a:avLst/>
          </a:prstGeom>
        </p:spPr>
        <p:txBody>
          <a:bodyPr anchor="b"/>
          <a:lstStyle/>
          <a:p>
            <a:pPr algn="ctr">
              <a:lnSpc>
                <a:spcPct val="100000"/>
              </a:lnSpc>
            </a:pPr>
            <a:r>
              <a:rPr lang="en-US" sz="4600" dirty="0" smtClean="0">
                <a:solidFill>
                  <a:srgbClr val="2C7C9F"/>
                </a:solidFill>
                <a:latin typeface="News Gothic MT"/>
              </a:rPr>
              <a:t>Analysis And Algorithms
</a:t>
            </a:r>
            <a:r>
              <a:rPr lang="en-US" sz="2400" dirty="0" smtClean="0">
                <a:solidFill>
                  <a:srgbClr val="2C7C9F"/>
                </a:solidFill>
                <a:latin typeface="News Gothic MT"/>
              </a:rPr>
              <a:t>CMSC 201</a:t>
            </a:r>
            <a:r>
              <a:rPr lang="en-US" sz="3200" dirty="0" smtClean="0">
                <a:solidFill>
                  <a:srgbClr val="09213B"/>
                </a:solidFill>
                <a:latin typeface="News Gothic MT"/>
              </a:rPr>
              <a:t>
</a:t>
            </a:r>
            <a:r>
              <a:rPr lang="en-US" sz="2800" dirty="0" smtClean="0">
                <a:solidFill>
                  <a:srgbClr val="09213B"/>
                </a:solidFill>
                <a:latin typeface="News Gothic MT"/>
              </a:rPr>
              <a:t>
</a:t>
            </a:r>
            <a:endParaRPr dirty="0"/>
          </a:p>
        </p:txBody>
      </p:sp>
    </p:spTree>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724916"/>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This algorithm is called </a:t>
            </a:r>
            <a:r>
              <a:rPr lang="en-US" sz="2400" b="1" dirty="0" smtClean="0">
                <a:solidFill>
                  <a:srgbClr val="595959"/>
                </a:solidFill>
                <a:latin typeface="News Gothic MT"/>
              </a:rPr>
              <a:t>binary search</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Binary search is a problem that can be broken down into something simple (breaking a list in half) and a smaller version of the original problem (searching that half of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That means we can use recursion!</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3391395829"/>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Write a recursive binary search!</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Remember to ask yourself:</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	What is our base cases?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	What is the recursive step?</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latin typeface="News Gothic MT"/>
              </a:rPr>
              <a:t>def</a:t>
            </a:r>
            <a:r>
              <a:rPr lang="en-US" sz="2400" dirty="0" smtClean="0">
                <a:latin typeface="News Gothic MT"/>
              </a:rPr>
              <a:t> </a:t>
            </a:r>
            <a:r>
              <a:rPr lang="en-US" sz="2400" dirty="0" err="1" smtClean="0">
                <a:latin typeface="News Gothic MT"/>
              </a:rPr>
              <a:t>binarySearch</a:t>
            </a:r>
            <a:r>
              <a:rPr lang="en-US" sz="2400" dirty="0" smtClean="0">
                <a:latin typeface="News Gothic MT"/>
              </a:rPr>
              <a:t>(</a:t>
            </a:r>
            <a:r>
              <a:rPr lang="en-US" sz="2400" dirty="0" err="1" smtClean="0">
                <a:latin typeface="News Gothic MT"/>
              </a:rPr>
              <a:t>myList</a:t>
            </a:r>
            <a:r>
              <a:rPr lang="en-US" sz="2400" dirty="0" smtClean="0">
                <a:latin typeface="News Gothic MT"/>
              </a:rPr>
              <a:t>, item):</a:t>
            </a:r>
          </a:p>
          <a:p>
            <a:pPr>
              <a:lnSpc>
                <a:spcPct val="80000"/>
              </a:lnSpc>
              <a:buSzPct val="110000"/>
            </a:pP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 hint: in order to get the number at the middle of the list, use this line: </a:t>
            </a:r>
            <a:r>
              <a:rPr lang="en-US" sz="2400" dirty="0" err="1" smtClean="0">
                <a:solidFill>
                  <a:srgbClr val="595959"/>
                </a:solidFill>
                <a:latin typeface="News Gothic MT"/>
              </a:rPr>
              <a:t>myList</a:t>
            </a:r>
            <a:r>
              <a:rPr lang="en-US" sz="2400" dirty="0" smtClean="0">
                <a:solidFill>
                  <a:srgbClr val="595959"/>
                </a:solidFill>
                <a:latin typeface="News Gothic MT"/>
              </a:rPr>
              <a:t>[</a:t>
            </a:r>
            <a:r>
              <a:rPr lang="en-US" sz="2400" dirty="0" err="1" smtClean="0">
                <a:solidFill>
                  <a:srgbClr val="595959"/>
                </a:solidFill>
                <a:latin typeface="News Gothic MT"/>
              </a:rPr>
              <a:t>len</a:t>
            </a:r>
            <a:r>
              <a:rPr lang="en-US" sz="2400" dirty="0" smtClean="0">
                <a:solidFill>
                  <a:srgbClr val="595959"/>
                </a:solidFill>
                <a:latin typeface="News Gothic MT"/>
              </a:rPr>
              <a:t>(</a:t>
            </a:r>
            <a:r>
              <a:rPr lang="en-US" sz="2400" dirty="0" err="1" smtClean="0">
                <a:solidFill>
                  <a:srgbClr val="595959"/>
                </a:solidFill>
                <a:latin typeface="News Gothic MT"/>
              </a:rPr>
              <a:t>myList</a:t>
            </a:r>
            <a:r>
              <a:rPr lang="en-US" sz="2400" dirty="0" smtClean="0">
                <a:solidFill>
                  <a:srgbClr val="595959"/>
                </a:solidFill>
                <a:latin typeface="News Gothic MT"/>
              </a:rPr>
              <a:t>) // 2]</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Anyone remember what the // 2 does?</a:t>
            </a: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p:txBody>
      </p:sp>
    </p:spTree>
    <p:extLst>
      <p:ext uri="{BB962C8B-B14F-4D97-AF65-F5344CB8AC3E}">
        <p14:creationId xmlns:p14="http://schemas.microsoft.com/office/powerpoint/2010/main" val="2134786867"/>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Write a recursive binary search!</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a:solidFill>
                  <a:srgbClr val="000000"/>
                </a:solidFill>
                <a:latin typeface="News Gothic MT"/>
              </a:rPr>
              <a:t>def</a:t>
            </a:r>
            <a:r>
              <a:rPr lang="en-US" sz="2400" dirty="0">
                <a:solidFill>
                  <a:srgbClr val="000000"/>
                </a:solidFill>
                <a:latin typeface="News Gothic MT"/>
              </a:rPr>
              <a:t> </a:t>
            </a:r>
            <a:r>
              <a:rPr lang="en-US" sz="2400" dirty="0" err="1">
                <a:solidFill>
                  <a:srgbClr val="000000"/>
                </a:solidFill>
                <a:latin typeface="News Gothic MT"/>
              </a:rPr>
              <a:t>binarySearch</a:t>
            </a:r>
            <a:r>
              <a:rPr lang="en-US" sz="2400" dirty="0">
                <a:solidFill>
                  <a:srgbClr val="000000"/>
                </a:solidFill>
                <a:latin typeface="News Gothic MT"/>
              </a:rPr>
              <a:t>(</a:t>
            </a:r>
            <a:r>
              <a:rPr lang="en-US" sz="2400" dirty="0" err="1">
                <a:solidFill>
                  <a:srgbClr val="000000"/>
                </a:solidFill>
                <a:latin typeface="News Gothic MT"/>
              </a:rPr>
              <a:t>myList</a:t>
            </a:r>
            <a:r>
              <a:rPr lang="en-US" sz="2400" dirty="0">
                <a:solidFill>
                  <a:srgbClr val="000000"/>
                </a:solidFill>
                <a:latin typeface="News Gothic MT"/>
              </a:rPr>
              <a:t>, item)</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if(</a:t>
            </a:r>
            <a:r>
              <a:rPr lang="en-US" sz="2400" dirty="0" err="1" smtClean="0">
                <a:solidFill>
                  <a:srgbClr val="000000"/>
                </a:solidFill>
                <a:latin typeface="News Gothic MT"/>
              </a:rPr>
              <a:t>len</a:t>
            </a:r>
            <a:r>
              <a:rPr lang="en-US" sz="2400" dirty="0" smtClean="0">
                <a:solidFill>
                  <a:srgbClr val="000000"/>
                </a:solidFill>
                <a:latin typeface="News Gothic MT"/>
              </a:rPr>
              <a:t>(</a:t>
            </a:r>
            <a:r>
              <a:rPr lang="en-US" sz="2400" dirty="0" err="1" smtClean="0">
                <a:solidFill>
                  <a:srgbClr val="000000"/>
                </a:solidFill>
                <a:latin typeface="News Gothic MT"/>
              </a:rPr>
              <a:t>myList</a:t>
            </a:r>
            <a:r>
              <a:rPr lang="en-US" sz="2400" dirty="0" smtClean="0">
                <a:solidFill>
                  <a:srgbClr val="000000"/>
                </a:solidFill>
                <a:latin typeface="News Gothic MT"/>
              </a:rPr>
              <a:t>) == 0):</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return False</a:t>
            </a:r>
          </a:p>
          <a:p>
            <a:pPr>
              <a:lnSpc>
                <a:spcPct val="80000"/>
              </a:lnSpc>
              <a:buSzPct val="110000"/>
            </a:pPr>
            <a:r>
              <a:rPr lang="en-US" sz="2400" dirty="0" smtClean="0">
                <a:solidFill>
                  <a:srgbClr val="000000"/>
                </a:solidFill>
                <a:latin typeface="News Gothic MT"/>
              </a:rPr>
              <a:t>	middle = </a:t>
            </a:r>
            <a:r>
              <a:rPr lang="en-US" sz="2400" dirty="0" err="1" smtClean="0">
                <a:solidFill>
                  <a:srgbClr val="000000"/>
                </a:solidFill>
                <a:latin typeface="News Gothic MT"/>
              </a:rPr>
              <a:t>len</a:t>
            </a:r>
            <a:r>
              <a:rPr lang="en-US" sz="2400" dirty="0">
                <a:solidFill>
                  <a:srgbClr val="000000"/>
                </a:solidFill>
                <a:latin typeface="News Gothic MT"/>
              </a:rPr>
              <a:t>(</a:t>
            </a:r>
            <a:r>
              <a:rPr lang="en-US" sz="2400" dirty="0" err="1">
                <a:solidFill>
                  <a:srgbClr val="000000"/>
                </a:solidFill>
                <a:latin typeface="News Gothic MT"/>
              </a:rPr>
              <a:t>myList</a:t>
            </a:r>
            <a:r>
              <a:rPr lang="en-US" sz="2400" dirty="0">
                <a:solidFill>
                  <a:srgbClr val="000000"/>
                </a:solidFill>
                <a:latin typeface="News Gothic MT"/>
              </a:rPr>
              <a:t>)//</a:t>
            </a:r>
            <a:r>
              <a:rPr lang="en-US" sz="2400" dirty="0" smtClean="0">
                <a:solidFill>
                  <a:srgbClr val="000000"/>
                </a:solidFill>
                <a:latin typeface="News Gothic MT"/>
              </a:rPr>
              <a:t>2</a:t>
            </a: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	if(</a:t>
            </a:r>
            <a:r>
              <a:rPr lang="en-US" sz="2400" dirty="0" err="1" smtClean="0">
                <a:solidFill>
                  <a:srgbClr val="000000"/>
                </a:solidFill>
                <a:latin typeface="News Gothic MT"/>
              </a:rPr>
              <a:t>myList</a:t>
            </a:r>
            <a:r>
              <a:rPr lang="en-US" sz="2400" dirty="0" smtClean="0">
                <a:solidFill>
                  <a:srgbClr val="000000"/>
                </a:solidFill>
                <a:latin typeface="News Gothic MT"/>
              </a:rPr>
              <a:t>[middle] == item):</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return True</a:t>
            </a:r>
          </a:p>
          <a:p>
            <a:pPr>
              <a:lnSpc>
                <a:spcPct val="80000"/>
              </a:lnSpc>
              <a:buSzPct val="110000"/>
            </a:pPr>
            <a:r>
              <a:rPr lang="en-US" sz="2400" dirty="0">
                <a:solidFill>
                  <a:srgbClr val="000000"/>
                </a:solidFill>
                <a:latin typeface="News Gothic MT"/>
              </a:rPr>
              <a:t>	</a:t>
            </a:r>
            <a:r>
              <a:rPr lang="en-US" sz="2400" dirty="0" err="1" smtClean="0">
                <a:solidFill>
                  <a:srgbClr val="000000"/>
                </a:solidFill>
                <a:latin typeface="News Gothic MT"/>
              </a:rPr>
              <a:t>elif</a:t>
            </a:r>
            <a:r>
              <a:rPr lang="en-US" sz="2400" dirty="0" smtClean="0">
                <a:solidFill>
                  <a:srgbClr val="000000"/>
                </a:solidFill>
                <a:latin typeface="News Gothic MT"/>
              </a:rPr>
              <a:t>(</a:t>
            </a:r>
            <a:r>
              <a:rPr lang="en-US" sz="2400" dirty="0" err="1" smtClean="0">
                <a:solidFill>
                  <a:srgbClr val="000000"/>
                </a:solidFill>
                <a:latin typeface="News Gothic MT"/>
              </a:rPr>
              <a:t>myList</a:t>
            </a:r>
            <a:r>
              <a:rPr lang="en-US" sz="2400" dirty="0" smtClean="0">
                <a:solidFill>
                  <a:srgbClr val="000000"/>
                </a:solidFill>
                <a:latin typeface="News Gothic MT"/>
              </a:rPr>
              <a:t>[middle] &lt; item):</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return </a:t>
            </a:r>
            <a:r>
              <a:rPr lang="en-US" sz="2400" dirty="0" err="1" smtClean="0">
                <a:solidFill>
                  <a:srgbClr val="000000"/>
                </a:solidFill>
                <a:latin typeface="News Gothic MT"/>
              </a:rPr>
              <a:t>binarySearch</a:t>
            </a:r>
            <a:r>
              <a:rPr lang="en-US" sz="2400" dirty="0" smtClean="0">
                <a:solidFill>
                  <a:srgbClr val="000000"/>
                </a:solidFill>
                <a:latin typeface="News Gothic MT"/>
              </a:rPr>
              <a:t>(</a:t>
            </a:r>
            <a:r>
              <a:rPr lang="en-US" sz="2400" dirty="0" err="1" smtClean="0">
                <a:solidFill>
                  <a:srgbClr val="000000"/>
                </a:solidFill>
                <a:latin typeface="News Gothic MT"/>
              </a:rPr>
              <a:t>myList</a:t>
            </a:r>
            <a:r>
              <a:rPr lang="en-US" sz="2400" dirty="0" smtClean="0">
                <a:solidFill>
                  <a:srgbClr val="000000"/>
                </a:solidFill>
                <a:latin typeface="News Gothic MT"/>
              </a:rPr>
              <a:t>[middle+1:], item)</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else:</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return </a:t>
            </a:r>
            <a:r>
              <a:rPr lang="en-US" sz="2400" dirty="0" err="1" smtClean="0">
                <a:solidFill>
                  <a:srgbClr val="000000"/>
                </a:solidFill>
                <a:latin typeface="News Gothic MT"/>
              </a:rPr>
              <a:t>binarySearch</a:t>
            </a:r>
            <a:r>
              <a:rPr lang="en-US" sz="2400" dirty="0" smtClean="0">
                <a:solidFill>
                  <a:srgbClr val="000000"/>
                </a:solidFill>
                <a:latin typeface="News Gothic MT"/>
              </a:rPr>
              <a:t>(</a:t>
            </a:r>
            <a:r>
              <a:rPr lang="en-US" sz="2400" dirty="0" err="1" smtClean="0">
                <a:solidFill>
                  <a:srgbClr val="000000"/>
                </a:solidFill>
                <a:latin typeface="News Gothic MT"/>
              </a:rPr>
              <a:t>myList</a:t>
            </a:r>
            <a:r>
              <a:rPr lang="en-US" sz="2400" dirty="0" smtClean="0">
                <a:solidFill>
                  <a:srgbClr val="000000"/>
                </a:solidFill>
                <a:latin typeface="News Gothic MT"/>
              </a:rPr>
              <a:t>[:middle], item)</a:t>
            </a:r>
            <a:endParaRPr lang="en-US" sz="2400" dirty="0">
              <a:solidFill>
                <a:srgbClr val="000000"/>
              </a:solidFill>
              <a:latin typeface="News Gothic MT"/>
            </a:endParaRPr>
          </a:p>
        </p:txBody>
      </p:sp>
    </p:spTree>
    <p:extLst>
      <p:ext uri="{BB962C8B-B14F-4D97-AF65-F5344CB8AC3E}">
        <p14:creationId xmlns:p14="http://schemas.microsoft.com/office/powerpoint/2010/main" val="293280081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Compare!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Say we have a list that does not contain what we’re looking for.  How many things in the list does linear search have to look at for it to figure out the item’s not there for a list of 8 things?  16 things?  32 things?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How about binary search looking through a list of 8, 16, and 32 things?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Notice anything different?</a:t>
            </a:r>
            <a:endParaRPr lang="en-US" sz="2400" dirty="0">
              <a:solidFill>
                <a:srgbClr val="000000"/>
              </a:solidFill>
              <a:latin typeface="News Gothic MT"/>
            </a:endParaRPr>
          </a:p>
        </p:txBody>
      </p:sp>
    </p:spTree>
    <p:extLst>
      <p:ext uri="{BB962C8B-B14F-4D97-AF65-F5344CB8AC3E}">
        <p14:creationId xmlns:p14="http://schemas.microsoft.com/office/powerpoint/2010/main" val="57957723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Compare!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These algorithms </a:t>
            </a:r>
            <a:r>
              <a:rPr lang="en-US" sz="2400" b="1" dirty="0" smtClean="0">
                <a:solidFill>
                  <a:srgbClr val="595959"/>
                </a:solidFill>
                <a:latin typeface="News Gothic MT"/>
              </a:rPr>
              <a:t>scale </a:t>
            </a:r>
            <a:r>
              <a:rPr lang="en-US" sz="2400" dirty="0" smtClean="0">
                <a:solidFill>
                  <a:srgbClr val="595959"/>
                </a:solidFill>
                <a:latin typeface="News Gothic MT"/>
              </a:rPr>
              <a:t>differently!  Linear search does work equal to the number of items in the list while binary search does work equal to the </a:t>
            </a:r>
            <a:r>
              <a:rPr lang="en-US" sz="2400" b="1" dirty="0" smtClean="0">
                <a:solidFill>
                  <a:srgbClr val="595959"/>
                </a:solidFill>
                <a:latin typeface="News Gothic MT"/>
              </a:rPr>
              <a:t>log</a:t>
            </a:r>
            <a:r>
              <a:rPr lang="en-US" sz="2400" b="1" baseline="-25000" dirty="0" smtClean="0">
                <a:solidFill>
                  <a:srgbClr val="595959"/>
                </a:solidFill>
                <a:latin typeface="News Gothic MT"/>
              </a:rPr>
              <a:t>2</a:t>
            </a:r>
            <a:r>
              <a:rPr lang="en-US" sz="2400" b="1" dirty="0" smtClean="0">
                <a:solidFill>
                  <a:srgbClr val="595959"/>
                </a:solidFill>
                <a:latin typeface="News Gothic MT"/>
              </a:rPr>
              <a:t> </a:t>
            </a:r>
            <a:r>
              <a:rPr lang="en-US" sz="2400" dirty="0" smtClean="0">
                <a:solidFill>
                  <a:srgbClr val="595959"/>
                </a:solidFill>
                <a:latin typeface="News Gothic MT"/>
              </a:rPr>
              <a:t>of the numbers in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(Remember, a log</a:t>
            </a:r>
            <a:r>
              <a:rPr lang="en-US" sz="2400" baseline="-25000" dirty="0" smtClean="0">
                <a:solidFill>
                  <a:srgbClr val="595959"/>
                </a:solidFill>
                <a:latin typeface="News Gothic MT"/>
              </a:rPr>
              <a:t>2</a:t>
            </a:r>
            <a:r>
              <a:rPr lang="en-US" sz="2400" dirty="0" smtClean="0">
                <a:solidFill>
                  <a:srgbClr val="595959"/>
                </a:solidFill>
                <a:latin typeface="News Gothic MT"/>
              </a:rPr>
              <a:t>(x) is basically asking “2 to what power equals x?”  This is basically the same as saying “how many times can I divide x in half before I hit 1?”  Which should make sense in this context.)</a:t>
            </a:r>
            <a:endParaRPr lang="en-US" sz="2400" dirty="0">
              <a:solidFill>
                <a:srgbClr val="000000"/>
              </a:solidFill>
              <a:latin typeface="News Gothic MT"/>
            </a:endParaRPr>
          </a:p>
        </p:txBody>
      </p:sp>
    </p:spTree>
    <p:extLst>
      <p:ext uri="{BB962C8B-B14F-4D97-AF65-F5344CB8AC3E}">
        <p14:creationId xmlns:p14="http://schemas.microsoft.com/office/powerpoint/2010/main" val="136560028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Compare!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This means as our lists gets bigger, linear search becomes worse way faster than binary search.</a:t>
            </a:r>
            <a:endParaRPr lang="en-US" sz="2400" dirty="0">
              <a:solidFill>
                <a:srgbClr val="000000"/>
              </a:solidFill>
              <a:latin typeface="News Gothic MT"/>
            </a:endParaRPr>
          </a:p>
        </p:txBody>
      </p:sp>
    </p:spTree>
    <p:extLst>
      <p:ext uri="{BB962C8B-B14F-4D97-AF65-F5344CB8AC3E}">
        <p14:creationId xmlns:p14="http://schemas.microsoft.com/office/powerpoint/2010/main" val="3058931304"/>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Another Example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Consider another example.  Say we have a list, and we want find the sum of everything in that list multiplied by everything else in that list (this is a completely arbitrary example).</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So if the list is [1, 2, 3], we want to find the value of:</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1*1 + 1*2 + 1*3 + 2*1 + 2*2 + 2*3 + 3*1 + 3*2 + 3*3</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As an exercise, try writing this function!</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News Gothic MT"/>
              </a:rPr>
              <a:t>def</a:t>
            </a:r>
            <a:r>
              <a:rPr lang="en-US" sz="2400" dirty="0" smtClean="0">
                <a:solidFill>
                  <a:srgbClr val="595959"/>
                </a:solidFill>
                <a:latin typeface="News Gothic MT"/>
              </a:rPr>
              <a:t> </a:t>
            </a:r>
            <a:r>
              <a:rPr lang="en-US" sz="2400" dirty="0" err="1" smtClean="0">
                <a:solidFill>
                  <a:srgbClr val="595959"/>
                </a:solidFill>
                <a:latin typeface="News Gothic MT"/>
              </a:rPr>
              <a:t>sumOfAllProducts</a:t>
            </a:r>
            <a:r>
              <a:rPr lang="en-US" sz="2400" dirty="0" smtClean="0">
                <a:solidFill>
                  <a:srgbClr val="595959"/>
                </a:solidFill>
                <a:latin typeface="News Gothic MT"/>
              </a:rPr>
              <a:t>(</a:t>
            </a:r>
            <a:r>
              <a:rPr lang="en-US" sz="2400" dirty="0" err="1" smtClean="0">
                <a:solidFill>
                  <a:srgbClr val="595959"/>
                </a:solidFill>
                <a:latin typeface="News Gothic MT"/>
              </a:rPr>
              <a:t>myList</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334753369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Another Example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News Gothic MT"/>
              </a:rPr>
              <a:t>def</a:t>
            </a:r>
            <a:r>
              <a:rPr lang="en-US" sz="2400" dirty="0" smtClean="0">
                <a:solidFill>
                  <a:srgbClr val="595959"/>
                </a:solidFill>
                <a:latin typeface="News Gothic MT"/>
              </a:rPr>
              <a:t> </a:t>
            </a:r>
            <a:r>
              <a:rPr lang="en-US" sz="2400" dirty="0" err="1" smtClean="0">
                <a:solidFill>
                  <a:srgbClr val="595959"/>
                </a:solidFill>
                <a:latin typeface="News Gothic MT"/>
              </a:rPr>
              <a:t>sumOfAllProducts</a:t>
            </a:r>
            <a:r>
              <a:rPr lang="en-US" sz="2400" dirty="0" smtClean="0">
                <a:solidFill>
                  <a:srgbClr val="595959"/>
                </a:solidFill>
                <a:latin typeface="News Gothic MT"/>
              </a:rPr>
              <a:t>(</a:t>
            </a:r>
            <a:r>
              <a:rPr lang="en-US" sz="2400" dirty="0" err="1" smtClean="0">
                <a:solidFill>
                  <a:srgbClr val="595959"/>
                </a:solidFill>
                <a:latin typeface="News Gothic MT"/>
              </a:rPr>
              <a:t>myList</a:t>
            </a:r>
            <a:r>
              <a:rPr lang="en-US" sz="2400" dirty="0" smtClean="0">
                <a:solidFill>
                  <a:srgbClr val="595959"/>
                </a:solidFill>
                <a:latin typeface="News Gothic MT"/>
              </a:rPr>
              <a:t>):</a:t>
            </a:r>
          </a:p>
          <a:p>
            <a:pPr>
              <a:lnSpc>
                <a:spcPct val="80000"/>
              </a:lnSpc>
              <a:buSzPct val="110000"/>
            </a:pPr>
            <a:r>
              <a:rPr lang="en-US" sz="2400" dirty="0">
                <a:solidFill>
                  <a:srgbClr val="595959"/>
                </a:solidFill>
                <a:latin typeface="News Gothic MT"/>
              </a:rPr>
              <a:t>	</a:t>
            </a:r>
            <a:r>
              <a:rPr lang="en-US" sz="2400" dirty="0" smtClean="0">
                <a:solidFill>
                  <a:srgbClr val="595959"/>
                </a:solidFill>
                <a:latin typeface="News Gothic MT"/>
              </a:rPr>
              <a:t>result = 0</a:t>
            </a:r>
          </a:p>
          <a:p>
            <a:pPr>
              <a:lnSpc>
                <a:spcPct val="80000"/>
              </a:lnSpc>
              <a:buSzPct val="110000"/>
            </a:pPr>
            <a:r>
              <a:rPr lang="en-US" sz="2400" dirty="0">
                <a:solidFill>
                  <a:srgbClr val="595959"/>
                </a:solidFill>
                <a:latin typeface="News Gothic MT"/>
              </a:rPr>
              <a:t>	</a:t>
            </a:r>
            <a:r>
              <a:rPr lang="en-US" sz="2400" dirty="0" smtClean="0">
                <a:solidFill>
                  <a:srgbClr val="595959"/>
                </a:solidFill>
                <a:latin typeface="News Gothic MT"/>
              </a:rPr>
              <a:t>for item in </a:t>
            </a:r>
            <a:r>
              <a:rPr lang="en-US" sz="2400" dirty="0" err="1" smtClean="0">
                <a:solidFill>
                  <a:srgbClr val="595959"/>
                </a:solidFill>
                <a:latin typeface="News Gothic MT"/>
              </a:rPr>
              <a:t>myList</a:t>
            </a:r>
            <a:r>
              <a:rPr lang="en-US" sz="2400" dirty="0" smtClean="0">
                <a:solidFill>
                  <a:srgbClr val="595959"/>
                </a:solidFill>
                <a:latin typeface="News Gothic MT"/>
              </a:rPr>
              <a:t>:</a:t>
            </a:r>
          </a:p>
          <a:p>
            <a:pPr>
              <a:lnSpc>
                <a:spcPct val="80000"/>
              </a:lnSpc>
              <a:buSzPct val="110000"/>
            </a:pPr>
            <a:r>
              <a:rPr lang="en-US" sz="2400" dirty="0">
                <a:solidFill>
                  <a:srgbClr val="595959"/>
                </a:solidFill>
                <a:latin typeface="News Gothic MT"/>
              </a:rPr>
              <a:t>	</a:t>
            </a:r>
            <a:r>
              <a:rPr lang="en-US" sz="2400" dirty="0" smtClean="0">
                <a:solidFill>
                  <a:srgbClr val="595959"/>
                </a:solidFill>
                <a:latin typeface="News Gothic MT"/>
              </a:rPr>
              <a:t>	for item2 in </a:t>
            </a:r>
            <a:r>
              <a:rPr lang="en-US" sz="2400" dirty="0" err="1" smtClean="0">
                <a:solidFill>
                  <a:srgbClr val="595959"/>
                </a:solidFill>
                <a:latin typeface="News Gothic MT"/>
              </a:rPr>
              <a:t>myList</a:t>
            </a:r>
            <a:r>
              <a:rPr lang="en-US" sz="2400" dirty="0" smtClean="0">
                <a:solidFill>
                  <a:srgbClr val="595959"/>
                </a:solidFill>
                <a:latin typeface="News Gothic MT"/>
              </a:rPr>
              <a:t>:</a:t>
            </a:r>
          </a:p>
          <a:p>
            <a:pPr>
              <a:lnSpc>
                <a:spcPct val="80000"/>
              </a:lnSpc>
              <a:buSzPct val="110000"/>
            </a:pPr>
            <a:r>
              <a:rPr lang="en-US" sz="2400" dirty="0">
                <a:solidFill>
                  <a:srgbClr val="595959"/>
                </a:solidFill>
                <a:latin typeface="News Gothic MT"/>
              </a:rPr>
              <a:t>	</a:t>
            </a:r>
            <a:r>
              <a:rPr lang="en-US" sz="2400" dirty="0" smtClean="0">
                <a:solidFill>
                  <a:srgbClr val="595959"/>
                </a:solidFill>
                <a:latin typeface="News Gothic MT"/>
              </a:rPr>
              <a:t>		result += item * item2</a:t>
            </a:r>
          </a:p>
          <a:p>
            <a:pPr>
              <a:lnSpc>
                <a:spcPct val="80000"/>
              </a:lnSpc>
              <a:buSzPct val="110000"/>
            </a:pPr>
            <a:r>
              <a:rPr lang="en-US" sz="2400" dirty="0" smtClean="0">
                <a:solidFill>
                  <a:srgbClr val="595959"/>
                </a:solidFill>
                <a:latin typeface="News Gothic MT"/>
              </a:rPr>
              <a:t>	return result</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283862952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Another Example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Now the big question: How many multiplications does this have to do for a list of 8 things?  16 things?  32 things?</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254676467"/>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Another Example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For 8 things, it does 64 multiplications.  For 16 things, it does 256 multiplications.  For 32 things, you do 1024 multiplications.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In general, if you give it a list of size N, you’ll have to do N</a:t>
            </a:r>
            <a:r>
              <a:rPr lang="en-US" sz="2400" baseline="30000" dirty="0" smtClean="0">
                <a:solidFill>
                  <a:srgbClr val="595959"/>
                </a:solidFill>
                <a:latin typeface="News Gothic MT"/>
              </a:rPr>
              <a:t>2 </a:t>
            </a:r>
            <a:r>
              <a:rPr lang="en-US" sz="2400" dirty="0" smtClean="0">
                <a:solidFill>
                  <a:srgbClr val="595959"/>
                </a:solidFill>
                <a:latin typeface="News Gothic MT"/>
              </a:rPr>
              <a:t>multiplications!</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333580156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Sometimes, we use the location of a piece of information in a list to store information.</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If I have the list [4, 5, 2, 3], there may (should) be some significance to this order.  That means sometimes we want to find where in the list something is!</a:t>
            </a:r>
          </a:p>
        </p:txBody>
      </p:sp>
    </p:spTree>
    <p:extLst>
      <p:ext uri="{BB962C8B-B14F-4D97-AF65-F5344CB8AC3E}">
        <p14:creationId xmlns:p14="http://schemas.microsoft.com/office/powerpoint/2010/main" val="71873728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Formalizing</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For a list of size N, linear search does N operations.  So we say it is O(N) (pronounced “oh of n”).</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a list of size N, binary search does </a:t>
            </a:r>
            <a:r>
              <a:rPr lang="en-US" sz="2400" dirty="0" err="1" smtClean="0">
                <a:solidFill>
                  <a:srgbClr val="595959"/>
                </a:solidFill>
                <a:latin typeface="News Gothic MT"/>
              </a:rPr>
              <a:t>lg</a:t>
            </a:r>
            <a:r>
              <a:rPr lang="en-US" sz="2400" dirty="0" smtClean="0">
                <a:solidFill>
                  <a:srgbClr val="595959"/>
                </a:solidFill>
                <a:latin typeface="News Gothic MT"/>
              </a:rPr>
              <a:t>(N) operations, so we say it is O(</a:t>
            </a:r>
            <a:r>
              <a:rPr lang="en-US" sz="2400" dirty="0" err="1" smtClean="0">
                <a:solidFill>
                  <a:srgbClr val="595959"/>
                </a:solidFill>
                <a:latin typeface="News Gothic MT"/>
              </a:rPr>
              <a:t>lg</a:t>
            </a:r>
            <a:r>
              <a:rPr lang="en-US" sz="2400" dirty="0" smtClean="0">
                <a:solidFill>
                  <a:srgbClr val="595959"/>
                </a:solidFill>
                <a:latin typeface="News Gothic MT"/>
              </a:rPr>
              <a:t>(N))</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a list of size N, our sum of products function does N</a:t>
            </a:r>
            <a:r>
              <a:rPr lang="en-US" sz="2400" baseline="30000" dirty="0" smtClean="0">
                <a:solidFill>
                  <a:srgbClr val="595959"/>
                </a:solidFill>
                <a:latin typeface="News Gothic MT"/>
              </a:rPr>
              <a:t>2</a:t>
            </a:r>
            <a:r>
              <a:rPr lang="en-US" sz="2400" dirty="0">
                <a:solidFill>
                  <a:srgbClr val="595959"/>
                </a:solidFill>
                <a:latin typeface="News Gothic MT"/>
              </a:rPr>
              <a:t> </a:t>
            </a:r>
            <a:r>
              <a:rPr lang="en-US" sz="2400" dirty="0" smtClean="0">
                <a:solidFill>
                  <a:srgbClr val="595959"/>
                </a:solidFill>
                <a:latin typeface="News Gothic MT"/>
              </a:rPr>
              <a:t>operations, which means it is O(N</a:t>
            </a:r>
            <a:r>
              <a:rPr lang="en-US" sz="2400" baseline="30000" dirty="0" smtClean="0">
                <a:solidFill>
                  <a:srgbClr val="595959"/>
                </a:solidFill>
                <a:latin typeface="News Gothic MT"/>
              </a:rPr>
              <a:t>2</a:t>
            </a:r>
            <a:r>
              <a:rPr lang="en-US" sz="2400" dirty="0" smtClean="0">
                <a:solidFill>
                  <a:srgbClr val="595959"/>
                </a:solidFill>
                <a:latin typeface="News Gothic MT"/>
              </a:rPr>
              <a:t>). </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The function in the parentheses indicates how fast the algorithm scales.</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396401831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Sort from best to worst!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O(N</a:t>
            </a:r>
            <a:r>
              <a:rPr lang="en-US" sz="2400" baseline="30000" dirty="0" smtClean="0">
                <a:solidFill>
                  <a:srgbClr val="595959"/>
                </a:solidFill>
                <a:latin typeface="News Gothic MT"/>
              </a:rPr>
              <a:t>3</a:t>
            </a:r>
            <a:r>
              <a:rPr lang="en-US" sz="2400" dirty="0" smtClean="0">
                <a:solidFill>
                  <a:srgbClr val="595959"/>
                </a:solidFill>
                <a:latin typeface="News Gothic MT"/>
              </a:rPr>
              <a:t>)  O(</a:t>
            </a:r>
            <a:r>
              <a:rPr lang="en-US" sz="2400" dirty="0" err="1" smtClean="0">
                <a:solidFill>
                  <a:srgbClr val="595959"/>
                </a:solidFill>
                <a:latin typeface="News Gothic MT"/>
              </a:rPr>
              <a:t>lg</a:t>
            </a:r>
            <a:r>
              <a:rPr lang="en-US" sz="2400" dirty="0" smtClean="0">
                <a:solidFill>
                  <a:srgbClr val="595959"/>
                </a:solidFill>
                <a:latin typeface="News Gothic MT"/>
              </a:rPr>
              <a:t>(N))  O(1)  O(N</a:t>
            </a:r>
            <a:r>
              <a:rPr lang="en-US" sz="2400" baseline="30000" dirty="0" smtClean="0">
                <a:solidFill>
                  <a:srgbClr val="595959"/>
                </a:solidFill>
                <a:latin typeface="News Gothic MT"/>
              </a:rPr>
              <a:t>2</a:t>
            </a:r>
            <a:r>
              <a:rPr lang="en-US" sz="2400" dirty="0" smtClean="0">
                <a:solidFill>
                  <a:srgbClr val="595959"/>
                </a:solidFill>
                <a:latin typeface="News Gothic MT"/>
              </a:rPr>
              <a:t>)  O(N!)</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510394656"/>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What is the big O of the following, given a list of size N:</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for </a:t>
            </a:r>
            <a:r>
              <a:rPr lang="en-US" sz="2400" dirty="0" err="1" smtClean="0">
                <a:solidFill>
                  <a:srgbClr val="000000"/>
                </a:solidFill>
                <a:latin typeface="News Gothic MT"/>
              </a:rPr>
              <a:t>i</a:t>
            </a:r>
            <a:r>
              <a:rPr lang="en-US" sz="2400" dirty="0" smtClean="0">
                <a:solidFill>
                  <a:srgbClr val="000000"/>
                </a:solidFill>
                <a:latin typeface="News Gothic MT"/>
              </a:rPr>
              <a:t>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j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k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foo()</a:t>
            </a: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000000"/>
              </a:solidFill>
              <a:latin typeface="News Gothic MT"/>
            </a:endParaRPr>
          </a:p>
        </p:txBody>
      </p:sp>
    </p:spTree>
    <p:extLst>
      <p:ext uri="{BB962C8B-B14F-4D97-AF65-F5344CB8AC3E}">
        <p14:creationId xmlns:p14="http://schemas.microsoft.com/office/powerpoint/2010/main" val="41525581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What is the big O of the following, given a list of size N:</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for </a:t>
            </a:r>
            <a:r>
              <a:rPr lang="en-US" sz="2400" dirty="0" err="1" smtClean="0">
                <a:solidFill>
                  <a:srgbClr val="000000"/>
                </a:solidFill>
                <a:latin typeface="News Gothic MT"/>
              </a:rPr>
              <a:t>i</a:t>
            </a:r>
            <a:r>
              <a:rPr lang="en-US" sz="2400" dirty="0" smtClean="0">
                <a:solidFill>
                  <a:srgbClr val="000000"/>
                </a:solidFill>
                <a:latin typeface="News Gothic MT"/>
              </a:rPr>
              <a:t>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j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k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foo()</a:t>
            </a:r>
          </a:p>
          <a:p>
            <a:pPr>
              <a:lnSpc>
                <a:spcPct val="80000"/>
              </a:lnSpc>
              <a:buSzPct val="110000"/>
            </a:pPr>
            <a:endParaRPr lang="en-US" sz="2400" dirty="0">
              <a:solidFill>
                <a:schemeClr val="tx1">
                  <a:lumMod val="65000"/>
                  <a:lumOff val="35000"/>
                </a:schemeClr>
              </a:solidFill>
              <a:latin typeface="News Gothic MT"/>
            </a:endParaRPr>
          </a:p>
          <a:p>
            <a:pPr>
              <a:lnSpc>
                <a:spcPct val="80000"/>
              </a:lnSpc>
              <a:buSzPct val="110000"/>
            </a:pPr>
            <a:r>
              <a:rPr lang="en-US" sz="2400" dirty="0" smtClean="0">
                <a:solidFill>
                  <a:schemeClr val="tx1">
                    <a:lumMod val="65000"/>
                    <a:lumOff val="35000"/>
                  </a:schemeClr>
                </a:solidFill>
                <a:latin typeface="News Gothic MT"/>
              </a:rPr>
              <a:t>This will be O(N</a:t>
            </a:r>
            <a:r>
              <a:rPr lang="en-US" sz="2400" baseline="30000" dirty="0" smtClean="0">
                <a:solidFill>
                  <a:schemeClr val="tx1">
                    <a:lumMod val="65000"/>
                    <a:lumOff val="35000"/>
                  </a:schemeClr>
                </a:solidFill>
                <a:latin typeface="News Gothic MT"/>
              </a:rPr>
              <a:t>3</a:t>
            </a:r>
            <a:r>
              <a:rPr lang="en-US" sz="2400" dirty="0" smtClean="0">
                <a:solidFill>
                  <a:schemeClr val="tx1">
                    <a:lumMod val="65000"/>
                    <a:lumOff val="35000"/>
                  </a:schemeClr>
                </a:solidFill>
                <a:latin typeface="News Gothic MT"/>
              </a:rPr>
              <a:t>)</a:t>
            </a:r>
            <a:endParaRPr lang="en-US" sz="2400" dirty="0">
              <a:solidFill>
                <a:schemeClr val="tx1">
                  <a:lumMod val="65000"/>
                  <a:lumOff val="35000"/>
                </a:schemeClr>
              </a:solidFill>
              <a:latin typeface="News Gothic MT"/>
            </a:endParaRPr>
          </a:p>
        </p:txBody>
      </p:sp>
    </p:spTree>
    <p:extLst>
      <p:ext uri="{BB962C8B-B14F-4D97-AF65-F5344CB8AC3E}">
        <p14:creationId xmlns:p14="http://schemas.microsoft.com/office/powerpoint/2010/main" val="171616538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What about this?</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for </a:t>
            </a:r>
            <a:r>
              <a:rPr lang="en-US" sz="2400" dirty="0" err="1" smtClean="0">
                <a:solidFill>
                  <a:srgbClr val="000000"/>
                </a:solidFill>
                <a:latin typeface="News Gothic MT"/>
              </a:rPr>
              <a:t>i</a:t>
            </a:r>
            <a:r>
              <a:rPr lang="en-US" sz="2400" dirty="0" smtClean="0">
                <a:solidFill>
                  <a:srgbClr val="000000"/>
                </a:solidFill>
                <a:latin typeface="News Gothic MT"/>
              </a:rPr>
              <a:t>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j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for k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		foo()</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for </a:t>
            </a:r>
            <a:r>
              <a:rPr lang="en-US" sz="2400" dirty="0" err="1" smtClean="0">
                <a:solidFill>
                  <a:srgbClr val="000000"/>
                </a:solidFill>
                <a:latin typeface="News Gothic MT"/>
              </a:rPr>
              <a:t>i</a:t>
            </a:r>
            <a:r>
              <a:rPr lang="en-US" sz="2400" dirty="0" smtClean="0">
                <a:solidFill>
                  <a:srgbClr val="000000"/>
                </a:solidFill>
                <a:latin typeface="News Gothic MT"/>
              </a:rPr>
              <a:t> in </a:t>
            </a:r>
            <a:r>
              <a:rPr lang="en-US" sz="2400" dirty="0" err="1" smtClean="0">
                <a:solidFill>
                  <a:srgbClr val="000000"/>
                </a:solidFill>
                <a:latin typeface="News Gothic MT"/>
              </a:rPr>
              <a:t>myList</a:t>
            </a:r>
            <a:r>
              <a:rPr lang="en-US" sz="2400" dirty="0" smtClean="0">
                <a:solidFill>
                  <a:srgbClr val="000000"/>
                </a:solidFill>
                <a:latin typeface="News Gothic MT"/>
              </a:rPr>
              <a:t>:</a:t>
            </a:r>
          </a:p>
          <a:p>
            <a:pPr>
              <a:lnSpc>
                <a:spcPct val="80000"/>
              </a:lnSpc>
              <a:buSzPct val="110000"/>
            </a:pPr>
            <a:r>
              <a:rPr lang="en-US" sz="2400" dirty="0">
                <a:solidFill>
                  <a:srgbClr val="000000"/>
                </a:solidFill>
                <a:latin typeface="News Gothic MT"/>
              </a:rPr>
              <a:t>	</a:t>
            </a:r>
            <a:r>
              <a:rPr lang="en-US" sz="2400" dirty="0" smtClean="0">
                <a:solidFill>
                  <a:srgbClr val="000000"/>
                </a:solidFill>
                <a:latin typeface="News Gothic MT"/>
              </a:rPr>
              <a:t>foo()</a:t>
            </a:r>
          </a:p>
          <a:p>
            <a:pPr>
              <a:lnSpc>
                <a:spcPct val="80000"/>
              </a:lnSpc>
              <a:buSzPct val="110000"/>
            </a:pPr>
            <a:endParaRPr lang="en-US" sz="2400" dirty="0">
              <a:solidFill>
                <a:schemeClr val="tx1">
                  <a:lumMod val="65000"/>
                  <a:lumOff val="35000"/>
                </a:schemeClr>
              </a:solidFill>
              <a:latin typeface="News Gothic MT"/>
            </a:endParaRPr>
          </a:p>
        </p:txBody>
      </p:sp>
    </p:spTree>
    <p:extLst>
      <p:ext uri="{BB962C8B-B14F-4D97-AF65-F5344CB8AC3E}">
        <p14:creationId xmlns:p14="http://schemas.microsoft.com/office/powerpoint/2010/main" val="331119498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305196"/>
            <a:ext cx="8042040" cy="724916"/>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491622" y="1284111"/>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For a list of size 5, the first loop will be 125 and the second loop will be 5, so it will execute 130 times.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List of size 10:  1000 + 10</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List of size 100: 1000000 + 100</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As you can see, the second part of the code isn’t having much of an effect on the overall number of operations.</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This code snippet would be O(N</a:t>
            </a:r>
            <a:r>
              <a:rPr lang="en-US" sz="2400" baseline="30000" dirty="0" smtClean="0">
                <a:solidFill>
                  <a:srgbClr val="595959"/>
                </a:solidFill>
                <a:latin typeface="News Gothic MT"/>
              </a:rPr>
              <a:t>3</a:t>
            </a:r>
            <a:r>
              <a:rPr lang="en-US" sz="2400" dirty="0" smtClean="0">
                <a:solidFill>
                  <a:srgbClr val="595959"/>
                </a:solidFill>
                <a:latin typeface="News Gothic MT"/>
              </a:rPr>
              <a:t>+N).  However, as N approaches infinity, the smaller terms stop mattering.  So we would drop the N and simply call this O(N</a:t>
            </a:r>
            <a:r>
              <a:rPr lang="en-US" sz="2400" baseline="30000" dirty="0" smtClean="0">
                <a:solidFill>
                  <a:srgbClr val="595959"/>
                </a:solidFill>
                <a:latin typeface="News Gothic MT"/>
              </a:rPr>
              <a:t>3</a:t>
            </a:r>
            <a:r>
              <a:rPr lang="en-US" sz="2400" dirty="0" smtClean="0">
                <a:solidFill>
                  <a:srgbClr val="595959"/>
                </a:solidFill>
                <a:latin typeface="News Gothic MT"/>
              </a:rPr>
              <a:t>)</a:t>
            </a:r>
            <a:endParaRPr lang="en-US" sz="2400" dirty="0" smtClean="0">
              <a:solidFill>
                <a:srgbClr val="000000"/>
              </a:solidFill>
              <a:latin typeface="News Gothic MT"/>
            </a:endParaRPr>
          </a:p>
          <a:p>
            <a:pPr>
              <a:lnSpc>
                <a:spcPct val="80000"/>
              </a:lnSpc>
              <a:buSzPct val="110000"/>
            </a:pPr>
            <a:endParaRPr lang="en-US" sz="2400" dirty="0">
              <a:solidFill>
                <a:schemeClr val="tx1">
                  <a:lumMod val="65000"/>
                  <a:lumOff val="35000"/>
                </a:schemeClr>
              </a:solidFill>
              <a:latin typeface="News Gothic MT"/>
            </a:endParaRPr>
          </a:p>
        </p:txBody>
      </p:sp>
    </p:spTree>
    <p:extLst>
      <p:ext uri="{BB962C8B-B14F-4D97-AF65-F5344CB8AC3E}">
        <p14:creationId xmlns:p14="http://schemas.microsoft.com/office/powerpoint/2010/main" val="238112651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Write a function that takes a list and a variable and finds and returns the first location of the variable in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solidFill>
                  <a:srgbClr val="595959"/>
                </a:solidFill>
                <a:latin typeface="News Gothic MT"/>
              </a:rPr>
              <a:t>def</a:t>
            </a:r>
            <a:r>
              <a:rPr lang="en-US" sz="2400" dirty="0" smtClean="0">
                <a:solidFill>
                  <a:srgbClr val="595959"/>
                </a:solidFill>
                <a:latin typeface="News Gothic MT"/>
              </a:rPr>
              <a:t> find(</a:t>
            </a:r>
            <a:r>
              <a:rPr lang="en-US" sz="2400" dirty="0" err="1" smtClean="0">
                <a:solidFill>
                  <a:srgbClr val="595959"/>
                </a:solidFill>
                <a:latin typeface="News Gothic MT"/>
              </a:rPr>
              <a:t>myList</a:t>
            </a:r>
            <a:r>
              <a:rPr lang="en-US" sz="2400" dirty="0" smtClean="0">
                <a:solidFill>
                  <a:srgbClr val="595959"/>
                </a:solidFill>
                <a:latin typeface="News Gothic MT"/>
              </a:rPr>
              <a:t>, </a:t>
            </a:r>
            <a:r>
              <a:rPr lang="en-US" sz="2400" dirty="0" err="1" smtClean="0">
                <a:solidFill>
                  <a:srgbClr val="595959"/>
                </a:solidFill>
                <a:latin typeface="News Gothic MT"/>
              </a:rPr>
              <a:t>myVar</a:t>
            </a:r>
            <a:r>
              <a:rPr lang="en-US" sz="2400" dirty="0" smtClean="0">
                <a:solidFill>
                  <a:srgbClr val="595959"/>
                </a:solidFill>
                <a:latin typeface="News Gothic MT"/>
              </a:rPr>
              <a:t>):</a:t>
            </a:r>
          </a:p>
        </p:txBody>
      </p:sp>
    </p:spTree>
    <p:extLst>
      <p:ext uri="{BB962C8B-B14F-4D97-AF65-F5344CB8AC3E}">
        <p14:creationId xmlns:p14="http://schemas.microsoft.com/office/powerpoint/2010/main" val="227123691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Exercise</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Write a function that takes a list and a variable and finds and returns the first location of the variable in the list.  If it’s not found, return -1.</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err="1" smtClean="0">
                <a:latin typeface="News Gothic MT"/>
              </a:rPr>
              <a:t>def</a:t>
            </a:r>
            <a:r>
              <a:rPr lang="en-US" sz="2400" dirty="0" smtClean="0">
                <a:latin typeface="News Gothic MT"/>
              </a:rPr>
              <a:t> find(</a:t>
            </a:r>
            <a:r>
              <a:rPr lang="en-US" sz="2400" dirty="0" err="1" smtClean="0">
                <a:latin typeface="News Gothic MT"/>
              </a:rPr>
              <a:t>myList</a:t>
            </a:r>
            <a:r>
              <a:rPr lang="en-US" sz="2400" dirty="0" smtClean="0">
                <a:latin typeface="News Gothic MT"/>
              </a:rPr>
              <a:t>, </a:t>
            </a:r>
            <a:r>
              <a:rPr lang="en-US" sz="2400" dirty="0" err="1" smtClean="0">
                <a:latin typeface="News Gothic MT"/>
              </a:rPr>
              <a:t>myVar</a:t>
            </a:r>
            <a:r>
              <a:rPr lang="en-US" sz="2400" dirty="0" smtClean="0">
                <a:latin typeface="News Gothic MT"/>
              </a:rPr>
              <a:t>):</a:t>
            </a:r>
          </a:p>
          <a:p>
            <a:pPr>
              <a:lnSpc>
                <a:spcPct val="80000"/>
              </a:lnSpc>
              <a:buSzPct val="110000"/>
            </a:pPr>
            <a:r>
              <a:rPr lang="en-US" sz="2400" dirty="0">
                <a:latin typeface="News Gothic MT"/>
              </a:rPr>
              <a:t>	</a:t>
            </a:r>
            <a:r>
              <a:rPr lang="en-US" sz="2400" dirty="0" smtClean="0">
                <a:latin typeface="News Gothic MT"/>
              </a:rPr>
              <a:t>for </a:t>
            </a:r>
            <a:r>
              <a:rPr lang="en-US" sz="2400" dirty="0" err="1" smtClean="0">
                <a:latin typeface="News Gothic MT"/>
              </a:rPr>
              <a:t>iin</a:t>
            </a:r>
            <a:r>
              <a:rPr lang="en-US" sz="2400" dirty="0" smtClean="0">
                <a:latin typeface="News Gothic MT"/>
              </a:rPr>
              <a:t> range(0, </a:t>
            </a:r>
            <a:r>
              <a:rPr lang="en-US" sz="2400" dirty="0" err="1" smtClean="0">
                <a:latin typeface="News Gothic MT"/>
              </a:rPr>
              <a:t>len</a:t>
            </a:r>
            <a:r>
              <a:rPr lang="en-US" sz="2400" dirty="0" smtClean="0">
                <a:latin typeface="News Gothic MT"/>
              </a:rPr>
              <a:t>(</a:t>
            </a:r>
            <a:r>
              <a:rPr lang="en-US" sz="2400" dirty="0" err="1" smtClean="0">
                <a:latin typeface="News Gothic MT"/>
              </a:rPr>
              <a:t>myList</a:t>
            </a:r>
            <a:r>
              <a:rPr lang="en-US" sz="2400" dirty="0" smtClean="0">
                <a:latin typeface="News Gothic MT"/>
              </a:rPr>
              <a:t>)):</a:t>
            </a:r>
          </a:p>
          <a:p>
            <a:pPr>
              <a:lnSpc>
                <a:spcPct val="80000"/>
              </a:lnSpc>
              <a:buSzPct val="110000"/>
            </a:pPr>
            <a:r>
              <a:rPr lang="en-US" sz="2400" dirty="0">
                <a:latin typeface="News Gothic MT"/>
              </a:rPr>
              <a:t>	</a:t>
            </a:r>
            <a:r>
              <a:rPr lang="en-US" sz="2400" dirty="0" smtClean="0">
                <a:latin typeface="News Gothic MT"/>
              </a:rPr>
              <a:t>	if </a:t>
            </a:r>
            <a:r>
              <a:rPr lang="en-US" sz="2400" dirty="0" err="1" smtClean="0">
                <a:latin typeface="News Gothic MT"/>
              </a:rPr>
              <a:t>myList</a:t>
            </a:r>
            <a:r>
              <a:rPr lang="en-US" sz="2400" dirty="0" smtClean="0">
                <a:latin typeface="News Gothic MT"/>
              </a:rPr>
              <a:t>[</a:t>
            </a:r>
            <a:r>
              <a:rPr lang="en-US" sz="2400" dirty="0" err="1" smtClean="0">
                <a:latin typeface="News Gothic MT"/>
              </a:rPr>
              <a:t>i</a:t>
            </a:r>
            <a:r>
              <a:rPr lang="en-US" sz="2400" dirty="0" smtClean="0">
                <a:latin typeface="News Gothic MT"/>
              </a:rPr>
              <a:t>] == </a:t>
            </a:r>
            <a:r>
              <a:rPr lang="en-US" sz="2400" dirty="0" err="1" smtClean="0">
                <a:latin typeface="News Gothic MT"/>
              </a:rPr>
              <a:t>myVar</a:t>
            </a:r>
            <a:r>
              <a:rPr lang="en-US" sz="2400" dirty="0" smtClean="0">
                <a:latin typeface="News Gothic MT"/>
              </a:rPr>
              <a:t>:</a:t>
            </a:r>
          </a:p>
          <a:p>
            <a:pPr>
              <a:lnSpc>
                <a:spcPct val="80000"/>
              </a:lnSpc>
              <a:buSzPct val="110000"/>
            </a:pPr>
            <a:r>
              <a:rPr lang="en-US" sz="2400" dirty="0">
                <a:latin typeface="News Gothic MT"/>
              </a:rPr>
              <a:t>	</a:t>
            </a:r>
            <a:r>
              <a:rPr lang="en-US" sz="2400" dirty="0" smtClean="0">
                <a:latin typeface="News Gothic MT"/>
              </a:rPr>
              <a:t>		return </a:t>
            </a:r>
            <a:r>
              <a:rPr lang="en-US" sz="2400" dirty="0" err="1" smtClean="0">
                <a:latin typeface="News Gothic MT"/>
              </a:rPr>
              <a:t>i</a:t>
            </a:r>
            <a:endParaRPr lang="en-US" sz="2400" dirty="0" smtClean="0">
              <a:latin typeface="News Gothic MT"/>
            </a:endParaRPr>
          </a:p>
          <a:p>
            <a:pPr>
              <a:lnSpc>
                <a:spcPct val="80000"/>
              </a:lnSpc>
              <a:buSzPct val="110000"/>
            </a:pPr>
            <a:r>
              <a:rPr lang="en-US" sz="2400" dirty="0">
                <a:latin typeface="News Gothic MT"/>
              </a:rPr>
              <a:t>	</a:t>
            </a:r>
            <a:r>
              <a:rPr lang="en-US" sz="2400" dirty="0" smtClean="0">
                <a:latin typeface="News Gothic MT"/>
              </a:rPr>
              <a:t>return -1</a:t>
            </a:r>
          </a:p>
        </p:txBody>
      </p:sp>
    </p:spTree>
    <p:extLst>
      <p:ext uri="{BB962C8B-B14F-4D97-AF65-F5344CB8AC3E}">
        <p14:creationId xmlns:p14="http://schemas.microsoft.com/office/powerpoint/2010/main" val="1641224253"/>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549360" y="1600200"/>
            <a:ext cx="8042040" cy="4343040"/>
          </a:xfrm>
          <a:prstGeom prst="rect">
            <a:avLst/>
          </a:prstGeom>
        </p:spPr>
        <p:txBody>
          <a:bodyPr/>
          <a:lstStyle/>
          <a:p>
            <a:pPr>
              <a:lnSpc>
                <a:spcPct val="80000"/>
              </a:lnSpc>
              <a:buSzPct val="110000"/>
            </a:pPr>
            <a:r>
              <a:rPr lang="en-US" sz="2400" dirty="0" smtClean="0">
                <a:solidFill>
                  <a:srgbClr val="595959"/>
                </a:solidFill>
                <a:latin typeface="News Gothic MT"/>
              </a:rPr>
              <a:t>This is called linear search!  It’s a fairly common, if simple operation. </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Now, imagine we’re looking for information in something sorted, like a phone book.  We know someone’s name, and want to find their entry in the book (just like we knew the variable we were trying to locate in the search above).  What is a good algorithm for locating their phone number?  Think about how you would do this.</a:t>
            </a:r>
          </a:p>
        </p:txBody>
      </p:sp>
    </p:spTree>
    <p:extLst>
      <p:ext uri="{BB962C8B-B14F-4D97-AF65-F5344CB8AC3E}">
        <p14:creationId xmlns:p14="http://schemas.microsoft.com/office/powerpoint/2010/main" val="3220363252"/>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595959"/>
                </a:solidFill>
                <a:latin typeface="News Gothic MT"/>
              </a:rPr>
              <a:t>Algorithm in English:</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Open the book midway through.  </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If the person’s name is on the page you opened to, you’re done!  </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If the person’s name is after the page you opened to, tear the book in half, throw the first half away and repeat this process on the second half.</a:t>
            </a:r>
            <a:endParaRPr lang="en-US" dirty="0" smtClean="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a:solidFill>
                  <a:srgbClr val="595959"/>
                </a:solidFill>
                <a:latin typeface="News Gothic MT"/>
              </a:rPr>
              <a:t>If the person’s name is </a:t>
            </a:r>
            <a:r>
              <a:rPr lang="en-US" sz="2400" dirty="0" smtClean="0">
                <a:solidFill>
                  <a:srgbClr val="595959"/>
                </a:solidFill>
                <a:latin typeface="News Gothic MT"/>
              </a:rPr>
              <a:t>before the </a:t>
            </a:r>
            <a:r>
              <a:rPr lang="en-US" sz="2400" dirty="0">
                <a:solidFill>
                  <a:srgbClr val="595959"/>
                </a:solidFill>
                <a:latin typeface="News Gothic MT"/>
              </a:rPr>
              <a:t>page you opened to, tear the book in half, throw the </a:t>
            </a:r>
            <a:r>
              <a:rPr lang="en-US" sz="2400" dirty="0" smtClean="0">
                <a:solidFill>
                  <a:srgbClr val="595959"/>
                </a:solidFill>
                <a:latin typeface="News Gothic MT"/>
              </a:rPr>
              <a:t>second half </a:t>
            </a:r>
            <a:r>
              <a:rPr lang="en-US" sz="2400" dirty="0">
                <a:solidFill>
                  <a:srgbClr val="595959"/>
                </a:solidFill>
                <a:latin typeface="News Gothic MT"/>
              </a:rPr>
              <a:t>away and repeat this process on the </a:t>
            </a:r>
            <a:r>
              <a:rPr lang="en-US" sz="2400" dirty="0" smtClean="0">
                <a:solidFill>
                  <a:srgbClr val="595959"/>
                </a:solidFill>
                <a:latin typeface="News Gothic MT"/>
              </a:rPr>
              <a:t>first half</a:t>
            </a:r>
            <a:r>
              <a:rPr lang="en-US" sz="2400" dirty="0">
                <a:solidFill>
                  <a:srgbClr val="595959"/>
                </a:solidFill>
                <a:latin typeface="News Gothic MT"/>
              </a:rPr>
              <a:t>.</a:t>
            </a:r>
          </a:p>
          <a:p>
            <a:pPr>
              <a:lnSpc>
                <a:spcPct val="80000"/>
              </a:lnSpc>
              <a:buSzPct val="110000"/>
            </a:pPr>
            <a:r>
              <a:rPr lang="en-US" sz="2400" dirty="0">
                <a:solidFill>
                  <a:srgbClr val="595959"/>
                </a:solidFill>
                <a:latin typeface="News Gothic MT"/>
              </a:rPr>
              <a:t>	</a:t>
            </a:r>
            <a:endParaRPr lang="en-US" sz="2400" dirty="0" smtClean="0">
              <a:solidFill>
                <a:srgbClr val="595959"/>
              </a:solidFill>
              <a:latin typeface="News Gothic MT"/>
            </a:endParaRPr>
          </a:p>
        </p:txBody>
      </p:sp>
    </p:spTree>
    <p:extLst>
      <p:ext uri="{BB962C8B-B14F-4D97-AF65-F5344CB8AC3E}">
        <p14:creationId xmlns:p14="http://schemas.microsoft.com/office/powerpoint/2010/main" val="2080063010"/>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000000"/>
                </a:solidFill>
                <a:latin typeface="News Gothic MT"/>
              </a:rPr>
              <a:t>Open the book midway through.  </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If the person’s name is on the page you opened to, you’re done!  </a:t>
            </a:r>
          </a:p>
          <a:p>
            <a:pPr>
              <a:lnSpc>
                <a:spcPct val="80000"/>
              </a:lnSpc>
              <a:buSzPct val="110000"/>
            </a:pPr>
            <a:endParaRPr lang="en-US" sz="2400" dirty="0">
              <a:solidFill>
                <a:srgbClr val="000000"/>
              </a:solidFill>
              <a:latin typeface="News Gothic MT"/>
            </a:endParaRPr>
          </a:p>
          <a:p>
            <a:pPr>
              <a:lnSpc>
                <a:spcPct val="80000"/>
              </a:lnSpc>
              <a:buSzPct val="110000"/>
            </a:pPr>
            <a:r>
              <a:rPr lang="en-US" sz="2400" dirty="0" smtClean="0">
                <a:solidFill>
                  <a:srgbClr val="000000"/>
                </a:solidFill>
                <a:latin typeface="News Gothic MT"/>
              </a:rPr>
              <a:t>If the person’s name is after the page you opened to, tear the book in half, throw the first half away and repeat this process on the second half.</a:t>
            </a:r>
            <a:endParaRPr lang="en-US" dirty="0" smtClean="0">
              <a:solidFill>
                <a:srgbClr val="000000"/>
              </a:solidFill>
              <a:latin typeface="News Gothic MT"/>
            </a:endParaRPr>
          </a:p>
          <a:p>
            <a:pPr>
              <a:lnSpc>
                <a:spcPct val="80000"/>
              </a:lnSpc>
              <a:buSzPct val="110000"/>
            </a:pPr>
            <a:endParaRPr lang="en-US" sz="2400" dirty="0" smtClean="0">
              <a:solidFill>
                <a:srgbClr val="000000"/>
              </a:solidFill>
              <a:latin typeface="News Gothic MT"/>
            </a:endParaRPr>
          </a:p>
          <a:p>
            <a:pPr>
              <a:lnSpc>
                <a:spcPct val="80000"/>
              </a:lnSpc>
              <a:buSzPct val="110000"/>
            </a:pPr>
            <a:r>
              <a:rPr lang="en-US" sz="2400" dirty="0">
                <a:solidFill>
                  <a:srgbClr val="000000"/>
                </a:solidFill>
                <a:latin typeface="News Gothic MT"/>
              </a:rPr>
              <a:t>If the person’s name is </a:t>
            </a:r>
            <a:r>
              <a:rPr lang="en-US" sz="2400" dirty="0" smtClean="0">
                <a:solidFill>
                  <a:srgbClr val="000000"/>
                </a:solidFill>
                <a:latin typeface="News Gothic MT"/>
              </a:rPr>
              <a:t>before the </a:t>
            </a:r>
            <a:r>
              <a:rPr lang="en-US" sz="2400" dirty="0">
                <a:solidFill>
                  <a:srgbClr val="000000"/>
                </a:solidFill>
                <a:latin typeface="News Gothic MT"/>
              </a:rPr>
              <a:t>page you opened to, tear the book in half, throw the </a:t>
            </a:r>
            <a:r>
              <a:rPr lang="en-US" sz="2400" dirty="0" smtClean="0">
                <a:solidFill>
                  <a:srgbClr val="000000"/>
                </a:solidFill>
                <a:latin typeface="News Gothic MT"/>
              </a:rPr>
              <a:t>second half </a:t>
            </a:r>
            <a:r>
              <a:rPr lang="en-US" sz="2400" dirty="0">
                <a:solidFill>
                  <a:srgbClr val="000000"/>
                </a:solidFill>
                <a:latin typeface="News Gothic MT"/>
              </a:rPr>
              <a:t>away and repeat this process on the </a:t>
            </a:r>
            <a:r>
              <a:rPr lang="en-US" sz="2400" dirty="0" smtClean="0">
                <a:solidFill>
                  <a:srgbClr val="000000"/>
                </a:solidFill>
                <a:latin typeface="News Gothic MT"/>
              </a:rPr>
              <a:t>first half.</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This is very hard on phone books, but you’ll find the name!</a:t>
            </a: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	</a:t>
            </a:r>
            <a:endParaRPr lang="en-US" sz="2400" dirty="0" smtClean="0">
              <a:solidFill>
                <a:srgbClr val="595959"/>
              </a:solidFill>
              <a:latin typeface="News Gothic MT"/>
            </a:endParaRPr>
          </a:p>
        </p:txBody>
      </p:sp>
    </p:spTree>
    <p:extLst>
      <p:ext uri="{BB962C8B-B14F-4D97-AF65-F5344CB8AC3E}">
        <p14:creationId xmlns:p14="http://schemas.microsoft.com/office/powerpoint/2010/main" val="2032290658"/>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1336680"/>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719666" y="1591733"/>
            <a:ext cx="7634111" cy="4343040"/>
          </a:xfrm>
          <a:prstGeom prst="rect">
            <a:avLst/>
          </a:prstGeom>
        </p:spPr>
        <p:txBody>
          <a:bodyPr/>
          <a:lstStyle/>
          <a:p>
            <a:pPr>
              <a:lnSpc>
                <a:spcPct val="80000"/>
              </a:lnSpc>
              <a:buSzPct val="110000"/>
            </a:pPr>
            <a:r>
              <a:rPr lang="en-US" sz="2400" dirty="0" smtClean="0">
                <a:solidFill>
                  <a:srgbClr val="595959"/>
                </a:solidFill>
                <a:latin typeface="News Gothic MT"/>
              </a:rPr>
              <a:t>We can use the same idea for searching sorted lists!</a:t>
            </a:r>
          </a:p>
          <a:p>
            <a:pPr>
              <a:lnSpc>
                <a:spcPct val="80000"/>
              </a:lnSpc>
              <a:buSzPct val="110000"/>
            </a:pPr>
            <a:endParaRPr lang="en-US" sz="2400" dirty="0">
              <a:solidFill>
                <a:srgbClr val="FF0000"/>
              </a:solidFill>
              <a:latin typeface="News Gothic MT"/>
            </a:endParaRPr>
          </a:p>
          <a:p>
            <a:pPr>
              <a:lnSpc>
                <a:spcPct val="80000"/>
              </a:lnSpc>
              <a:buSzPct val="110000"/>
            </a:pPr>
            <a:r>
              <a:rPr lang="en-US" sz="2400" dirty="0" smtClean="0">
                <a:solidFill>
                  <a:srgbClr val="FF0000"/>
                </a:solidFill>
                <a:latin typeface="News Gothic MT"/>
              </a:rPr>
              <a:t>To make our problem slightly easier, let’s make it the problem of “checking to see if something is in a sorted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For purposes of our example, if there’s no “middle” of the list, we’ll just look at the lower of the two possible indices.  So if the list has 11 elements, the fifth one would be our middle.</a:t>
            </a:r>
            <a:r>
              <a:rPr lang="en-US" sz="2400" dirty="0">
                <a:solidFill>
                  <a:srgbClr val="595959"/>
                </a:solidFill>
                <a:latin typeface="News Gothic MT"/>
              </a:rPr>
              <a:t>	</a:t>
            </a:r>
            <a:endParaRPr lang="en-US" sz="2400" dirty="0" smtClean="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p:txBody>
      </p:sp>
    </p:spTree>
    <p:extLst>
      <p:ext uri="{BB962C8B-B14F-4D97-AF65-F5344CB8AC3E}">
        <p14:creationId xmlns:p14="http://schemas.microsoft.com/office/powerpoint/2010/main" val="1862034755"/>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49360" y="107640"/>
            <a:ext cx="8042040" cy="724916"/>
          </a:xfrm>
          <a:prstGeom prst="rect">
            <a:avLst/>
          </a:prstGeom>
        </p:spPr>
        <p:txBody>
          <a:bodyPr anchor="b"/>
          <a:lstStyle/>
          <a:p>
            <a:pPr algn="ctr">
              <a:lnSpc>
                <a:spcPct val="100000"/>
              </a:lnSpc>
            </a:pPr>
            <a:r>
              <a:rPr lang="en-US" sz="4600" dirty="0" smtClean="0">
                <a:solidFill>
                  <a:srgbClr val="2C7C9F"/>
                </a:solidFill>
                <a:latin typeface="News Gothic MT"/>
              </a:rPr>
              <a:t>Search</a:t>
            </a:r>
            <a:endParaRPr dirty="0"/>
          </a:p>
        </p:txBody>
      </p:sp>
      <p:sp>
        <p:nvSpPr>
          <p:cNvPr id="46" name="TextShape 2"/>
          <p:cNvSpPr txBox="1"/>
          <p:nvPr/>
        </p:nvSpPr>
        <p:spPr>
          <a:xfrm>
            <a:off x="491622" y="832556"/>
            <a:ext cx="8099778" cy="3753556"/>
          </a:xfrm>
          <a:prstGeom prst="rect">
            <a:avLst/>
          </a:prstGeom>
        </p:spPr>
        <p:txBody>
          <a:bodyPr/>
          <a:lstStyle/>
          <a:p>
            <a:pPr>
              <a:lnSpc>
                <a:spcPct val="80000"/>
              </a:lnSpc>
              <a:buSzPct val="110000"/>
            </a:pPr>
            <a:r>
              <a:rPr lang="en-US" sz="2400" dirty="0" smtClean="0">
                <a:solidFill>
                  <a:srgbClr val="595959"/>
                </a:solidFill>
                <a:latin typeface="News Gothic MT"/>
              </a:rPr>
              <a:t>Say we’re looking for 21.  Here’s the list:</a:t>
            </a:r>
            <a:endParaRPr lang="en-US" sz="2400" dirty="0">
              <a:solidFill>
                <a:srgbClr val="595959"/>
              </a:solidFill>
              <a:latin typeface="News Gothic MT"/>
            </a:endParaRP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[1, 4, 5, 7, 10, </a:t>
            </a:r>
            <a:r>
              <a:rPr lang="en-US" sz="2400" dirty="0" smtClean="0">
                <a:solidFill>
                  <a:schemeClr val="tx1">
                    <a:lumMod val="65000"/>
                    <a:lumOff val="35000"/>
                  </a:schemeClr>
                </a:solidFill>
                <a:latin typeface="News Gothic MT"/>
              </a:rPr>
              <a:t>14, </a:t>
            </a:r>
            <a:r>
              <a:rPr lang="en-US" sz="2400" dirty="0" smtClean="0">
                <a:solidFill>
                  <a:srgbClr val="595959"/>
                </a:solidFill>
                <a:latin typeface="News Gothic MT"/>
              </a:rPr>
              <a:t>18, 21, 22, 23, 28]</a:t>
            </a:r>
          </a:p>
          <a:p>
            <a:pPr>
              <a:lnSpc>
                <a:spcPct val="80000"/>
              </a:lnSpc>
              <a:buSzPct val="110000"/>
            </a:pPr>
            <a:endParaRPr lang="en-US" sz="2400" dirty="0" smtClean="0">
              <a:solidFill>
                <a:srgbClr val="595959"/>
              </a:solidFill>
              <a:latin typeface="News Gothic MT"/>
            </a:endParaRPr>
          </a:p>
          <a:p>
            <a:pPr>
              <a:lnSpc>
                <a:spcPct val="80000"/>
              </a:lnSpc>
              <a:buSzPct val="110000"/>
            </a:pPr>
            <a:r>
              <a:rPr lang="en-US" sz="2400" dirty="0" smtClean="0">
                <a:solidFill>
                  <a:srgbClr val="595959"/>
                </a:solidFill>
                <a:latin typeface="News Gothic MT"/>
              </a:rPr>
              <a:t>14 is our middle!  21 is greater than 14, so we’ll look at the right half of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[18</a:t>
            </a:r>
            <a:r>
              <a:rPr lang="en-US" sz="2400" dirty="0">
                <a:solidFill>
                  <a:srgbClr val="595959"/>
                </a:solidFill>
                <a:latin typeface="News Gothic MT"/>
              </a:rPr>
              <a:t>, 21, </a:t>
            </a:r>
            <a:r>
              <a:rPr lang="en-US" sz="2400" dirty="0">
                <a:solidFill>
                  <a:srgbClr val="FF0000"/>
                </a:solidFill>
                <a:latin typeface="News Gothic MT"/>
              </a:rPr>
              <a:t>22</a:t>
            </a:r>
            <a:r>
              <a:rPr lang="en-US" sz="2400" dirty="0" smtClean="0">
                <a:solidFill>
                  <a:srgbClr val="595959"/>
                </a:solidFill>
                <a:latin typeface="News Gothic MT"/>
              </a:rPr>
              <a:t>, 23, </a:t>
            </a:r>
            <a:r>
              <a:rPr lang="en-US" sz="2400" dirty="0">
                <a:solidFill>
                  <a:srgbClr val="595959"/>
                </a:solidFill>
                <a:latin typeface="News Gothic MT"/>
              </a:rPr>
              <a:t>28</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Our middle is now 22, so we’ll only look at the left half of the list.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a:solidFill>
                  <a:srgbClr val="595959"/>
                </a:solidFill>
                <a:latin typeface="News Gothic MT"/>
              </a:rPr>
              <a:t>[</a:t>
            </a:r>
            <a:r>
              <a:rPr lang="en-US" sz="2400" dirty="0">
                <a:latin typeface="News Gothic MT"/>
              </a:rPr>
              <a:t>18</a:t>
            </a:r>
            <a:r>
              <a:rPr lang="en-US" sz="2400" dirty="0">
                <a:solidFill>
                  <a:srgbClr val="595959"/>
                </a:solidFill>
                <a:latin typeface="News Gothic MT"/>
              </a:rPr>
              <a:t>, </a:t>
            </a:r>
            <a:r>
              <a:rPr lang="en-US" sz="2400" dirty="0" smtClean="0">
                <a:ln>
                  <a:solidFill>
                    <a:srgbClr val="FF0000"/>
                  </a:solidFill>
                </a:ln>
                <a:solidFill>
                  <a:srgbClr val="595959"/>
                </a:solidFill>
                <a:latin typeface="News Gothic MT"/>
              </a:rPr>
              <a:t>21</a:t>
            </a:r>
            <a:r>
              <a:rPr lang="en-US" sz="2400" dirty="0" smtClean="0">
                <a:solidFill>
                  <a:srgbClr val="595959"/>
                </a:solidFill>
                <a:latin typeface="News Gothic MT"/>
              </a:rPr>
              <a:t>]</a:t>
            </a:r>
          </a:p>
          <a:p>
            <a:pPr>
              <a:lnSpc>
                <a:spcPct val="80000"/>
              </a:lnSpc>
              <a:buSzPct val="110000"/>
            </a:pPr>
            <a:endParaRPr lang="en-US" sz="2400" dirty="0">
              <a:solidFill>
                <a:srgbClr val="595959"/>
              </a:solidFill>
              <a:latin typeface="News Gothic MT"/>
            </a:endParaRPr>
          </a:p>
          <a:p>
            <a:pPr>
              <a:lnSpc>
                <a:spcPct val="80000"/>
              </a:lnSpc>
              <a:buSzPct val="110000"/>
            </a:pPr>
            <a:r>
              <a:rPr lang="en-US" sz="2400" dirty="0" smtClean="0">
                <a:solidFill>
                  <a:srgbClr val="595959"/>
                </a:solidFill>
                <a:latin typeface="News Gothic MT"/>
              </a:rPr>
              <a:t>And we’ve </a:t>
            </a:r>
            <a:r>
              <a:rPr lang="en-US" sz="2400" smtClean="0">
                <a:solidFill>
                  <a:srgbClr val="595959"/>
                </a:solidFill>
                <a:latin typeface="News Gothic MT"/>
              </a:rPr>
              <a:t>found it!</a:t>
            </a:r>
            <a:endParaRPr lang="en-US" sz="2400" dirty="0">
              <a:solidFill>
                <a:srgbClr val="595959"/>
              </a:solidFill>
              <a:latin typeface="News Gothic MT"/>
            </a:endParaRPr>
          </a:p>
        </p:txBody>
      </p:sp>
    </p:spTree>
    <p:extLst>
      <p:ext uri="{BB962C8B-B14F-4D97-AF65-F5344CB8AC3E}">
        <p14:creationId xmlns:p14="http://schemas.microsoft.com/office/powerpoint/2010/main" val="1590363881"/>
      </p:ext>
    </p:extLst>
  </p:cSld>
  <p:clrMapOvr>
    <a:masterClrMapping/>
  </p:clrMapOvr>
  <p:timing>
    <p:tnLst>
      <p:par>
        <p:cTn xmlns:p14="http://schemas.microsoft.com/office/powerpoint/2010/mai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11579</TotalTime>
  <Words>1332</Words>
  <Application>Microsoft Macintosh PowerPoint</Application>
  <PresentationFormat>On-screen Show (4:3)</PresentationFormat>
  <Paragraphs>184</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Max Morawski</cp:lastModifiedBy>
  <cp:revision>247</cp:revision>
  <cp:lastPrinted>2014-10-06T15:06:14Z</cp:lastPrinted>
  <dcterms:modified xsi:type="dcterms:W3CDTF">2014-12-03T17:31:10Z</dcterms:modified>
</cp:coreProperties>
</file>