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300" r:id="rId4"/>
    <p:sldId id="261" r:id="rId5"/>
    <p:sldId id="301" r:id="rId6"/>
    <p:sldId id="304" r:id="rId7"/>
    <p:sldId id="308" r:id="rId8"/>
    <p:sldId id="262" r:id="rId9"/>
    <p:sldId id="263" r:id="rId10"/>
    <p:sldId id="302" r:id="rId11"/>
    <p:sldId id="303" r:id="rId12"/>
    <p:sldId id="264" r:id="rId13"/>
    <p:sldId id="305" r:id="rId14"/>
    <p:sldId id="306" r:id="rId15"/>
    <p:sldId id="307" r:id="rId16"/>
    <p:sldId id="309" r:id="rId17"/>
    <p:sldId id="311" r:id="rId18"/>
    <p:sldId id="310" r:id="rId19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454" autoAdjust="0"/>
  </p:normalViewPr>
  <p:slideViewPr>
    <p:cSldViewPr snapToGrid="0" snapToObjects="1">
      <p:cViewPr>
        <p:scale>
          <a:sx n="90" d="100"/>
          <a:sy n="90" d="100"/>
        </p:scale>
        <p:origin x="-3280" y="-1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DBBBE-2C41-2845-8E24-CCC92578D181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2352-AFBD-1F48-953F-1ABC76F82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Python Data Structures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696693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Sets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016000"/>
            <a:ext cx="8042040" cy="49272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903111"/>
            <a:ext cx="7680240" cy="519252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Things we can do with a set: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mySet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set([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])</a:t>
            </a:r>
          </a:p>
          <a:p>
            <a:pPr lvl="1"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#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Add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an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element: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mySet.add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 lvl="1"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#Remove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an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element: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mySet.remove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 lvl="1"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# Remove and return a random element:</a:t>
            </a:r>
          </a:p>
          <a:p>
            <a:pPr lvl="1"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mySet.pop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() 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22882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Sets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4422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There is also support for combining sets.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Returns a new set with all the elements from both sets: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mySet.union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someOtherSet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eturns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a new set with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elements that were in both sets: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mySet.intersection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someOtherSet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Tons more methods can be found here: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https://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docs.python.org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/3/tutorial/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datastructures.html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69030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smtClean="0">
                <a:solidFill>
                  <a:srgbClr val="2C7C9F"/>
                </a:solidFill>
                <a:latin typeface="News Gothic MT"/>
              </a:rPr>
              <a:t>Dictionaries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59"/>
            <a:ext cx="8042040" cy="496602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Up until now our storage has been done in lists.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Lists can be viewed as a structure that map indexes to values.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I make the list: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b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c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 have created a mapping from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0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to 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1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to 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and so on.  If I put in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0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I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ll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get 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back.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26465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smtClean="0">
                <a:solidFill>
                  <a:srgbClr val="2C7C9F"/>
                </a:solidFill>
                <a:latin typeface="News Gothic MT"/>
              </a:rPr>
              <a:t>Dictionaries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6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Dictionaries let use whatever kind of keys we want!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Instead of having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1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correspond to 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I can have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"hello"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correspond to 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 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Before:						Now I can do things like: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0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 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a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						"Hello"  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a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'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  <a:sym typeface="Wingdings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1  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b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						1  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b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'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  <a:sym typeface="Wingdings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2  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c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						3.3  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c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  <a:sym typeface="Wingdings"/>
              </a:rPr>
              <a:t>'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281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smtClean="0">
                <a:solidFill>
                  <a:srgbClr val="2C7C9F"/>
                </a:solidFill>
                <a:latin typeface="News Gothic MT"/>
              </a:rPr>
              <a:t>Dictionaries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59"/>
            <a:ext cx="8042040" cy="5347029"/>
          </a:xfrm>
          <a:prstGeom prst="rect">
            <a:avLst/>
          </a:prstGeom>
        </p:spPr>
        <p:txBody>
          <a:bodyPr/>
          <a:lstStyle/>
          <a:p>
            <a:pPr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looks exactly like you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 expect!</a:t>
            </a:r>
          </a:p>
          <a:p>
            <a:pPr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myDict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{}</a:t>
            </a:r>
          </a:p>
          <a:p>
            <a:pPr lvl="1"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myDict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["hello"] = 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myDict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[1] = 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b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myDict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[3.3] = 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c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myDict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["hello"])</a:t>
            </a:r>
          </a:p>
          <a:p>
            <a:pPr lvl="1"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buSzPct val="110000"/>
            </a:pP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r>
              <a:rPr lang="fr-FR" sz="2400" dirty="0" smtClean="0">
                <a:solidFill>
                  <a:srgbClr val="595959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9777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smtClean="0">
                <a:solidFill>
                  <a:srgbClr val="2C7C9F"/>
                </a:solidFill>
                <a:latin typeface="News Gothic MT"/>
              </a:rPr>
              <a:t>Dictionaries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59"/>
            <a:ext cx="8042040" cy="5022473"/>
          </a:xfrm>
          <a:prstGeom prst="rect">
            <a:avLst/>
          </a:prstGeom>
        </p:spPr>
        <p:txBody>
          <a:bodyPr/>
          <a:lstStyle/>
          <a:p>
            <a:pPr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Imagine you have a bunch of university students, and you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 storing their grades in all their classes.</a:t>
            </a:r>
          </a:p>
          <a:p>
            <a:pPr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Use a dictionary to look up grades by name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:</a:t>
            </a:r>
          </a:p>
          <a:p>
            <a:pPr lvl="1"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student = "Clark Kent"</a:t>
            </a:r>
          </a:p>
          <a:p>
            <a:pPr lvl="1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g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rades = ["A","B","C","D","D","C"]</a:t>
            </a:r>
          </a:p>
          <a:p>
            <a:pPr lvl="1"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gradeDict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{}</a:t>
            </a:r>
          </a:p>
          <a:p>
            <a:pPr lvl="1"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gradeDict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[student] = grades</a:t>
            </a:r>
          </a:p>
          <a:p>
            <a:pPr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 lvl="1"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print( </a:t>
            </a:r>
            <a:r>
              <a:rPr lang="en-US" sz="2400" dirty="0" err="1" smtClean="0">
                <a:latin typeface="Courier"/>
                <a:cs typeface="Courier"/>
              </a:rPr>
              <a:t>gradeDict</a:t>
            </a:r>
            <a:r>
              <a:rPr lang="en-US" sz="2400" dirty="0" smtClean="0">
                <a:latin typeface="Courier"/>
                <a:cs typeface="Courier"/>
              </a:rPr>
              <a:t>["Clark Kent"] )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37471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smtClean="0">
                <a:solidFill>
                  <a:srgbClr val="2C7C9F"/>
                </a:solidFill>
                <a:latin typeface="News Gothic MT"/>
              </a:rPr>
              <a:t>Dictionaries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6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 you look up something in a dictionary, the thing you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 putting in (like the index in a list) is called a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key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  What we get out is called a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value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  A dictionary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maps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keys to values.</a:t>
            </a:r>
          </a:p>
          <a:p>
            <a:pPr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myDict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["hello"] =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	         ^			  ^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             Key         Value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84262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smtClean="0">
                <a:solidFill>
                  <a:srgbClr val="2C7C9F"/>
                </a:solidFill>
                <a:latin typeface="News Gothic MT"/>
              </a:rPr>
              <a:t>Dictionaries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6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Just like in a list, if you do this: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>
                <a:latin typeface="Courier"/>
                <a:cs typeface="Courier"/>
              </a:rPr>
              <a:t>myDict</a:t>
            </a:r>
            <a:r>
              <a:rPr lang="en-US" sz="2400" dirty="0" smtClean="0">
                <a:latin typeface="Courier"/>
                <a:cs typeface="Courier"/>
              </a:rPr>
              <a:t>["hello"] </a:t>
            </a:r>
            <a:r>
              <a:rPr lang="en-US" sz="2400" dirty="0">
                <a:latin typeface="Courier"/>
                <a:cs typeface="Courier"/>
              </a:rPr>
              <a:t>= 10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myDict</a:t>
            </a:r>
            <a:r>
              <a:rPr lang="en-US" sz="2400" dirty="0" smtClean="0">
                <a:latin typeface="Courier"/>
                <a:cs typeface="Courier"/>
              </a:rPr>
              <a:t>["hello"] = 11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p</a:t>
            </a:r>
            <a:r>
              <a:rPr lang="en-US" sz="2400" dirty="0" smtClean="0">
                <a:latin typeface="Courier"/>
                <a:cs typeface="Courier"/>
              </a:rPr>
              <a:t>rint(</a:t>
            </a:r>
            <a:r>
              <a:rPr lang="en-US" sz="2400" dirty="0" err="1" smtClean="0">
                <a:latin typeface="Courier"/>
                <a:cs typeface="Courier"/>
              </a:rPr>
              <a:t>myDict</a:t>
            </a:r>
            <a:r>
              <a:rPr lang="en-US" sz="2400" dirty="0" smtClean="0">
                <a:latin typeface="Courier"/>
                <a:cs typeface="Courier"/>
              </a:rPr>
              <a:t>["hello"])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11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72246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smtClean="0">
                <a:solidFill>
                  <a:srgbClr val="2C7C9F"/>
                </a:solidFill>
                <a:latin typeface="News Gothic MT"/>
              </a:rPr>
              <a:t>Dictionaries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6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we want to get just the keys, or just the values, there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 a function for that!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listOfKeys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myDict.keys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()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listOfValues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myDict.values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smtClean="0">
                <a:solidFill>
                  <a:srgbClr val="595959"/>
                </a:solidFill>
                <a:latin typeface="Courier"/>
                <a:cs typeface="Courier"/>
              </a:rPr>
              <a:t>listOfPairs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myDict.items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()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05987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Built in Types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Today we will be talking about some other built in types in python!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Tuples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Sets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Dictionaries</a:t>
            </a: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Terms We</a:t>
            </a:r>
            <a:r>
              <a:rPr lang="fr-FR" sz="4600" dirty="0" smtClean="0">
                <a:solidFill>
                  <a:srgbClr val="2C7C9F"/>
                </a:solidFill>
                <a:latin typeface="News Gothic MT"/>
              </a:rPr>
              <a:t>'</a:t>
            </a:r>
            <a:r>
              <a:rPr lang="en-US" sz="4600" dirty="0" err="1" smtClean="0">
                <a:solidFill>
                  <a:srgbClr val="2C7C9F"/>
                </a:solidFill>
                <a:latin typeface="News Gothic MT"/>
              </a:rPr>
              <a:t>ll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 Use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Here is some vocab we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ll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be using in today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 lecture: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Data structure-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way of organizing or storing information.  So far, the main data structure we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ve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seen is the list.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Ordered</a:t>
            </a:r>
            <a:r>
              <a:rPr lang="en-US" sz="2400" b="1" dirty="0">
                <a:solidFill>
                  <a:srgbClr val="595959"/>
                </a:solidFill>
                <a:latin typeface="News Gothic MT"/>
              </a:rPr>
              <a:t>-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data structure has the elements stored in an ordered sequence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Mutable-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contents of the data structure can be changed.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endParaRPr lang="en-US" sz="2400" b="1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7042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Tuples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Tuples are ordered, immutable collections of elements.</a:t>
            </a:r>
          </a:p>
          <a:p>
            <a:pPr>
              <a:lnSpc>
                <a:spcPct val="11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only difference between a tuple and a list is that once a tuple has been made, it can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 be changed!</a:t>
            </a:r>
          </a:p>
        </p:txBody>
      </p:sp>
    </p:spTree>
    <p:extLst>
      <p:ext uri="{BB962C8B-B14F-4D97-AF65-F5344CB8AC3E}">
        <p14:creationId xmlns:p14="http://schemas.microsoft.com/office/powerpoint/2010/main" val="425297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Tuples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TextShape 2"/>
          <p:cNvSpPr txBox="1"/>
          <p:nvPr/>
        </p:nvSpPr>
        <p:spPr>
          <a:xfrm>
            <a:off x="854160" y="19050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Making a tuple: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(1, 2, 3)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Accessing a tuple: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someVar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a[0]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syntax for access is exactly like a list.  However, you can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 reassign things.</a:t>
            </a:r>
          </a:p>
        </p:txBody>
      </p:sp>
    </p:spTree>
    <p:extLst>
      <p:ext uri="{BB962C8B-B14F-4D97-AF65-F5344CB8AC3E}">
        <p14:creationId xmlns:p14="http://schemas.microsoft.com/office/powerpoint/2010/main" val="69335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79547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Tuples So Far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TextShape 2"/>
          <p:cNvSpPr txBox="1"/>
          <p:nvPr/>
        </p:nvSpPr>
        <p:spPr>
          <a:xfrm>
            <a:off x="854160" y="1100667"/>
            <a:ext cx="8042040" cy="514737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ve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already used tuples without knowing it!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myFunc</a:t>
            </a:r>
            <a:r>
              <a:rPr lang="en-US" sz="2400" dirty="0" smtClean="0">
                <a:latin typeface="Courier"/>
                <a:cs typeface="Courier"/>
              </a:rPr>
              <a:t>():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return 1, 2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main():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result = </a:t>
            </a:r>
            <a:r>
              <a:rPr lang="en-US" sz="2400" dirty="0" err="1" smtClean="0">
                <a:latin typeface="Courier"/>
                <a:cs typeface="Courier"/>
              </a:rPr>
              <a:t>myFunc</a:t>
            </a:r>
            <a:r>
              <a:rPr lang="en-US" sz="2400" dirty="0" smtClean="0">
                <a:latin typeface="Courier"/>
                <a:cs typeface="Courier"/>
              </a:rPr>
              <a:t>()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print(result)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When you return multiple things and store it in a single variable, it comes back as a tuple!</a:t>
            </a:r>
          </a:p>
        </p:txBody>
      </p:sp>
    </p:spTree>
    <p:extLst>
      <p:ext uri="{BB962C8B-B14F-4D97-AF65-F5344CB8AC3E}">
        <p14:creationId xmlns:p14="http://schemas.microsoft.com/office/powerpoint/2010/main" val="60205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209172"/>
            <a:ext cx="8042040" cy="823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Tuples So Far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TextShape 2"/>
          <p:cNvSpPr txBox="1"/>
          <p:nvPr/>
        </p:nvSpPr>
        <p:spPr>
          <a:xfrm>
            <a:off x="854160" y="1312333"/>
            <a:ext cx="8042040" cy="493570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Why would you want a tuple?</a:t>
            </a:r>
            <a:br>
              <a:rPr lang="en-US" sz="2400" dirty="0" smtClean="0">
                <a:solidFill>
                  <a:srgbClr val="595959"/>
                </a:solidFill>
                <a:latin typeface="News Gothic MT"/>
              </a:rPr>
            </a:b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Sometimes it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 important that the contents of something not be modified in the future.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Instead of trying to remember that you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shouldn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 modify something, just put it in a tuple!  A lot of programming is learning to protect you from yourself.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897125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Sets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set is an unordered collection of elements where each element must be unique.  Attempts to add duplicate elements are ignored.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59708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Sets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Creating a set: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mySet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set([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b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c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d</a:t>
            </a:r>
            <a:r>
              <a:rPr lang="fr-FR" sz="2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Or: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 = [1, 2, 3, 1, 2, 3]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mySet2 = set(</a:t>
            </a: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Note that in the second example, the set would consist of the elements {1, 2, 3}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54197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12831</TotalTime>
  <Words>772</Words>
  <Application>Microsoft Macintosh PowerPoint</Application>
  <PresentationFormat>On-screen Show (4:3)</PresentationFormat>
  <Paragraphs>157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Chang</cp:lastModifiedBy>
  <cp:revision>264</cp:revision>
  <cp:lastPrinted>2014-10-06T15:06:14Z</cp:lastPrinted>
  <dcterms:modified xsi:type="dcterms:W3CDTF">2015-04-16T16:38:22Z</dcterms:modified>
</cp:coreProperties>
</file>