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61" r:id="rId4"/>
    <p:sldId id="262" r:id="rId5"/>
    <p:sldId id="263" r:id="rId6"/>
    <p:sldId id="264" r:id="rId7"/>
    <p:sldId id="288" r:id="rId8"/>
    <p:sldId id="265" r:id="rId9"/>
    <p:sldId id="266" r:id="rId10"/>
    <p:sldId id="289" r:id="rId11"/>
    <p:sldId id="290" r:id="rId12"/>
    <p:sldId id="299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598" autoAdjust="0"/>
  </p:normalViewPr>
  <p:slideViewPr>
    <p:cSldViewPr snapToGrid="0" snapToObjects="1">
      <p:cViewPr>
        <p:scale>
          <a:sx n="90" d="100"/>
          <a:sy n="90" d="100"/>
        </p:scale>
        <p:origin x="-2136" y="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0813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DBBBE-2C41-2845-8E24-CCC92578D181}" type="datetimeFigureOut">
              <a:rPr lang="en-US" smtClean="0"/>
              <a:t>11/10/14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0813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2352-AFBD-1F48-953F-1ABC76F82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2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FC4863D-AB4A-BA41-BAE7-322961AAA3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8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Recursion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57200" y="2057400"/>
            <a:ext cx="8229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altLang="ja-JP" sz="2400" dirty="0" smtClean="0">
                <a:solidFill>
                  <a:srgbClr val="595959"/>
                </a:solidFill>
                <a:cs typeface="ＭＳ Ｐゴシック" charset="0"/>
              </a:rPr>
              <a:t>Sometimes in recursion we have to pass information as arguments.  When we do this, we use a helper function to keep the user from sending incorrect arguments (this will make more sense in the next slide).</a:t>
            </a:r>
            <a:endParaRPr lang="en-US" sz="2800" dirty="0">
              <a:solidFill>
                <a:srgbClr val="595959"/>
              </a:solidFill>
            </a:endParaRPr>
          </a:p>
        </p:txBody>
      </p:sp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Helper Functions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347839901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Helper Functions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90222" y="2003778"/>
            <a:ext cx="73236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myMax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return _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myMax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[0])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_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myMax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arg1):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if(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len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 == 0):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return arg1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return _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myMax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[1:], max(arg1,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[0]))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1317378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Hints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90222" y="2003778"/>
            <a:ext cx="73236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For these exercises, remember: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Figure out the base case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Figure out a way of restating the original problem in terms of something simple, and a smaller version of the original problem.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When writing your recursive call, you’re allowed to assume your function works!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4264359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90222" y="2003778"/>
            <a:ext cx="7323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Right a recursive function that takes a list as an argument and reverses it.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reverse(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#Your code here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9264414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90222" y="2003778"/>
            <a:ext cx="73236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Write a recursive function that takes a list as an argument and reverses it.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reverse(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if(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len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 == 1):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return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myList</a:t>
            </a:r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is-I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return [myList[-1]] + reverse(myList[:-1])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26624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19666" y="2003778"/>
            <a:ext cx="7323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Write a recursive function that takes two sorted lists,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listA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and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listB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and merges them (so that they’re still sorted.)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So merge([1, 3, 5], [2, 4, 6, 7]) should return [1, 2, 3, 4, 5, 6 7]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merge():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#your code here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918810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19666" y="1481667"/>
            <a:ext cx="7323667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merge(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listA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listB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if(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len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listA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 == 0):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return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listB</a:t>
            </a:r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if(</a:t>
            </a:r>
            <a:r>
              <a:rPr lang="en-US" sz="2400" dirty="0" err="1">
                <a:solidFill>
                  <a:srgbClr val="595959"/>
                </a:solidFill>
                <a:cs typeface="ＭＳ Ｐゴシック" charset="0"/>
              </a:rPr>
              <a:t>len</a:t>
            </a:r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listB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 </a:t>
            </a:r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== 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0)</a:t>
            </a:r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	return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listA</a:t>
            </a:r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if(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listA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[0] &gt;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listB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[0]):</a:t>
            </a:r>
          </a:p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	return [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listB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[0]] + merge(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listA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listB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[1:])</a:t>
            </a:r>
          </a:p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else:</a:t>
            </a:r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	return [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listA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[</a:t>
            </a:r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0]] + merge(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listA</a:t>
            </a:r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[1:]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listB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</a:t>
            </a:r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75287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Towers Of Hanoi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19666" y="1772304"/>
            <a:ext cx="73236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This one is a bit more complicated!</a:t>
            </a:r>
          </a:p>
          <a:p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This is the towers of Hanoi puzzle: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The goal is to move the entire stack over to the peg on the far right.</a:t>
            </a: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311" y="3139722"/>
            <a:ext cx="4305300" cy="18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383113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Towers Of Hanoi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19666" y="1772304"/>
            <a:ext cx="73236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 smtClean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The Rules:</a:t>
            </a:r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 disk may be on top of a smaller disk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Every disk must go from one peg to another (no storing it o the table)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311" y="1772304"/>
            <a:ext cx="4305300" cy="18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12482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Towers Of Hanoi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19666" y="1772304"/>
            <a:ext cx="84243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We want to write a function, called move, that moves the entire stack, down to whatever depth we specify, to whatever peg we wish.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hanoi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depthOfDisk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movingFrom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movingTo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otherPeg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#your code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The variable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otherPeg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is just to keep track of the free peg we’re not using.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Also, you can assume the function move(from, to) moves the disk at the top of peg </a:t>
            </a:r>
            <a:r>
              <a:rPr lang="en-US" sz="2400" dirty="0" smtClean="0"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to peg </a:t>
            </a:r>
            <a:r>
              <a:rPr lang="en-US" sz="2400" dirty="0" smtClean="0">
                <a:solidFill>
                  <a:srgbClr val="000000"/>
                </a:solidFill>
                <a:cs typeface="ＭＳ Ｐゴシック" charset="0"/>
              </a:rPr>
              <a:t>to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16102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Recursion Vs. Iteration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Recursion and iteration are both methods of solving problems.  An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iterative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solution to a problem is anything involving loops.  Everything we’ve done so far has been iterative.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Anything that can be done iteratively can be done recursively.</a:t>
            </a:r>
            <a:endParaRPr lang="en-US" sz="2400" b="1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7187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Towers Of Hanoi</a:t>
            </a: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83444" y="1772304"/>
            <a:ext cx="9440334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hanoi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depthOfDisk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movingFrom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movingTo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otherPeg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if(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depthOfDisk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== 1):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move(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movingFrom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movingTo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else: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hanoi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depthOfDisk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– 1,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movingFrom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otherPeg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movingTo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move(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movingFrom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movingTo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</a:t>
            </a:r>
          </a:p>
          <a:p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hanoi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depthOfDisk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– 1,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otherPeg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movingTo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movingFrom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)</a:t>
            </a: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  <a:p>
            <a:endParaRPr lang="en-US" sz="2400" dirty="0">
              <a:solidFill>
                <a:srgbClr val="595959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059107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Recursion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Recursion is when a function calls itself.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simplest example: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foo():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foo()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is an example of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infinite recursion.</a:t>
            </a:r>
            <a:endParaRPr lang="en-US" sz="2400" b="1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252976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Recursion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Infinite recursion: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foo():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foo()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Infinite loop: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w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hile True: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pass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5970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Recursion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We ca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 get loop like behavior by passing arguments!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foo(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foo(i-1)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does this do?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How might we get it to terminate?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541979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Recursion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6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foo(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&gt; 0):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	return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foo(i-1)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equivalent to: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while a &gt; 0: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print(a)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= a + 1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264658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Recursion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6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foo(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&gt; 0):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	return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foo(i-1)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equivalent to: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while a &gt; 0: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print(a)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= a + 1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46889" y="127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384779" y="1862667"/>
            <a:ext cx="12841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65222" y="1539501"/>
            <a:ext cx="388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Termination condition, known as the “base case”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240846" y="2777067"/>
            <a:ext cx="12841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21289" y="2453901"/>
            <a:ext cx="388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Recursive call, which should always take us closer to the base 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322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Recursion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6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We use recursion when we have a problem that can be written in terms of a smaller version of the original problem.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Take factorial, for example.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N! = N * (N-1)!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We can rewrite factorial in terms of something easy (multiplication), and a smaller factorial.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One more thing!  For this to work, we need to know that 1! = 1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178805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57200" y="2057400"/>
            <a:ext cx="8229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altLang="ja-JP" sz="2400" dirty="0" err="1">
                <a:solidFill>
                  <a:srgbClr val="595959"/>
                </a:solidFill>
                <a:cs typeface="ＭＳ Ｐゴシック" charset="0"/>
              </a:rPr>
              <a:t>d</a:t>
            </a:r>
            <a:r>
              <a:rPr lang="en-US" altLang="ja-JP" sz="2400" dirty="0" err="1" smtClean="0">
                <a:solidFill>
                  <a:srgbClr val="595959"/>
                </a:solidFill>
                <a:cs typeface="ＭＳ Ｐゴシック" charset="0"/>
              </a:rPr>
              <a:t>ef</a:t>
            </a:r>
            <a:r>
              <a:rPr lang="en-US" altLang="ja-JP" sz="2400" dirty="0" smtClean="0">
                <a:solidFill>
                  <a:srgbClr val="595959"/>
                </a:solidFill>
                <a:cs typeface="ＭＳ Ｐゴシック" charset="0"/>
              </a:rPr>
              <a:t> factorial(</a:t>
            </a:r>
            <a:r>
              <a:rPr lang="en-US" altLang="ja-JP" sz="2400" dirty="0" err="1" smtClean="0">
                <a:solidFill>
                  <a:srgbClr val="595959"/>
                </a:solidFill>
                <a:cs typeface="ＭＳ Ｐゴシック" charset="0"/>
              </a:rPr>
              <a:t>num</a:t>
            </a:r>
            <a:r>
              <a:rPr lang="en-US" altLang="ja-JP" sz="2400" dirty="0" smtClean="0">
                <a:solidFill>
                  <a:srgbClr val="595959"/>
                </a:solidFill>
                <a:cs typeface="ＭＳ Ｐゴシック" charset="0"/>
              </a:rPr>
              <a:t>):</a:t>
            </a:r>
          </a:p>
          <a:p>
            <a:pPr eaLnBrk="1" hangingPunct="1">
              <a:spcBef>
                <a:spcPct val="60000"/>
              </a:spcBef>
            </a:pPr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if(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num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== 1):</a:t>
            </a:r>
          </a:p>
          <a:p>
            <a:pPr eaLnBrk="1" hangingPunct="1">
              <a:spcBef>
                <a:spcPct val="60000"/>
              </a:spcBef>
            </a:pPr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	return 1</a:t>
            </a:r>
          </a:p>
          <a:p>
            <a:pPr eaLnBrk="1" hangingPunct="1">
              <a:spcBef>
                <a:spcPct val="60000"/>
              </a:spcBef>
            </a:pPr>
            <a:r>
              <a:rPr lang="en-US" sz="2400" dirty="0">
                <a:solidFill>
                  <a:srgbClr val="595959"/>
                </a:solidFill>
                <a:cs typeface="ＭＳ Ｐゴシック" charset="0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return </a:t>
            </a:r>
            <a:r>
              <a:rPr lang="en-US" sz="2400" dirty="0" err="1" smtClean="0">
                <a:solidFill>
                  <a:srgbClr val="595959"/>
                </a:solidFill>
                <a:cs typeface="ＭＳ Ｐゴシック" charset="0"/>
              </a:rPr>
              <a:t>num</a:t>
            </a:r>
            <a:r>
              <a:rPr lang="en-US" sz="2400" dirty="0" smtClean="0">
                <a:solidFill>
                  <a:srgbClr val="595959"/>
                </a:solidFill>
                <a:cs typeface="ＭＳ Ｐゴシック" charset="0"/>
              </a:rPr>
              <a:t> * factorial(num-1)</a:t>
            </a:r>
            <a:endParaRPr lang="en-US" sz="2800" dirty="0">
              <a:solidFill>
                <a:srgbClr val="595959"/>
              </a:solidFill>
            </a:endParaRPr>
          </a:p>
        </p:txBody>
      </p:sp>
      <p:sp>
        <p:nvSpPr>
          <p:cNvPr id="6" name="TextShape 1"/>
          <p:cNvSpPr txBox="1"/>
          <p:nvPr/>
        </p:nvSpPr>
        <p:spPr>
          <a:xfrm>
            <a:off x="979311" y="978653"/>
            <a:ext cx="6640689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Factorial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449738451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12134</TotalTime>
  <Words>562</Words>
  <Application>Microsoft Macintosh PowerPoint</Application>
  <PresentationFormat>On-screen Show (4:3)</PresentationFormat>
  <Paragraphs>167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Max Morawski</cp:lastModifiedBy>
  <cp:revision>233</cp:revision>
  <cp:lastPrinted>2014-10-06T15:06:14Z</cp:lastPrinted>
  <dcterms:modified xsi:type="dcterms:W3CDTF">2014-11-11T13:33:55Z</dcterms:modified>
</cp:coreProperties>
</file>