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4" r:id="rId3"/>
    <p:sldId id="261" r:id="rId4"/>
    <p:sldId id="270" r:id="rId5"/>
    <p:sldId id="262" r:id="rId6"/>
    <p:sldId id="271" r:id="rId7"/>
    <p:sldId id="269" r:id="rId8"/>
    <p:sldId id="263" r:id="rId9"/>
    <p:sldId id="268" r:id="rId10"/>
    <p:sldId id="264" r:id="rId11"/>
    <p:sldId id="273" r:id="rId12"/>
    <p:sldId id="272" r:id="rId13"/>
    <p:sldId id="265" r:id="rId14"/>
    <p:sldId id="266" r:id="rId15"/>
    <p:sldId id="267" r:id="rId16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91" autoAdjust="0"/>
  </p:normalViewPr>
  <p:slideViewPr>
    <p:cSldViewPr snapToGrid="0" snapToObjects="1">
      <p:cViewPr>
        <p:scale>
          <a:sx n="90" d="100"/>
          <a:sy n="90" d="100"/>
        </p:scale>
        <p:origin x="-2056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0813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DBBBE-2C41-2845-8E24-CCC92578D181}" type="datetimeFigureOut">
              <a:rPr lang="en-US" smtClean="0"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0813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2352-AFBD-1F48-953F-1ABC76F82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2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File I/O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Write a program that reads a file and only prints out those lines that contain the word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"retriever".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698940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Write a program that reads a file and only prints out those lines that contain the word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"retriever".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fileIn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= open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myInFile.txt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", "r")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while True: 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>
                <a:latin typeface="Courier"/>
                <a:cs typeface="Courier"/>
              </a:rPr>
              <a:t>theline</a:t>
            </a:r>
            <a:r>
              <a:rPr lang="en-US" sz="2400" dirty="0">
                <a:latin typeface="Courier"/>
                <a:cs typeface="Courier"/>
              </a:rPr>
              <a:t> = </a:t>
            </a:r>
            <a:r>
              <a:rPr lang="en-US" sz="2400" dirty="0" err="1">
                <a:latin typeface="Courier"/>
                <a:cs typeface="Courier"/>
              </a:rPr>
              <a:t>fileIn.readline</a:t>
            </a:r>
            <a:r>
              <a:rPr lang="en-US" sz="2400" dirty="0">
                <a:latin typeface="Courier"/>
                <a:cs typeface="Courier"/>
              </a:rPr>
              <a:t>() 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if </a:t>
            </a:r>
            <a:r>
              <a:rPr lang="en-US" sz="2400" dirty="0" err="1">
                <a:latin typeface="Courier"/>
                <a:cs typeface="Courier"/>
              </a:rPr>
              <a:t>len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theline</a:t>
            </a:r>
            <a:r>
              <a:rPr lang="en-US" sz="2400" dirty="0">
                <a:latin typeface="Courier"/>
                <a:cs typeface="Courier"/>
              </a:rPr>
              <a:t>) == 0: 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	break 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if </a:t>
            </a:r>
            <a:r>
              <a:rPr lang="en-US" sz="2400" dirty="0" err="1" smtClean="0">
                <a:latin typeface="Courier"/>
                <a:cs typeface="Courier"/>
              </a:rPr>
              <a:t>theline.find</a:t>
            </a:r>
            <a:r>
              <a:rPr lang="en-US" sz="2400" dirty="0" smtClean="0">
                <a:latin typeface="Courier"/>
                <a:cs typeface="Courier"/>
              </a:rPr>
              <a:t>("retriever") </a:t>
            </a:r>
            <a:r>
              <a:rPr lang="en-US" sz="2400" dirty="0" smtClean="0">
                <a:latin typeface="Courier"/>
                <a:cs typeface="Courier"/>
              </a:rPr>
              <a:t>&gt; 0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print (</a:t>
            </a:r>
            <a:r>
              <a:rPr lang="en-US" sz="2400" dirty="0" err="1" smtClean="0">
                <a:latin typeface="Courier"/>
                <a:cs typeface="Courier"/>
              </a:rPr>
              <a:t>theline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fileIn.close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()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950047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Characters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Every character is represented by a number, known as its ASCII value.</a:t>
            </a:r>
            <a:endParaRPr lang="en-US" sz="2400" dirty="0" smtClean="0">
              <a:solidFill>
                <a:srgbClr val="000000"/>
              </a:solidFill>
              <a:latin typeface="News Gothic MT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5981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87471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Characters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581" y="1127026"/>
            <a:ext cx="7892344" cy="538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29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Characters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 find the ASCII value of a character, use the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ord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() function.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v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ar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ord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("A")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var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65</a:t>
            </a:r>
            <a:endParaRPr lang="en-US" sz="2400" dirty="0" smtClean="0">
              <a:solidFill>
                <a:srgbClr val="000000"/>
              </a:solidFill>
              <a:latin typeface="News Gothic MT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15319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Characters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 figure out a character from an ASCII value, use the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chr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() function.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000000"/>
                </a:solidFill>
                <a:latin typeface="Courier"/>
                <a:cs typeface="Courier"/>
              </a:rPr>
              <a:t>v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ar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chr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(65)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var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</a:t>
            </a:r>
            <a:endParaRPr lang="en-US" sz="2400" dirty="0" smtClean="0">
              <a:solidFill>
                <a:srgbClr val="000000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58357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Overview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Today we’ll be going over: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String methods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File I/O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880774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File I/O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 open a file: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fileThing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open(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file_name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, mode)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File open modes</a:t>
            </a: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:</a:t>
            </a:r>
            <a:endParaRPr lang="en-US" sz="2400" dirty="0" smtClean="0">
              <a:solidFill>
                <a:srgbClr val="000000"/>
              </a:solidFill>
              <a:latin typeface="News Gothic MT"/>
              <a:cs typeface="News Gothic MT"/>
            </a:endParaRPr>
          </a:p>
          <a:p>
            <a:pPr>
              <a:lnSpc>
                <a:spcPct val="120000"/>
              </a:lnSpc>
              <a:spcBef>
                <a:spcPts val="800"/>
              </a:spcBef>
              <a:buSzPct val="110000"/>
            </a:pPr>
            <a:r>
              <a:rPr lang="en-US" sz="2400" dirty="0">
                <a:solidFill>
                  <a:srgbClr val="000000"/>
                </a:solidFill>
                <a:latin typeface="News Gothic MT"/>
                <a:cs typeface="News Gothic MT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w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- open for writing; create if </a:t>
            </a: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necessary</a:t>
            </a:r>
            <a:b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</a:b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               </a:t>
            </a: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 existing files erased</a:t>
            </a:r>
            <a:endParaRPr lang="en-US" sz="2400" dirty="0" smtClean="0">
              <a:solidFill>
                <a:srgbClr val="000000"/>
              </a:solidFill>
              <a:latin typeface="News Gothic MT"/>
              <a:cs typeface="News Gothic MT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SzPct val="110000"/>
            </a:pPr>
            <a:r>
              <a:rPr lang="en-US" sz="2400" dirty="0">
                <a:solidFill>
                  <a:srgbClr val="000000"/>
                </a:solidFill>
                <a:latin typeface="News Gothic MT"/>
                <a:cs typeface="News Gothic MT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r"</a:t>
            </a: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-- open for reading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  <a:cs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News Gothic MT"/>
                <a:cs typeface="News Gothic MT"/>
              </a:rPr>
              <a:t>Returns file handle.</a:t>
            </a:r>
          </a:p>
        </p:txBody>
      </p:sp>
    </p:spTree>
    <p:extLst>
      <p:ext uri="{BB962C8B-B14F-4D97-AF65-F5344CB8AC3E}">
        <p14:creationId xmlns:p14="http://schemas.microsoft.com/office/powerpoint/2010/main" val="2001113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File I/O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 read from a file: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fileThing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open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myFile.txt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", "r")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#Loops over every line in the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file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for line in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fileThing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  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print(line)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fileThing.close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398090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79547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06310"/>
            <a:ext cx="8042040" cy="517313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 copy one file to another: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fileIn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= open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myInFile.txt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", "r")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fileOut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open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myOutFile.txt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", "w")</a:t>
            </a:r>
          </a:p>
          <a:p>
            <a:pPr lvl="1">
              <a:lnSpc>
                <a:spcPct val="9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while True: </a:t>
            </a: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theline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>
                <a:latin typeface="Courier"/>
                <a:cs typeface="Courier"/>
              </a:rPr>
              <a:t>= </a:t>
            </a:r>
            <a:r>
              <a:rPr lang="en-US" sz="2400" dirty="0" err="1" smtClean="0">
                <a:latin typeface="Courier"/>
                <a:cs typeface="Courier"/>
              </a:rPr>
              <a:t>fileIn.readline</a:t>
            </a:r>
            <a:r>
              <a:rPr lang="en-US" sz="2400" dirty="0">
                <a:latin typeface="Courier"/>
                <a:cs typeface="Courier"/>
              </a:rPr>
              <a:t>() </a:t>
            </a: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if </a:t>
            </a:r>
            <a:r>
              <a:rPr lang="en-US" sz="2400" dirty="0" err="1">
                <a:latin typeface="Courier"/>
                <a:cs typeface="Courier"/>
              </a:rPr>
              <a:t>len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theline</a:t>
            </a:r>
            <a:r>
              <a:rPr lang="en-US" sz="2400" dirty="0">
                <a:latin typeface="Courier"/>
                <a:cs typeface="Courier"/>
              </a:rPr>
              <a:t>) == 0: </a:t>
            </a: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break 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fileOut.write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theline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 lvl="1">
              <a:lnSpc>
                <a:spcPct val="9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fileIn.close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()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fileOut.close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()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04774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23693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 copy a binary file to another: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fileIn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= open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myInFile.txt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", 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rb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")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fileOut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open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myOutFile.txt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", 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wb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while True: </a:t>
            </a: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buf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>
                <a:latin typeface="Courier"/>
                <a:cs typeface="Courier"/>
              </a:rPr>
              <a:t>= </a:t>
            </a:r>
            <a:r>
              <a:rPr lang="en-US" sz="2400" dirty="0" err="1" smtClean="0">
                <a:latin typeface="Courier"/>
                <a:cs typeface="Courier"/>
              </a:rPr>
              <a:t>fileIn.read</a:t>
            </a:r>
            <a:r>
              <a:rPr lang="en-US" sz="2400" dirty="0" smtClean="0">
                <a:latin typeface="Courier"/>
                <a:cs typeface="Courier"/>
              </a:rPr>
              <a:t> (1024) 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if </a:t>
            </a:r>
            <a:r>
              <a:rPr lang="en-US" sz="2400" dirty="0" err="1">
                <a:latin typeface="Courier"/>
                <a:cs typeface="Courier"/>
              </a:rPr>
              <a:t>len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buf</a:t>
            </a:r>
            <a:r>
              <a:rPr lang="en-US" sz="2400" dirty="0" smtClean="0">
                <a:latin typeface="Courier"/>
                <a:cs typeface="Courier"/>
              </a:rPr>
              <a:t>) </a:t>
            </a:r>
            <a:r>
              <a:rPr lang="en-US" sz="2400" dirty="0">
                <a:latin typeface="Courier"/>
                <a:cs typeface="Courier"/>
              </a:rPr>
              <a:t>== 0: </a:t>
            </a: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break 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fileOut.write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buf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 lvl="1">
              <a:lnSpc>
                <a:spcPct val="9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fileIn.close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()</a:t>
            </a:r>
          </a:p>
          <a:p>
            <a:pPr lvl="1">
              <a:lnSpc>
                <a:spcPct val="9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fileOut.close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()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29792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File I/O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 write to a file: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fileThing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open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("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myFile.txt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", "w")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fileThing.write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("Hello!")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fileThing.close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()</a:t>
            </a:r>
          </a:p>
          <a:p>
            <a:pPr marL="800100" lvl="1" indent="-342900">
              <a:lnSpc>
                <a:spcPct val="80000"/>
              </a:lnSpc>
              <a:buSzPct val="110000"/>
              <a:buFont typeface="Arial"/>
              <a:buChar char="•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116058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Strings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There are tons of useful functions for python strings! 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They can be found here: 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1600" dirty="0">
                <a:solidFill>
                  <a:srgbClr val="595959"/>
                </a:solidFill>
                <a:latin typeface="Courier"/>
                <a:cs typeface="Courier"/>
              </a:rPr>
              <a:t>https://</a:t>
            </a:r>
            <a:r>
              <a:rPr lang="en-US" sz="1600" dirty="0" err="1">
                <a:solidFill>
                  <a:srgbClr val="595959"/>
                </a:solidFill>
                <a:latin typeface="Courier"/>
                <a:cs typeface="Courier"/>
              </a:rPr>
              <a:t>docs.python.org</a:t>
            </a:r>
            <a:r>
              <a:rPr lang="en-US" sz="1600" dirty="0">
                <a:solidFill>
                  <a:srgbClr val="595959"/>
                </a:solidFill>
                <a:latin typeface="Courier"/>
                <a:cs typeface="Courier"/>
              </a:rPr>
              <a:t>/3.4/</a:t>
            </a:r>
            <a:r>
              <a:rPr lang="en-US" sz="1600" dirty="0" smtClean="0">
                <a:solidFill>
                  <a:srgbClr val="595959"/>
                </a:solidFill>
                <a:latin typeface="Courier"/>
                <a:cs typeface="Courier"/>
              </a:rPr>
              <a:t>library/</a:t>
            </a:r>
            <a:r>
              <a:rPr lang="en-US" sz="1600" dirty="0" err="1" smtClean="0">
                <a:solidFill>
                  <a:srgbClr val="595959"/>
                </a:solidFill>
                <a:latin typeface="Courier"/>
                <a:cs typeface="Courier"/>
              </a:rPr>
              <a:t>stdtypes.html</a:t>
            </a:r>
            <a:r>
              <a:rPr lang="en-US" sz="1600" dirty="0" err="1">
                <a:solidFill>
                  <a:srgbClr val="595959"/>
                </a:solidFill>
                <a:latin typeface="Courier"/>
                <a:cs typeface="Courier"/>
              </a:rPr>
              <a:t>#string-methods</a:t>
            </a:r>
            <a:endParaRPr lang="en-US" sz="16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62852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Strings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numCol="2"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Some examples:</a:t>
            </a:r>
          </a:p>
          <a:p>
            <a:r>
              <a:rPr lang="en-US" sz="2000" b="1" dirty="0"/>
              <a:t>capitalize</a:t>
            </a:r>
            <a:r>
              <a:rPr lang="en-US" sz="2000" dirty="0"/>
              <a:t>( ) </a:t>
            </a:r>
            <a:endParaRPr lang="en-US" sz="2000" dirty="0" smtClean="0"/>
          </a:p>
          <a:p>
            <a:r>
              <a:rPr lang="en-US" sz="2000" b="1" dirty="0" smtClean="0"/>
              <a:t>center</a:t>
            </a:r>
            <a:r>
              <a:rPr lang="en-US" sz="2000" dirty="0"/>
              <a:t>( </a:t>
            </a:r>
            <a:r>
              <a:rPr lang="en-US" sz="2000" i="1" dirty="0"/>
              <a:t>width</a:t>
            </a:r>
            <a:r>
              <a:rPr lang="en-US" sz="2000" dirty="0"/>
              <a:t>[</a:t>
            </a:r>
            <a:r>
              <a:rPr lang="en-US" sz="2000" i="1" dirty="0"/>
              <a:t>, </a:t>
            </a:r>
            <a:r>
              <a:rPr lang="en-US" sz="2000" i="1" dirty="0" err="1"/>
              <a:t>fillchar</a:t>
            </a:r>
            <a:r>
              <a:rPr lang="en-US" sz="2000" dirty="0"/>
              <a:t>]) </a:t>
            </a:r>
            <a:endParaRPr lang="en-US" sz="2000" dirty="0" smtClean="0"/>
          </a:p>
          <a:p>
            <a:r>
              <a:rPr lang="en-US" sz="2000" b="1" dirty="0" smtClean="0"/>
              <a:t>count</a:t>
            </a:r>
            <a:r>
              <a:rPr lang="en-US" sz="2000" dirty="0"/>
              <a:t>( </a:t>
            </a:r>
            <a:r>
              <a:rPr lang="en-US" sz="2000" i="1" dirty="0"/>
              <a:t>sub</a:t>
            </a:r>
            <a:r>
              <a:rPr lang="en-US" sz="2000" dirty="0"/>
              <a:t>[</a:t>
            </a:r>
            <a:r>
              <a:rPr lang="en-US" sz="2000" i="1" dirty="0"/>
              <a:t>, start</a:t>
            </a:r>
            <a:r>
              <a:rPr lang="en-US" sz="2000" dirty="0"/>
              <a:t>[</a:t>
            </a:r>
            <a:r>
              <a:rPr lang="en-US" sz="2000" i="1" dirty="0"/>
              <a:t>, end</a:t>
            </a:r>
            <a:r>
              <a:rPr lang="en-US" sz="2000" dirty="0"/>
              <a:t>]]) </a:t>
            </a:r>
            <a:endParaRPr lang="en-US" sz="2000" dirty="0" smtClean="0"/>
          </a:p>
          <a:p>
            <a:r>
              <a:rPr lang="en-US" sz="2000" b="1" dirty="0" err="1" smtClean="0"/>
              <a:t>endswith</a:t>
            </a:r>
            <a:r>
              <a:rPr lang="en-US" sz="2000" dirty="0"/>
              <a:t>( </a:t>
            </a:r>
            <a:r>
              <a:rPr lang="en-US" sz="2000" i="1" dirty="0"/>
              <a:t>suffix</a:t>
            </a:r>
            <a:r>
              <a:rPr lang="en-US" sz="2000" dirty="0"/>
              <a:t>[</a:t>
            </a:r>
            <a:r>
              <a:rPr lang="en-US" sz="2000" i="1" dirty="0"/>
              <a:t>, start</a:t>
            </a:r>
            <a:r>
              <a:rPr lang="en-US" sz="2000" dirty="0"/>
              <a:t>[</a:t>
            </a:r>
            <a:r>
              <a:rPr lang="en-US" sz="2000" i="1" dirty="0"/>
              <a:t>, end</a:t>
            </a:r>
            <a:r>
              <a:rPr lang="en-US" sz="2000" dirty="0"/>
              <a:t>]]) </a:t>
            </a:r>
            <a:endParaRPr lang="en-US" sz="2000" dirty="0" smtClean="0"/>
          </a:p>
          <a:p>
            <a:r>
              <a:rPr lang="en-US" sz="2000" b="1" dirty="0" err="1" smtClean="0"/>
              <a:t>expandtabs</a:t>
            </a:r>
            <a:r>
              <a:rPr lang="en-US" sz="2000" dirty="0"/>
              <a:t>( [</a:t>
            </a:r>
            <a:r>
              <a:rPr lang="en-US" sz="2000" i="1" dirty="0" err="1"/>
              <a:t>tabsize</a:t>
            </a:r>
            <a:r>
              <a:rPr lang="en-US" sz="2000" dirty="0"/>
              <a:t>]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dirty="0"/>
              <a:t>find</a:t>
            </a:r>
            <a:r>
              <a:rPr lang="en-US" sz="2000" dirty="0"/>
              <a:t>( </a:t>
            </a:r>
            <a:r>
              <a:rPr lang="en-US" sz="2000" i="1" dirty="0"/>
              <a:t>sub</a:t>
            </a:r>
            <a:r>
              <a:rPr lang="en-US" sz="2000" dirty="0"/>
              <a:t>[</a:t>
            </a:r>
            <a:r>
              <a:rPr lang="en-US" sz="2000" i="1" dirty="0"/>
              <a:t>, start</a:t>
            </a:r>
            <a:r>
              <a:rPr lang="en-US" sz="2000" dirty="0"/>
              <a:t>[</a:t>
            </a:r>
            <a:r>
              <a:rPr lang="en-US" sz="2000" i="1" dirty="0"/>
              <a:t>, end</a:t>
            </a:r>
            <a:r>
              <a:rPr lang="en-US" sz="2000" dirty="0"/>
              <a:t>]]) </a:t>
            </a:r>
            <a:endParaRPr lang="en-US" sz="2000" dirty="0" smtClean="0"/>
          </a:p>
          <a:p>
            <a:r>
              <a:rPr lang="en-US" sz="2000" b="1" dirty="0" smtClean="0"/>
              <a:t>index</a:t>
            </a:r>
            <a:r>
              <a:rPr lang="en-US" sz="2000" dirty="0"/>
              <a:t>( </a:t>
            </a:r>
            <a:r>
              <a:rPr lang="en-US" sz="2000" i="1" dirty="0"/>
              <a:t>sub</a:t>
            </a:r>
            <a:r>
              <a:rPr lang="en-US" sz="2000" dirty="0"/>
              <a:t>[</a:t>
            </a:r>
            <a:r>
              <a:rPr lang="en-US" sz="2000" i="1" dirty="0"/>
              <a:t>, start</a:t>
            </a:r>
            <a:r>
              <a:rPr lang="en-US" sz="2000" dirty="0"/>
              <a:t>[</a:t>
            </a:r>
            <a:r>
              <a:rPr lang="en-US" sz="2000" i="1" dirty="0"/>
              <a:t>, end</a:t>
            </a:r>
            <a:r>
              <a:rPr lang="en-US" sz="2000" dirty="0"/>
              <a:t>]]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dirty="0" err="1"/>
              <a:t>isalnum</a:t>
            </a:r>
            <a:r>
              <a:rPr lang="en-US" sz="2000" dirty="0"/>
              <a:t>( ) </a:t>
            </a:r>
            <a:endParaRPr lang="en-US" sz="2000" dirty="0" smtClean="0"/>
          </a:p>
          <a:p>
            <a:r>
              <a:rPr lang="en-US" sz="2000" b="1" dirty="0" err="1" smtClean="0"/>
              <a:t>isalpha</a:t>
            </a:r>
            <a:r>
              <a:rPr lang="en-US" sz="2000" dirty="0"/>
              <a:t>( ) </a:t>
            </a:r>
            <a:r>
              <a:rPr lang="en-US" sz="2000" b="1" dirty="0" err="1" smtClean="0"/>
              <a:t>isdigit</a:t>
            </a:r>
            <a:r>
              <a:rPr lang="en-US" sz="2000" dirty="0"/>
              <a:t>( 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dirty="0" err="1"/>
              <a:t>islower</a:t>
            </a:r>
            <a:r>
              <a:rPr lang="en-US" sz="2000" dirty="0"/>
              <a:t>( ) </a:t>
            </a:r>
            <a:endParaRPr lang="en-US" sz="2000" dirty="0" smtClean="0"/>
          </a:p>
          <a:p>
            <a:r>
              <a:rPr lang="en-US" sz="2000" b="1" dirty="0" err="1" smtClean="0"/>
              <a:t>isspace</a:t>
            </a:r>
            <a:r>
              <a:rPr lang="en-US" sz="2000" dirty="0"/>
              <a:t>( ) </a:t>
            </a:r>
            <a:endParaRPr lang="en-US" sz="2000" dirty="0" smtClean="0"/>
          </a:p>
          <a:p>
            <a:r>
              <a:rPr lang="en-US" sz="2000" b="1" dirty="0" err="1" smtClean="0"/>
              <a:t>isupper</a:t>
            </a:r>
            <a:r>
              <a:rPr lang="en-US" sz="2000" dirty="0"/>
              <a:t>( ) </a:t>
            </a:r>
            <a:endParaRPr lang="en-US" sz="2000" dirty="0" smtClean="0"/>
          </a:p>
          <a:p>
            <a:r>
              <a:rPr lang="en-US" sz="2000" b="1" dirty="0" err="1" smtClean="0"/>
              <a:t>ljust</a:t>
            </a:r>
            <a:r>
              <a:rPr lang="en-US" sz="2000" dirty="0"/>
              <a:t>( </a:t>
            </a:r>
            <a:r>
              <a:rPr lang="en-US" sz="2000" i="1" dirty="0"/>
              <a:t>width</a:t>
            </a:r>
            <a:r>
              <a:rPr lang="en-US" sz="2000" dirty="0"/>
              <a:t>[</a:t>
            </a:r>
            <a:r>
              <a:rPr lang="en-US" sz="2000" i="1" dirty="0"/>
              <a:t>, </a:t>
            </a:r>
            <a:r>
              <a:rPr lang="en-US" sz="2000" i="1" dirty="0" err="1"/>
              <a:t>fillchar</a:t>
            </a:r>
            <a:r>
              <a:rPr lang="en-US" sz="2000" dirty="0"/>
              <a:t>]) </a:t>
            </a:r>
            <a:endParaRPr lang="en-US" sz="2000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lower</a:t>
            </a:r>
            <a:r>
              <a:rPr lang="en-US" sz="2000" dirty="0"/>
              <a:t>( ) </a:t>
            </a:r>
            <a:endParaRPr lang="en-US" sz="2000" dirty="0" smtClean="0"/>
          </a:p>
          <a:p>
            <a:r>
              <a:rPr lang="en-US" sz="2000" b="1" dirty="0" smtClean="0"/>
              <a:t>partition</a:t>
            </a:r>
            <a:r>
              <a:rPr lang="en-US" sz="2000" dirty="0"/>
              <a:t>( </a:t>
            </a:r>
            <a:r>
              <a:rPr lang="en-US" sz="2000" i="1" dirty="0" err="1"/>
              <a:t>sep</a:t>
            </a:r>
            <a:r>
              <a:rPr lang="en-US" sz="2000" dirty="0"/>
              <a:t>) </a:t>
            </a:r>
            <a:endParaRPr lang="en-US" sz="2000" dirty="0" smtClean="0"/>
          </a:p>
          <a:p>
            <a:r>
              <a:rPr lang="en-US" sz="2000" b="1" dirty="0" smtClean="0"/>
              <a:t>replace</a:t>
            </a:r>
            <a:r>
              <a:rPr lang="en-US" sz="2000" dirty="0"/>
              <a:t>( </a:t>
            </a:r>
            <a:r>
              <a:rPr lang="en-US" sz="2000" i="1" dirty="0"/>
              <a:t>old, new</a:t>
            </a:r>
            <a:r>
              <a:rPr lang="en-US" sz="2000" dirty="0"/>
              <a:t>[</a:t>
            </a:r>
            <a:r>
              <a:rPr lang="en-US" sz="2000" i="1" dirty="0"/>
              <a:t>, count</a:t>
            </a:r>
            <a:r>
              <a:rPr lang="en-US" sz="2000" dirty="0"/>
              <a:t>]) </a:t>
            </a:r>
            <a:endParaRPr lang="en-US" sz="2000" dirty="0" smtClean="0"/>
          </a:p>
          <a:p>
            <a:r>
              <a:rPr lang="en-US" sz="2000" b="1" dirty="0" err="1" smtClean="0"/>
              <a:t>rfind</a:t>
            </a:r>
            <a:r>
              <a:rPr lang="en-US" sz="2000" dirty="0"/>
              <a:t>( </a:t>
            </a:r>
            <a:r>
              <a:rPr lang="en-US" sz="2000" i="1" dirty="0"/>
              <a:t>sub </a:t>
            </a:r>
            <a:r>
              <a:rPr lang="en-US" sz="2000" dirty="0"/>
              <a:t>[</a:t>
            </a:r>
            <a:r>
              <a:rPr lang="en-US" sz="2000" i="1" dirty="0"/>
              <a:t>,start </a:t>
            </a:r>
            <a:r>
              <a:rPr lang="en-US" sz="2000" dirty="0"/>
              <a:t>[</a:t>
            </a:r>
            <a:r>
              <a:rPr lang="en-US" sz="2000" i="1" dirty="0"/>
              <a:t>,end</a:t>
            </a:r>
            <a:r>
              <a:rPr lang="en-US" sz="2000" dirty="0"/>
              <a:t>]]) </a:t>
            </a:r>
            <a:endParaRPr lang="en-US" sz="2000" dirty="0" smtClean="0"/>
          </a:p>
          <a:p>
            <a:r>
              <a:rPr lang="en-US" sz="2000" b="1" dirty="0" err="1" smtClean="0"/>
              <a:t>rindex</a:t>
            </a:r>
            <a:r>
              <a:rPr lang="en-US" sz="2000" dirty="0"/>
              <a:t>( </a:t>
            </a:r>
            <a:r>
              <a:rPr lang="en-US" sz="2000" i="1" dirty="0"/>
              <a:t>sub</a:t>
            </a:r>
            <a:r>
              <a:rPr lang="en-US" sz="2000" dirty="0"/>
              <a:t>[</a:t>
            </a:r>
            <a:r>
              <a:rPr lang="en-US" sz="2000" i="1" dirty="0"/>
              <a:t>, start</a:t>
            </a:r>
            <a:r>
              <a:rPr lang="en-US" sz="2000" dirty="0"/>
              <a:t>[</a:t>
            </a:r>
            <a:r>
              <a:rPr lang="en-US" sz="2000" i="1" dirty="0"/>
              <a:t>, end</a:t>
            </a:r>
            <a:r>
              <a:rPr lang="en-US" sz="2000" dirty="0"/>
              <a:t>]]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dirty="0" err="1"/>
              <a:t>rjust</a:t>
            </a:r>
            <a:r>
              <a:rPr lang="en-US" sz="2000" dirty="0"/>
              <a:t>( </a:t>
            </a:r>
            <a:r>
              <a:rPr lang="en-US" sz="2000" i="1" dirty="0"/>
              <a:t>width</a:t>
            </a:r>
            <a:r>
              <a:rPr lang="en-US" sz="2000" dirty="0"/>
              <a:t>[</a:t>
            </a:r>
            <a:r>
              <a:rPr lang="en-US" sz="2000" i="1" dirty="0"/>
              <a:t>, </a:t>
            </a:r>
            <a:r>
              <a:rPr lang="en-US" sz="2000" i="1" dirty="0" err="1"/>
              <a:t>fillchar</a:t>
            </a:r>
            <a:r>
              <a:rPr lang="en-US" sz="2000" dirty="0"/>
              <a:t>]) </a:t>
            </a:r>
            <a:endParaRPr lang="en-US" sz="2000" dirty="0" smtClean="0"/>
          </a:p>
          <a:p>
            <a:r>
              <a:rPr lang="en-US" sz="2000" b="1" dirty="0" err="1" smtClean="0"/>
              <a:t>splitlines</a:t>
            </a:r>
            <a:r>
              <a:rPr lang="en-US" sz="2000" dirty="0"/>
              <a:t>( [</a:t>
            </a:r>
            <a:r>
              <a:rPr lang="en-US" sz="2000" i="1" dirty="0" err="1"/>
              <a:t>keepends</a:t>
            </a:r>
            <a:r>
              <a:rPr lang="en-US" sz="2000" dirty="0"/>
              <a:t>]) </a:t>
            </a:r>
            <a:endParaRPr lang="en-US" sz="2000" dirty="0" smtClean="0"/>
          </a:p>
          <a:p>
            <a:r>
              <a:rPr lang="en-US" sz="2000" b="1" dirty="0" err="1" smtClean="0"/>
              <a:t>startswith</a:t>
            </a:r>
            <a:r>
              <a:rPr lang="en-US" sz="2000" dirty="0"/>
              <a:t>( </a:t>
            </a:r>
            <a:r>
              <a:rPr lang="en-US" sz="2000" i="1" dirty="0"/>
              <a:t>prefix</a:t>
            </a:r>
            <a:r>
              <a:rPr lang="en-US" sz="2000" dirty="0"/>
              <a:t>[</a:t>
            </a:r>
            <a:r>
              <a:rPr lang="en-US" sz="2000" i="1" dirty="0"/>
              <a:t>, start</a:t>
            </a:r>
            <a:r>
              <a:rPr lang="en-US" sz="2000" dirty="0"/>
              <a:t>[</a:t>
            </a:r>
            <a:r>
              <a:rPr lang="en-US" sz="2000" i="1" dirty="0"/>
              <a:t>, end</a:t>
            </a:r>
            <a:r>
              <a:rPr lang="en-US" sz="2000" dirty="0"/>
              <a:t>]]) </a:t>
            </a:r>
            <a:endParaRPr lang="en-US" sz="2000" dirty="0" smtClean="0"/>
          </a:p>
          <a:p>
            <a:r>
              <a:rPr lang="en-US" sz="2000" b="1" dirty="0" smtClean="0"/>
              <a:t>strip</a:t>
            </a:r>
            <a:r>
              <a:rPr lang="en-US" sz="2000" dirty="0"/>
              <a:t>( [</a:t>
            </a:r>
            <a:r>
              <a:rPr lang="en-US" sz="2000" i="1" dirty="0"/>
              <a:t>chars</a:t>
            </a:r>
            <a:r>
              <a:rPr lang="en-US" sz="2000" dirty="0"/>
              <a:t>]) </a:t>
            </a:r>
            <a:endParaRPr lang="en-US" sz="2000" dirty="0" smtClean="0"/>
          </a:p>
          <a:p>
            <a:r>
              <a:rPr lang="en-US" sz="2000" b="1" dirty="0" err="1" smtClean="0"/>
              <a:t>swapcase</a:t>
            </a:r>
            <a:r>
              <a:rPr lang="en-US" sz="2000" dirty="0"/>
              <a:t>( 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b="1" dirty="0"/>
              <a:t>title</a:t>
            </a:r>
            <a:r>
              <a:rPr lang="en-US" sz="2000" dirty="0"/>
              <a:t>( ) </a:t>
            </a:r>
            <a:endParaRPr lang="en-US" sz="2000" dirty="0" smtClean="0"/>
          </a:p>
          <a:p>
            <a:r>
              <a:rPr lang="en-US" sz="2000" b="1" dirty="0" smtClean="0"/>
              <a:t>upper</a:t>
            </a:r>
            <a:r>
              <a:rPr lang="en-US" sz="2000" dirty="0"/>
              <a:t>( ) </a:t>
            </a:r>
            <a:endParaRPr lang="en-US" sz="2000" dirty="0" smtClean="0"/>
          </a:p>
          <a:p>
            <a:r>
              <a:rPr lang="en-US" sz="2000" b="1" dirty="0" err="1" smtClean="0"/>
              <a:t>zfill</a:t>
            </a:r>
            <a:r>
              <a:rPr lang="en-US" sz="2000" dirty="0"/>
              <a:t>( </a:t>
            </a:r>
            <a:r>
              <a:rPr lang="en-US" sz="2000" i="1" dirty="0"/>
              <a:t>width</a:t>
            </a:r>
            <a:r>
              <a:rPr lang="en-US" sz="2000" dirty="0" smtClean="0"/>
              <a:t>)</a:t>
            </a:r>
            <a:endParaRPr lang="en-US" sz="20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37666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17221</TotalTime>
  <Words>527</Words>
  <Application>Microsoft Macintosh PowerPoint</Application>
  <PresentationFormat>On-screen Show (4:3)</PresentationFormat>
  <Paragraphs>136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297</cp:revision>
  <cp:lastPrinted>2014-10-06T15:06:14Z</cp:lastPrinted>
  <dcterms:modified xsi:type="dcterms:W3CDTF">2015-04-07T02:19:57Z</dcterms:modified>
</cp:coreProperties>
</file>