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5"/>
  </p:notesMasterIdLst>
  <p:handoutMasterIdLst>
    <p:handoutMasterId r:id="rId46"/>
  </p:handoutMasterIdLst>
  <p:sldIdLst>
    <p:sldId id="256" r:id="rId2"/>
    <p:sldId id="260" r:id="rId3"/>
    <p:sldId id="284" r:id="rId4"/>
    <p:sldId id="279" r:id="rId5"/>
    <p:sldId id="275" r:id="rId6"/>
    <p:sldId id="277" r:id="rId7"/>
    <p:sldId id="278" r:id="rId8"/>
    <p:sldId id="280" r:id="rId9"/>
    <p:sldId id="281" r:id="rId10"/>
    <p:sldId id="282" r:id="rId11"/>
    <p:sldId id="285" r:id="rId12"/>
    <p:sldId id="286" r:id="rId13"/>
    <p:sldId id="287" r:id="rId14"/>
    <p:sldId id="320" r:id="rId15"/>
    <p:sldId id="288" r:id="rId16"/>
    <p:sldId id="289" r:id="rId17"/>
    <p:sldId id="290" r:id="rId18"/>
    <p:sldId id="291" r:id="rId19"/>
    <p:sldId id="292" r:id="rId20"/>
    <p:sldId id="293" r:id="rId21"/>
    <p:sldId id="295" r:id="rId22"/>
    <p:sldId id="296" r:id="rId23"/>
    <p:sldId id="297" r:id="rId24"/>
    <p:sldId id="298" r:id="rId25"/>
    <p:sldId id="299" r:id="rId26"/>
    <p:sldId id="300" r:id="rId27"/>
    <p:sldId id="301" r:id="rId28"/>
    <p:sldId id="302" r:id="rId29"/>
    <p:sldId id="303" r:id="rId30"/>
    <p:sldId id="305" r:id="rId31"/>
    <p:sldId id="304" r:id="rId32"/>
    <p:sldId id="306" r:id="rId33"/>
    <p:sldId id="321" r:id="rId34"/>
    <p:sldId id="319" r:id="rId35"/>
    <p:sldId id="317" r:id="rId36"/>
    <p:sldId id="318" r:id="rId37"/>
    <p:sldId id="309" r:id="rId38"/>
    <p:sldId id="310" r:id="rId39"/>
    <p:sldId id="311" r:id="rId40"/>
    <p:sldId id="313" r:id="rId41"/>
    <p:sldId id="314" r:id="rId42"/>
    <p:sldId id="315" r:id="rId43"/>
    <p:sldId id="316" r:id="rId44"/>
  </p:sldIdLst>
  <p:sldSz cx="9144000" cy="6858000" type="screen4x3"/>
  <p:notesSz cx="6991350" cy="92821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2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6691" autoAdjust="0"/>
  </p:normalViewPr>
  <p:slideViewPr>
    <p:cSldViewPr snapToGrid="0" snapToObjects="1">
      <p:cViewPr>
        <p:scale>
          <a:sx n="90" d="100"/>
          <a:sy n="90" d="100"/>
        </p:scale>
        <p:origin x="-2056" y="-61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46" Type="http://schemas.openxmlformats.org/officeDocument/2006/relationships/handoutMaster" Target="handoutMasters/handoutMaster1.xml"/><Relationship Id="rId47" Type="http://schemas.openxmlformats.org/officeDocument/2006/relationships/printerSettings" Target="printerSettings/printerSettings1.bin"/><Relationship Id="rId48" Type="http://schemas.openxmlformats.org/officeDocument/2006/relationships/presProps" Target="presProps.xml"/><Relationship Id="rId49" Type="http://schemas.openxmlformats.org/officeDocument/2006/relationships/viewProps" Target="viewProps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50" Type="http://schemas.openxmlformats.org/officeDocument/2006/relationships/theme" Target="theme/theme1.xml"/><Relationship Id="rId5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8950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60813" y="0"/>
            <a:ext cx="3028950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2DBBBE-2C41-2845-8E24-CCC92578D181}" type="datetimeFigureOut">
              <a:rPr lang="en-US" smtClean="0"/>
              <a:t>4/2/15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6975"/>
            <a:ext cx="3028950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60813" y="8816975"/>
            <a:ext cx="3028950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822352-AFBD-1F48-953F-1ABC76F82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615270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PlaceHolder 1"/>
          <p:cNvSpPr>
            <a:spLocks noGrp="1"/>
          </p:cNvSpPr>
          <p:nvPr>
            <p:ph type="body"/>
          </p:nvPr>
        </p:nvSpPr>
        <p:spPr>
          <a:xfrm>
            <a:off x="777240" y="4777560"/>
            <a:ext cx="6217560" cy="452592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en-US" sz="2000">
                <a:latin typeface="Arial"/>
              </a:rPr>
              <a:t>Click to edit the notes format</a:t>
            </a:r>
            <a:endParaRPr/>
          </a:p>
        </p:txBody>
      </p:sp>
      <p:sp>
        <p:nvSpPr>
          <p:cNvPr id="40" name="PlaceHolder 2"/>
          <p:cNvSpPr>
            <a:spLocks noGrp="1"/>
          </p:cNvSpPr>
          <p:nvPr>
            <p:ph type="hdr"/>
          </p:nvPr>
        </p:nvSpPr>
        <p:spPr>
          <a:xfrm>
            <a:off x="0" y="0"/>
            <a:ext cx="3372840" cy="50256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en-US" sz="1400">
                <a:latin typeface="Times New Roman"/>
              </a:rPr>
              <a:t>&lt;header&gt;</a:t>
            </a:r>
            <a:endParaRPr/>
          </a:p>
        </p:txBody>
      </p:sp>
      <p:sp>
        <p:nvSpPr>
          <p:cNvPr id="41" name="PlaceHolder 3"/>
          <p:cNvSpPr>
            <a:spLocks noGrp="1"/>
          </p:cNvSpPr>
          <p:nvPr>
            <p:ph type="dt"/>
          </p:nvPr>
        </p:nvSpPr>
        <p:spPr>
          <a:xfrm>
            <a:off x="4399200" y="0"/>
            <a:ext cx="3372840" cy="502560"/>
          </a:xfrm>
          <a:prstGeom prst="rect">
            <a:avLst/>
          </a:prstGeom>
        </p:spPr>
        <p:txBody>
          <a:bodyPr lIns="0" tIns="0" rIns="0" bIns="0"/>
          <a:lstStyle/>
          <a:p>
            <a:pPr algn="r"/>
            <a:r>
              <a:rPr lang="en-US" sz="1400">
                <a:latin typeface="Times New Roman"/>
              </a:rPr>
              <a:t>&lt;date/time&gt;</a:t>
            </a:r>
            <a:endParaRPr/>
          </a:p>
        </p:txBody>
      </p:sp>
      <p:sp>
        <p:nvSpPr>
          <p:cNvPr id="42" name="PlaceHolder 4"/>
          <p:cNvSpPr>
            <a:spLocks noGrp="1"/>
          </p:cNvSpPr>
          <p:nvPr>
            <p:ph type="ftr"/>
          </p:nvPr>
        </p:nvSpPr>
        <p:spPr>
          <a:xfrm>
            <a:off x="0" y="9555480"/>
            <a:ext cx="3372840" cy="502560"/>
          </a:xfrm>
          <a:prstGeom prst="rect">
            <a:avLst/>
          </a:prstGeom>
        </p:spPr>
        <p:txBody>
          <a:bodyPr lIns="0" tIns="0" rIns="0" bIns="0" anchor="b"/>
          <a:lstStyle/>
          <a:p>
            <a:r>
              <a:rPr lang="en-US" sz="1400">
                <a:latin typeface="Times New Roman"/>
              </a:rPr>
              <a:t>&lt;footer&gt;</a:t>
            </a:r>
            <a:endParaRPr/>
          </a:p>
        </p:txBody>
      </p:sp>
      <p:sp>
        <p:nvSpPr>
          <p:cNvPr id="43" name="PlaceHolder 5"/>
          <p:cNvSpPr>
            <a:spLocks noGrp="1"/>
          </p:cNvSpPr>
          <p:nvPr>
            <p:ph type="sldNum"/>
          </p:nvPr>
        </p:nvSpPr>
        <p:spPr>
          <a:xfrm>
            <a:off x="4399200" y="9555480"/>
            <a:ext cx="3372840" cy="502560"/>
          </a:xfrm>
          <a:prstGeom prst="rect">
            <a:avLst/>
          </a:prstGeom>
        </p:spPr>
        <p:txBody>
          <a:bodyPr lIns="0" tIns="0" rIns="0" bIns="0" anchor="b"/>
          <a:lstStyle/>
          <a:p>
            <a:pPr algn="r"/>
            <a:fld id="{B6483437-41FE-4E8B-84DB-733BD660BBB2}" type="slidenum">
              <a:rPr lang="en-US" sz="1400">
                <a:latin typeface="Times New Roman"/>
              </a:rPr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1445848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PlaceHolder 1"/>
          <p:cNvSpPr>
            <a:spLocks noGrp="1"/>
          </p:cNvSpPr>
          <p:nvPr>
            <p:ph type="body"/>
          </p:nvPr>
        </p:nvSpPr>
        <p:spPr>
          <a:xfrm>
            <a:off x="698400" y="4408560"/>
            <a:ext cx="5594040" cy="4176360"/>
          </a:xfrm>
          <a:prstGeom prst="rect">
            <a:avLst/>
          </a:prstGeom>
        </p:spPr>
        <p:txBody>
          <a:bodyPr lIns="90000" tIns="45000" rIns="90000" bIns="45000"/>
          <a:lstStyle/>
          <a:p>
            <a:pPr>
              <a:lnSpc>
                <a:spcPct val="90000"/>
              </a:lnSpc>
            </a:pPr>
            <a:endParaRPr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49360" y="107640"/>
            <a:ext cx="8042040" cy="13370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549360" y="1600200"/>
            <a:ext cx="8042040" cy="20714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549360" y="3868920"/>
            <a:ext cx="8042040" cy="20714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549360" y="107640"/>
            <a:ext cx="8042040" cy="13370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549360" y="1600200"/>
            <a:ext cx="3924360" cy="20714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4670280" y="1600200"/>
            <a:ext cx="3924360" cy="20714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4670280" y="3868920"/>
            <a:ext cx="3924360" cy="20714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549360" y="3868920"/>
            <a:ext cx="3924360" cy="20714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549360" y="107640"/>
            <a:ext cx="8042040" cy="13370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549360" y="1600200"/>
            <a:ext cx="8042040" cy="43430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549360" y="1600200"/>
            <a:ext cx="8042040" cy="43430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pic>
        <p:nvPicPr>
          <p:cNvPr id="37" name="Picture 36"/>
          <p:cNvPicPr/>
          <p:nvPr/>
        </p:nvPicPr>
        <p:blipFill>
          <a:blip r:embed="rId2"/>
          <a:stretch>
            <a:fillRect/>
          </a:stretch>
        </p:blipFill>
        <p:spPr>
          <a:xfrm>
            <a:off x="1848600" y="1600200"/>
            <a:ext cx="5443200" cy="4343040"/>
          </a:xfrm>
          <a:prstGeom prst="rect">
            <a:avLst/>
          </a:prstGeom>
          <a:ln>
            <a:noFill/>
          </a:ln>
        </p:spPr>
      </p:pic>
      <p:pic>
        <p:nvPicPr>
          <p:cNvPr id="38" name="Picture 37"/>
          <p:cNvPicPr/>
          <p:nvPr/>
        </p:nvPicPr>
        <p:blipFill>
          <a:blip r:embed="rId2"/>
          <a:stretch>
            <a:fillRect/>
          </a:stretch>
        </p:blipFill>
        <p:spPr>
          <a:xfrm>
            <a:off x="1848600" y="1600200"/>
            <a:ext cx="5443200" cy="434304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549360" y="107640"/>
            <a:ext cx="8042040" cy="13370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549360" y="1600200"/>
            <a:ext cx="8042040" cy="43434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49360" y="107640"/>
            <a:ext cx="8042040" cy="13370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549360" y="1600200"/>
            <a:ext cx="8042040" cy="43430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49360" y="107640"/>
            <a:ext cx="8042040" cy="13370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549360" y="1600200"/>
            <a:ext cx="3924360" cy="43430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4670280" y="1600200"/>
            <a:ext cx="3924360" cy="43430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549360" y="107640"/>
            <a:ext cx="8042040" cy="13370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549360" y="107640"/>
            <a:ext cx="8042040" cy="61977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549360" y="107640"/>
            <a:ext cx="8042040" cy="13370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549360" y="1600200"/>
            <a:ext cx="3924360" cy="20714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549360" y="3868920"/>
            <a:ext cx="3924360" cy="20714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4670280" y="1600200"/>
            <a:ext cx="3924360" cy="43430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549360" y="107640"/>
            <a:ext cx="8042040" cy="13370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549360" y="1600200"/>
            <a:ext cx="3924360" cy="43430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4670280" y="1600200"/>
            <a:ext cx="3924360" cy="20714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4670280" y="3868920"/>
            <a:ext cx="3924360" cy="20714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549360" y="107640"/>
            <a:ext cx="8042040" cy="13370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549360" y="1600200"/>
            <a:ext cx="3924360" cy="20714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4670280" y="1600200"/>
            <a:ext cx="3924360" cy="20714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549360" y="3868920"/>
            <a:ext cx="8042040" cy="20714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4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4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549360" y="107640"/>
            <a:ext cx="8042040" cy="1336680"/>
          </a:xfrm>
          <a:prstGeom prst="rect">
            <a:avLst/>
          </a:prstGeom>
        </p:spPr>
        <p:txBody>
          <a:bodyPr anchor="b"/>
          <a:lstStyle/>
          <a:p>
            <a:pPr algn="ctr">
              <a:lnSpc>
                <a:spcPct val="100000"/>
              </a:lnSpc>
            </a:pPr>
            <a:r>
              <a:rPr lang="en-US" sz="4600">
                <a:solidFill>
                  <a:srgbClr val="2C7C9F"/>
                </a:solidFill>
                <a:latin typeface="News Gothic MT"/>
              </a:rPr>
              <a:t>Click to edit the title text formatClick to edit Master title style</a:t>
            </a:r>
            <a:endParaRPr/>
          </a:p>
        </p:txBody>
      </p:sp>
      <p:sp>
        <p:nvSpPr>
          <p:cNvPr id="6" name="PlaceHolder 2"/>
          <p:cNvSpPr>
            <a:spLocks noGrp="1"/>
          </p:cNvSpPr>
          <p:nvPr>
            <p:ph type="body"/>
          </p:nvPr>
        </p:nvSpPr>
        <p:spPr>
          <a:xfrm>
            <a:off x="549360" y="1600200"/>
            <a:ext cx="8042040" cy="4343040"/>
          </a:xfrm>
          <a:prstGeom prst="rect">
            <a:avLst/>
          </a:prstGeom>
        </p:spPr>
        <p:txBody>
          <a:bodyPr/>
          <a:lstStyle/>
          <a:p>
            <a:pPr>
              <a:buSzPct val="45000"/>
              <a:buFont typeface="StarSymbol"/>
              <a:buChar char=""/>
            </a:pPr>
            <a:r>
              <a:rPr lang="en-US" sz="2400">
                <a:solidFill>
                  <a:srgbClr val="595959"/>
                </a:solidFill>
                <a:latin typeface="News Gothic MT"/>
              </a:rPr>
              <a:t>Click to edit the outline text format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en-US" sz="2400">
                <a:solidFill>
                  <a:srgbClr val="595959"/>
                </a:solidFill>
                <a:latin typeface="News Gothic MT"/>
              </a:rPr>
              <a:t>Second Outline Level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en-US" sz="2400">
                <a:solidFill>
                  <a:srgbClr val="595959"/>
                </a:solidFill>
                <a:latin typeface="News Gothic MT"/>
              </a:rPr>
              <a:t>Third Outline Level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en-US" sz="2400">
                <a:solidFill>
                  <a:srgbClr val="595959"/>
                </a:solidFill>
                <a:latin typeface="News Gothic MT"/>
              </a:rPr>
              <a:t>Fourth Outline Level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en-US" sz="2400">
                <a:solidFill>
                  <a:srgbClr val="595959"/>
                </a:solidFill>
                <a:latin typeface="News Gothic MT"/>
              </a:rPr>
              <a:t>Fifth Outline Level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en-US" sz="2400">
                <a:solidFill>
                  <a:srgbClr val="595959"/>
                </a:solidFill>
                <a:latin typeface="News Gothic MT"/>
              </a:rPr>
              <a:t>Sixth Outline Level</a:t>
            </a:r>
            <a:endParaRPr/>
          </a:p>
          <a:p>
            <a:pPr>
              <a:lnSpc>
                <a:spcPct val="100000"/>
              </a:lnSpc>
              <a:buSzPct val="110000"/>
              <a:buFont typeface="Wingdings 2" charset="2"/>
              <a:buChar char=""/>
            </a:pPr>
            <a:r>
              <a:rPr lang="en-US" sz="2400">
                <a:solidFill>
                  <a:srgbClr val="595959"/>
                </a:solidFill>
                <a:latin typeface="News Gothic MT"/>
              </a:rPr>
              <a:t>Seventh Outline LevelClick to edit Master text styles</a:t>
            </a:r>
            <a:endParaRPr/>
          </a:p>
          <a:p>
            <a:pPr lvl="1">
              <a:lnSpc>
                <a:spcPct val="100000"/>
              </a:lnSpc>
              <a:buSzPct val="110000"/>
              <a:buFont typeface="Wingdings 2" charset="2"/>
              <a:buChar char=""/>
            </a:pPr>
            <a:r>
              <a:rPr lang="en-US" sz="2200">
                <a:solidFill>
                  <a:srgbClr val="595959"/>
                </a:solidFill>
                <a:latin typeface="News Gothic MT"/>
              </a:rPr>
              <a:t>Second level</a:t>
            </a:r>
            <a:endParaRPr/>
          </a:p>
          <a:p>
            <a:pPr lvl="2">
              <a:lnSpc>
                <a:spcPct val="100000"/>
              </a:lnSpc>
              <a:buSzPct val="110000"/>
              <a:buFont typeface="Wingdings 2" charset="2"/>
              <a:buChar char=""/>
            </a:pPr>
            <a:r>
              <a:rPr lang="en-US" sz="2000">
                <a:solidFill>
                  <a:srgbClr val="595959"/>
                </a:solidFill>
                <a:latin typeface="News Gothic MT"/>
              </a:rPr>
              <a:t>Third level</a:t>
            </a:r>
            <a:endParaRPr/>
          </a:p>
          <a:p>
            <a:pPr lvl="3">
              <a:lnSpc>
                <a:spcPct val="100000"/>
              </a:lnSpc>
              <a:buSzPct val="110000"/>
              <a:buFont typeface="Wingdings 2" charset="2"/>
              <a:buChar char=""/>
            </a:pPr>
            <a:r>
              <a:rPr lang="en-US">
                <a:solidFill>
                  <a:srgbClr val="595959"/>
                </a:solidFill>
                <a:latin typeface="News Gothic MT"/>
              </a:rPr>
              <a:t>Fourth level</a:t>
            </a:r>
            <a:endParaRPr/>
          </a:p>
          <a:p>
            <a:pPr lvl="4">
              <a:lnSpc>
                <a:spcPct val="100000"/>
              </a:lnSpc>
              <a:buSzPct val="110000"/>
              <a:buFont typeface="Wingdings 2" charset="2"/>
              <a:buChar char=""/>
            </a:pPr>
            <a:r>
              <a:rPr lang="en-US">
                <a:solidFill>
                  <a:srgbClr val="595959"/>
                </a:solidFill>
                <a:latin typeface="News Gothic MT"/>
              </a:rPr>
              <a:t>Fifth level</a:t>
            </a:r>
            <a:endParaRPr/>
          </a:p>
        </p:txBody>
      </p:sp>
      <p:sp>
        <p:nvSpPr>
          <p:cNvPr id="2" name="PlaceHolder 3"/>
          <p:cNvSpPr>
            <a:spLocks noGrp="1"/>
          </p:cNvSpPr>
          <p:nvPr>
            <p:ph type="dt"/>
          </p:nvPr>
        </p:nvSpPr>
        <p:spPr>
          <a:xfrm>
            <a:off x="5629680" y="6275520"/>
            <a:ext cx="2133360" cy="364680"/>
          </a:xfrm>
          <a:prstGeom prst="rect">
            <a:avLst/>
          </a:prstGeom>
        </p:spPr>
        <p:txBody>
          <a:bodyPr anchor="ctr"/>
          <a:lstStyle/>
          <a:p>
            <a:pPr algn="r">
              <a:lnSpc>
                <a:spcPct val="100000"/>
              </a:lnSpc>
            </a:pPr>
            <a:r>
              <a:rPr lang="en-US" sz="1200" b="1">
                <a:solidFill>
                  <a:srgbClr val="FFFFFF"/>
                </a:solidFill>
                <a:latin typeface="Arial"/>
                <a:ea typeface="ＭＳ Ｐゴシック"/>
              </a:rPr>
              <a:t>9/8/14</a:t>
            </a:r>
            <a:endParaRPr/>
          </a:p>
        </p:txBody>
      </p:sp>
      <p:sp>
        <p:nvSpPr>
          <p:cNvPr id="3" name="PlaceHolder 4"/>
          <p:cNvSpPr>
            <a:spLocks noGrp="1"/>
          </p:cNvSpPr>
          <p:nvPr>
            <p:ph type="ftr"/>
          </p:nvPr>
        </p:nvSpPr>
        <p:spPr>
          <a:xfrm>
            <a:off x="264600" y="6275520"/>
            <a:ext cx="4840560" cy="364680"/>
          </a:xfrm>
          <a:prstGeom prst="rect">
            <a:avLst/>
          </a:prstGeom>
        </p:spPr>
        <p:txBody>
          <a:bodyPr anchor="ctr"/>
          <a:lstStyle/>
          <a:p>
            <a:endParaRPr/>
          </a:p>
        </p:txBody>
      </p:sp>
      <p:sp>
        <p:nvSpPr>
          <p:cNvPr id="4" name="PlaceHolder 5"/>
          <p:cNvSpPr>
            <a:spLocks noGrp="1"/>
          </p:cNvSpPr>
          <p:nvPr>
            <p:ph type="sldNum"/>
          </p:nvPr>
        </p:nvSpPr>
        <p:spPr>
          <a:xfrm>
            <a:off x="7898040" y="6275520"/>
            <a:ext cx="990360" cy="364680"/>
          </a:xfrm>
          <a:prstGeom prst="rect">
            <a:avLst/>
          </a:prstGeom>
        </p:spPr>
        <p:txBody>
          <a:bodyPr anchor="ctr"/>
          <a:lstStyle/>
          <a:p>
            <a:pPr algn="r">
              <a:lnSpc>
                <a:spcPct val="100000"/>
              </a:lnSpc>
            </a:pPr>
            <a:fld id="{6F1C5666-7F91-439B-93C4-D7283F47BD81}" type="slidenum">
              <a:rPr lang="en-US" sz="3600" b="1">
                <a:solidFill>
                  <a:srgbClr val="FFFFFF"/>
                </a:solidFill>
                <a:latin typeface="Arial"/>
                <a:ea typeface="ＭＳ Ｐゴシック"/>
              </a:rPr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TextShape 1"/>
          <p:cNvSpPr txBox="1"/>
          <p:nvPr/>
        </p:nvSpPr>
        <p:spPr>
          <a:xfrm>
            <a:off x="1295280" y="1735665"/>
            <a:ext cx="6716520" cy="3279747"/>
          </a:xfrm>
          <a:prstGeom prst="rect">
            <a:avLst/>
          </a:prstGeom>
        </p:spPr>
        <p:txBody>
          <a:bodyPr anchor="b"/>
          <a:lstStyle/>
          <a:p>
            <a:pPr algn="ctr">
              <a:lnSpc>
                <a:spcPct val="100000"/>
              </a:lnSpc>
            </a:pPr>
            <a:r>
              <a:rPr lang="en-US" sz="4600" dirty="0" smtClean="0">
                <a:solidFill>
                  <a:srgbClr val="2C7C9F"/>
                </a:solidFill>
                <a:latin typeface="News Gothic MT"/>
              </a:rPr>
              <a:t>Python Tricks
</a:t>
            </a:r>
            <a:r>
              <a:rPr lang="en-US" sz="2400" dirty="0" smtClean="0">
                <a:solidFill>
                  <a:srgbClr val="2C7C9F"/>
                </a:solidFill>
                <a:latin typeface="News Gothic MT"/>
              </a:rPr>
              <a:t>CMSC </a:t>
            </a:r>
            <a:r>
              <a:rPr lang="en-US" sz="2400" dirty="0" smtClean="0">
                <a:solidFill>
                  <a:srgbClr val="2C7C9F"/>
                </a:solidFill>
                <a:latin typeface="News Gothic MT"/>
              </a:rPr>
              <a:t>201 --- Chang</a:t>
            </a:r>
            <a:r>
              <a:rPr lang="en-US" sz="3200" dirty="0" smtClean="0">
                <a:solidFill>
                  <a:srgbClr val="09213B"/>
                </a:solidFill>
                <a:latin typeface="News Gothic MT"/>
              </a:rPr>
              <a:t>
</a:t>
            </a:r>
            <a:r>
              <a:rPr lang="en-US" sz="2800" dirty="0" smtClean="0">
                <a:solidFill>
                  <a:srgbClr val="09213B"/>
                </a:solidFill>
                <a:latin typeface="News Gothic MT"/>
              </a:rPr>
              <a:t>
</a:t>
            </a:r>
            <a:endParaRPr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extShape 1"/>
          <p:cNvSpPr txBox="1"/>
          <p:nvPr/>
        </p:nvSpPr>
        <p:spPr>
          <a:xfrm>
            <a:off x="549360" y="107640"/>
            <a:ext cx="8042040" cy="1336680"/>
          </a:xfrm>
          <a:prstGeom prst="rect">
            <a:avLst/>
          </a:prstGeom>
        </p:spPr>
        <p:txBody>
          <a:bodyPr anchor="b"/>
          <a:lstStyle/>
          <a:p>
            <a:pPr algn="ctr">
              <a:lnSpc>
                <a:spcPct val="100000"/>
              </a:lnSpc>
            </a:pPr>
            <a:r>
              <a:rPr lang="en-US" sz="4600" dirty="0" smtClean="0">
                <a:solidFill>
                  <a:srgbClr val="2C7C9F"/>
                </a:solidFill>
                <a:latin typeface="News Gothic MT"/>
              </a:rPr>
              <a:t>List Slicing</a:t>
            </a:r>
            <a:endParaRPr dirty="0"/>
          </a:p>
        </p:txBody>
      </p:sp>
      <p:sp>
        <p:nvSpPr>
          <p:cNvPr id="46" name="TextShape 2"/>
          <p:cNvSpPr txBox="1"/>
          <p:nvPr/>
        </p:nvSpPr>
        <p:spPr>
          <a:xfrm>
            <a:off x="549360" y="1600200"/>
            <a:ext cx="8042040" cy="434304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80000"/>
              </a:lnSpc>
              <a:buSzPct val="110000"/>
            </a:pPr>
            <a:endParaRPr lang="en-US" sz="2400" dirty="0">
              <a:solidFill>
                <a:srgbClr val="595959"/>
              </a:solidFill>
              <a:latin typeface="News Gothic MT"/>
            </a:endParaRPr>
          </a:p>
          <a:p>
            <a:pPr>
              <a:lnSpc>
                <a:spcPct val="80000"/>
              </a:lnSpc>
              <a:buSzPct val="110000"/>
            </a:pPr>
            <a:endParaRPr lang="en-US" sz="2400" dirty="0" smtClean="0">
              <a:solidFill>
                <a:srgbClr val="595959"/>
              </a:solidFill>
              <a:latin typeface="News Gothic MT"/>
            </a:endParaRPr>
          </a:p>
        </p:txBody>
      </p:sp>
      <p:sp>
        <p:nvSpPr>
          <p:cNvPr id="4" name="TextShape 2"/>
          <p:cNvSpPr txBox="1"/>
          <p:nvPr/>
        </p:nvSpPr>
        <p:spPr>
          <a:xfrm>
            <a:off x="701760" y="1752600"/>
            <a:ext cx="8042040" cy="434304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80000"/>
              </a:lnSpc>
              <a:buSzPct val="110000"/>
            </a:pP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This works for lists too!</a:t>
            </a:r>
          </a:p>
          <a:p>
            <a:pPr>
              <a:lnSpc>
                <a:spcPct val="80000"/>
              </a:lnSpc>
              <a:buSzPct val="110000"/>
            </a:pPr>
            <a:endParaRPr lang="en-US" sz="2400" dirty="0">
              <a:solidFill>
                <a:srgbClr val="595959"/>
              </a:solidFill>
              <a:latin typeface="News Gothic MT"/>
            </a:endParaRPr>
          </a:p>
          <a:p>
            <a:pPr lvl="1">
              <a:lnSpc>
                <a:spcPct val="80000"/>
              </a:lnSpc>
              <a:buSzPct val="110000"/>
            </a:pPr>
            <a:r>
              <a:rPr lang="en-US" sz="2400" b="1" dirty="0" err="1" smtClean="0">
                <a:solidFill>
                  <a:srgbClr val="595959"/>
                </a:solidFill>
                <a:latin typeface="News Gothic MT"/>
              </a:rPr>
              <a:t>myList</a:t>
            </a:r>
            <a:r>
              <a:rPr lang="en-US" sz="2400" b="1" dirty="0" smtClean="0">
                <a:solidFill>
                  <a:srgbClr val="595959"/>
                </a:solidFill>
                <a:latin typeface="News Gothic MT"/>
              </a:rPr>
              <a:t> = [1, 2, 3, 4, 5]</a:t>
            </a:r>
          </a:p>
          <a:p>
            <a:pPr lvl="1">
              <a:lnSpc>
                <a:spcPct val="80000"/>
              </a:lnSpc>
              <a:buSzPct val="110000"/>
            </a:pPr>
            <a:endParaRPr lang="en-US" sz="2400" b="1" dirty="0">
              <a:solidFill>
                <a:srgbClr val="595959"/>
              </a:solidFill>
              <a:latin typeface="News Gothic MT"/>
            </a:endParaRPr>
          </a:p>
          <a:p>
            <a:pPr lvl="1">
              <a:lnSpc>
                <a:spcPct val="80000"/>
              </a:lnSpc>
              <a:buSzPct val="110000"/>
            </a:pPr>
            <a:r>
              <a:rPr lang="en-US" sz="2400" b="1" dirty="0" smtClean="0">
                <a:solidFill>
                  <a:srgbClr val="595959"/>
                </a:solidFill>
                <a:latin typeface="News Gothic MT"/>
              </a:rPr>
              <a:t>print(</a:t>
            </a:r>
            <a:r>
              <a:rPr lang="en-US" sz="2400" b="1" dirty="0" err="1" smtClean="0">
                <a:solidFill>
                  <a:srgbClr val="595959"/>
                </a:solidFill>
                <a:latin typeface="News Gothic MT"/>
              </a:rPr>
              <a:t>myList</a:t>
            </a:r>
            <a:r>
              <a:rPr lang="en-US" sz="2400" b="1" dirty="0" smtClean="0">
                <a:solidFill>
                  <a:srgbClr val="595959"/>
                </a:solidFill>
                <a:latin typeface="News Gothic MT"/>
              </a:rPr>
              <a:t>[3:])</a:t>
            </a:r>
          </a:p>
          <a:p>
            <a:pPr>
              <a:lnSpc>
                <a:spcPct val="80000"/>
              </a:lnSpc>
              <a:buSzPct val="110000"/>
            </a:pPr>
            <a:endParaRPr lang="en-US" sz="2400" dirty="0">
              <a:solidFill>
                <a:srgbClr val="595959"/>
              </a:solidFill>
              <a:latin typeface="News Gothic MT"/>
            </a:endParaRPr>
          </a:p>
          <a:p>
            <a:pPr>
              <a:lnSpc>
                <a:spcPct val="80000"/>
              </a:lnSpc>
              <a:buSzPct val="110000"/>
            </a:pP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Prints:</a:t>
            </a:r>
          </a:p>
          <a:p>
            <a:pPr>
              <a:lnSpc>
                <a:spcPct val="80000"/>
              </a:lnSpc>
              <a:buSzPct val="110000"/>
            </a:pPr>
            <a:endParaRPr lang="en-US" sz="2400" dirty="0">
              <a:solidFill>
                <a:srgbClr val="595959"/>
              </a:solidFill>
              <a:latin typeface="News Gothic MT"/>
            </a:endParaRPr>
          </a:p>
          <a:p>
            <a:pPr>
              <a:lnSpc>
                <a:spcPct val="80000"/>
              </a:lnSpc>
              <a:buSzPct val="110000"/>
            </a:pP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[4, 5]</a:t>
            </a:r>
          </a:p>
          <a:p>
            <a:pPr>
              <a:lnSpc>
                <a:spcPct val="80000"/>
              </a:lnSpc>
              <a:buSzPct val="110000"/>
            </a:pPr>
            <a:endParaRPr lang="en-US" sz="2400" dirty="0">
              <a:solidFill>
                <a:srgbClr val="595959"/>
              </a:solidFill>
              <a:latin typeface="News Gothic MT"/>
            </a:endParaRPr>
          </a:p>
          <a:p>
            <a:pPr>
              <a:lnSpc>
                <a:spcPct val="80000"/>
              </a:lnSpc>
              <a:buSzPct val="110000"/>
            </a:pPr>
            <a:endParaRPr lang="en-US" sz="2400" dirty="0" smtClean="0">
              <a:solidFill>
                <a:srgbClr val="595959"/>
              </a:solidFill>
              <a:latin typeface="News Gothic MT"/>
            </a:endParaRPr>
          </a:p>
          <a:p>
            <a:pPr>
              <a:lnSpc>
                <a:spcPct val="80000"/>
              </a:lnSpc>
              <a:buSzPct val="110000"/>
            </a:pPr>
            <a:endParaRPr lang="en-US" sz="2400" dirty="0">
              <a:solidFill>
                <a:srgbClr val="595959"/>
              </a:solidFill>
              <a:latin typeface="News Gothic MT"/>
            </a:endParaRPr>
          </a:p>
          <a:p>
            <a:pPr>
              <a:lnSpc>
                <a:spcPct val="80000"/>
              </a:lnSpc>
              <a:buSzPct val="110000"/>
            </a:pPr>
            <a:endParaRPr lang="en-US" sz="2400" dirty="0">
              <a:solidFill>
                <a:srgbClr val="595959"/>
              </a:solidFill>
              <a:latin typeface="News Gothic MT"/>
            </a:endParaRPr>
          </a:p>
          <a:p>
            <a:pPr>
              <a:lnSpc>
                <a:spcPct val="80000"/>
              </a:lnSpc>
              <a:buSzPct val="110000"/>
            </a:pPr>
            <a:endParaRPr lang="en-US" sz="2400" dirty="0" smtClean="0">
              <a:solidFill>
                <a:srgbClr val="595959"/>
              </a:solidFill>
              <a:latin typeface="News Gothic MT"/>
            </a:endParaRPr>
          </a:p>
          <a:p>
            <a:pPr>
              <a:lnSpc>
                <a:spcPct val="80000"/>
              </a:lnSpc>
              <a:buSzPct val="110000"/>
            </a:pPr>
            <a:endParaRPr lang="en-US" sz="2400" dirty="0">
              <a:solidFill>
                <a:srgbClr val="595959"/>
              </a:solidFill>
              <a:latin typeface="News Gothic MT"/>
            </a:endParaRPr>
          </a:p>
          <a:p>
            <a:pPr>
              <a:lnSpc>
                <a:spcPct val="80000"/>
              </a:lnSpc>
              <a:buSzPct val="110000"/>
            </a:pPr>
            <a:endParaRPr lang="en-US" sz="2400" dirty="0" smtClean="0">
              <a:solidFill>
                <a:srgbClr val="595959"/>
              </a:solidFill>
              <a:latin typeface="News Gothic MT"/>
            </a:endParaRPr>
          </a:p>
        </p:txBody>
      </p:sp>
    </p:spTree>
    <p:extLst>
      <p:ext uri="{BB962C8B-B14F-4D97-AF65-F5344CB8AC3E}">
        <p14:creationId xmlns:p14="http://schemas.microsoft.com/office/powerpoint/2010/main" val="12086139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extShape 1"/>
          <p:cNvSpPr txBox="1"/>
          <p:nvPr/>
        </p:nvSpPr>
        <p:spPr>
          <a:xfrm>
            <a:off x="549360" y="107640"/>
            <a:ext cx="8042040" cy="936582"/>
          </a:xfrm>
          <a:prstGeom prst="rect">
            <a:avLst/>
          </a:prstGeom>
        </p:spPr>
        <p:txBody>
          <a:bodyPr anchor="b"/>
          <a:lstStyle/>
          <a:p>
            <a:pPr algn="ctr">
              <a:lnSpc>
                <a:spcPct val="100000"/>
              </a:lnSpc>
            </a:pPr>
            <a:r>
              <a:rPr lang="en-US" sz="4600" dirty="0" smtClean="0">
                <a:solidFill>
                  <a:srgbClr val="2C7C9F"/>
                </a:solidFill>
                <a:latin typeface="News Gothic MT"/>
              </a:rPr>
              <a:t>Copying A List</a:t>
            </a:r>
            <a:endParaRPr dirty="0"/>
          </a:p>
        </p:txBody>
      </p:sp>
      <p:sp>
        <p:nvSpPr>
          <p:cNvPr id="46" name="TextShape 2"/>
          <p:cNvSpPr txBox="1"/>
          <p:nvPr/>
        </p:nvSpPr>
        <p:spPr>
          <a:xfrm>
            <a:off x="549360" y="1600200"/>
            <a:ext cx="8042040" cy="434304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80000"/>
              </a:lnSpc>
              <a:buSzPct val="110000"/>
            </a:pPr>
            <a:endParaRPr lang="en-US" sz="2400" dirty="0">
              <a:solidFill>
                <a:srgbClr val="595959"/>
              </a:solidFill>
              <a:latin typeface="News Gothic MT"/>
            </a:endParaRPr>
          </a:p>
          <a:p>
            <a:pPr>
              <a:lnSpc>
                <a:spcPct val="80000"/>
              </a:lnSpc>
              <a:buSzPct val="110000"/>
            </a:pPr>
            <a:endParaRPr lang="en-US" sz="2400" dirty="0" smtClean="0">
              <a:solidFill>
                <a:srgbClr val="595959"/>
              </a:solidFill>
              <a:latin typeface="News Gothic MT"/>
            </a:endParaRPr>
          </a:p>
        </p:txBody>
      </p:sp>
      <p:sp>
        <p:nvSpPr>
          <p:cNvPr id="4" name="TextShape 2"/>
          <p:cNvSpPr txBox="1"/>
          <p:nvPr/>
        </p:nvSpPr>
        <p:spPr>
          <a:xfrm>
            <a:off x="701760" y="1315155"/>
            <a:ext cx="8042040" cy="4921955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30000"/>
              </a:lnSpc>
              <a:buSzPct val="110000"/>
            </a:pP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Want a list full of zeroes?</a:t>
            </a:r>
            <a:endParaRPr lang="en-US" sz="2400" dirty="0">
              <a:solidFill>
                <a:srgbClr val="595959"/>
              </a:solidFill>
              <a:latin typeface="News Gothic MT"/>
            </a:endParaRPr>
          </a:p>
          <a:p>
            <a:pPr lvl="1">
              <a:lnSpc>
                <a:spcPct val="130000"/>
              </a:lnSpc>
              <a:buSzPct val="110000"/>
            </a:pPr>
            <a:r>
              <a:rPr lang="en-US" sz="2400" b="1" dirty="0" err="1" smtClean="0">
                <a:solidFill>
                  <a:srgbClr val="595959"/>
                </a:solidFill>
                <a:latin typeface="Courier"/>
                <a:cs typeface="Courier"/>
              </a:rPr>
              <a:t>myList</a:t>
            </a:r>
            <a:r>
              <a:rPr lang="en-US" sz="2400" b="1" dirty="0" smtClean="0">
                <a:solidFill>
                  <a:srgbClr val="595959"/>
                </a:solidFill>
                <a:latin typeface="Courier"/>
                <a:cs typeface="Courier"/>
              </a:rPr>
              <a:t> = [0] * 3</a:t>
            </a:r>
            <a:endParaRPr lang="en-US" sz="2400" b="1" dirty="0">
              <a:solidFill>
                <a:srgbClr val="595959"/>
              </a:solidFill>
              <a:latin typeface="Courier"/>
              <a:cs typeface="Courier"/>
            </a:endParaRPr>
          </a:p>
          <a:p>
            <a:pPr lvl="1">
              <a:lnSpc>
                <a:spcPct val="130000"/>
              </a:lnSpc>
              <a:buSzPct val="110000"/>
            </a:pPr>
            <a:r>
              <a:rPr lang="en-US" sz="2400" b="1" dirty="0" smtClean="0">
                <a:solidFill>
                  <a:srgbClr val="595959"/>
                </a:solidFill>
                <a:latin typeface="Courier"/>
                <a:cs typeface="Courier"/>
              </a:rPr>
              <a:t>print(</a:t>
            </a:r>
            <a:r>
              <a:rPr lang="en-US" sz="2400" b="1" dirty="0" err="1" smtClean="0">
                <a:solidFill>
                  <a:srgbClr val="595959"/>
                </a:solidFill>
                <a:latin typeface="Courier"/>
                <a:cs typeface="Courier"/>
              </a:rPr>
              <a:t>myList</a:t>
            </a:r>
            <a:r>
              <a:rPr lang="en-US" sz="2400" b="1" dirty="0" smtClean="0">
                <a:solidFill>
                  <a:srgbClr val="595959"/>
                </a:solidFill>
                <a:latin typeface="Courier"/>
                <a:cs typeface="Courier"/>
              </a:rPr>
              <a:t>)</a:t>
            </a:r>
            <a:endParaRPr lang="en-US" sz="2400" b="1" dirty="0">
              <a:solidFill>
                <a:srgbClr val="595959"/>
              </a:solidFill>
              <a:latin typeface="Courier"/>
              <a:cs typeface="Courier"/>
            </a:endParaRPr>
          </a:p>
          <a:p>
            <a:pPr lvl="1">
              <a:lnSpc>
                <a:spcPct val="130000"/>
              </a:lnSpc>
              <a:buSzPct val="110000"/>
            </a:pPr>
            <a:r>
              <a:rPr lang="en-US" sz="2400" b="1" dirty="0" smtClean="0">
                <a:solidFill>
                  <a:srgbClr val="595959"/>
                </a:solidFill>
                <a:latin typeface="Courier"/>
                <a:cs typeface="Courier"/>
              </a:rPr>
              <a:t>[0, 0, 0]</a:t>
            </a:r>
            <a:endParaRPr lang="en-US" sz="2400" b="1" dirty="0">
              <a:solidFill>
                <a:srgbClr val="595959"/>
              </a:solidFill>
              <a:latin typeface="Courier"/>
              <a:cs typeface="Courier"/>
            </a:endParaRPr>
          </a:p>
          <a:p>
            <a:pPr>
              <a:lnSpc>
                <a:spcPct val="130000"/>
              </a:lnSpc>
              <a:buSzPct val="110000"/>
            </a:pP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Multiplying a list by something gives you that list, that many times!</a:t>
            </a:r>
            <a:endParaRPr lang="en-US" sz="2400" dirty="0">
              <a:solidFill>
                <a:srgbClr val="595959"/>
              </a:solidFill>
              <a:latin typeface="News Gothic MT"/>
            </a:endParaRPr>
          </a:p>
          <a:p>
            <a:pPr lvl="1">
              <a:lnSpc>
                <a:spcPct val="130000"/>
              </a:lnSpc>
              <a:buSzPct val="110000"/>
            </a:pPr>
            <a:r>
              <a:rPr lang="en-US" sz="2400" b="1" dirty="0" smtClean="0">
                <a:solidFill>
                  <a:srgbClr val="595959"/>
                </a:solidFill>
                <a:latin typeface="Courier"/>
                <a:cs typeface="Courier"/>
              </a:rPr>
              <a:t>print([1, 2, 3] * 2)</a:t>
            </a:r>
            <a:endParaRPr lang="en-US" sz="2400" b="1" dirty="0">
              <a:solidFill>
                <a:srgbClr val="595959"/>
              </a:solidFill>
              <a:latin typeface="Courier"/>
              <a:cs typeface="Courier"/>
            </a:endParaRPr>
          </a:p>
          <a:p>
            <a:pPr>
              <a:lnSpc>
                <a:spcPct val="130000"/>
              </a:lnSpc>
              <a:buSzPct val="110000"/>
            </a:pP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Prints:</a:t>
            </a:r>
            <a:endParaRPr lang="en-US" sz="2400" dirty="0">
              <a:solidFill>
                <a:srgbClr val="595959"/>
              </a:solidFill>
              <a:latin typeface="News Gothic MT"/>
            </a:endParaRPr>
          </a:p>
          <a:p>
            <a:pPr lvl="1">
              <a:lnSpc>
                <a:spcPct val="130000"/>
              </a:lnSpc>
              <a:buSzPct val="110000"/>
            </a:pPr>
            <a:r>
              <a:rPr lang="en-US" sz="2400" b="1" dirty="0" smtClean="0">
                <a:solidFill>
                  <a:srgbClr val="595959"/>
                </a:solidFill>
                <a:latin typeface="Courier"/>
                <a:cs typeface="Courier"/>
              </a:rPr>
              <a:t>[1, 2, 3, 1, 2, 3]</a:t>
            </a:r>
          </a:p>
          <a:p>
            <a:pPr>
              <a:lnSpc>
                <a:spcPct val="80000"/>
              </a:lnSpc>
              <a:buSzPct val="110000"/>
            </a:pPr>
            <a:endParaRPr lang="en-US" sz="2400" dirty="0">
              <a:solidFill>
                <a:srgbClr val="595959"/>
              </a:solidFill>
              <a:latin typeface="News Gothic MT"/>
            </a:endParaRPr>
          </a:p>
          <a:p>
            <a:pPr>
              <a:lnSpc>
                <a:spcPct val="80000"/>
              </a:lnSpc>
              <a:buSzPct val="110000"/>
            </a:pPr>
            <a:endParaRPr lang="en-US" sz="2400" dirty="0" smtClean="0">
              <a:solidFill>
                <a:srgbClr val="595959"/>
              </a:solidFill>
              <a:latin typeface="News Gothic MT"/>
            </a:endParaRPr>
          </a:p>
          <a:p>
            <a:pPr>
              <a:lnSpc>
                <a:spcPct val="80000"/>
              </a:lnSpc>
              <a:buSzPct val="110000"/>
            </a:pPr>
            <a:endParaRPr lang="en-US" sz="2400" dirty="0">
              <a:solidFill>
                <a:srgbClr val="595959"/>
              </a:solidFill>
              <a:latin typeface="News Gothic MT"/>
            </a:endParaRPr>
          </a:p>
          <a:p>
            <a:pPr>
              <a:lnSpc>
                <a:spcPct val="80000"/>
              </a:lnSpc>
              <a:buSzPct val="110000"/>
            </a:pPr>
            <a:endParaRPr lang="en-US" sz="2400" dirty="0">
              <a:solidFill>
                <a:srgbClr val="595959"/>
              </a:solidFill>
              <a:latin typeface="News Gothic MT"/>
            </a:endParaRPr>
          </a:p>
          <a:p>
            <a:pPr>
              <a:lnSpc>
                <a:spcPct val="80000"/>
              </a:lnSpc>
              <a:buSzPct val="110000"/>
            </a:pPr>
            <a:endParaRPr lang="en-US" sz="2400" dirty="0" smtClean="0">
              <a:solidFill>
                <a:srgbClr val="595959"/>
              </a:solidFill>
              <a:latin typeface="News Gothic MT"/>
            </a:endParaRPr>
          </a:p>
          <a:p>
            <a:pPr>
              <a:lnSpc>
                <a:spcPct val="80000"/>
              </a:lnSpc>
              <a:buSzPct val="110000"/>
            </a:pPr>
            <a:endParaRPr lang="en-US" sz="2400" dirty="0">
              <a:solidFill>
                <a:srgbClr val="595959"/>
              </a:solidFill>
              <a:latin typeface="News Gothic MT"/>
            </a:endParaRPr>
          </a:p>
          <a:p>
            <a:pPr>
              <a:lnSpc>
                <a:spcPct val="80000"/>
              </a:lnSpc>
              <a:buSzPct val="110000"/>
            </a:pPr>
            <a:endParaRPr lang="en-US" sz="2400" dirty="0" smtClean="0">
              <a:solidFill>
                <a:srgbClr val="595959"/>
              </a:solidFill>
              <a:latin typeface="News Gothic MT"/>
            </a:endParaRPr>
          </a:p>
        </p:txBody>
      </p:sp>
    </p:spTree>
    <p:extLst>
      <p:ext uri="{BB962C8B-B14F-4D97-AF65-F5344CB8AC3E}">
        <p14:creationId xmlns:p14="http://schemas.microsoft.com/office/powerpoint/2010/main" val="21055302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extShape 1"/>
          <p:cNvSpPr txBox="1"/>
          <p:nvPr/>
        </p:nvSpPr>
        <p:spPr>
          <a:xfrm>
            <a:off x="549360" y="107640"/>
            <a:ext cx="8042040" cy="1336680"/>
          </a:xfrm>
          <a:prstGeom prst="rect">
            <a:avLst/>
          </a:prstGeom>
        </p:spPr>
        <p:txBody>
          <a:bodyPr anchor="b"/>
          <a:lstStyle/>
          <a:p>
            <a:pPr algn="ctr">
              <a:lnSpc>
                <a:spcPct val="100000"/>
              </a:lnSpc>
            </a:pPr>
            <a:r>
              <a:rPr lang="en-US" sz="4600" dirty="0" smtClean="0">
                <a:solidFill>
                  <a:srgbClr val="2C7C9F"/>
                </a:solidFill>
                <a:latin typeface="News Gothic MT"/>
              </a:rPr>
              <a:t>Danger</a:t>
            </a:r>
            <a:endParaRPr dirty="0"/>
          </a:p>
        </p:txBody>
      </p:sp>
      <p:sp>
        <p:nvSpPr>
          <p:cNvPr id="46" name="TextShape 2"/>
          <p:cNvSpPr txBox="1"/>
          <p:nvPr/>
        </p:nvSpPr>
        <p:spPr>
          <a:xfrm>
            <a:off x="549360" y="1600200"/>
            <a:ext cx="8042040" cy="434304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80000"/>
              </a:lnSpc>
              <a:buSzPct val="110000"/>
            </a:pPr>
            <a:endParaRPr lang="en-US" sz="2400" dirty="0">
              <a:solidFill>
                <a:srgbClr val="595959"/>
              </a:solidFill>
              <a:latin typeface="News Gothic MT"/>
            </a:endParaRPr>
          </a:p>
          <a:p>
            <a:pPr>
              <a:lnSpc>
                <a:spcPct val="80000"/>
              </a:lnSpc>
              <a:buSzPct val="110000"/>
            </a:pPr>
            <a:endParaRPr lang="en-US" sz="2400" dirty="0" smtClean="0">
              <a:solidFill>
                <a:srgbClr val="595959"/>
              </a:solidFill>
              <a:latin typeface="News Gothic MT"/>
            </a:endParaRPr>
          </a:p>
        </p:txBody>
      </p:sp>
      <p:sp>
        <p:nvSpPr>
          <p:cNvPr id="4" name="TextShape 2"/>
          <p:cNvSpPr txBox="1"/>
          <p:nvPr/>
        </p:nvSpPr>
        <p:spPr>
          <a:xfrm>
            <a:off x="701760" y="1752600"/>
            <a:ext cx="8042040" cy="434304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80000"/>
              </a:lnSpc>
              <a:buSzPct val="110000"/>
            </a:pP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Remember, lists are stored as </a:t>
            </a:r>
            <a:r>
              <a:rPr lang="en-US" sz="2400" b="1" dirty="0" smtClean="0">
                <a:solidFill>
                  <a:srgbClr val="595959"/>
                </a:solidFill>
                <a:latin typeface="News Gothic MT"/>
              </a:rPr>
              <a:t>references</a:t>
            </a: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, so using the * operator on lists of lists is extremely dangerous!</a:t>
            </a:r>
          </a:p>
          <a:p>
            <a:pPr>
              <a:lnSpc>
                <a:spcPct val="80000"/>
              </a:lnSpc>
              <a:buSzPct val="110000"/>
            </a:pPr>
            <a:endParaRPr lang="en-US" sz="2400" dirty="0">
              <a:solidFill>
                <a:srgbClr val="595959"/>
              </a:solidFill>
              <a:latin typeface="News Gothic MT"/>
            </a:endParaRPr>
          </a:p>
          <a:p>
            <a:pPr lvl="1">
              <a:lnSpc>
                <a:spcPct val="80000"/>
              </a:lnSpc>
              <a:buSzPct val="110000"/>
            </a:pPr>
            <a:r>
              <a:rPr lang="en-US" sz="2400" b="1" dirty="0" err="1" smtClean="0">
                <a:solidFill>
                  <a:srgbClr val="595959"/>
                </a:solidFill>
                <a:latin typeface="Courier"/>
                <a:cs typeface="Courier"/>
              </a:rPr>
              <a:t>myList</a:t>
            </a:r>
            <a:r>
              <a:rPr lang="en-US" sz="2400" b="1" dirty="0" smtClean="0">
                <a:solidFill>
                  <a:srgbClr val="595959"/>
                </a:solidFill>
                <a:latin typeface="Courier"/>
                <a:cs typeface="Courier"/>
              </a:rPr>
              <a:t> = [1, [2, 3]] * 2</a:t>
            </a:r>
          </a:p>
          <a:p>
            <a:pPr lvl="1">
              <a:lnSpc>
                <a:spcPct val="80000"/>
              </a:lnSpc>
              <a:buSzPct val="110000"/>
            </a:pPr>
            <a:endParaRPr lang="en-US" sz="2400" b="1" dirty="0">
              <a:solidFill>
                <a:srgbClr val="595959"/>
              </a:solidFill>
              <a:latin typeface="Courier"/>
              <a:cs typeface="Courier"/>
            </a:endParaRPr>
          </a:p>
          <a:p>
            <a:pPr lvl="1">
              <a:lnSpc>
                <a:spcPct val="80000"/>
              </a:lnSpc>
              <a:buSzPct val="110000"/>
            </a:pPr>
            <a:r>
              <a:rPr lang="en-US" sz="2400" b="1" dirty="0" smtClean="0">
                <a:solidFill>
                  <a:srgbClr val="595959"/>
                </a:solidFill>
                <a:latin typeface="Courier"/>
                <a:cs typeface="Courier"/>
              </a:rPr>
              <a:t>print(</a:t>
            </a:r>
            <a:r>
              <a:rPr lang="en-US" sz="2400" b="1" dirty="0" err="1" smtClean="0">
                <a:solidFill>
                  <a:srgbClr val="595959"/>
                </a:solidFill>
                <a:latin typeface="Courier"/>
                <a:cs typeface="Courier"/>
              </a:rPr>
              <a:t>myList</a:t>
            </a:r>
            <a:r>
              <a:rPr lang="en-US" sz="2400" b="1" dirty="0" smtClean="0">
                <a:solidFill>
                  <a:srgbClr val="595959"/>
                </a:solidFill>
                <a:latin typeface="Courier"/>
                <a:cs typeface="Courier"/>
              </a:rPr>
              <a:t>)</a:t>
            </a:r>
          </a:p>
          <a:p>
            <a:pPr>
              <a:lnSpc>
                <a:spcPct val="80000"/>
              </a:lnSpc>
              <a:buSzPct val="110000"/>
            </a:pPr>
            <a:endParaRPr lang="en-US" sz="2400" dirty="0">
              <a:solidFill>
                <a:srgbClr val="595959"/>
              </a:solidFill>
              <a:latin typeface="News Gothic MT"/>
            </a:endParaRPr>
          </a:p>
          <a:p>
            <a:pPr>
              <a:lnSpc>
                <a:spcPct val="80000"/>
              </a:lnSpc>
              <a:buSzPct val="110000"/>
            </a:pP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Prints:</a:t>
            </a:r>
          </a:p>
          <a:p>
            <a:pPr>
              <a:lnSpc>
                <a:spcPct val="80000"/>
              </a:lnSpc>
              <a:buSzPct val="110000"/>
            </a:pPr>
            <a:endParaRPr lang="en-US" sz="2400" dirty="0">
              <a:solidFill>
                <a:srgbClr val="595959"/>
              </a:solidFill>
              <a:latin typeface="News Gothic MT"/>
            </a:endParaRPr>
          </a:p>
          <a:p>
            <a:pPr lvl="1">
              <a:lnSpc>
                <a:spcPct val="80000"/>
              </a:lnSpc>
              <a:buSzPct val="110000"/>
            </a:pPr>
            <a:r>
              <a:rPr lang="en-US" sz="2400" b="1" dirty="0" smtClean="0">
                <a:solidFill>
                  <a:srgbClr val="595959"/>
                </a:solidFill>
                <a:latin typeface="News Gothic MT"/>
              </a:rPr>
              <a:t>[1, [2, 3], 1, [2, 3]]</a:t>
            </a:r>
          </a:p>
          <a:p>
            <a:pPr>
              <a:lnSpc>
                <a:spcPct val="80000"/>
              </a:lnSpc>
              <a:buSzPct val="110000"/>
            </a:pPr>
            <a:endParaRPr lang="en-US" sz="2400" dirty="0">
              <a:solidFill>
                <a:srgbClr val="595959"/>
              </a:solidFill>
              <a:latin typeface="News Gothic MT"/>
            </a:endParaRPr>
          </a:p>
          <a:p>
            <a:pPr>
              <a:lnSpc>
                <a:spcPct val="80000"/>
              </a:lnSpc>
              <a:buSzPct val="110000"/>
            </a:pPr>
            <a:endParaRPr lang="en-US" sz="2400" dirty="0" smtClean="0">
              <a:solidFill>
                <a:srgbClr val="595959"/>
              </a:solidFill>
              <a:latin typeface="News Gothic MT"/>
            </a:endParaRPr>
          </a:p>
          <a:p>
            <a:pPr>
              <a:lnSpc>
                <a:spcPct val="80000"/>
              </a:lnSpc>
              <a:buSzPct val="110000"/>
            </a:pPr>
            <a:endParaRPr lang="en-US" sz="2400" dirty="0">
              <a:solidFill>
                <a:srgbClr val="595959"/>
              </a:solidFill>
              <a:latin typeface="News Gothic MT"/>
            </a:endParaRPr>
          </a:p>
          <a:p>
            <a:pPr>
              <a:lnSpc>
                <a:spcPct val="80000"/>
              </a:lnSpc>
              <a:buSzPct val="110000"/>
            </a:pPr>
            <a:endParaRPr lang="en-US" sz="2400" dirty="0" smtClean="0">
              <a:solidFill>
                <a:srgbClr val="595959"/>
              </a:solidFill>
              <a:latin typeface="News Gothic MT"/>
            </a:endParaRPr>
          </a:p>
          <a:p>
            <a:pPr>
              <a:lnSpc>
                <a:spcPct val="80000"/>
              </a:lnSpc>
              <a:buSzPct val="110000"/>
            </a:pPr>
            <a:endParaRPr lang="en-US" sz="2400" dirty="0">
              <a:solidFill>
                <a:srgbClr val="595959"/>
              </a:solidFill>
              <a:latin typeface="News Gothic MT"/>
            </a:endParaRPr>
          </a:p>
          <a:p>
            <a:pPr>
              <a:lnSpc>
                <a:spcPct val="80000"/>
              </a:lnSpc>
              <a:buSzPct val="110000"/>
            </a:pPr>
            <a:endParaRPr lang="en-US" sz="2400" dirty="0" smtClean="0">
              <a:solidFill>
                <a:srgbClr val="595959"/>
              </a:solidFill>
              <a:latin typeface="News Gothic MT"/>
            </a:endParaRPr>
          </a:p>
        </p:txBody>
      </p:sp>
    </p:spTree>
    <p:extLst>
      <p:ext uri="{BB962C8B-B14F-4D97-AF65-F5344CB8AC3E}">
        <p14:creationId xmlns:p14="http://schemas.microsoft.com/office/powerpoint/2010/main" val="10216461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extShape 1"/>
          <p:cNvSpPr txBox="1"/>
          <p:nvPr/>
        </p:nvSpPr>
        <p:spPr>
          <a:xfrm>
            <a:off x="549360" y="107640"/>
            <a:ext cx="8042040" cy="1336680"/>
          </a:xfrm>
          <a:prstGeom prst="rect">
            <a:avLst/>
          </a:prstGeom>
        </p:spPr>
        <p:txBody>
          <a:bodyPr anchor="b"/>
          <a:lstStyle/>
          <a:p>
            <a:pPr algn="ctr">
              <a:lnSpc>
                <a:spcPct val="100000"/>
              </a:lnSpc>
            </a:pPr>
            <a:r>
              <a:rPr lang="en-US" sz="4600" dirty="0" smtClean="0">
                <a:solidFill>
                  <a:srgbClr val="2C7C9F"/>
                </a:solidFill>
                <a:latin typeface="News Gothic MT"/>
              </a:rPr>
              <a:t>Danger</a:t>
            </a:r>
            <a:endParaRPr dirty="0"/>
          </a:p>
        </p:txBody>
      </p:sp>
      <p:sp>
        <p:nvSpPr>
          <p:cNvPr id="46" name="TextShape 2"/>
          <p:cNvSpPr txBox="1"/>
          <p:nvPr/>
        </p:nvSpPr>
        <p:spPr>
          <a:xfrm>
            <a:off x="549360" y="1600200"/>
            <a:ext cx="8042040" cy="434304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80000"/>
              </a:lnSpc>
              <a:buSzPct val="110000"/>
            </a:pPr>
            <a:endParaRPr lang="en-US" sz="2400" dirty="0">
              <a:solidFill>
                <a:srgbClr val="595959"/>
              </a:solidFill>
              <a:latin typeface="News Gothic MT"/>
            </a:endParaRPr>
          </a:p>
          <a:p>
            <a:pPr>
              <a:lnSpc>
                <a:spcPct val="80000"/>
              </a:lnSpc>
              <a:buSzPct val="110000"/>
            </a:pPr>
            <a:endParaRPr lang="en-US" sz="2400" dirty="0" smtClean="0">
              <a:solidFill>
                <a:srgbClr val="595959"/>
              </a:solidFill>
              <a:latin typeface="News Gothic MT"/>
            </a:endParaRPr>
          </a:p>
        </p:txBody>
      </p:sp>
      <p:sp>
        <p:nvSpPr>
          <p:cNvPr id="4" name="TextShape 2"/>
          <p:cNvSpPr txBox="1"/>
          <p:nvPr/>
        </p:nvSpPr>
        <p:spPr>
          <a:xfrm>
            <a:off x="701760" y="1752600"/>
            <a:ext cx="8042040" cy="4343040"/>
          </a:xfrm>
          <a:prstGeom prst="rect">
            <a:avLst/>
          </a:prstGeom>
        </p:spPr>
        <p:txBody>
          <a:bodyPr/>
          <a:lstStyle/>
          <a:p>
            <a:pPr lvl="1">
              <a:lnSpc>
                <a:spcPct val="80000"/>
              </a:lnSpc>
              <a:buSzPct val="110000"/>
            </a:pPr>
            <a:r>
              <a:rPr lang="en-US" sz="2400" b="1" dirty="0" err="1" smtClean="0">
                <a:solidFill>
                  <a:srgbClr val="595959"/>
                </a:solidFill>
                <a:latin typeface="Courier"/>
                <a:cs typeface="Courier"/>
              </a:rPr>
              <a:t>myList</a:t>
            </a:r>
            <a:r>
              <a:rPr lang="en-US" sz="2400" b="1" dirty="0" smtClean="0">
                <a:solidFill>
                  <a:srgbClr val="595959"/>
                </a:solidFill>
                <a:latin typeface="Courier"/>
                <a:cs typeface="Courier"/>
              </a:rPr>
              <a:t> = [1, [2, 3]] * 2</a:t>
            </a:r>
          </a:p>
          <a:p>
            <a:pPr lvl="1">
              <a:lnSpc>
                <a:spcPct val="80000"/>
              </a:lnSpc>
              <a:buSzPct val="110000"/>
            </a:pPr>
            <a:endParaRPr lang="en-US" sz="2400" b="1" dirty="0">
              <a:solidFill>
                <a:srgbClr val="595959"/>
              </a:solidFill>
              <a:latin typeface="Courier"/>
              <a:cs typeface="Courier"/>
            </a:endParaRPr>
          </a:p>
          <a:p>
            <a:pPr lvl="1">
              <a:lnSpc>
                <a:spcPct val="80000"/>
              </a:lnSpc>
              <a:buSzPct val="110000"/>
            </a:pPr>
            <a:r>
              <a:rPr lang="en-US" sz="2400" b="1" dirty="0" smtClean="0">
                <a:solidFill>
                  <a:srgbClr val="595959"/>
                </a:solidFill>
                <a:latin typeface="Courier"/>
                <a:cs typeface="Courier"/>
              </a:rPr>
              <a:t>print(</a:t>
            </a:r>
            <a:r>
              <a:rPr lang="en-US" sz="2400" b="1" dirty="0" err="1" smtClean="0">
                <a:solidFill>
                  <a:srgbClr val="595959"/>
                </a:solidFill>
                <a:latin typeface="Courier"/>
                <a:cs typeface="Courier"/>
              </a:rPr>
              <a:t>myList</a:t>
            </a:r>
            <a:r>
              <a:rPr lang="en-US" sz="2400" b="1" dirty="0" smtClean="0">
                <a:solidFill>
                  <a:srgbClr val="595959"/>
                </a:solidFill>
                <a:latin typeface="Courier"/>
                <a:cs typeface="Courier"/>
              </a:rPr>
              <a:t>)</a:t>
            </a:r>
          </a:p>
          <a:p>
            <a:pPr>
              <a:lnSpc>
                <a:spcPct val="80000"/>
              </a:lnSpc>
              <a:buSzPct val="110000"/>
            </a:pPr>
            <a:endParaRPr lang="en-US" sz="2400" dirty="0">
              <a:solidFill>
                <a:srgbClr val="595959"/>
              </a:solidFill>
              <a:latin typeface="News Gothic MT"/>
            </a:endParaRPr>
          </a:p>
          <a:p>
            <a:pPr>
              <a:lnSpc>
                <a:spcPct val="80000"/>
              </a:lnSpc>
              <a:buSzPct val="110000"/>
            </a:pP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Prints:</a:t>
            </a:r>
          </a:p>
          <a:p>
            <a:pPr>
              <a:lnSpc>
                <a:spcPct val="80000"/>
              </a:lnSpc>
              <a:buSzPct val="110000"/>
            </a:pPr>
            <a:endParaRPr lang="en-US" sz="2400" dirty="0">
              <a:solidFill>
                <a:srgbClr val="595959"/>
              </a:solidFill>
              <a:latin typeface="News Gothic MT"/>
            </a:endParaRPr>
          </a:p>
          <a:p>
            <a:pPr lvl="1">
              <a:lnSpc>
                <a:spcPct val="80000"/>
              </a:lnSpc>
              <a:buSzPct val="110000"/>
            </a:pPr>
            <a:r>
              <a:rPr lang="en-US" sz="2400" b="1" dirty="0" smtClean="0">
                <a:solidFill>
                  <a:srgbClr val="595959"/>
                </a:solidFill>
                <a:latin typeface="News Gothic MT"/>
              </a:rPr>
              <a:t>[1,</a:t>
            </a:r>
            <a:r>
              <a:rPr lang="en-US" sz="2400" b="1" dirty="0" smtClean="0">
                <a:solidFill>
                  <a:srgbClr val="FF0000"/>
                </a:solidFill>
                <a:latin typeface="News Gothic MT"/>
              </a:rPr>
              <a:t> [2, 3]</a:t>
            </a:r>
            <a:r>
              <a:rPr lang="en-US" sz="2400" b="1" dirty="0" smtClean="0">
                <a:solidFill>
                  <a:srgbClr val="595959"/>
                </a:solidFill>
                <a:latin typeface="News Gothic MT"/>
              </a:rPr>
              <a:t>, 1, </a:t>
            </a:r>
            <a:r>
              <a:rPr lang="en-US" sz="2400" b="1" dirty="0" smtClean="0">
                <a:solidFill>
                  <a:srgbClr val="FF0000"/>
                </a:solidFill>
                <a:latin typeface="News Gothic MT"/>
              </a:rPr>
              <a:t>[2, 3]</a:t>
            </a:r>
            <a:r>
              <a:rPr lang="en-US" sz="2400" b="1" dirty="0" smtClean="0">
                <a:solidFill>
                  <a:srgbClr val="595959"/>
                </a:solidFill>
                <a:latin typeface="News Gothic MT"/>
              </a:rPr>
              <a:t>]</a:t>
            </a:r>
          </a:p>
          <a:p>
            <a:pPr>
              <a:lnSpc>
                <a:spcPct val="80000"/>
              </a:lnSpc>
              <a:buSzPct val="110000"/>
            </a:pPr>
            <a:endParaRPr lang="en-US" sz="2400" dirty="0" smtClean="0">
              <a:solidFill>
                <a:srgbClr val="595959"/>
              </a:solidFill>
              <a:latin typeface="News Gothic MT"/>
            </a:endParaRPr>
          </a:p>
          <a:p>
            <a:pPr>
              <a:lnSpc>
                <a:spcPct val="80000"/>
              </a:lnSpc>
              <a:buSzPct val="110000"/>
            </a:pP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However, here’s what’s happening: [  ,   ,   ,   ]</a:t>
            </a:r>
            <a:endParaRPr lang="en-US" sz="2400" dirty="0">
              <a:solidFill>
                <a:srgbClr val="595959"/>
              </a:solidFill>
              <a:latin typeface="News Gothic MT"/>
            </a:endParaRPr>
          </a:p>
          <a:p>
            <a:pPr>
              <a:lnSpc>
                <a:spcPct val="80000"/>
              </a:lnSpc>
              <a:buSzPct val="110000"/>
            </a:pPr>
            <a:endParaRPr lang="en-US" sz="2400" dirty="0" smtClean="0">
              <a:solidFill>
                <a:srgbClr val="595959"/>
              </a:solidFill>
              <a:latin typeface="News Gothic MT"/>
            </a:endParaRPr>
          </a:p>
          <a:p>
            <a:pPr>
              <a:lnSpc>
                <a:spcPct val="80000"/>
              </a:lnSpc>
              <a:buSzPct val="110000"/>
            </a:pPr>
            <a:endParaRPr lang="en-US" sz="2400" dirty="0">
              <a:solidFill>
                <a:srgbClr val="595959"/>
              </a:solidFill>
              <a:latin typeface="News Gothic MT"/>
            </a:endParaRPr>
          </a:p>
          <a:p>
            <a:pPr>
              <a:lnSpc>
                <a:spcPct val="80000"/>
              </a:lnSpc>
              <a:buSzPct val="110000"/>
            </a:pPr>
            <a:endParaRPr lang="en-US" sz="2400" dirty="0" smtClean="0">
              <a:solidFill>
                <a:srgbClr val="595959"/>
              </a:solidFill>
              <a:latin typeface="News Gothic MT"/>
            </a:endParaRPr>
          </a:p>
          <a:p>
            <a:pPr>
              <a:lnSpc>
                <a:spcPct val="80000"/>
              </a:lnSpc>
              <a:buSzPct val="110000"/>
            </a:pPr>
            <a:r>
              <a:rPr lang="en-US" sz="2400" dirty="0">
                <a:solidFill>
                  <a:srgbClr val="595959"/>
                </a:solidFill>
                <a:latin typeface="News Gothic MT"/>
              </a:rPr>
              <a:t>								</a:t>
            </a: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1</a:t>
            </a:r>
            <a:r>
              <a:rPr lang="en-US" sz="2400" dirty="0">
                <a:solidFill>
                  <a:srgbClr val="595959"/>
                </a:solidFill>
                <a:latin typeface="News Gothic MT"/>
              </a:rPr>
              <a:t>			</a:t>
            </a: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[2, 3]</a:t>
            </a:r>
          </a:p>
          <a:p>
            <a:pPr>
              <a:lnSpc>
                <a:spcPct val="80000"/>
              </a:lnSpc>
              <a:buSzPct val="110000"/>
            </a:pP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      </a:t>
            </a:r>
            <a:endParaRPr lang="en-US" sz="2400" dirty="0">
              <a:solidFill>
                <a:srgbClr val="595959"/>
              </a:solidFill>
              <a:latin typeface="News Gothic MT"/>
            </a:endParaRPr>
          </a:p>
          <a:p>
            <a:pPr>
              <a:lnSpc>
                <a:spcPct val="80000"/>
              </a:lnSpc>
              <a:buSzPct val="110000"/>
            </a:pPr>
            <a:endParaRPr lang="en-US" sz="2400" dirty="0" smtClean="0">
              <a:solidFill>
                <a:srgbClr val="595959"/>
              </a:solidFill>
              <a:latin typeface="News Gothic MT"/>
            </a:endParaRPr>
          </a:p>
        </p:txBody>
      </p:sp>
      <p:cxnSp>
        <p:nvCxnSpPr>
          <p:cNvPr id="3" name="Straight Arrow Connector 2"/>
          <p:cNvCxnSpPr/>
          <p:nvPr/>
        </p:nvCxnSpPr>
        <p:spPr>
          <a:xfrm flipH="1">
            <a:off x="6237111" y="4529667"/>
            <a:ext cx="155223" cy="70555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 flipH="1">
            <a:off x="6237111" y="4529667"/>
            <a:ext cx="889000" cy="70555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H="1">
            <a:off x="4600222" y="4430889"/>
            <a:ext cx="2130778" cy="80433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H="1">
            <a:off x="4600222" y="4430889"/>
            <a:ext cx="1411111" cy="80433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521414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extShape 1"/>
          <p:cNvSpPr txBox="1"/>
          <p:nvPr/>
        </p:nvSpPr>
        <p:spPr>
          <a:xfrm>
            <a:off x="549360" y="107640"/>
            <a:ext cx="8042040" cy="1336680"/>
          </a:xfrm>
          <a:prstGeom prst="rect">
            <a:avLst/>
          </a:prstGeom>
        </p:spPr>
        <p:txBody>
          <a:bodyPr anchor="b"/>
          <a:lstStyle/>
          <a:p>
            <a:pPr algn="ctr">
              <a:lnSpc>
                <a:spcPct val="100000"/>
              </a:lnSpc>
            </a:pPr>
            <a:r>
              <a:rPr lang="en-US" sz="4600" dirty="0" smtClean="0">
                <a:solidFill>
                  <a:srgbClr val="2C7C9F"/>
                </a:solidFill>
                <a:latin typeface="News Gothic MT"/>
              </a:rPr>
              <a:t>Danger</a:t>
            </a:r>
            <a:endParaRPr dirty="0"/>
          </a:p>
        </p:txBody>
      </p:sp>
      <p:sp>
        <p:nvSpPr>
          <p:cNvPr id="46" name="TextShape 2"/>
          <p:cNvSpPr txBox="1"/>
          <p:nvPr/>
        </p:nvSpPr>
        <p:spPr>
          <a:xfrm>
            <a:off x="549360" y="1600200"/>
            <a:ext cx="8042040" cy="434304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80000"/>
              </a:lnSpc>
              <a:buSzPct val="110000"/>
            </a:pPr>
            <a:endParaRPr lang="en-US" sz="2400" dirty="0">
              <a:solidFill>
                <a:srgbClr val="595959"/>
              </a:solidFill>
              <a:latin typeface="News Gothic MT"/>
            </a:endParaRPr>
          </a:p>
          <a:p>
            <a:pPr>
              <a:lnSpc>
                <a:spcPct val="80000"/>
              </a:lnSpc>
              <a:buSzPct val="110000"/>
            </a:pPr>
            <a:endParaRPr lang="en-US" sz="2400" dirty="0" smtClean="0">
              <a:solidFill>
                <a:srgbClr val="595959"/>
              </a:solidFill>
              <a:latin typeface="News Gothic MT"/>
            </a:endParaRPr>
          </a:p>
        </p:txBody>
      </p:sp>
      <p:sp>
        <p:nvSpPr>
          <p:cNvPr id="4" name="TextShape 2"/>
          <p:cNvSpPr txBox="1"/>
          <p:nvPr/>
        </p:nvSpPr>
        <p:spPr>
          <a:xfrm>
            <a:off x="701760" y="1752600"/>
            <a:ext cx="8042040" cy="4343040"/>
          </a:xfrm>
          <a:prstGeom prst="rect">
            <a:avLst/>
          </a:prstGeom>
        </p:spPr>
        <p:txBody>
          <a:bodyPr/>
          <a:lstStyle/>
          <a:p>
            <a:pPr lvl="1">
              <a:lnSpc>
                <a:spcPct val="80000"/>
              </a:lnSpc>
              <a:buSzPct val="110000"/>
            </a:pPr>
            <a:r>
              <a:rPr lang="en-US" sz="2400" b="1" dirty="0" err="1" smtClean="0">
                <a:solidFill>
                  <a:srgbClr val="595959"/>
                </a:solidFill>
                <a:latin typeface="Courier"/>
                <a:cs typeface="Courier"/>
              </a:rPr>
              <a:t>myList</a:t>
            </a:r>
            <a:r>
              <a:rPr lang="en-US" sz="2400" b="1" dirty="0" smtClean="0">
                <a:solidFill>
                  <a:srgbClr val="595959"/>
                </a:solidFill>
                <a:latin typeface="Courier"/>
                <a:cs typeface="Courier"/>
              </a:rPr>
              <a:t> = [1, [2, 3]] * 2</a:t>
            </a:r>
          </a:p>
          <a:p>
            <a:pPr lvl="1">
              <a:lnSpc>
                <a:spcPct val="80000"/>
              </a:lnSpc>
              <a:buSzPct val="110000"/>
            </a:pPr>
            <a:endParaRPr lang="en-US" sz="2400" b="1" dirty="0">
              <a:solidFill>
                <a:srgbClr val="595959"/>
              </a:solidFill>
              <a:latin typeface="Courier"/>
              <a:cs typeface="Courier"/>
            </a:endParaRPr>
          </a:p>
          <a:p>
            <a:pPr lvl="1">
              <a:lnSpc>
                <a:spcPct val="80000"/>
              </a:lnSpc>
              <a:buSzPct val="110000"/>
            </a:pPr>
            <a:r>
              <a:rPr lang="en-US" sz="2400" b="1" dirty="0" err="1" smtClean="0">
                <a:solidFill>
                  <a:srgbClr val="595959"/>
                </a:solidFill>
                <a:latin typeface="Courier"/>
                <a:cs typeface="Courier"/>
              </a:rPr>
              <a:t>myList</a:t>
            </a:r>
            <a:r>
              <a:rPr lang="en-US" sz="2400" b="1" dirty="0" smtClean="0">
                <a:solidFill>
                  <a:srgbClr val="595959"/>
                </a:solidFill>
                <a:latin typeface="Courier"/>
                <a:cs typeface="Courier"/>
              </a:rPr>
              <a:t>[1][1] = 7</a:t>
            </a:r>
          </a:p>
          <a:p>
            <a:pPr lvl="1">
              <a:lnSpc>
                <a:spcPct val="80000"/>
              </a:lnSpc>
              <a:buSzPct val="110000"/>
            </a:pPr>
            <a:endParaRPr lang="en-US" sz="2400" b="1" dirty="0">
              <a:solidFill>
                <a:srgbClr val="595959"/>
              </a:solidFill>
              <a:latin typeface="Courier"/>
              <a:cs typeface="Courier"/>
            </a:endParaRPr>
          </a:p>
          <a:p>
            <a:pPr lvl="1">
              <a:lnSpc>
                <a:spcPct val="80000"/>
              </a:lnSpc>
              <a:buSzPct val="110000"/>
            </a:pPr>
            <a:r>
              <a:rPr lang="en-US" sz="2400" b="1" dirty="0" smtClean="0">
                <a:solidFill>
                  <a:srgbClr val="595959"/>
                </a:solidFill>
                <a:latin typeface="Courier"/>
                <a:cs typeface="Courier"/>
              </a:rPr>
              <a:t>print(</a:t>
            </a:r>
            <a:r>
              <a:rPr lang="en-US" sz="2400" b="1" dirty="0" err="1" smtClean="0">
                <a:solidFill>
                  <a:srgbClr val="595959"/>
                </a:solidFill>
                <a:latin typeface="Courier"/>
                <a:cs typeface="Courier"/>
              </a:rPr>
              <a:t>myList</a:t>
            </a:r>
            <a:r>
              <a:rPr lang="en-US" sz="2400" b="1" dirty="0" smtClean="0">
                <a:solidFill>
                  <a:srgbClr val="595959"/>
                </a:solidFill>
                <a:latin typeface="Courier"/>
                <a:cs typeface="Courier"/>
              </a:rPr>
              <a:t>)</a:t>
            </a:r>
          </a:p>
          <a:p>
            <a:pPr>
              <a:lnSpc>
                <a:spcPct val="80000"/>
              </a:lnSpc>
              <a:buSzPct val="110000"/>
            </a:pPr>
            <a:endParaRPr lang="en-US" sz="2400" dirty="0">
              <a:solidFill>
                <a:srgbClr val="595959"/>
              </a:solidFill>
              <a:latin typeface="News Gothic MT"/>
            </a:endParaRPr>
          </a:p>
          <a:p>
            <a:pPr>
              <a:lnSpc>
                <a:spcPct val="80000"/>
              </a:lnSpc>
              <a:buSzPct val="110000"/>
            </a:pP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Prints:</a:t>
            </a:r>
          </a:p>
          <a:p>
            <a:pPr>
              <a:lnSpc>
                <a:spcPct val="80000"/>
              </a:lnSpc>
              <a:buSzPct val="110000"/>
            </a:pPr>
            <a:endParaRPr lang="en-US" sz="2400" dirty="0">
              <a:solidFill>
                <a:srgbClr val="595959"/>
              </a:solidFill>
              <a:latin typeface="News Gothic MT"/>
            </a:endParaRPr>
          </a:p>
          <a:p>
            <a:pPr lvl="1">
              <a:lnSpc>
                <a:spcPct val="80000"/>
              </a:lnSpc>
              <a:buSzPct val="110000"/>
            </a:pPr>
            <a:r>
              <a:rPr lang="en-US" sz="2400" b="1" dirty="0" smtClean="0">
                <a:solidFill>
                  <a:srgbClr val="595959"/>
                </a:solidFill>
                <a:latin typeface="News Gothic MT"/>
              </a:rPr>
              <a:t>[ 1, [2, </a:t>
            </a:r>
            <a:r>
              <a:rPr lang="en-US" sz="2400" b="1" dirty="0" smtClean="0">
                <a:solidFill>
                  <a:srgbClr val="FF0000"/>
                </a:solidFill>
                <a:latin typeface="News Gothic MT"/>
              </a:rPr>
              <a:t>7</a:t>
            </a:r>
            <a:r>
              <a:rPr lang="en-US" sz="2400" b="1" dirty="0" smtClean="0">
                <a:solidFill>
                  <a:srgbClr val="595959"/>
                </a:solidFill>
                <a:latin typeface="News Gothic MT"/>
              </a:rPr>
              <a:t>], 1, </a:t>
            </a:r>
            <a:r>
              <a:rPr lang="en-US" sz="2400" b="1" dirty="0">
                <a:solidFill>
                  <a:srgbClr val="595959"/>
                </a:solidFill>
                <a:latin typeface="News Gothic MT"/>
              </a:rPr>
              <a:t>[2, </a:t>
            </a:r>
            <a:r>
              <a:rPr lang="en-US" sz="2400" b="1" dirty="0">
                <a:solidFill>
                  <a:srgbClr val="FF0000"/>
                </a:solidFill>
                <a:latin typeface="News Gothic MT"/>
              </a:rPr>
              <a:t>7</a:t>
            </a:r>
            <a:r>
              <a:rPr lang="en-US" sz="2400" b="1" dirty="0" smtClean="0">
                <a:solidFill>
                  <a:srgbClr val="595959"/>
                </a:solidFill>
                <a:latin typeface="News Gothic MT"/>
              </a:rPr>
              <a:t>] ]</a:t>
            </a:r>
          </a:p>
          <a:p>
            <a:pPr>
              <a:lnSpc>
                <a:spcPct val="80000"/>
              </a:lnSpc>
              <a:buSzPct val="110000"/>
            </a:pP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  </a:t>
            </a:r>
            <a:endParaRPr lang="en-US" sz="2400" dirty="0">
              <a:solidFill>
                <a:srgbClr val="595959"/>
              </a:solidFill>
              <a:latin typeface="News Gothic MT"/>
            </a:endParaRPr>
          </a:p>
          <a:p>
            <a:pPr>
              <a:lnSpc>
                <a:spcPct val="80000"/>
              </a:lnSpc>
              <a:buSzPct val="110000"/>
            </a:pPr>
            <a:endParaRPr lang="en-US" sz="2400" dirty="0" smtClean="0">
              <a:solidFill>
                <a:srgbClr val="595959"/>
              </a:solidFill>
              <a:latin typeface="News Gothic MT"/>
            </a:endParaRPr>
          </a:p>
        </p:txBody>
      </p:sp>
    </p:spTree>
    <p:extLst>
      <p:ext uri="{BB962C8B-B14F-4D97-AF65-F5344CB8AC3E}">
        <p14:creationId xmlns:p14="http://schemas.microsoft.com/office/powerpoint/2010/main" val="24440665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extShape 1"/>
          <p:cNvSpPr txBox="1"/>
          <p:nvPr/>
        </p:nvSpPr>
        <p:spPr>
          <a:xfrm>
            <a:off x="549360" y="2323084"/>
            <a:ext cx="8042040" cy="1336680"/>
          </a:xfrm>
          <a:prstGeom prst="rect">
            <a:avLst/>
          </a:prstGeom>
        </p:spPr>
        <p:txBody>
          <a:bodyPr anchor="b"/>
          <a:lstStyle/>
          <a:p>
            <a:pPr algn="ctr">
              <a:lnSpc>
                <a:spcPct val="100000"/>
              </a:lnSpc>
            </a:pPr>
            <a:r>
              <a:rPr lang="en-US" sz="4600" dirty="0" smtClean="0">
                <a:solidFill>
                  <a:srgbClr val="2C7C9F"/>
                </a:solidFill>
                <a:latin typeface="News Gothic MT"/>
              </a:rPr>
              <a:t>Multiple Return Values</a:t>
            </a:r>
          </a:p>
        </p:txBody>
      </p:sp>
      <p:sp>
        <p:nvSpPr>
          <p:cNvPr id="46" name="TextShape 2"/>
          <p:cNvSpPr txBox="1"/>
          <p:nvPr/>
        </p:nvSpPr>
        <p:spPr>
          <a:xfrm>
            <a:off x="549360" y="1600200"/>
            <a:ext cx="8042040" cy="434304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80000"/>
              </a:lnSpc>
              <a:buSzPct val="110000"/>
            </a:pPr>
            <a:endParaRPr lang="en-US" sz="2400" dirty="0">
              <a:solidFill>
                <a:srgbClr val="595959"/>
              </a:solidFill>
              <a:latin typeface="News Gothic MT"/>
            </a:endParaRPr>
          </a:p>
          <a:p>
            <a:pPr>
              <a:lnSpc>
                <a:spcPct val="80000"/>
              </a:lnSpc>
              <a:buSzPct val="110000"/>
            </a:pPr>
            <a:endParaRPr lang="en-US" sz="2400" dirty="0" smtClean="0">
              <a:solidFill>
                <a:srgbClr val="595959"/>
              </a:solidFill>
              <a:latin typeface="News Gothic MT"/>
            </a:endParaRPr>
          </a:p>
        </p:txBody>
      </p:sp>
    </p:spTree>
    <p:extLst>
      <p:ext uri="{BB962C8B-B14F-4D97-AF65-F5344CB8AC3E}">
        <p14:creationId xmlns:p14="http://schemas.microsoft.com/office/powerpoint/2010/main" val="4695158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extShape 1"/>
          <p:cNvSpPr txBox="1"/>
          <p:nvPr/>
        </p:nvSpPr>
        <p:spPr>
          <a:xfrm>
            <a:off x="549360" y="107640"/>
            <a:ext cx="8042040" cy="1336680"/>
          </a:xfrm>
          <a:prstGeom prst="rect">
            <a:avLst/>
          </a:prstGeom>
        </p:spPr>
        <p:txBody>
          <a:bodyPr anchor="b"/>
          <a:lstStyle/>
          <a:p>
            <a:pPr algn="ctr">
              <a:lnSpc>
                <a:spcPct val="100000"/>
              </a:lnSpc>
            </a:pPr>
            <a:r>
              <a:rPr lang="en-US" sz="4600" dirty="0" smtClean="0">
                <a:solidFill>
                  <a:srgbClr val="2C7C9F"/>
                </a:solidFill>
                <a:latin typeface="News Gothic MT"/>
              </a:rPr>
              <a:t>Multiple Return Values</a:t>
            </a:r>
            <a:endParaRPr dirty="0"/>
          </a:p>
        </p:txBody>
      </p:sp>
      <p:sp>
        <p:nvSpPr>
          <p:cNvPr id="46" name="TextShape 2"/>
          <p:cNvSpPr txBox="1"/>
          <p:nvPr/>
        </p:nvSpPr>
        <p:spPr>
          <a:xfrm>
            <a:off x="549360" y="1600200"/>
            <a:ext cx="8042040" cy="434304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80000"/>
              </a:lnSpc>
              <a:buSzPct val="110000"/>
            </a:pPr>
            <a:endParaRPr lang="en-US" sz="2400" dirty="0">
              <a:solidFill>
                <a:srgbClr val="595959"/>
              </a:solidFill>
              <a:latin typeface="News Gothic MT"/>
            </a:endParaRPr>
          </a:p>
          <a:p>
            <a:pPr>
              <a:lnSpc>
                <a:spcPct val="80000"/>
              </a:lnSpc>
              <a:buSzPct val="110000"/>
            </a:pPr>
            <a:endParaRPr lang="en-US" sz="2400" dirty="0" smtClean="0">
              <a:solidFill>
                <a:srgbClr val="595959"/>
              </a:solidFill>
              <a:latin typeface="News Gothic MT"/>
            </a:endParaRPr>
          </a:p>
        </p:txBody>
      </p:sp>
      <p:sp>
        <p:nvSpPr>
          <p:cNvPr id="4" name="TextShape 2"/>
          <p:cNvSpPr txBox="1"/>
          <p:nvPr/>
        </p:nvSpPr>
        <p:spPr>
          <a:xfrm>
            <a:off x="701760" y="1752600"/>
            <a:ext cx="8042040" cy="434304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80000"/>
              </a:lnSpc>
              <a:buSzPct val="110000"/>
            </a:pP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Functions in python can return multiple things!</a:t>
            </a:r>
          </a:p>
          <a:p>
            <a:pPr>
              <a:lnSpc>
                <a:spcPct val="80000"/>
              </a:lnSpc>
              <a:buSzPct val="110000"/>
            </a:pPr>
            <a:endParaRPr lang="en-US" sz="2400" dirty="0">
              <a:solidFill>
                <a:srgbClr val="595959"/>
              </a:solidFill>
              <a:latin typeface="News Gothic MT"/>
            </a:endParaRPr>
          </a:p>
          <a:p>
            <a:pPr lvl="1">
              <a:lnSpc>
                <a:spcPct val="80000"/>
              </a:lnSpc>
              <a:buSzPct val="110000"/>
            </a:pPr>
            <a:r>
              <a:rPr lang="en-US" sz="2400" b="1" dirty="0" err="1">
                <a:solidFill>
                  <a:srgbClr val="595959"/>
                </a:solidFill>
                <a:latin typeface="Courier"/>
                <a:cs typeface="Courier"/>
              </a:rPr>
              <a:t>d</a:t>
            </a:r>
            <a:r>
              <a:rPr lang="en-US" sz="2400" b="1" dirty="0" err="1" smtClean="0">
                <a:solidFill>
                  <a:srgbClr val="595959"/>
                </a:solidFill>
                <a:latin typeface="Courier"/>
                <a:cs typeface="Courier"/>
              </a:rPr>
              <a:t>ef</a:t>
            </a:r>
            <a:r>
              <a:rPr lang="en-US" sz="2400" b="1" dirty="0" smtClean="0">
                <a:solidFill>
                  <a:srgbClr val="595959"/>
                </a:solidFill>
                <a:latin typeface="Courier"/>
                <a:cs typeface="Courier"/>
              </a:rPr>
              <a:t> </a:t>
            </a:r>
            <a:r>
              <a:rPr lang="en-US" sz="2400" b="1" dirty="0" err="1" smtClean="0">
                <a:solidFill>
                  <a:srgbClr val="595959"/>
                </a:solidFill>
                <a:latin typeface="Courier"/>
                <a:cs typeface="Courier"/>
              </a:rPr>
              <a:t>myFunction</a:t>
            </a:r>
            <a:r>
              <a:rPr lang="en-US" sz="2400" b="1" dirty="0" smtClean="0">
                <a:solidFill>
                  <a:srgbClr val="595959"/>
                </a:solidFill>
                <a:latin typeface="Courier"/>
                <a:cs typeface="Courier"/>
              </a:rPr>
              <a:t>(arg1, arg2):</a:t>
            </a:r>
          </a:p>
          <a:p>
            <a:pPr lvl="1">
              <a:lnSpc>
                <a:spcPct val="80000"/>
              </a:lnSpc>
              <a:buSzPct val="110000"/>
            </a:pPr>
            <a:r>
              <a:rPr lang="en-US" sz="2400" b="1" dirty="0">
                <a:solidFill>
                  <a:srgbClr val="595959"/>
                </a:solidFill>
                <a:latin typeface="Courier"/>
                <a:cs typeface="Courier"/>
              </a:rPr>
              <a:t>	</a:t>
            </a:r>
            <a:r>
              <a:rPr lang="en-US" sz="2400" b="1" dirty="0" smtClean="0">
                <a:solidFill>
                  <a:srgbClr val="595959"/>
                </a:solidFill>
                <a:latin typeface="Courier"/>
                <a:cs typeface="Courier"/>
              </a:rPr>
              <a:t># Some stuff happens here</a:t>
            </a:r>
          </a:p>
          <a:p>
            <a:pPr lvl="1">
              <a:lnSpc>
                <a:spcPct val="80000"/>
              </a:lnSpc>
              <a:buSzPct val="110000"/>
            </a:pPr>
            <a:r>
              <a:rPr lang="en-US" sz="2400" b="1" dirty="0">
                <a:solidFill>
                  <a:srgbClr val="595959"/>
                </a:solidFill>
                <a:latin typeface="Courier"/>
                <a:cs typeface="Courier"/>
              </a:rPr>
              <a:t>	</a:t>
            </a:r>
            <a:r>
              <a:rPr lang="en-US" sz="2400" b="1" dirty="0" smtClean="0">
                <a:solidFill>
                  <a:srgbClr val="595959"/>
                </a:solidFill>
                <a:latin typeface="Courier"/>
                <a:cs typeface="Courier"/>
              </a:rPr>
              <a:t>return var1, var2, var3</a:t>
            </a:r>
          </a:p>
          <a:p>
            <a:pPr lvl="1">
              <a:lnSpc>
                <a:spcPct val="80000"/>
              </a:lnSpc>
              <a:buSzPct val="110000"/>
            </a:pPr>
            <a:endParaRPr lang="en-US" sz="2400" b="1" dirty="0">
              <a:solidFill>
                <a:srgbClr val="595959"/>
              </a:solidFill>
              <a:latin typeface="Courier"/>
              <a:cs typeface="Courier"/>
            </a:endParaRPr>
          </a:p>
          <a:p>
            <a:pPr lvl="1">
              <a:lnSpc>
                <a:spcPct val="80000"/>
              </a:lnSpc>
              <a:buSzPct val="110000"/>
            </a:pPr>
            <a:endParaRPr lang="en-US" sz="2400" b="1" dirty="0" smtClean="0">
              <a:solidFill>
                <a:srgbClr val="595959"/>
              </a:solidFill>
              <a:latin typeface="Courier"/>
              <a:cs typeface="Courier"/>
            </a:endParaRPr>
          </a:p>
          <a:p>
            <a:pPr lvl="1">
              <a:lnSpc>
                <a:spcPct val="80000"/>
              </a:lnSpc>
              <a:buSzPct val="110000"/>
            </a:pPr>
            <a:r>
              <a:rPr lang="en-US" sz="2400" b="1" dirty="0" err="1" smtClean="0">
                <a:solidFill>
                  <a:srgbClr val="595959"/>
                </a:solidFill>
                <a:latin typeface="Courier"/>
                <a:cs typeface="Courier"/>
              </a:rPr>
              <a:t>def</a:t>
            </a:r>
            <a:r>
              <a:rPr lang="en-US" sz="2400" b="1" dirty="0" smtClean="0">
                <a:solidFill>
                  <a:srgbClr val="595959"/>
                </a:solidFill>
                <a:latin typeface="Courier"/>
                <a:cs typeface="Courier"/>
              </a:rPr>
              <a:t> main():</a:t>
            </a:r>
          </a:p>
          <a:p>
            <a:pPr lvl="1">
              <a:lnSpc>
                <a:spcPct val="80000"/>
              </a:lnSpc>
              <a:buSzPct val="110000"/>
            </a:pPr>
            <a:r>
              <a:rPr lang="en-US" sz="2400" b="1" dirty="0">
                <a:solidFill>
                  <a:srgbClr val="595959"/>
                </a:solidFill>
                <a:latin typeface="Courier"/>
                <a:cs typeface="Courier"/>
              </a:rPr>
              <a:t>	</a:t>
            </a:r>
            <a:r>
              <a:rPr lang="en-US" sz="2400" b="1" dirty="0" smtClean="0">
                <a:solidFill>
                  <a:srgbClr val="595959"/>
                </a:solidFill>
                <a:latin typeface="Courier"/>
                <a:cs typeface="Courier"/>
              </a:rPr>
              <a:t>r1, r2, r3 = </a:t>
            </a:r>
            <a:r>
              <a:rPr lang="en-US" sz="2400" b="1" dirty="0" err="1" smtClean="0">
                <a:solidFill>
                  <a:srgbClr val="595959"/>
                </a:solidFill>
                <a:latin typeface="Courier"/>
                <a:cs typeface="Courier"/>
              </a:rPr>
              <a:t>myFunction</a:t>
            </a:r>
            <a:r>
              <a:rPr lang="en-US" sz="2400" b="1" dirty="0" smtClean="0">
                <a:solidFill>
                  <a:srgbClr val="595959"/>
                </a:solidFill>
                <a:latin typeface="Courier"/>
                <a:cs typeface="Courier"/>
              </a:rPr>
              <a:t>(1, 2)</a:t>
            </a:r>
            <a:endParaRPr lang="en-US" sz="2400" b="1" dirty="0">
              <a:solidFill>
                <a:srgbClr val="595959"/>
              </a:solidFill>
              <a:latin typeface="Courier"/>
              <a:cs typeface="Courier"/>
            </a:endParaRPr>
          </a:p>
          <a:p>
            <a:pPr>
              <a:lnSpc>
                <a:spcPct val="80000"/>
              </a:lnSpc>
              <a:buSzPct val="110000"/>
            </a:pPr>
            <a:endParaRPr lang="en-US" sz="2400" dirty="0" smtClean="0">
              <a:solidFill>
                <a:srgbClr val="595959"/>
              </a:solidFill>
              <a:latin typeface="News Gothic MT"/>
            </a:endParaRPr>
          </a:p>
          <a:p>
            <a:pPr>
              <a:lnSpc>
                <a:spcPct val="80000"/>
              </a:lnSpc>
              <a:buSzPct val="110000"/>
            </a:pPr>
            <a:endParaRPr lang="en-US" sz="2400" dirty="0">
              <a:solidFill>
                <a:srgbClr val="595959"/>
              </a:solidFill>
              <a:latin typeface="News Gothic MT"/>
            </a:endParaRPr>
          </a:p>
          <a:p>
            <a:pPr>
              <a:lnSpc>
                <a:spcPct val="80000"/>
              </a:lnSpc>
              <a:buSzPct val="110000"/>
            </a:pPr>
            <a:endParaRPr lang="en-US" sz="2400" dirty="0" smtClean="0">
              <a:solidFill>
                <a:srgbClr val="595959"/>
              </a:solidFill>
              <a:latin typeface="News Gothic MT"/>
            </a:endParaRPr>
          </a:p>
          <a:p>
            <a:pPr>
              <a:lnSpc>
                <a:spcPct val="80000"/>
              </a:lnSpc>
              <a:buSzPct val="110000"/>
            </a:pPr>
            <a:endParaRPr lang="en-US" sz="2400" dirty="0">
              <a:solidFill>
                <a:srgbClr val="595959"/>
              </a:solidFill>
              <a:latin typeface="News Gothic MT"/>
            </a:endParaRPr>
          </a:p>
          <a:p>
            <a:pPr>
              <a:lnSpc>
                <a:spcPct val="80000"/>
              </a:lnSpc>
              <a:buSzPct val="110000"/>
            </a:pPr>
            <a:endParaRPr lang="en-US" sz="2400" dirty="0" smtClean="0">
              <a:solidFill>
                <a:srgbClr val="595959"/>
              </a:solidFill>
              <a:latin typeface="News Gothic MT"/>
            </a:endParaRPr>
          </a:p>
        </p:txBody>
      </p:sp>
    </p:spTree>
    <p:extLst>
      <p:ext uri="{BB962C8B-B14F-4D97-AF65-F5344CB8AC3E}">
        <p14:creationId xmlns:p14="http://schemas.microsoft.com/office/powerpoint/2010/main" val="5964396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extShape 1"/>
          <p:cNvSpPr txBox="1"/>
          <p:nvPr/>
        </p:nvSpPr>
        <p:spPr>
          <a:xfrm>
            <a:off x="549360" y="2323084"/>
            <a:ext cx="8042040" cy="1336680"/>
          </a:xfrm>
          <a:prstGeom prst="rect">
            <a:avLst/>
          </a:prstGeom>
        </p:spPr>
        <p:txBody>
          <a:bodyPr anchor="b"/>
          <a:lstStyle/>
          <a:p>
            <a:pPr algn="ctr">
              <a:lnSpc>
                <a:spcPct val="100000"/>
              </a:lnSpc>
            </a:pPr>
            <a:r>
              <a:rPr lang="en-US" sz="4600" dirty="0" smtClean="0">
                <a:solidFill>
                  <a:srgbClr val="2C7C9F"/>
                </a:solidFill>
                <a:latin typeface="News Gothic MT"/>
              </a:rPr>
              <a:t>Global Variables</a:t>
            </a:r>
          </a:p>
        </p:txBody>
      </p:sp>
      <p:sp>
        <p:nvSpPr>
          <p:cNvPr id="46" name="TextShape 2"/>
          <p:cNvSpPr txBox="1"/>
          <p:nvPr/>
        </p:nvSpPr>
        <p:spPr>
          <a:xfrm>
            <a:off x="549360" y="1600200"/>
            <a:ext cx="8042040" cy="434304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80000"/>
              </a:lnSpc>
              <a:buSzPct val="110000"/>
            </a:pPr>
            <a:endParaRPr lang="en-US" sz="2400" dirty="0">
              <a:solidFill>
                <a:srgbClr val="595959"/>
              </a:solidFill>
              <a:latin typeface="News Gothic MT"/>
            </a:endParaRPr>
          </a:p>
          <a:p>
            <a:pPr>
              <a:lnSpc>
                <a:spcPct val="80000"/>
              </a:lnSpc>
              <a:buSzPct val="110000"/>
            </a:pPr>
            <a:endParaRPr lang="en-US" sz="2400" dirty="0" smtClean="0">
              <a:solidFill>
                <a:srgbClr val="595959"/>
              </a:solidFill>
              <a:latin typeface="News Gothic MT"/>
            </a:endParaRPr>
          </a:p>
        </p:txBody>
      </p:sp>
    </p:spTree>
    <p:extLst>
      <p:ext uri="{BB962C8B-B14F-4D97-AF65-F5344CB8AC3E}">
        <p14:creationId xmlns:p14="http://schemas.microsoft.com/office/powerpoint/2010/main" val="31745564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extShape 1"/>
          <p:cNvSpPr txBox="1"/>
          <p:nvPr/>
        </p:nvSpPr>
        <p:spPr>
          <a:xfrm>
            <a:off x="549360" y="107640"/>
            <a:ext cx="8042040" cy="1336680"/>
          </a:xfrm>
          <a:prstGeom prst="rect">
            <a:avLst/>
          </a:prstGeom>
        </p:spPr>
        <p:txBody>
          <a:bodyPr anchor="b"/>
          <a:lstStyle/>
          <a:p>
            <a:pPr algn="ctr">
              <a:lnSpc>
                <a:spcPct val="100000"/>
              </a:lnSpc>
            </a:pPr>
            <a:r>
              <a:rPr lang="en-US" sz="4600" dirty="0" smtClean="0">
                <a:solidFill>
                  <a:srgbClr val="2C7C9F"/>
                </a:solidFill>
                <a:latin typeface="News Gothic MT"/>
              </a:rPr>
              <a:t>Global Variables</a:t>
            </a:r>
            <a:endParaRPr dirty="0"/>
          </a:p>
        </p:txBody>
      </p:sp>
      <p:sp>
        <p:nvSpPr>
          <p:cNvPr id="46" name="TextShape 2"/>
          <p:cNvSpPr txBox="1"/>
          <p:nvPr/>
        </p:nvSpPr>
        <p:spPr>
          <a:xfrm>
            <a:off x="549360" y="1600200"/>
            <a:ext cx="8042040" cy="434304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80000"/>
              </a:lnSpc>
              <a:buSzPct val="110000"/>
            </a:pPr>
            <a:endParaRPr lang="en-US" sz="2400" dirty="0">
              <a:solidFill>
                <a:srgbClr val="595959"/>
              </a:solidFill>
              <a:latin typeface="News Gothic MT"/>
            </a:endParaRPr>
          </a:p>
          <a:p>
            <a:pPr>
              <a:lnSpc>
                <a:spcPct val="80000"/>
              </a:lnSpc>
              <a:buSzPct val="110000"/>
            </a:pPr>
            <a:endParaRPr lang="en-US" sz="2400" dirty="0" smtClean="0">
              <a:solidFill>
                <a:srgbClr val="595959"/>
              </a:solidFill>
              <a:latin typeface="News Gothic MT"/>
            </a:endParaRPr>
          </a:p>
        </p:txBody>
      </p:sp>
      <p:sp>
        <p:nvSpPr>
          <p:cNvPr id="4" name="TextShape 2"/>
          <p:cNvSpPr txBox="1"/>
          <p:nvPr/>
        </p:nvSpPr>
        <p:spPr>
          <a:xfrm>
            <a:off x="701760" y="1752600"/>
            <a:ext cx="8042040" cy="434304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80000"/>
              </a:lnSpc>
              <a:buSzPct val="110000"/>
            </a:pP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Earlier in class we mentioned you can have global constants!</a:t>
            </a:r>
          </a:p>
          <a:p>
            <a:pPr>
              <a:lnSpc>
                <a:spcPct val="80000"/>
              </a:lnSpc>
              <a:buSzPct val="110000"/>
            </a:pPr>
            <a:endParaRPr lang="en-US" sz="2400" dirty="0">
              <a:solidFill>
                <a:srgbClr val="595959"/>
              </a:solidFill>
              <a:latin typeface="News Gothic MT"/>
            </a:endParaRPr>
          </a:p>
          <a:p>
            <a:pPr>
              <a:lnSpc>
                <a:spcPct val="80000"/>
              </a:lnSpc>
              <a:buSzPct val="110000"/>
            </a:pPr>
            <a:endParaRPr lang="en-US" sz="2400" dirty="0">
              <a:solidFill>
                <a:srgbClr val="595959"/>
              </a:solidFill>
              <a:latin typeface="News Gothic MT"/>
            </a:endParaRPr>
          </a:p>
          <a:p>
            <a:pPr lvl="1">
              <a:lnSpc>
                <a:spcPct val="80000"/>
              </a:lnSpc>
              <a:buSzPct val="110000"/>
            </a:pPr>
            <a:r>
              <a:rPr lang="en-US" sz="2400" b="1" dirty="0" smtClean="0">
                <a:solidFill>
                  <a:srgbClr val="595959"/>
                </a:solidFill>
                <a:latin typeface="Courier"/>
                <a:cs typeface="Courier"/>
              </a:rPr>
              <a:t>PI = 3.14</a:t>
            </a:r>
          </a:p>
          <a:p>
            <a:pPr lvl="1">
              <a:lnSpc>
                <a:spcPct val="80000"/>
              </a:lnSpc>
              <a:buSzPct val="110000"/>
            </a:pPr>
            <a:endParaRPr lang="en-US" sz="2400" b="1" dirty="0">
              <a:solidFill>
                <a:srgbClr val="595959"/>
              </a:solidFill>
              <a:latin typeface="Courier"/>
              <a:cs typeface="Courier"/>
            </a:endParaRPr>
          </a:p>
          <a:p>
            <a:pPr lvl="1">
              <a:lnSpc>
                <a:spcPct val="80000"/>
              </a:lnSpc>
              <a:buSzPct val="110000"/>
            </a:pPr>
            <a:r>
              <a:rPr lang="en-US" sz="2400" b="1" dirty="0" err="1" smtClean="0">
                <a:solidFill>
                  <a:srgbClr val="595959"/>
                </a:solidFill>
                <a:latin typeface="Courier"/>
                <a:cs typeface="Courier"/>
              </a:rPr>
              <a:t>def</a:t>
            </a:r>
            <a:r>
              <a:rPr lang="en-US" sz="2400" b="1" dirty="0" smtClean="0">
                <a:solidFill>
                  <a:srgbClr val="595959"/>
                </a:solidFill>
                <a:latin typeface="Courier"/>
                <a:cs typeface="Courier"/>
              </a:rPr>
              <a:t> area(radius):</a:t>
            </a:r>
          </a:p>
          <a:p>
            <a:pPr lvl="1">
              <a:lnSpc>
                <a:spcPct val="80000"/>
              </a:lnSpc>
              <a:buSzPct val="110000"/>
            </a:pPr>
            <a:r>
              <a:rPr lang="en-US" sz="2400" b="1" dirty="0">
                <a:solidFill>
                  <a:srgbClr val="595959"/>
                </a:solidFill>
                <a:latin typeface="Courier"/>
                <a:cs typeface="Courier"/>
              </a:rPr>
              <a:t>	</a:t>
            </a:r>
            <a:r>
              <a:rPr lang="en-US" sz="2400" b="1" dirty="0" smtClean="0">
                <a:solidFill>
                  <a:srgbClr val="595959"/>
                </a:solidFill>
                <a:latin typeface="Courier"/>
                <a:cs typeface="Courier"/>
              </a:rPr>
              <a:t>return PI * (radius ** 2)</a:t>
            </a:r>
          </a:p>
          <a:p>
            <a:pPr>
              <a:lnSpc>
                <a:spcPct val="80000"/>
              </a:lnSpc>
              <a:buSzPct val="110000"/>
            </a:pPr>
            <a:endParaRPr lang="en-US" sz="2400" dirty="0">
              <a:solidFill>
                <a:srgbClr val="595959"/>
              </a:solidFill>
              <a:latin typeface="Courier"/>
              <a:cs typeface="Courier"/>
            </a:endParaRPr>
          </a:p>
          <a:p>
            <a:pPr>
              <a:lnSpc>
                <a:spcPct val="80000"/>
              </a:lnSpc>
              <a:buSzPct val="110000"/>
            </a:pP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These variables are visible anywhere in the program.</a:t>
            </a:r>
            <a:endParaRPr lang="en-US" sz="2400" dirty="0">
              <a:solidFill>
                <a:srgbClr val="595959"/>
              </a:solidFill>
              <a:latin typeface="News Gothic MT"/>
            </a:endParaRPr>
          </a:p>
          <a:p>
            <a:pPr>
              <a:lnSpc>
                <a:spcPct val="80000"/>
              </a:lnSpc>
              <a:buSzPct val="110000"/>
            </a:pPr>
            <a:endParaRPr lang="en-US" sz="2400" dirty="0">
              <a:solidFill>
                <a:srgbClr val="595959"/>
              </a:solidFill>
              <a:latin typeface="Courier"/>
              <a:cs typeface="Courier"/>
            </a:endParaRPr>
          </a:p>
          <a:p>
            <a:pPr>
              <a:lnSpc>
                <a:spcPct val="80000"/>
              </a:lnSpc>
              <a:buSzPct val="110000"/>
            </a:pPr>
            <a:endParaRPr lang="en-US" sz="2400" dirty="0">
              <a:solidFill>
                <a:srgbClr val="595959"/>
              </a:solidFill>
              <a:latin typeface="News Gothic MT"/>
            </a:endParaRPr>
          </a:p>
          <a:p>
            <a:pPr>
              <a:lnSpc>
                <a:spcPct val="80000"/>
              </a:lnSpc>
              <a:buSzPct val="110000"/>
            </a:pPr>
            <a:endParaRPr lang="en-US" sz="2400" dirty="0" smtClean="0">
              <a:solidFill>
                <a:srgbClr val="595959"/>
              </a:solidFill>
              <a:latin typeface="News Gothic MT"/>
            </a:endParaRPr>
          </a:p>
          <a:p>
            <a:pPr>
              <a:lnSpc>
                <a:spcPct val="80000"/>
              </a:lnSpc>
              <a:buSzPct val="110000"/>
            </a:pPr>
            <a:endParaRPr lang="en-US" sz="2400" dirty="0">
              <a:solidFill>
                <a:srgbClr val="595959"/>
              </a:solidFill>
              <a:latin typeface="News Gothic MT"/>
            </a:endParaRPr>
          </a:p>
          <a:p>
            <a:pPr>
              <a:lnSpc>
                <a:spcPct val="80000"/>
              </a:lnSpc>
              <a:buSzPct val="110000"/>
            </a:pPr>
            <a:endParaRPr lang="en-US" sz="2400" dirty="0" smtClean="0">
              <a:solidFill>
                <a:srgbClr val="595959"/>
              </a:solidFill>
              <a:latin typeface="News Gothic MT"/>
            </a:endParaRPr>
          </a:p>
          <a:p>
            <a:pPr>
              <a:lnSpc>
                <a:spcPct val="80000"/>
              </a:lnSpc>
              <a:buSzPct val="110000"/>
            </a:pPr>
            <a:endParaRPr lang="en-US" sz="2400" dirty="0">
              <a:solidFill>
                <a:srgbClr val="595959"/>
              </a:solidFill>
              <a:latin typeface="News Gothic MT"/>
            </a:endParaRPr>
          </a:p>
          <a:p>
            <a:pPr>
              <a:lnSpc>
                <a:spcPct val="80000"/>
              </a:lnSpc>
              <a:buSzPct val="110000"/>
            </a:pPr>
            <a:endParaRPr lang="en-US" sz="2400" dirty="0" smtClean="0">
              <a:solidFill>
                <a:srgbClr val="595959"/>
              </a:solidFill>
              <a:latin typeface="News Gothic MT"/>
            </a:endParaRPr>
          </a:p>
        </p:txBody>
      </p:sp>
    </p:spTree>
    <p:extLst>
      <p:ext uri="{BB962C8B-B14F-4D97-AF65-F5344CB8AC3E}">
        <p14:creationId xmlns:p14="http://schemas.microsoft.com/office/powerpoint/2010/main" val="5860510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extShape 1"/>
          <p:cNvSpPr txBox="1"/>
          <p:nvPr/>
        </p:nvSpPr>
        <p:spPr>
          <a:xfrm>
            <a:off x="549360" y="107640"/>
            <a:ext cx="8042040" cy="1336680"/>
          </a:xfrm>
          <a:prstGeom prst="rect">
            <a:avLst/>
          </a:prstGeom>
        </p:spPr>
        <p:txBody>
          <a:bodyPr anchor="b"/>
          <a:lstStyle/>
          <a:p>
            <a:pPr algn="ctr">
              <a:lnSpc>
                <a:spcPct val="100000"/>
              </a:lnSpc>
            </a:pPr>
            <a:r>
              <a:rPr lang="en-US" sz="4600" dirty="0" smtClean="0">
                <a:solidFill>
                  <a:srgbClr val="2C7C9F"/>
                </a:solidFill>
                <a:latin typeface="News Gothic MT"/>
              </a:rPr>
              <a:t>Global Variables</a:t>
            </a:r>
            <a:endParaRPr dirty="0"/>
          </a:p>
        </p:txBody>
      </p:sp>
      <p:sp>
        <p:nvSpPr>
          <p:cNvPr id="46" name="TextShape 2"/>
          <p:cNvSpPr txBox="1"/>
          <p:nvPr/>
        </p:nvSpPr>
        <p:spPr>
          <a:xfrm>
            <a:off x="549360" y="1600200"/>
            <a:ext cx="8042040" cy="434304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80000"/>
              </a:lnSpc>
              <a:buSzPct val="110000"/>
            </a:pPr>
            <a:endParaRPr lang="en-US" sz="2400" dirty="0">
              <a:solidFill>
                <a:srgbClr val="595959"/>
              </a:solidFill>
              <a:latin typeface="News Gothic MT"/>
            </a:endParaRPr>
          </a:p>
          <a:p>
            <a:pPr>
              <a:lnSpc>
                <a:spcPct val="80000"/>
              </a:lnSpc>
              <a:buSzPct val="110000"/>
            </a:pPr>
            <a:endParaRPr lang="en-US" sz="2400" dirty="0" smtClean="0">
              <a:solidFill>
                <a:srgbClr val="595959"/>
              </a:solidFill>
              <a:latin typeface="News Gothic MT"/>
            </a:endParaRPr>
          </a:p>
        </p:txBody>
      </p:sp>
      <p:sp>
        <p:nvSpPr>
          <p:cNvPr id="4" name="TextShape 2"/>
          <p:cNvSpPr txBox="1"/>
          <p:nvPr/>
        </p:nvSpPr>
        <p:spPr>
          <a:xfrm>
            <a:off x="701760" y="1752600"/>
            <a:ext cx="8042040" cy="434304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80000"/>
              </a:lnSpc>
              <a:buSzPct val="110000"/>
            </a:pP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What happens here?</a:t>
            </a:r>
            <a:endParaRPr lang="en-US" sz="2400" dirty="0">
              <a:solidFill>
                <a:srgbClr val="595959"/>
              </a:solidFill>
              <a:latin typeface="News Gothic MT"/>
            </a:endParaRPr>
          </a:p>
          <a:p>
            <a:pPr>
              <a:lnSpc>
                <a:spcPct val="80000"/>
              </a:lnSpc>
              <a:buSzPct val="110000"/>
            </a:pPr>
            <a:endParaRPr lang="en-US" sz="2400" dirty="0">
              <a:solidFill>
                <a:srgbClr val="595959"/>
              </a:solidFill>
              <a:latin typeface="News Gothic MT"/>
            </a:endParaRPr>
          </a:p>
          <a:p>
            <a:pPr lvl="1">
              <a:lnSpc>
                <a:spcPct val="80000"/>
              </a:lnSpc>
              <a:buSzPct val="110000"/>
            </a:pPr>
            <a:r>
              <a:rPr lang="en-US" sz="2400" b="1" dirty="0" smtClean="0">
                <a:solidFill>
                  <a:srgbClr val="595959"/>
                </a:solidFill>
                <a:latin typeface="Courier"/>
                <a:cs typeface="Courier"/>
              </a:rPr>
              <a:t>PI = 3.14</a:t>
            </a:r>
          </a:p>
          <a:p>
            <a:pPr lvl="1">
              <a:lnSpc>
                <a:spcPct val="80000"/>
              </a:lnSpc>
              <a:buSzPct val="110000"/>
            </a:pPr>
            <a:endParaRPr lang="en-US" sz="2400" b="1" dirty="0">
              <a:solidFill>
                <a:srgbClr val="595959"/>
              </a:solidFill>
              <a:latin typeface="Courier"/>
              <a:cs typeface="Courier"/>
            </a:endParaRPr>
          </a:p>
          <a:p>
            <a:pPr lvl="1">
              <a:lnSpc>
                <a:spcPct val="80000"/>
              </a:lnSpc>
              <a:buSzPct val="110000"/>
            </a:pPr>
            <a:r>
              <a:rPr lang="en-US" sz="2400" b="1" dirty="0" err="1" smtClean="0">
                <a:solidFill>
                  <a:srgbClr val="595959"/>
                </a:solidFill>
                <a:latin typeface="Courier"/>
                <a:cs typeface="Courier"/>
              </a:rPr>
              <a:t>def</a:t>
            </a:r>
            <a:r>
              <a:rPr lang="en-US" sz="2400" b="1" dirty="0" smtClean="0">
                <a:solidFill>
                  <a:srgbClr val="595959"/>
                </a:solidFill>
                <a:latin typeface="Courier"/>
                <a:cs typeface="Courier"/>
              </a:rPr>
              <a:t> area(radius):</a:t>
            </a:r>
          </a:p>
          <a:p>
            <a:pPr lvl="1">
              <a:lnSpc>
                <a:spcPct val="80000"/>
              </a:lnSpc>
              <a:buSzPct val="110000"/>
            </a:pPr>
            <a:r>
              <a:rPr lang="en-US" sz="2400" b="1" dirty="0">
                <a:solidFill>
                  <a:srgbClr val="595959"/>
                </a:solidFill>
                <a:latin typeface="Courier"/>
                <a:cs typeface="Courier"/>
              </a:rPr>
              <a:t>	</a:t>
            </a:r>
            <a:r>
              <a:rPr lang="en-US" sz="2400" b="1" dirty="0" smtClean="0">
                <a:solidFill>
                  <a:srgbClr val="595959"/>
                </a:solidFill>
                <a:latin typeface="Courier"/>
                <a:cs typeface="Courier"/>
              </a:rPr>
              <a:t>return PI * (radius ** 2)</a:t>
            </a:r>
          </a:p>
          <a:p>
            <a:pPr lvl="1">
              <a:lnSpc>
                <a:spcPct val="80000"/>
              </a:lnSpc>
              <a:buSzPct val="110000"/>
            </a:pPr>
            <a:endParaRPr lang="en-US" sz="2400" b="1" dirty="0">
              <a:solidFill>
                <a:srgbClr val="595959"/>
              </a:solidFill>
              <a:latin typeface="Courier"/>
              <a:cs typeface="Courier"/>
            </a:endParaRPr>
          </a:p>
          <a:p>
            <a:pPr lvl="1">
              <a:lnSpc>
                <a:spcPct val="80000"/>
              </a:lnSpc>
              <a:buSzPct val="110000"/>
            </a:pPr>
            <a:r>
              <a:rPr lang="en-US" sz="2400" b="1" dirty="0" err="1" smtClean="0">
                <a:solidFill>
                  <a:srgbClr val="595959"/>
                </a:solidFill>
                <a:latin typeface="Courier"/>
                <a:cs typeface="Courier"/>
              </a:rPr>
              <a:t>def</a:t>
            </a:r>
            <a:r>
              <a:rPr lang="en-US" sz="2400" b="1" dirty="0" smtClean="0">
                <a:solidFill>
                  <a:srgbClr val="595959"/>
                </a:solidFill>
                <a:latin typeface="Courier"/>
                <a:cs typeface="Courier"/>
              </a:rPr>
              <a:t> main():</a:t>
            </a:r>
          </a:p>
          <a:p>
            <a:pPr lvl="1">
              <a:lnSpc>
                <a:spcPct val="80000"/>
              </a:lnSpc>
              <a:buSzPct val="110000"/>
            </a:pPr>
            <a:r>
              <a:rPr lang="en-US" sz="2400" b="1" dirty="0" smtClean="0">
                <a:solidFill>
                  <a:srgbClr val="595959"/>
                </a:solidFill>
                <a:latin typeface="Courier"/>
                <a:cs typeface="Courier"/>
              </a:rPr>
              <a:t>	PI = 10</a:t>
            </a:r>
          </a:p>
          <a:p>
            <a:pPr lvl="1">
              <a:lnSpc>
                <a:spcPct val="80000"/>
              </a:lnSpc>
              <a:buSzPct val="110000"/>
            </a:pPr>
            <a:r>
              <a:rPr lang="en-US" sz="2400" b="1" dirty="0">
                <a:solidFill>
                  <a:srgbClr val="595959"/>
                </a:solidFill>
                <a:latin typeface="Courier"/>
                <a:cs typeface="Courier"/>
              </a:rPr>
              <a:t>	</a:t>
            </a:r>
            <a:r>
              <a:rPr lang="en-US" sz="2400" b="1" dirty="0" smtClean="0">
                <a:solidFill>
                  <a:srgbClr val="595959"/>
                </a:solidFill>
                <a:latin typeface="Courier"/>
                <a:cs typeface="Courier"/>
              </a:rPr>
              <a:t>print(PI)</a:t>
            </a:r>
          </a:p>
          <a:p>
            <a:pPr>
              <a:lnSpc>
                <a:spcPct val="80000"/>
              </a:lnSpc>
              <a:buSzPct val="110000"/>
            </a:pPr>
            <a:endParaRPr lang="en-US" sz="2400" dirty="0">
              <a:solidFill>
                <a:srgbClr val="595959"/>
              </a:solidFill>
              <a:latin typeface="Courier"/>
              <a:cs typeface="Courier"/>
            </a:endParaRPr>
          </a:p>
          <a:p>
            <a:pPr>
              <a:lnSpc>
                <a:spcPct val="80000"/>
              </a:lnSpc>
              <a:buSzPct val="110000"/>
            </a:pPr>
            <a:r>
              <a:rPr lang="en-US" sz="2400" dirty="0" smtClean="0">
                <a:solidFill>
                  <a:srgbClr val="FF0000"/>
                </a:solidFill>
                <a:latin typeface="News Gothic MT"/>
              </a:rPr>
              <a:t>This makes a new variable, also called PI, that lives in main.  The original PI is unchanged.  The new PI overshadows the old one.</a:t>
            </a:r>
            <a:endParaRPr lang="en-US" sz="2400" dirty="0">
              <a:solidFill>
                <a:srgbClr val="FF0000"/>
              </a:solidFill>
              <a:latin typeface="News Gothic MT"/>
            </a:endParaRPr>
          </a:p>
          <a:p>
            <a:pPr>
              <a:lnSpc>
                <a:spcPct val="80000"/>
              </a:lnSpc>
              <a:buSzPct val="110000"/>
            </a:pPr>
            <a:endParaRPr lang="en-US" sz="2400" dirty="0">
              <a:solidFill>
                <a:srgbClr val="595959"/>
              </a:solidFill>
              <a:latin typeface="News Gothic MT"/>
            </a:endParaRPr>
          </a:p>
          <a:p>
            <a:pPr>
              <a:lnSpc>
                <a:spcPct val="80000"/>
              </a:lnSpc>
              <a:buSzPct val="110000"/>
            </a:pPr>
            <a:endParaRPr lang="en-US" sz="2400" dirty="0">
              <a:solidFill>
                <a:srgbClr val="595959"/>
              </a:solidFill>
              <a:latin typeface="Courier"/>
              <a:cs typeface="Courier"/>
            </a:endParaRPr>
          </a:p>
          <a:p>
            <a:pPr>
              <a:lnSpc>
                <a:spcPct val="80000"/>
              </a:lnSpc>
              <a:buSzPct val="110000"/>
            </a:pPr>
            <a:endParaRPr lang="en-US" sz="2400" dirty="0">
              <a:solidFill>
                <a:srgbClr val="595959"/>
              </a:solidFill>
              <a:latin typeface="News Gothic MT"/>
            </a:endParaRPr>
          </a:p>
          <a:p>
            <a:pPr>
              <a:lnSpc>
                <a:spcPct val="80000"/>
              </a:lnSpc>
              <a:buSzPct val="110000"/>
            </a:pPr>
            <a:endParaRPr lang="en-US" sz="2400" dirty="0" smtClean="0">
              <a:solidFill>
                <a:srgbClr val="595959"/>
              </a:solidFill>
              <a:latin typeface="News Gothic MT"/>
            </a:endParaRPr>
          </a:p>
          <a:p>
            <a:pPr>
              <a:lnSpc>
                <a:spcPct val="80000"/>
              </a:lnSpc>
              <a:buSzPct val="110000"/>
            </a:pPr>
            <a:endParaRPr lang="en-US" sz="2400" dirty="0">
              <a:solidFill>
                <a:srgbClr val="595959"/>
              </a:solidFill>
              <a:latin typeface="News Gothic MT"/>
            </a:endParaRPr>
          </a:p>
          <a:p>
            <a:pPr>
              <a:lnSpc>
                <a:spcPct val="80000"/>
              </a:lnSpc>
              <a:buSzPct val="110000"/>
            </a:pPr>
            <a:endParaRPr lang="en-US" sz="2400" dirty="0" smtClean="0">
              <a:solidFill>
                <a:srgbClr val="595959"/>
              </a:solidFill>
              <a:latin typeface="News Gothic MT"/>
            </a:endParaRPr>
          </a:p>
          <a:p>
            <a:pPr>
              <a:lnSpc>
                <a:spcPct val="80000"/>
              </a:lnSpc>
              <a:buSzPct val="110000"/>
            </a:pPr>
            <a:endParaRPr lang="en-US" sz="2400" dirty="0">
              <a:solidFill>
                <a:srgbClr val="595959"/>
              </a:solidFill>
              <a:latin typeface="News Gothic MT"/>
            </a:endParaRPr>
          </a:p>
          <a:p>
            <a:pPr>
              <a:lnSpc>
                <a:spcPct val="80000"/>
              </a:lnSpc>
              <a:buSzPct val="110000"/>
            </a:pPr>
            <a:endParaRPr lang="en-US" sz="2400" dirty="0" smtClean="0">
              <a:solidFill>
                <a:srgbClr val="595959"/>
              </a:solidFill>
              <a:latin typeface="News Gothic MT"/>
            </a:endParaRPr>
          </a:p>
        </p:txBody>
      </p:sp>
    </p:spTree>
    <p:extLst>
      <p:ext uri="{BB962C8B-B14F-4D97-AF65-F5344CB8AC3E}">
        <p14:creationId xmlns:p14="http://schemas.microsoft.com/office/powerpoint/2010/main" val="10286971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extShape 1"/>
          <p:cNvSpPr txBox="1"/>
          <p:nvPr/>
        </p:nvSpPr>
        <p:spPr>
          <a:xfrm>
            <a:off x="549360" y="107640"/>
            <a:ext cx="8042040" cy="1336680"/>
          </a:xfrm>
          <a:prstGeom prst="rect">
            <a:avLst/>
          </a:prstGeom>
        </p:spPr>
        <p:txBody>
          <a:bodyPr anchor="b"/>
          <a:lstStyle/>
          <a:p>
            <a:pPr algn="ctr">
              <a:lnSpc>
                <a:spcPct val="100000"/>
              </a:lnSpc>
            </a:pPr>
            <a:r>
              <a:rPr lang="en-US" sz="4600" dirty="0" smtClean="0">
                <a:solidFill>
                  <a:srgbClr val="2C7C9F"/>
                </a:solidFill>
                <a:latin typeface="News Gothic MT"/>
              </a:rPr>
              <a:t>Overview</a:t>
            </a:r>
            <a:endParaRPr dirty="0"/>
          </a:p>
        </p:txBody>
      </p:sp>
      <p:sp>
        <p:nvSpPr>
          <p:cNvPr id="46" name="TextShape 2"/>
          <p:cNvSpPr txBox="1"/>
          <p:nvPr/>
        </p:nvSpPr>
        <p:spPr>
          <a:xfrm>
            <a:off x="549360" y="1600200"/>
            <a:ext cx="8042040" cy="434304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10000"/>
              </a:lnSpc>
              <a:buSzPct val="110000"/>
            </a:pP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Today we are learning some new tricks to make our lives easier!</a:t>
            </a:r>
          </a:p>
          <a:p>
            <a:pPr>
              <a:lnSpc>
                <a:spcPct val="110000"/>
              </a:lnSpc>
              <a:buSzPct val="110000"/>
            </a:pPr>
            <a:endParaRPr lang="en-US" sz="2400" dirty="0">
              <a:solidFill>
                <a:srgbClr val="595959"/>
              </a:solidFill>
              <a:latin typeface="News Gothic MT"/>
            </a:endParaRPr>
          </a:p>
          <a:p>
            <a:pPr marL="342900" indent="-342900">
              <a:lnSpc>
                <a:spcPct val="110000"/>
              </a:lnSpc>
              <a:buSzPct val="110000"/>
              <a:buFont typeface="Arial"/>
              <a:buChar char="•"/>
            </a:pP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Slicing and other tricks</a:t>
            </a:r>
          </a:p>
          <a:p>
            <a:pPr marL="342900" indent="-342900">
              <a:lnSpc>
                <a:spcPct val="110000"/>
              </a:lnSpc>
              <a:buSzPct val="110000"/>
              <a:buFont typeface="Arial"/>
              <a:buChar char="•"/>
            </a:pP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Multiple return values</a:t>
            </a:r>
          </a:p>
          <a:p>
            <a:pPr marL="342900" indent="-342900">
              <a:lnSpc>
                <a:spcPct val="110000"/>
              </a:lnSpc>
              <a:buSzPct val="110000"/>
              <a:buFont typeface="Arial"/>
              <a:buChar char="•"/>
            </a:pP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Global variables</a:t>
            </a:r>
          </a:p>
          <a:p>
            <a:pPr marL="342900" indent="-342900">
              <a:lnSpc>
                <a:spcPct val="110000"/>
              </a:lnSpc>
              <a:buSzPct val="110000"/>
              <a:buFont typeface="Arial"/>
              <a:buChar char="•"/>
            </a:pP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Break and continue</a:t>
            </a:r>
          </a:p>
          <a:p>
            <a:pPr marL="342900" indent="-342900">
              <a:lnSpc>
                <a:spcPct val="110000"/>
              </a:lnSpc>
              <a:buSzPct val="110000"/>
              <a:buFont typeface="Arial"/>
              <a:buChar char="•"/>
            </a:pP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Mutable and Immutable types</a:t>
            </a:r>
          </a:p>
          <a:p>
            <a:pPr>
              <a:lnSpc>
                <a:spcPct val="110000"/>
              </a:lnSpc>
              <a:buSzPct val="110000"/>
            </a:pPr>
            <a:endParaRPr lang="en-US" sz="2400" dirty="0" smtClean="0">
              <a:solidFill>
                <a:srgbClr val="595959"/>
              </a:solidFill>
              <a:latin typeface="News Gothic MT"/>
            </a:endParaRPr>
          </a:p>
        </p:txBody>
      </p:sp>
    </p:spTree>
    <p:extLst>
      <p:ext uri="{BB962C8B-B14F-4D97-AF65-F5344CB8AC3E}">
        <p14:creationId xmlns:p14="http://schemas.microsoft.com/office/powerpoint/2010/main" val="7187372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extShape 1"/>
          <p:cNvSpPr txBox="1"/>
          <p:nvPr/>
        </p:nvSpPr>
        <p:spPr>
          <a:xfrm>
            <a:off x="549360" y="107640"/>
            <a:ext cx="8042040" cy="1336680"/>
          </a:xfrm>
          <a:prstGeom prst="rect">
            <a:avLst/>
          </a:prstGeom>
        </p:spPr>
        <p:txBody>
          <a:bodyPr anchor="b"/>
          <a:lstStyle/>
          <a:p>
            <a:pPr algn="ctr">
              <a:lnSpc>
                <a:spcPct val="100000"/>
              </a:lnSpc>
            </a:pPr>
            <a:r>
              <a:rPr lang="en-US" sz="4600" dirty="0" smtClean="0">
                <a:solidFill>
                  <a:srgbClr val="2C7C9F"/>
                </a:solidFill>
                <a:latin typeface="News Gothic MT"/>
              </a:rPr>
              <a:t>Global Variables</a:t>
            </a:r>
            <a:endParaRPr dirty="0"/>
          </a:p>
        </p:txBody>
      </p:sp>
      <p:sp>
        <p:nvSpPr>
          <p:cNvPr id="46" name="TextShape 2"/>
          <p:cNvSpPr txBox="1"/>
          <p:nvPr/>
        </p:nvSpPr>
        <p:spPr>
          <a:xfrm>
            <a:off x="549360" y="1600200"/>
            <a:ext cx="8042040" cy="434304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80000"/>
              </a:lnSpc>
              <a:buSzPct val="110000"/>
            </a:pPr>
            <a:endParaRPr lang="en-US" sz="2400" dirty="0">
              <a:solidFill>
                <a:srgbClr val="595959"/>
              </a:solidFill>
              <a:latin typeface="News Gothic MT"/>
            </a:endParaRPr>
          </a:p>
          <a:p>
            <a:pPr>
              <a:lnSpc>
                <a:spcPct val="80000"/>
              </a:lnSpc>
              <a:buSzPct val="110000"/>
            </a:pPr>
            <a:endParaRPr lang="en-US" sz="2400" dirty="0" smtClean="0">
              <a:solidFill>
                <a:srgbClr val="595959"/>
              </a:solidFill>
              <a:latin typeface="News Gothic MT"/>
            </a:endParaRPr>
          </a:p>
        </p:txBody>
      </p:sp>
      <p:sp>
        <p:nvSpPr>
          <p:cNvPr id="4" name="TextShape 2"/>
          <p:cNvSpPr txBox="1"/>
          <p:nvPr/>
        </p:nvSpPr>
        <p:spPr>
          <a:xfrm>
            <a:off x="701760" y="1752600"/>
            <a:ext cx="8042040" cy="434304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80000"/>
              </a:lnSpc>
              <a:buSzPct val="110000"/>
            </a:pPr>
            <a:endParaRPr lang="en-US" sz="2400" dirty="0">
              <a:solidFill>
                <a:srgbClr val="595959"/>
              </a:solidFill>
              <a:latin typeface="News Gothic MT"/>
            </a:endParaRPr>
          </a:p>
          <a:p>
            <a:pPr lvl="1">
              <a:lnSpc>
                <a:spcPct val="80000"/>
              </a:lnSpc>
              <a:buSzPct val="110000"/>
            </a:pPr>
            <a:r>
              <a:rPr lang="en-US" sz="2400" b="1" dirty="0" smtClean="0">
                <a:solidFill>
                  <a:srgbClr val="595959"/>
                </a:solidFill>
                <a:latin typeface="Courier"/>
                <a:cs typeface="Courier"/>
              </a:rPr>
              <a:t>PI = 3.14</a:t>
            </a:r>
          </a:p>
          <a:p>
            <a:pPr lvl="1">
              <a:lnSpc>
                <a:spcPct val="80000"/>
              </a:lnSpc>
              <a:buSzPct val="110000"/>
            </a:pPr>
            <a:endParaRPr lang="en-US" sz="2400" b="1" dirty="0">
              <a:solidFill>
                <a:srgbClr val="595959"/>
              </a:solidFill>
              <a:latin typeface="Courier"/>
              <a:cs typeface="Courier"/>
            </a:endParaRPr>
          </a:p>
          <a:p>
            <a:pPr lvl="1">
              <a:lnSpc>
                <a:spcPct val="80000"/>
              </a:lnSpc>
              <a:buSzPct val="110000"/>
            </a:pPr>
            <a:r>
              <a:rPr lang="en-US" sz="2400" b="1" dirty="0" err="1" smtClean="0">
                <a:solidFill>
                  <a:srgbClr val="595959"/>
                </a:solidFill>
                <a:latin typeface="Courier"/>
                <a:cs typeface="Courier"/>
              </a:rPr>
              <a:t>def</a:t>
            </a:r>
            <a:r>
              <a:rPr lang="en-US" sz="2400" b="1" dirty="0" smtClean="0">
                <a:solidFill>
                  <a:srgbClr val="595959"/>
                </a:solidFill>
                <a:latin typeface="Courier"/>
                <a:cs typeface="Courier"/>
              </a:rPr>
              <a:t> area(radius):</a:t>
            </a:r>
          </a:p>
          <a:p>
            <a:pPr lvl="1">
              <a:lnSpc>
                <a:spcPct val="80000"/>
              </a:lnSpc>
              <a:buSzPct val="110000"/>
            </a:pPr>
            <a:r>
              <a:rPr lang="en-US" sz="2400" b="1" dirty="0">
                <a:solidFill>
                  <a:srgbClr val="595959"/>
                </a:solidFill>
                <a:latin typeface="Courier"/>
                <a:cs typeface="Courier"/>
              </a:rPr>
              <a:t>	</a:t>
            </a:r>
            <a:r>
              <a:rPr lang="en-US" sz="2400" b="1" dirty="0" smtClean="0">
                <a:solidFill>
                  <a:srgbClr val="595959"/>
                </a:solidFill>
                <a:latin typeface="Courier"/>
                <a:cs typeface="Courier"/>
              </a:rPr>
              <a:t>print(PI)</a:t>
            </a:r>
          </a:p>
          <a:p>
            <a:pPr lvl="1">
              <a:lnSpc>
                <a:spcPct val="80000"/>
              </a:lnSpc>
              <a:buSzPct val="110000"/>
            </a:pPr>
            <a:r>
              <a:rPr lang="en-US" sz="2400" b="1" dirty="0">
                <a:solidFill>
                  <a:srgbClr val="595959"/>
                </a:solidFill>
                <a:latin typeface="Courier"/>
                <a:cs typeface="Courier"/>
              </a:rPr>
              <a:t>	</a:t>
            </a:r>
            <a:r>
              <a:rPr lang="en-US" sz="2400" b="1" dirty="0" smtClean="0">
                <a:solidFill>
                  <a:srgbClr val="595959"/>
                </a:solidFill>
                <a:latin typeface="Courier"/>
                <a:cs typeface="Courier"/>
              </a:rPr>
              <a:t>return PI * (radius ** 2)</a:t>
            </a:r>
          </a:p>
          <a:p>
            <a:pPr lvl="1">
              <a:lnSpc>
                <a:spcPct val="80000"/>
              </a:lnSpc>
              <a:buSzPct val="110000"/>
            </a:pPr>
            <a:endParaRPr lang="en-US" sz="2400" b="1" dirty="0">
              <a:solidFill>
                <a:srgbClr val="595959"/>
              </a:solidFill>
              <a:latin typeface="Courier"/>
              <a:cs typeface="Courier"/>
            </a:endParaRPr>
          </a:p>
          <a:p>
            <a:pPr lvl="1">
              <a:lnSpc>
                <a:spcPct val="80000"/>
              </a:lnSpc>
              <a:buSzPct val="110000"/>
            </a:pPr>
            <a:r>
              <a:rPr lang="en-US" sz="2400" b="1" dirty="0" err="1" smtClean="0">
                <a:solidFill>
                  <a:srgbClr val="595959"/>
                </a:solidFill>
                <a:latin typeface="Courier"/>
                <a:cs typeface="Courier"/>
              </a:rPr>
              <a:t>def</a:t>
            </a:r>
            <a:r>
              <a:rPr lang="en-US" sz="2400" b="1" dirty="0" smtClean="0">
                <a:solidFill>
                  <a:srgbClr val="595959"/>
                </a:solidFill>
                <a:latin typeface="Courier"/>
                <a:cs typeface="Courier"/>
              </a:rPr>
              <a:t> main():</a:t>
            </a:r>
          </a:p>
          <a:p>
            <a:pPr lvl="1">
              <a:lnSpc>
                <a:spcPct val="80000"/>
              </a:lnSpc>
              <a:buSzPct val="110000"/>
            </a:pPr>
            <a:r>
              <a:rPr lang="en-US" sz="2400" b="1" dirty="0" smtClean="0">
                <a:solidFill>
                  <a:srgbClr val="595959"/>
                </a:solidFill>
                <a:latin typeface="Courier"/>
                <a:cs typeface="Courier"/>
              </a:rPr>
              <a:t>	PI = 10</a:t>
            </a:r>
          </a:p>
          <a:p>
            <a:pPr lvl="1">
              <a:lnSpc>
                <a:spcPct val="80000"/>
              </a:lnSpc>
              <a:buSzPct val="110000"/>
            </a:pPr>
            <a:r>
              <a:rPr lang="en-US" sz="2400" b="1" dirty="0">
                <a:solidFill>
                  <a:srgbClr val="595959"/>
                </a:solidFill>
                <a:latin typeface="Courier"/>
                <a:cs typeface="Courier"/>
              </a:rPr>
              <a:t>	</a:t>
            </a:r>
            <a:r>
              <a:rPr lang="en-US" sz="2400" b="1" dirty="0" smtClean="0">
                <a:solidFill>
                  <a:srgbClr val="595959"/>
                </a:solidFill>
                <a:latin typeface="Courier"/>
                <a:cs typeface="Courier"/>
              </a:rPr>
              <a:t>print(PI)</a:t>
            </a:r>
          </a:p>
          <a:p>
            <a:pPr lvl="1">
              <a:lnSpc>
                <a:spcPct val="80000"/>
              </a:lnSpc>
              <a:buSzPct val="110000"/>
            </a:pPr>
            <a:r>
              <a:rPr lang="en-US" sz="2400" b="1" dirty="0">
                <a:solidFill>
                  <a:srgbClr val="595959"/>
                </a:solidFill>
                <a:latin typeface="Courier"/>
                <a:cs typeface="Courier"/>
              </a:rPr>
              <a:t>	</a:t>
            </a:r>
            <a:r>
              <a:rPr lang="en-US" sz="2400" b="1" dirty="0" smtClean="0">
                <a:solidFill>
                  <a:srgbClr val="595959"/>
                </a:solidFill>
                <a:latin typeface="Courier"/>
                <a:cs typeface="Courier"/>
              </a:rPr>
              <a:t>area(1)</a:t>
            </a:r>
          </a:p>
          <a:p>
            <a:pPr>
              <a:lnSpc>
                <a:spcPct val="80000"/>
              </a:lnSpc>
              <a:buSzPct val="110000"/>
            </a:pPr>
            <a:endParaRPr lang="en-US" sz="2400" dirty="0" smtClean="0">
              <a:solidFill>
                <a:srgbClr val="595959"/>
              </a:solidFill>
              <a:latin typeface="Courier"/>
              <a:cs typeface="Courier"/>
            </a:endParaRPr>
          </a:p>
          <a:p>
            <a:pPr>
              <a:lnSpc>
                <a:spcPct val="80000"/>
              </a:lnSpc>
              <a:buSzPct val="110000"/>
            </a:pP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Prints:</a:t>
            </a:r>
            <a:endParaRPr lang="en-US" sz="2400" dirty="0">
              <a:solidFill>
                <a:srgbClr val="595959"/>
              </a:solidFill>
              <a:latin typeface="News Gothic MT"/>
            </a:endParaRPr>
          </a:p>
          <a:p>
            <a:pPr>
              <a:lnSpc>
                <a:spcPct val="80000"/>
              </a:lnSpc>
              <a:buSzPct val="110000"/>
            </a:pP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10</a:t>
            </a:r>
          </a:p>
          <a:p>
            <a:pPr>
              <a:lnSpc>
                <a:spcPct val="80000"/>
              </a:lnSpc>
              <a:buSzPct val="110000"/>
            </a:pP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3.14</a:t>
            </a:r>
            <a:endParaRPr lang="en-US" sz="2400" dirty="0">
              <a:solidFill>
                <a:srgbClr val="595959"/>
              </a:solidFill>
              <a:latin typeface="News Gothic MT"/>
            </a:endParaRPr>
          </a:p>
          <a:p>
            <a:pPr>
              <a:lnSpc>
                <a:spcPct val="80000"/>
              </a:lnSpc>
              <a:buSzPct val="110000"/>
            </a:pPr>
            <a:endParaRPr lang="en-US" sz="2400" dirty="0">
              <a:solidFill>
                <a:srgbClr val="595959"/>
              </a:solidFill>
              <a:latin typeface="Courier"/>
              <a:cs typeface="Courier"/>
            </a:endParaRPr>
          </a:p>
          <a:p>
            <a:pPr>
              <a:lnSpc>
                <a:spcPct val="80000"/>
              </a:lnSpc>
              <a:buSzPct val="110000"/>
            </a:pPr>
            <a:endParaRPr lang="en-US" sz="2400" dirty="0">
              <a:solidFill>
                <a:srgbClr val="595959"/>
              </a:solidFill>
              <a:latin typeface="News Gothic MT"/>
            </a:endParaRPr>
          </a:p>
          <a:p>
            <a:pPr>
              <a:lnSpc>
                <a:spcPct val="80000"/>
              </a:lnSpc>
              <a:buSzPct val="110000"/>
            </a:pPr>
            <a:endParaRPr lang="en-US" sz="2400" dirty="0" smtClean="0">
              <a:solidFill>
                <a:srgbClr val="595959"/>
              </a:solidFill>
              <a:latin typeface="News Gothic MT"/>
            </a:endParaRPr>
          </a:p>
          <a:p>
            <a:pPr>
              <a:lnSpc>
                <a:spcPct val="80000"/>
              </a:lnSpc>
              <a:buSzPct val="110000"/>
            </a:pPr>
            <a:endParaRPr lang="en-US" sz="2400" dirty="0">
              <a:solidFill>
                <a:srgbClr val="595959"/>
              </a:solidFill>
              <a:latin typeface="News Gothic MT"/>
            </a:endParaRPr>
          </a:p>
          <a:p>
            <a:pPr>
              <a:lnSpc>
                <a:spcPct val="80000"/>
              </a:lnSpc>
              <a:buSzPct val="110000"/>
            </a:pPr>
            <a:endParaRPr lang="en-US" sz="2400" dirty="0" smtClean="0">
              <a:solidFill>
                <a:srgbClr val="595959"/>
              </a:solidFill>
              <a:latin typeface="News Gothic MT"/>
            </a:endParaRPr>
          </a:p>
          <a:p>
            <a:pPr>
              <a:lnSpc>
                <a:spcPct val="80000"/>
              </a:lnSpc>
              <a:buSzPct val="110000"/>
            </a:pPr>
            <a:endParaRPr lang="en-US" sz="2400" dirty="0">
              <a:solidFill>
                <a:srgbClr val="595959"/>
              </a:solidFill>
              <a:latin typeface="News Gothic MT"/>
            </a:endParaRPr>
          </a:p>
          <a:p>
            <a:pPr>
              <a:lnSpc>
                <a:spcPct val="80000"/>
              </a:lnSpc>
              <a:buSzPct val="110000"/>
            </a:pPr>
            <a:endParaRPr lang="en-US" sz="2400" dirty="0" smtClean="0">
              <a:solidFill>
                <a:srgbClr val="595959"/>
              </a:solidFill>
              <a:latin typeface="News Gothic MT"/>
            </a:endParaRPr>
          </a:p>
        </p:txBody>
      </p:sp>
    </p:spTree>
    <p:extLst>
      <p:ext uri="{BB962C8B-B14F-4D97-AF65-F5344CB8AC3E}">
        <p14:creationId xmlns:p14="http://schemas.microsoft.com/office/powerpoint/2010/main" val="32509597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extShape 1"/>
          <p:cNvSpPr txBox="1"/>
          <p:nvPr/>
        </p:nvSpPr>
        <p:spPr>
          <a:xfrm>
            <a:off x="549360" y="107640"/>
            <a:ext cx="8042040" cy="1336680"/>
          </a:xfrm>
          <a:prstGeom prst="rect">
            <a:avLst/>
          </a:prstGeom>
        </p:spPr>
        <p:txBody>
          <a:bodyPr anchor="b"/>
          <a:lstStyle/>
          <a:p>
            <a:pPr algn="ctr">
              <a:lnSpc>
                <a:spcPct val="100000"/>
              </a:lnSpc>
            </a:pPr>
            <a:r>
              <a:rPr lang="en-US" sz="4600" dirty="0" smtClean="0">
                <a:solidFill>
                  <a:srgbClr val="2C7C9F"/>
                </a:solidFill>
                <a:latin typeface="News Gothic MT"/>
              </a:rPr>
              <a:t>Global Variables</a:t>
            </a:r>
            <a:endParaRPr dirty="0"/>
          </a:p>
        </p:txBody>
      </p:sp>
      <p:sp>
        <p:nvSpPr>
          <p:cNvPr id="46" name="TextShape 2"/>
          <p:cNvSpPr txBox="1"/>
          <p:nvPr/>
        </p:nvSpPr>
        <p:spPr>
          <a:xfrm>
            <a:off x="549360" y="1600200"/>
            <a:ext cx="8042040" cy="434304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80000"/>
              </a:lnSpc>
              <a:buSzPct val="110000"/>
            </a:pPr>
            <a:endParaRPr lang="en-US" sz="2400" dirty="0">
              <a:solidFill>
                <a:srgbClr val="595959"/>
              </a:solidFill>
              <a:latin typeface="News Gothic MT"/>
            </a:endParaRPr>
          </a:p>
          <a:p>
            <a:pPr>
              <a:lnSpc>
                <a:spcPct val="80000"/>
              </a:lnSpc>
              <a:buSzPct val="110000"/>
            </a:pPr>
            <a:endParaRPr lang="en-US" sz="2400" dirty="0" smtClean="0">
              <a:solidFill>
                <a:srgbClr val="595959"/>
              </a:solidFill>
              <a:latin typeface="News Gothic MT"/>
            </a:endParaRPr>
          </a:p>
        </p:txBody>
      </p:sp>
      <p:sp>
        <p:nvSpPr>
          <p:cNvPr id="4" name="TextShape 2"/>
          <p:cNvSpPr txBox="1"/>
          <p:nvPr/>
        </p:nvSpPr>
        <p:spPr>
          <a:xfrm>
            <a:off x="701760" y="1752600"/>
            <a:ext cx="8042040" cy="434304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80000"/>
              </a:lnSpc>
              <a:buSzPct val="110000"/>
            </a:pP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If you want to change a global variable (rather than making a new one), you must declare it as global.</a:t>
            </a:r>
          </a:p>
          <a:p>
            <a:pPr>
              <a:lnSpc>
                <a:spcPct val="80000"/>
              </a:lnSpc>
              <a:buSzPct val="110000"/>
            </a:pPr>
            <a:endParaRPr lang="en-US" sz="2400" dirty="0">
              <a:solidFill>
                <a:srgbClr val="595959"/>
              </a:solidFill>
              <a:latin typeface="News Gothic MT"/>
            </a:endParaRPr>
          </a:p>
          <a:p>
            <a:pPr lvl="1">
              <a:lnSpc>
                <a:spcPct val="80000"/>
              </a:lnSpc>
              <a:buSzPct val="110000"/>
            </a:pPr>
            <a:r>
              <a:rPr lang="en-US" sz="2400" b="1" dirty="0" smtClean="0">
                <a:solidFill>
                  <a:srgbClr val="595959"/>
                </a:solidFill>
                <a:latin typeface="Courier"/>
                <a:cs typeface="Courier"/>
              </a:rPr>
              <a:t>PI = 3.14</a:t>
            </a:r>
          </a:p>
          <a:p>
            <a:pPr lvl="1">
              <a:lnSpc>
                <a:spcPct val="80000"/>
              </a:lnSpc>
              <a:buSzPct val="110000"/>
            </a:pPr>
            <a:endParaRPr lang="en-US" sz="2400" b="1" dirty="0">
              <a:solidFill>
                <a:srgbClr val="595959"/>
              </a:solidFill>
              <a:latin typeface="Courier"/>
              <a:cs typeface="Courier"/>
            </a:endParaRPr>
          </a:p>
          <a:p>
            <a:pPr lvl="1">
              <a:lnSpc>
                <a:spcPct val="80000"/>
              </a:lnSpc>
              <a:buSzPct val="110000"/>
            </a:pPr>
            <a:r>
              <a:rPr lang="en-US" sz="2400" b="1" dirty="0" err="1" smtClean="0">
                <a:solidFill>
                  <a:srgbClr val="595959"/>
                </a:solidFill>
                <a:latin typeface="Courier"/>
                <a:cs typeface="Courier"/>
              </a:rPr>
              <a:t>def</a:t>
            </a:r>
            <a:r>
              <a:rPr lang="en-US" sz="2400" b="1" dirty="0" smtClean="0">
                <a:solidFill>
                  <a:srgbClr val="595959"/>
                </a:solidFill>
                <a:latin typeface="Courier"/>
                <a:cs typeface="Courier"/>
              </a:rPr>
              <a:t> area(radius):</a:t>
            </a:r>
          </a:p>
          <a:p>
            <a:pPr lvl="1">
              <a:lnSpc>
                <a:spcPct val="80000"/>
              </a:lnSpc>
              <a:buSzPct val="110000"/>
            </a:pPr>
            <a:r>
              <a:rPr lang="en-US" sz="2400" b="1" dirty="0">
                <a:solidFill>
                  <a:srgbClr val="595959"/>
                </a:solidFill>
                <a:latin typeface="Courier"/>
                <a:cs typeface="Courier"/>
              </a:rPr>
              <a:t>	</a:t>
            </a:r>
            <a:r>
              <a:rPr lang="en-US" sz="2400" b="1" dirty="0" smtClean="0">
                <a:solidFill>
                  <a:srgbClr val="595959"/>
                </a:solidFill>
                <a:latin typeface="Courier"/>
                <a:cs typeface="Courier"/>
              </a:rPr>
              <a:t>print(PI)</a:t>
            </a:r>
          </a:p>
          <a:p>
            <a:pPr lvl="1">
              <a:lnSpc>
                <a:spcPct val="80000"/>
              </a:lnSpc>
              <a:buSzPct val="110000"/>
            </a:pPr>
            <a:r>
              <a:rPr lang="en-US" sz="2400" b="1" dirty="0">
                <a:solidFill>
                  <a:srgbClr val="595959"/>
                </a:solidFill>
                <a:latin typeface="Courier"/>
                <a:cs typeface="Courier"/>
              </a:rPr>
              <a:t>	</a:t>
            </a:r>
            <a:r>
              <a:rPr lang="en-US" sz="2400" b="1" dirty="0" smtClean="0">
                <a:solidFill>
                  <a:srgbClr val="595959"/>
                </a:solidFill>
                <a:latin typeface="Courier"/>
                <a:cs typeface="Courier"/>
              </a:rPr>
              <a:t>return PI * (radius ** 2)</a:t>
            </a:r>
          </a:p>
          <a:p>
            <a:pPr lvl="1">
              <a:lnSpc>
                <a:spcPct val="80000"/>
              </a:lnSpc>
              <a:buSzPct val="110000"/>
            </a:pPr>
            <a:endParaRPr lang="en-US" sz="2400" b="1" dirty="0">
              <a:solidFill>
                <a:srgbClr val="595959"/>
              </a:solidFill>
              <a:latin typeface="Courier"/>
              <a:cs typeface="Courier"/>
            </a:endParaRPr>
          </a:p>
          <a:p>
            <a:pPr lvl="1">
              <a:lnSpc>
                <a:spcPct val="80000"/>
              </a:lnSpc>
              <a:buSzPct val="110000"/>
            </a:pPr>
            <a:r>
              <a:rPr lang="en-US" sz="2400" b="1" dirty="0" err="1" smtClean="0">
                <a:solidFill>
                  <a:srgbClr val="595959"/>
                </a:solidFill>
                <a:latin typeface="Courier"/>
                <a:cs typeface="Courier"/>
              </a:rPr>
              <a:t>def</a:t>
            </a:r>
            <a:r>
              <a:rPr lang="en-US" sz="2400" b="1" dirty="0" smtClean="0">
                <a:solidFill>
                  <a:srgbClr val="595959"/>
                </a:solidFill>
                <a:latin typeface="Courier"/>
                <a:cs typeface="Courier"/>
              </a:rPr>
              <a:t> main():</a:t>
            </a:r>
          </a:p>
          <a:p>
            <a:pPr lvl="1">
              <a:lnSpc>
                <a:spcPct val="80000"/>
              </a:lnSpc>
              <a:buSzPct val="110000"/>
            </a:pPr>
            <a:r>
              <a:rPr lang="en-US" sz="2400" b="1" dirty="0">
                <a:solidFill>
                  <a:srgbClr val="595959"/>
                </a:solidFill>
                <a:latin typeface="Courier"/>
                <a:cs typeface="Courier"/>
              </a:rPr>
              <a:t>	</a:t>
            </a:r>
            <a:r>
              <a:rPr lang="en-US" sz="2400" b="1" dirty="0" smtClean="0">
                <a:solidFill>
                  <a:srgbClr val="595959"/>
                </a:solidFill>
                <a:latin typeface="Courier"/>
                <a:cs typeface="Courier"/>
              </a:rPr>
              <a:t>global PI</a:t>
            </a:r>
          </a:p>
          <a:p>
            <a:pPr lvl="1">
              <a:lnSpc>
                <a:spcPct val="80000"/>
              </a:lnSpc>
              <a:buSzPct val="110000"/>
            </a:pPr>
            <a:r>
              <a:rPr lang="en-US" sz="2400" b="1" dirty="0">
                <a:solidFill>
                  <a:srgbClr val="595959"/>
                </a:solidFill>
                <a:latin typeface="Courier"/>
                <a:cs typeface="Courier"/>
              </a:rPr>
              <a:t>	</a:t>
            </a:r>
            <a:r>
              <a:rPr lang="en-US" sz="2400" b="1" dirty="0" smtClean="0">
                <a:solidFill>
                  <a:srgbClr val="595959"/>
                </a:solidFill>
                <a:latin typeface="Courier"/>
                <a:cs typeface="Courier"/>
              </a:rPr>
              <a:t>PI = 10</a:t>
            </a:r>
          </a:p>
          <a:p>
            <a:pPr lvl="1">
              <a:lnSpc>
                <a:spcPct val="80000"/>
              </a:lnSpc>
              <a:buSzPct val="110000"/>
            </a:pPr>
            <a:r>
              <a:rPr lang="en-US" sz="2400" b="1" dirty="0">
                <a:solidFill>
                  <a:srgbClr val="595959"/>
                </a:solidFill>
                <a:latin typeface="Courier"/>
                <a:cs typeface="Courier"/>
              </a:rPr>
              <a:t>	</a:t>
            </a:r>
            <a:r>
              <a:rPr lang="en-US" sz="2400" b="1" dirty="0" smtClean="0">
                <a:solidFill>
                  <a:srgbClr val="595959"/>
                </a:solidFill>
                <a:latin typeface="Courier"/>
                <a:cs typeface="Courier"/>
              </a:rPr>
              <a:t>print(area(2))</a:t>
            </a:r>
          </a:p>
          <a:p>
            <a:pPr lvl="1">
              <a:lnSpc>
                <a:spcPct val="80000"/>
              </a:lnSpc>
              <a:buSzPct val="110000"/>
            </a:pPr>
            <a:r>
              <a:rPr lang="en-US" sz="2400" b="1" dirty="0">
                <a:solidFill>
                  <a:srgbClr val="595959"/>
                </a:solidFill>
                <a:latin typeface="Courier"/>
                <a:cs typeface="Courier"/>
              </a:rPr>
              <a:t>	</a:t>
            </a:r>
            <a:r>
              <a:rPr lang="en-US" sz="2400" b="1" dirty="0" smtClean="0">
                <a:solidFill>
                  <a:srgbClr val="595959"/>
                </a:solidFill>
                <a:latin typeface="Courier"/>
                <a:cs typeface="Courier"/>
              </a:rPr>
              <a:t>print(PI)</a:t>
            </a:r>
          </a:p>
          <a:p>
            <a:pPr>
              <a:lnSpc>
                <a:spcPct val="80000"/>
              </a:lnSpc>
              <a:buSzPct val="110000"/>
            </a:pPr>
            <a:endParaRPr lang="en-US" sz="2400" dirty="0" smtClean="0">
              <a:solidFill>
                <a:srgbClr val="595959"/>
              </a:solidFill>
              <a:latin typeface="Courier"/>
              <a:cs typeface="Courier"/>
            </a:endParaRPr>
          </a:p>
          <a:p>
            <a:pPr>
              <a:lnSpc>
                <a:spcPct val="80000"/>
              </a:lnSpc>
              <a:buSzPct val="110000"/>
            </a:pPr>
            <a:endParaRPr lang="en-US" sz="2400" dirty="0">
              <a:solidFill>
                <a:srgbClr val="595959"/>
              </a:solidFill>
              <a:latin typeface="News Gothic MT"/>
            </a:endParaRPr>
          </a:p>
          <a:p>
            <a:pPr>
              <a:lnSpc>
                <a:spcPct val="80000"/>
              </a:lnSpc>
              <a:buSzPct val="110000"/>
            </a:pPr>
            <a:endParaRPr lang="en-US" sz="2400" dirty="0" smtClean="0">
              <a:solidFill>
                <a:srgbClr val="595959"/>
              </a:solidFill>
              <a:latin typeface="News Gothic MT"/>
            </a:endParaRPr>
          </a:p>
          <a:p>
            <a:pPr>
              <a:lnSpc>
                <a:spcPct val="80000"/>
              </a:lnSpc>
              <a:buSzPct val="110000"/>
            </a:pPr>
            <a:endParaRPr lang="en-US" sz="2400" dirty="0">
              <a:solidFill>
                <a:srgbClr val="595959"/>
              </a:solidFill>
              <a:latin typeface="News Gothic MT"/>
            </a:endParaRPr>
          </a:p>
          <a:p>
            <a:pPr>
              <a:lnSpc>
                <a:spcPct val="80000"/>
              </a:lnSpc>
              <a:buSzPct val="110000"/>
            </a:pPr>
            <a:endParaRPr lang="en-US" sz="2400" dirty="0" smtClean="0">
              <a:solidFill>
                <a:srgbClr val="595959"/>
              </a:solidFill>
              <a:latin typeface="News Gothic MT"/>
            </a:endParaRPr>
          </a:p>
          <a:p>
            <a:pPr>
              <a:lnSpc>
                <a:spcPct val="80000"/>
              </a:lnSpc>
              <a:buSzPct val="110000"/>
            </a:pPr>
            <a:endParaRPr lang="en-US" sz="2400" dirty="0">
              <a:solidFill>
                <a:srgbClr val="595959"/>
              </a:solidFill>
              <a:latin typeface="News Gothic MT"/>
            </a:endParaRPr>
          </a:p>
          <a:p>
            <a:pPr>
              <a:lnSpc>
                <a:spcPct val="80000"/>
              </a:lnSpc>
              <a:buSzPct val="110000"/>
            </a:pPr>
            <a:endParaRPr lang="en-US" sz="2400" dirty="0" smtClean="0">
              <a:solidFill>
                <a:srgbClr val="595959"/>
              </a:solidFill>
              <a:latin typeface="News Gothic MT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-155222" y="304800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8420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extShape 1"/>
          <p:cNvSpPr txBox="1"/>
          <p:nvPr/>
        </p:nvSpPr>
        <p:spPr>
          <a:xfrm>
            <a:off x="549360" y="107640"/>
            <a:ext cx="8042040" cy="837804"/>
          </a:xfrm>
          <a:prstGeom prst="rect">
            <a:avLst/>
          </a:prstGeom>
        </p:spPr>
        <p:txBody>
          <a:bodyPr anchor="b"/>
          <a:lstStyle/>
          <a:p>
            <a:pPr algn="ctr">
              <a:lnSpc>
                <a:spcPct val="100000"/>
              </a:lnSpc>
            </a:pPr>
            <a:r>
              <a:rPr lang="en-US" sz="4600" dirty="0" smtClean="0">
                <a:solidFill>
                  <a:srgbClr val="2C7C9F"/>
                </a:solidFill>
                <a:latin typeface="News Gothic MT"/>
              </a:rPr>
              <a:t>Global Variables</a:t>
            </a:r>
            <a:endParaRPr dirty="0"/>
          </a:p>
        </p:txBody>
      </p:sp>
      <p:sp>
        <p:nvSpPr>
          <p:cNvPr id="46" name="TextShape 2"/>
          <p:cNvSpPr txBox="1"/>
          <p:nvPr/>
        </p:nvSpPr>
        <p:spPr>
          <a:xfrm>
            <a:off x="549360" y="1600200"/>
            <a:ext cx="8042040" cy="434304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80000"/>
              </a:lnSpc>
              <a:buSzPct val="110000"/>
            </a:pPr>
            <a:endParaRPr lang="en-US" sz="2400" dirty="0">
              <a:solidFill>
                <a:srgbClr val="595959"/>
              </a:solidFill>
              <a:latin typeface="News Gothic MT"/>
            </a:endParaRPr>
          </a:p>
          <a:p>
            <a:pPr>
              <a:lnSpc>
                <a:spcPct val="80000"/>
              </a:lnSpc>
              <a:buSzPct val="110000"/>
            </a:pPr>
            <a:endParaRPr lang="en-US" sz="2400" dirty="0" smtClean="0">
              <a:solidFill>
                <a:srgbClr val="595959"/>
              </a:solidFill>
              <a:latin typeface="News Gothic MT"/>
            </a:endParaRPr>
          </a:p>
        </p:txBody>
      </p:sp>
      <p:sp>
        <p:nvSpPr>
          <p:cNvPr id="4" name="TextShape 2"/>
          <p:cNvSpPr txBox="1"/>
          <p:nvPr/>
        </p:nvSpPr>
        <p:spPr>
          <a:xfrm>
            <a:off x="701760" y="948266"/>
            <a:ext cx="8042040" cy="5147734"/>
          </a:xfrm>
          <a:prstGeom prst="rect">
            <a:avLst/>
          </a:prstGeom>
        </p:spPr>
        <p:txBody>
          <a:bodyPr/>
          <a:lstStyle/>
          <a:p>
            <a:pPr lvl="1">
              <a:lnSpc>
                <a:spcPct val="80000"/>
              </a:lnSpc>
              <a:buSzPct val="110000"/>
            </a:pPr>
            <a:r>
              <a:rPr lang="en-US" sz="2400" b="1" dirty="0" smtClean="0">
                <a:solidFill>
                  <a:srgbClr val="595959"/>
                </a:solidFill>
                <a:latin typeface="Courier"/>
                <a:cs typeface="Courier"/>
              </a:rPr>
              <a:t>PI = 3.14</a:t>
            </a:r>
          </a:p>
          <a:p>
            <a:pPr lvl="1">
              <a:lnSpc>
                <a:spcPct val="80000"/>
              </a:lnSpc>
              <a:buSzPct val="110000"/>
            </a:pPr>
            <a:endParaRPr lang="en-US" sz="2400" b="1" dirty="0">
              <a:solidFill>
                <a:srgbClr val="595959"/>
              </a:solidFill>
              <a:latin typeface="Courier"/>
              <a:cs typeface="Courier"/>
            </a:endParaRPr>
          </a:p>
          <a:p>
            <a:pPr lvl="1">
              <a:lnSpc>
                <a:spcPct val="80000"/>
              </a:lnSpc>
              <a:buSzPct val="110000"/>
            </a:pPr>
            <a:r>
              <a:rPr lang="en-US" sz="2400" b="1" dirty="0" err="1" smtClean="0">
                <a:solidFill>
                  <a:srgbClr val="595959"/>
                </a:solidFill>
                <a:latin typeface="Courier"/>
                <a:cs typeface="Courier"/>
              </a:rPr>
              <a:t>def</a:t>
            </a:r>
            <a:r>
              <a:rPr lang="en-US" sz="2400" b="1" dirty="0" smtClean="0">
                <a:solidFill>
                  <a:srgbClr val="595959"/>
                </a:solidFill>
                <a:latin typeface="Courier"/>
                <a:cs typeface="Courier"/>
              </a:rPr>
              <a:t> area(radius):</a:t>
            </a:r>
          </a:p>
          <a:p>
            <a:pPr lvl="1">
              <a:lnSpc>
                <a:spcPct val="80000"/>
              </a:lnSpc>
              <a:buSzPct val="110000"/>
            </a:pPr>
            <a:r>
              <a:rPr lang="en-US" sz="2400" b="1" dirty="0">
                <a:solidFill>
                  <a:srgbClr val="595959"/>
                </a:solidFill>
                <a:latin typeface="Courier"/>
                <a:cs typeface="Courier"/>
              </a:rPr>
              <a:t>	</a:t>
            </a:r>
            <a:r>
              <a:rPr lang="en-US" sz="2400" b="1" dirty="0" smtClean="0">
                <a:solidFill>
                  <a:srgbClr val="595959"/>
                </a:solidFill>
                <a:latin typeface="Courier"/>
                <a:cs typeface="Courier"/>
              </a:rPr>
              <a:t>print(PI)</a:t>
            </a:r>
          </a:p>
          <a:p>
            <a:pPr lvl="1">
              <a:lnSpc>
                <a:spcPct val="80000"/>
              </a:lnSpc>
              <a:buSzPct val="110000"/>
            </a:pPr>
            <a:r>
              <a:rPr lang="en-US" sz="2400" b="1" dirty="0">
                <a:solidFill>
                  <a:srgbClr val="595959"/>
                </a:solidFill>
                <a:latin typeface="Courier"/>
                <a:cs typeface="Courier"/>
              </a:rPr>
              <a:t>	</a:t>
            </a:r>
            <a:r>
              <a:rPr lang="en-US" sz="2400" b="1" dirty="0" smtClean="0">
                <a:solidFill>
                  <a:srgbClr val="595959"/>
                </a:solidFill>
                <a:latin typeface="Courier"/>
                <a:cs typeface="Courier"/>
              </a:rPr>
              <a:t>return PI * (radius ** 2)</a:t>
            </a:r>
          </a:p>
          <a:p>
            <a:pPr lvl="1">
              <a:lnSpc>
                <a:spcPct val="80000"/>
              </a:lnSpc>
              <a:buSzPct val="110000"/>
            </a:pPr>
            <a:endParaRPr lang="en-US" sz="2400" b="1" dirty="0">
              <a:solidFill>
                <a:srgbClr val="595959"/>
              </a:solidFill>
              <a:latin typeface="Courier"/>
              <a:cs typeface="Courier"/>
            </a:endParaRPr>
          </a:p>
          <a:p>
            <a:pPr lvl="1">
              <a:lnSpc>
                <a:spcPct val="80000"/>
              </a:lnSpc>
              <a:buSzPct val="110000"/>
            </a:pPr>
            <a:r>
              <a:rPr lang="en-US" sz="2400" b="1" dirty="0" err="1" smtClean="0">
                <a:solidFill>
                  <a:srgbClr val="595959"/>
                </a:solidFill>
                <a:latin typeface="Courier"/>
                <a:cs typeface="Courier"/>
              </a:rPr>
              <a:t>def</a:t>
            </a:r>
            <a:r>
              <a:rPr lang="en-US" sz="2400" b="1" dirty="0" smtClean="0">
                <a:solidFill>
                  <a:srgbClr val="595959"/>
                </a:solidFill>
                <a:latin typeface="Courier"/>
                <a:cs typeface="Courier"/>
              </a:rPr>
              <a:t> main():</a:t>
            </a:r>
          </a:p>
          <a:p>
            <a:pPr lvl="1">
              <a:lnSpc>
                <a:spcPct val="80000"/>
              </a:lnSpc>
              <a:buSzPct val="110000"/>
            </a:pPr>
            <a:r>
              <a:rPr lang="en-US" sz="2400" b="1" dirty="0">
                <a:solidFill>
                  <a:srgbClr val="595959"/>
                </a:solidFill>
                <a:latin typeface="Courier"/>
                <a:cs typeface="Courier"/>
              </a:rPr>
              <a:t>	</a:t>
            </a:r>
            <a:r>
              <a:rPr lang="en-US" sz="2400" b="1" dirty="0" smtClean="0">
                <a:solidFill>
                  <a:srgbClr val="595959"/>
                </a:solidFill>
                <a:latin typeface="Courier"/>
                <a:cs typeface="Courier"/>
              </a:rPr>
              <a:t>global PI</a:t>
            </a:r>
          </a:p>
          <a:p>
            <a:pPr lvl="1">
              <a:lnSpc>
                <a:spcPct val="80000"/>
              </a:lnSpc>
              <a:buSzPct val="110000"/>
            </a:pPr>
            <a:r>
              <a:rPr lang="en-US" sz="2400" b="1" dirty="0">
                <a:solidFill>
                  <a:srgbClr val="595959"/>
                </a:solidFill>
                <a:latin typeface="Courier"/>
                <a:cs typeface="Courier"/>
              </a:rPr>
              <a:t>	</a:t>
            </a:r>
            <a:r>
              <a:rPr lang="en-US" sz="2400" b="1" dirty="0" smtClean="0">
                <a:solidFill>
                  <a:srgbClr val="595959"/>
                </a:solidFill>
                <a:latin typeface="Courier"/>
                <a:cs typeface="Courier"/>
              </a:rPr>
              <a:t>PI = 10</a:t>
            </a:r>
          </a:p>
          <a:p>
            <a:pPr lvl="1">
              <a:lnSpc>
                <a:spcPct val="80000"/>
              </a:lnSpc>
              <a:buSzPct val="110000"/>
            </a:pPr>
            <a:r>
              <a:rPr lang="en-US" sz="2400" b="1" dirty="0">
                <a:solidFill>
                  <a:srgbClr val="595959"/>
                </a:solidFill>
                <a:latin typeface="Courier"/>
                <a:cs typeface="Courier"/>
              </a:rPr>
              <a:t>	</a:t>
            </a:r>
            <a:r>
              <a:rPr lang="en-US" sz="2400" b="1" dirty="0" smtClean="0">
                <a:solidFill>
                  <a:srgbClr val="595959"/>
                </a:solidFill>
                <a:latin typeface="Courier"/>
                <a:cs typeface="Courier"/>
              </a:rPr>
              <a:t>print(area(2))</a:t>
            </a:r>
          </a:p>
          <a:p>
            <a:pPr lvl="1">
              <a:lnSpc>
                <a:spcPct val="80000"/>
              </a:lnSpc>
              <a:buSzPct val="110000"/>
            </a:pPr>
            <a:r>
              <a:rPr lang="en-US" sz="2400" b="1" dirty="0">
                <a:solidFill>
                  <a:srgbClr val="595959"/>
                </a:solidFill>
                <a:latin typeface="Courier"/>
                <a:cs typeface="Courier"/>
              </a:rPr>
              <a:t>	</a:t>
            </a:r>
            <a:r>
              <a:rPr lang="en-US" sz="2400" b="1" dirty="0" smtClean="0">
                <a:solidFill>
                  <a:srgbClr val="595959"/>
                </a:solidFill>
                <a:latin typeface="Courier"/>
                <a:cs typeface="Courier"/>
              </a:rPr>
              <a:t>print(PI)</a:t>
            </a:r>
          </a:p>
          <a:p>
            <a:pPr>
              <a:lnSpc>
                <a:spcPct val="80000"/>
              </a:lnSpc>
              <a:buSzPct val="110000"/>
            </a:pPr>
            <a:endParaRPr lang="en-US" sz="2400" dirty="0">
              <a:solidFill>
                <a:srgbClr val="595959"/>
              </a:solidFill>
              <a:latin typeface="Courier"/>
              <a:cs typeface="Courier"/>
            </a:endParaRPr>
          </a:p>
          <a:p>
            <a:pPr>
              <a:lnSpc>
                <a:spcPct val="80000"/>
              </a:lnSpc>
              <a:buSzPct val="110000"/>
            </a:pP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Prints:</a:t>
            </a:r>
          </a:p>
          <a:p>
            <a:pPr>
              <a:lnSpc>
                <a:spcPct val="80000"/>
              </a:lnSpc>
              <a:buSzPct val="110000"/>
            </a:pPr>
            <a:endParaRPr lang="en-US" sz="2400" dirty="0">
              <a:solidFill>
                <a:srgbClr val="595959"/>
              </a:solidFill>
              <a:latin typeface="News Gothic MT"/>
            </a:endParaRPr>
          </a:p>
          <a:p>
            <a:pPr>
              <a:lnSpc>
                <a:spcPct val="80000"/>
              </a:lnSpc>
              <a:buSzPct val="110000"/>
            </a:pP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10</a:t>
            </a:r>
          </a:p>
          <a:p>
            <a:pPr>
              <a:lnSpc>
                <a:spcPct val="80000"/>
              </a:lnSpc>
              <a:buSzPct val="110000"/>
            </a:pP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40</a:t>
            </a:r>
          </a:p>
          <a:p>
            <a:pPr>
              <a:lnSpc>
                <a:spcPct val="80000"/>
              </a:lnSpc>
              <a:buSzPct val="110000"/>
            </a:pP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10</a:t>
            </a:r>
            <a:endParaRPr lang="en-US" sz="2400" dirty="0">
              <a:solidFill>
                <a:srgbClr val="595959"/>
              </a:solidFill>
              <a:latin typeface="News Gothic MT"/>
            </a:endParaRPr>
          </a:p>
          <a:p>
            <a:pPr>
              <a:lnSpc>
                <a:spcPct val="80000"/>
              </a:lnSpc>
              <a:buSzPct val="110000"/>
            </a:pPr>
            <a:endParaRPr lang="en-US" sz="2400" dirty="0" smtClean="0">
              <a:solidFill>
                <a:srgbClr val="595959"/>
              </a:solidFill>
              <a:latin typeface="Courier"/>
              <a:cs typeface="Courier"/>
            </a:endParaRPr>
          </a:p>
          <a:p>
            <a:pPr>
              <a:lnSpc>
                <a:spcPct val="80000"/>
              </a:lnSpc>
              <a:buSzPct val="110000"/>
            </a:pPr>
            <a:endParaRPr lang="en-US" sz="2400" dirty="0" smtClean="0">
              <a:solidFill>
                <a:srgbClr val="595959"/>
              </a:solidFill>
              <a:latin typeface="Courier"/>
              <a:cs typeface="Courier"/>
            </a:endParaRPr>
          </a:p>
          <a:p>
            <a:pPr>
              <a:lnSpc>
                <a:spcPct val="80000"/>
              </a:lnSpc>
              <a:buSzPct val="110000"/>
            </a:pPr>
            <a:endParaRPr lang="en-US" sz="2400" dirty="0">
              <a:solidFill>
                <a:srgbClr val="595959"/>
              </a:solidFill>
              <a:latin typeface="News Gothic MT"/>
            </a:endParaRPr>
          </a:p>
          <a:p>
            <a:pPr>
              <a:lnSpc>
                <a:spcPct val="80000"/>
              </a:lnSpc>
              <a:buSzPct val="110000"/>
            </a:pPr>
            <a:endParaRPr lang="en-US" sz="2400" dirty="0" smtClean="0">
              <a:solidFill>
                <a:srgbClr val="595959"/>
              </a:solidFill>
              <a:latin typeface="News Gothic MT"/>
            </a:endParaRPr>
          </a:p>
          <a:p>
            <a:pPr>
              <a:lnSpc>
                <a:spcPct val="80000"/>
              </a:lnSpc>
              <a:buSzPct val="110000"/>
            </a:pPr>
            <a:endParaRPr lang="en-US" sz="2400" dirty="0">
              <a:solidFill>
                <a:srgbClr val="595959"/>
              </a:solidFill>
              <a:latin typeface="News Gothic MT"/>
            </a:endParaRPr>
          </a:p>
          <a:p>
            <a:pPr>
              <a:lnSpc>
                <a:spcPct val="80000"/>
              </a:lnSpc>
              <a:buSzPct val="110000"/>
            </a:pPr>
            <a:endParaRPr lang="en-US" sz="2400" dirty="0" smtClean="0">
              <a:solidFill>
                <a:srgbClr val="595959"/>
              </a:solidFill>
              <a:latin typeface="News Gothic MT"/>
            </a:endParaRPr>
          </a:p>
          <a:p>
            <a:pPr>
              <a:lnSpc>
                <a:spcPct val="80000"/>
              </a:lnSpc>
              <a:buSzPct val="110000"/>
            </a:pPr>
            <a:endParaRPr lang="en-US" sz="2400" dirty="0">
              <a:solidFill>
                <a:srgbClr val="595959"/>
              </a:solidFill>
              <a:latin typeface="News Gothic MT"/>
            </a:endParaRPr>
          </a:p>
          <a:p>
            <a:pPr>
              <a:lnSpc>
                <a:spcPct val="80000"/>
              </a:lnSpc>
              <a:buSzPct val="110000"/>
            </a:pPr>
            <a:endParaRPr lang="en-US" sz="2400" dirty="0" smtClean="0">
              <a:solidFill>
                <a:srgbClr val="595959"/>
              </a:solidFill>
              <a:latin typeface="News Gothic MT"/>
            </a:endParaRPr>
          </a:p>
        </p:txBody>
      </p:sp>
    </p:spTree>
    <p:extLst>
      <p:ext uri="{BB962C8B-B14F-4D97-AF65-F5344CB8AC3E}">
        <p14:creationId xmlns:p14="http://schemas.microsoft.com/office/powerpoint/2010/main" val="37294232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extShape 1"/>
          <p:cNvSpPr txBox="1"/>
          <p:nvPr/>
        </p:nvSpPr>
        <p:spPr>
          <a:xfrm>
            <a:off x="549360" y="107640"/>
            <a:ext cx="8042040" cy="1336680"/>
          </a:xfrm>
          <a:prstGeom prst="rect">
            <a:avLst/>
          </a:prstGeom>
        </p:spPr>
        <p:txBody>
          <a:bodyPr anchor="b"/>
          <a:lstStyle/>
          <a:p>
            <a:pPr algn="ctr">
              <a:lnSpc>
                <a:spcPct val="100000"/>
              </a:lnSpc>
            </a:pPr>
            <a:r>
              <a:rPr lang="en-US" sz="4600" dirty="0" smtClean="0">
                <a:solidFill>
                  <a:srgbClr val="2C7C9F"/>
                </a:solidFill>
                <a:latin typeface="News Gothic MT"/>
              </a:rPr>
              <a:t>Global Variables</a:t>
            </a:r>
            <a:endParaRPr dirty="0"/>
          </a:p>
        </p:txBody>
      </p:sp>
      <p:sp>
        <p:nvSpPr>
          <p:cNvPr id="46" name="TextShape 2"/>
          <p:cNvSpPr txBox="1"/>
          <p:nvPr/>
        </p:nvSpPr>
        <p:spPr>
          <a:xfrm>
            <a:off x="549360" y="1600200"/>
            <a:ext cx="8042040" cy="434304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80000"/>
              </a:lnSpc>
              <a:buSzPct val="110000"/>
            </a:pPr>
            <a:endParaRPr lang="en-US" sz="2400" dirty="0">
              <a:solidFill>
                <a:srgbClr val="595959"/>
              </a:solidFill>
              <a:latin typeface="News Gothic MT"/>
            </a:endParaRPr>
          </a:p>
          <a:p>
            <a:pPr>
              <a:lnSpc>
                <a:spcPct val="80000"/>
              </a:lnSpc>
              <a:buSzPct val="110000"/>
            </a:pPr>
            <a:endParaRPr lang="en-US" sz="2400" dirty="0" smtClean="0">
              <a:solidFill>
                <a:srgbClr val="595959"/>
              </a:solidFill>
              <a:latin typeface="News Gothic MT"/>
            </a:endParaRPr>
          </a:p>
        </p:txBody>
      </p:sp>
      <p:sp>
        <p:nvSpPr>
          <p:cNvPr id="4" name="TextShape 2"/>
          <p:cNvSpPr txBox="1"/>
          <p:nvPr/>
        </p:nvSpPr>
        <p:spPr>
          <a:xfrm>
            <a:off x="701760" y="1752600"/>
            <a:ext cx="8042040" cy="434304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80000"/>
              </a:lnSpc>
              <a:buSzPct val="110000"/>
            </a:pPr>
            <a:endParaRPr lang="en-US" sz="2400" dirty="0" smtClean="0">
              <a:solidFill>
                <a:srgbClr val="595959"/>
              </a:solidFill>
              <a:latin typeface="Courier"/>
              <a:cs typeface="Courier"/>
            </a:endParaRPr>
          </a:p>
          <a:p>
            <a:pPr>
              <a:lnSpc>
                <a:spcPct val="80000"/>
              </a:lnSpc>
              <a:buSzPct val="110000"/>
            </a:pP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Summary: </a:t>
            </a:r>
          </a:p>
          <a:p>
            <a:pPr>
              <a:lnSpc>
                <a:spcPct val="80000"/>
              </a:lnSpc>
              <a:buSzPct val="110000"/>
            </a:pPr>
            <a:endParaRPr lang="en-US" sz="2400" dirty="0">
              <a:solidFill>
                <a:srgbClr val="595959"/>
              </a:solidFill>
              <a:latin typeface="News Gothic MT"/>
            </a:endParaRPr>
          </a:p>
          <a:p>
            <a:pPr>
              <a:lnSpc>
                <a:spcPct val="80000"/>
              </a:lnSpc>
              <a:buSzPct val="110000"/>
            </a:pP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Global variables are visible anywhere in the program, but to change them, you have to put the global keyword in front of them first.</a:t>
            </a:r>
          </a:p>
          <a:p>
            <a:pPr>
              <a:lnSpc>
                <a:spcPct val="80000"/>
              </a:lnSpc>
              <a:buSzPct val="110000"/>
            </a:pPr>
            <a:endParaRPr lang="en-US" sz="2400" dirty="0">
              <a:solidFill>
                <a:srgbClr val="595959"/>
              </a:solidFill>
              <a:latin typeface="News Gothic MT"/>
            </a:endParaRPr>
          </a:p>
          <a:p>
            <a:pPr>
              <a:lnSpc>
                <a:spcPct val="80000"/>
              </a:lnSpc>
              <a:buSzPct val="110000"/>
            </a:pP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In this class, you should never need to do this.</a:t>
            </a:r>
          </a:p>
          <a:p>
            <a:pPr>
              <a:lnSpc>
                <a:spcPct val="80000"/>
              </a:lnSpc>
              <a:buSzPct val="110000"/>
            </a:pPr>
            <a:endParaRPr lang="en-US" sz="2400" dirty="0" smtClean="0">
              <a:solidFill>
                <a:srgbClr val="595959"/>
              </a:solidFill>
              <a:latin typeface="News Gothic MT"/>
            </a:endParaRPr>
          </a:p>
          <a:p>
            <a:pPr>
              <a:lnSpc>
                <a:spcPct val="80000"/>
              </a:lnSpc>
              <a:buSzPct val="110000"/>
            </a:pPr>
            <a:endParaRPr lang="en-US" sz="2400" dirty="0" smtClean="0">
              <a:solidFill>
                <a:srgbClr val="595959"/>
              </a:solidFill>
              <a:latin typeface="Courier"/>
              <a:cs typeface="Courier"/>
            </a:endParaRPr>
          </a:p>
          <a:p>
            <a:pPr>
              <a:lnSpc>
                <a:spcPct val="80000"/>
              </a:lnSpc>
              <a:buSzPct val="110000"/>
            </a:pPr>
            <a:endParaRPr lang="en-US" sz="2400" dirty="0" smtClean="0">
              <a:solidFill>
                <a:srgbClr val="595959"/>
              </a:solidFill>
              <a:latin typeface="Courier"/>
              <a:cs typeface="Courier"/>
            </a:endParaRPr>
          </a:p>
          <a:p>
            <a:pPr>
              <a:lnSpc>
                <a:spcPct val="80000"/>
              </a:lnSpc>
              <a:buSzPct val="110000"/>
            </a:pPr>
            <a:endParaRPr lang="en-US" sz="2400" dirty="0">
              <a:solidFill>
                <a:srgbClr val="595959"/>
              </a:solidFill>
              <a:latin typeface="News Gothic MT"/>
            </a:endParaRPr>
          </a:p>
          <a:p>
            <a:pPr>
              <a:lnSpc>
                <a:spcPct val="80000"/>
              </a:lnSpc>
              <a:buSzPct val="110000"/>
            </a:pPr>
            <a:endParaRPr lang="en-US" sz="2400" dirty="0" smtClean="0">
              <a:solidFill>
                <a:srgbClr val="595959"/>
              </a:solidFill>
              <a:latin typeface="News Gothic MT"/>
            </a:endParaRPr>
          </a:p>
          <a:p>
            <a:pPr>
              <a:lnSpc>
                <a:spcPct val="80000"/>
              </a:lnSpc>
              <a:buSzPct val="110000"/>
            </a:pPr>
            <a:endParaRPr lang="en-US" sz="2400" dirty="0">
              <a:solidFill>
                <a:srgbClr val="595959"/>
              </a:solidFill>
              <a:latin typeface="News Gothic MT"/>
            </a:endParaRPr>
          </a:p>
          <a:p>
            <a:pPr>
              <a:lnSpc>
                <a:spcPct val="80000"/>
              </a:lnSpc>
              <a:buSzPct val="110000"/>
            </a:pPr>
            <a:endParaRPr lang="en-US" sz="2400" dirty="0" smtClean="0">
              <a:solidFill>
                <a:srgbClr val="595959"/>
              </a:solidFill>
              <a:latin typeface="News Gothic MT"/>
            </a:endParaRPr>
          </a:p>
          <a:p>
            <a:pPr>
              <a:lnSpc>
                <a:spcPct val="80000"/>
              </a:lnSpc>
              <a:buSzPct val="110000"/>
            </a:pPr>
            <a:endParaRPr lang="en-US" sz="2400" dirty="0">
              <a:solidFill>
                <a:srgbClr val="595959"/>
              </a:solidFill>
              <a:latin typeface="News Gothic MT"/>
            </a:endParaRPr>
          </a:p>
          <a:p>
            <a:pPr>
              <a:lnSpc>
                <a:spcPct val="80000"/>
              </a:lnSpc>
              <a:buSzPct val="110000"/>
            </a:pPr>
            <a:endParaRPr lang="en-US" sz="2400" dirty="0" smtClean="0">
              <a:solidFill>
                <a:srgbClr val="595959"/>
              </a:solidFill>
              <a:latin typeface="News Gothic MT"/>
            </a:endParaRPr>
          </a:p>
        </p:txBody>
      </p:sp>
    </p:spTree>
    <p:extLst>
      <p:ext uri="{BB962C8B-B14F-4D97-AF65-F5344CB8AC3E}">
        <p14:creationId xmlns:p14="http://schemas.microsoft.com/office/powerpoint/2010/main" val="8730710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extShape 1"/>
          <p:cNvSpPr txBox="1"/>
          <p:nvPr/>
        </p:nvSpPr>
        <p:spPr>
          <a:xfrm>
            <a:off x="549360" y="2308974"/>
            <a:ext cx="8042040" cy="1336680"/>
          </a:xfrm>
          <a:prstGeom prst="rect">
            <a:avLst/>
          </a:prstGeom>
        </p:spPr>
        <p:txBody>
          <a:bodyPr anchor="b"/>
          <a:lstStyle/>
          <a:p>
            <a:pPr algn="ctr">
              <a:lnSpc>
                <a:spcPct val="100000"/>
              </a:lnSpc>
            </a:pPr>
            <a:r>
              <a:rPr lang="en-US" sz="4600" dirty="0" smtClean="0">
                <a:solidFill>
                  <a:srgbClr val="2C7C9F"/>
                </a:solidFill>
                <a:latin typeface="News Gothic MT"/>
              </a:rPr>
              <a:t>Break and Continue</a:t>
            </a:r>
            <a:endParaRPr dirty="0"/>
          </a:p>
        </p:txBody>
      </p:sp>
      <p:sp>
        <p:nvSpPr>
          <p:cNvPr id="46" name="TextShape 2"/>
          <p:cNvSpPr txBox="1"/>
          <p:nvPr/>
        </p:nvSpPr>
        <p:spPr>
          <a:xfrm>
            <a:off x="549360" y="1600200"/>
            <a:ext cx="8042040" cy="434304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80000"/>
              </a:lnSpc>
              <a:buSzPct val="110000"/>
            </a:pPr>
            <a:endParaRPr lang="en-US" sz="2400" dirty="0">
              <a:solidFill>
                <a:srgbClr val="595959"/>
              </a:solidFill>
              <a:latin typeface="News Gothic MT"/>
            </a:endParaRPr>
          </a:p>
          <a:p>
            <a:pPr>
              <a:lnSpc>
                <a:spcPct val="80000"/>
              </a:lnSpc>
              <a:buSzPct val="110000"/>
            </a:pPr>
            <a:endParaRPr lang="en-US" sz="2400" dirty="0" smtClean="0">
              <a:solidFill>
                <a:srgbClr val="595959"/>
              </a:solidFill>
              <a:latin typeface="News Gothic MT"/>
            </a:endParaRPr>
          </a:p>
        </p:txBody>
      </p:sp>
    </p:spTree>
    <p:extLst>
      <p:ext uri="{BB962C8B-B14F-4D97-AF65-F5344CB8AC3E}">
        <p14:creationId xmlns:p14="http://schemas.microsoft.com/office/powerpoint/2010/main" val="4854201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extShape 1"/>
          <p:cNvSpPr txBox="1"/>
          <p:nvPr/>
        </p:nvSpPr>
        <p:spPr>
          <a:xfrm>
            <a:off x="549360" y="107640"/>
            <a:ext cx="8042040" cy="1336680"/>
          </a:xfrm>
          <a:prstGeom prst="rect">
            <a:avLst/>
          </a:prstGeom>
        </p:spPr>
        <p:txBody>
          <a:bodyPr anchor="b"/>
          <a:lstStyle/>
          <a:p>
            <a:pPr algn="ctr">
              <a:lnSpc>
                <a:spcPct val="100000"/>
              </a:lnSpc>
            </a:pPr>
            <a:r>
              <a:rPr lang="en-US" sz="4600" dirty="0" smtClean="0">
                <a:solidFill>
                  <a:srgbClr val="2C7C9F"/>
                </a:solidFill>
                <a:latin typeface="News Gothic MT"/>
              </a:rPr>
              <a:t>Break</a:t>
            </a:r>
            <a:endParaRPr dirty="0"/>
          </a:p>
        </p:txBody>
      </p:sp>
      <p:sp>
        <p:nvSpPr>
          <p:cNvPr id="46" name="TextShape 2"/>
          <p:cNvSpPr txBox="1"/>
          <p:nvPr/>
        </p:nvSpPr>
        <p:spPr>
          <a:xfrm>
            <a:off x="549360" y="1600200"/>
            <a:ext cx="8042040" cy="434304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80000"/>
              </a:lnSpc>
              <a:buSzPct val="110000"/>
            </a:pPr>
            <a:endParaRPr lang="en-US" sz="2400" dirty="0">
              <a:solidFill>
                <a:srgbClr val="595959"/>
              </a:solidFill>
              <a:latin typeface="News Gothic MT"/>
            </a:endParaRPr>
          </a:p>
          <a:p>
            <a:pPr>
              <a:lnSpc>
                <a:spcPct val="80000"/>
              </a:lnSpc>
              <a:buSzPct val="110000"/>
            </a:pPr>
            <a:endParaRPr lang="en-US" sz="2400" dirty="0" smtClean="0">
              <a:solidFill>
                <a:srgbClr val="595959"/>
              </a:solidFill>
              <a:latin typeface="News Gothic MT"/>
            </a:endParaRPr>
          </a:p>
        </p:txBody>
      </p:sp>
      <p:sp>
        <p:nvSpPr>
          <p:cNvPr id="4" name="TextShape 2"/>
          <p:cNvSpPr txBox="1"/>
          <p:nvPr/>
        </p:nvSpPr>
        <p:spPr>
          <a:xfrm>
            <a:off x="701760" y="1600200"/>
            <a:ext cx="8042040" cy="434304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80000"/>
              </a:lnSpc>
              <a:buSzPct val="110000"/>
            </a:pP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Sometimes, we want to get out of a loop before the termination condition.</a:t>
            </a:r>
          </a:p>
          <a:p>
            <a:pPr>
              <a:lnSpc>
                <a:spcPct val="80000"/>
              </a:lnSpc>
              <a:buSzPct val="110000"/>
            </a:pPr>
            <a:endParaRPr lang="en-US" sz="2400" dirty="0">
              <a:solidFill>
                <a:srgbClr val="595959"/>
              </a:solidFill>
              <a:latin typeface="News Gothic MT"/>
            </a:endParaRPr>
          </a:p>
          <a:p>
            <a:pPr>
              <a:lnSpc>
                <a:spcPct val="80000"/>
              </a:lnSpc>
              <a:buSzPct val="110000"/>
            </a:pP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Break immediately stops the loop!</a:t>
            </a:r>
          </a:p>
          <a:p>
            <a:pPr>
              <a:lnSpc>
                <a:spcPct val="80000"/>
              </a:lnSpc>
              <a:buSzPct val="110000"/>
            </a:pPr>
            <a:endParaRPr lang="en-US" sz="2400" dirty="0">
              <a:solidFill>
                <a:srgbClr val="595959"/>
              </a:solidFill>
              <a:latin typeface="News Gothic MT"/>
            </a:endParaRPr>
          </a:p>
          <a:p>
            <a:pPr>
              <a:lnSpc>
                <a:spcPct val="80000"/>
              </a:lnSpc>
              <a:buSzPct val="110000"/>
            </a:pPr>
            <a:endParaRPr lang="en-US" sz="2400" dirty="0">
              <a:solidFill>
                <a:srgbClr val="595959"/>
              </a:solidFill>
              <a:latin typeface="News Gothic MT"/>
            </a:endParaRPr>
          </a:p>
          <a:p>
            <a:pPr>
              <a:lnSpc>
                <a:spcPct val="80000"/>
              </a:lnSpc>
              <a:buSzPct val="110000"/>
            </a:pPr>
            <a:endParaRPr lang="en-US" sz="2400" dirty="0" smtClean="0">
              <a:solidFill>
                <a:srgbClr val="595959"/>
              </a:solidFill>
              <a:latin typeface="News Gothic MT"/>
            </a:endParaRPr>
          </a:p>
          <a:p>
            <a:pPr>
              <a:lnSpc>
                <a:spcPct val="80000"/>
              </a:lnSpc>
              <a:buSzPct val="110000"/>
            </a:pPr>
            <a:endParaRPr lang="en-US" sz="2400" dirty="0" smtClean="0">
              <a:solidFill>
                <a:srgbClr val="595959"/>
              </a:solidFill>
              <a:latin typeface="News Gothic MT"/>
            </a:endParaRPr>
          </a:p>
          <a:p>
            <a:pPr>
              <a:lnSpc>
                <a:spcPct val="80000"/>
              </a:lnSpc>
              <a:buSzPct val="110000"/>
            </a:pPr>
            <a:endParaRPr lang="en-US" sz="2400" dirty="0" smtClean="0">
              <a:solidFill>
                <a:srgbClr val="595959"/>
              </a:solidFill>
              <a:latin typeface="Courier"/>
              <a:cs typeface="Courier"/>
            </a:endParaRPr>
          </a:p>
          <a:p>
            <a:pPr>
              <a:lnSpc>
                <a:spcPct val="80000"/>
              </a:lnSpc>
              <a:buSzPct val="110000"/>
            </a:pPr>
            <a:endParaRPr lang="en-US" sz="2400" dirty="0" smtClean="0">
              <a:solidFill>
                <a:srgbClr val="595959"/>
              </a:solidFill>
              <a:latin typeface="Courier"/>
              <a:cs typeface="Courier"/>
            </a:endParaRPr>
          </a:p>
          <a:p>
            <a:pPr>
              <a:lnSpc>
                <a:spcPct val="80000"/>
              </a:lnSpc>
              <a:buSzPct val="110000"/>
            </a:pPr>
            <a:endParaRPr lang="en-US" sz="2400" dirty="0">
              <a:solidFill>
                <a:srgbClr val="595959"/>
              </a:solidFill>
              <a:latin typeface="News Gothic MT"/>
            </a:endParaRPr>
          </a:p>
          <a:p>
            <a:pPr>
              <a:lnSpc>
                <a:spcPct val="80000"/>
              </a:lnSpc>
              <a:buSzPct val="110000"/>
            </a:pPr>
            <a:endParaRPr lang="en-US" sz="2400" dirty="0" smtClean="0">
              <a:solidFill>
                <a:srgbClr val="595959"/>
              </a:solidFill>
              <a:latin typeface="News Gothic MT"/>
            </a:endParaRPr>
          </a:p>
          <a:p>
            <a:pPr>
              <a:lnSpc>
                <a:spcPct val="80000"/>
              </a:lnSpc>
              <a:buSzPct val="110000"/>
            </a:pPr>
            <a:endParaRPr lang="en-US" sz="2400" dirty="0">
              <a:solidFill>
                <a:srgbClr val="595959"/>
              </a:solidFill>
              <a:latin typeface="News Gothic MT"/>
            </a:endParaRPr>
          </a:p>
          <a:p>
            <a:pPr>
              <a:lnSpc>
                <a:spcPct val="80000"/>
              </a:lnSpc>
              <a:buSzPct val="110000"/>
            </a:pPr>
            <a:endParaRPr lang="en-US" sz="2400" dirty="0" smtClean="0">
              <a:solidFill>
                <a:srgbClr val="595959"/>
              </a:solidFill>
              <a:latin typeface="News Gothic MT"/>
            </a:endParaRPr>
          </a:p>
          <a:p>
            <a:pPr>
              <a:lnSpc>
                <a:spcPct val="80000"/>
              </a:lnSpc>
              <a:buSzPct val="110000"/>
            </a:pPr>
            <a:endParaRPr lang="en-US" sz="2400" dirty="0">
              <a:solidFill>
                <a:srgbClr val="595959"/>
              </a:solidFill>
              <a:latin typeface="News Gothic MT"/>
            </a:endParaRPr>
          </a:p>
          <a:p>
            <a:pPr>
              <a:lnSpc>
                <a:spcPct val="80000"/>
              </a:lnSpc>
              <a:buSzPct val="110000"/>
            </a:pPr>
            <a:endParaRPr lang="en-US" sz="2400" dirty="0" smtClean="0">
              <a:solidFill>
                <a:srgbClr val="595959"/>
              </a:solidFill>
              <a:latin typeface="News Gothic MT"/>
            </a:endParaRPr>
          </a:p>
        </p:txBody>
      </p:sp>
    </p:spTree>
    <p:extLst>
      <p:ext uri="{BB962C8B-B14F-4D97-AF65-F5344CB8AC3E}">
        <p14:creationId xmlns:p14="http://schemas.microsoft.com/office/powerpoint/2010/main" val="16930098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extShape 1"/>
          <p:cNvSpPr txBox="1"/>
          <p:nvPr/>
        </p:nvSpPr>
        <p:spPr>
          <a:xfrm>
            <a:off x="549360" y="107640"/>
            <a:ext cx="8042040" cy="1336680"/>
          </a:xfrm>
          <a:prstGeom prst="rect">
            <a:avLst/>
          </a:prstGeom>
        </p:spPr>
        <p:txBody>
          <a:bodyPr anchor="b"/>
          <a:lstStyle/>
          <a:p>
            <a:pPr algn="ctr">
              <a:lnSpc>
                <a:spcPct val="100000"/>
              </a:lnSpc>
            </a:pPr>
            <a:r>
              <a:rPr lang="en-US" sz="4600" dirty="0" smtClean="0">
                <a:solidFill>
                  <a:srgbClr val="2C7C9F"/>
                </a:solidFill>
                <a:latin typeface="News Gothic MT"/>
              </a:rPr>
              <a:t>Break</a:t>
            </a:r>
            <a:endParaRPr dirty="0"/>
          </a:p>
        </p:txBody>
      </p:sp>
      <p:sp>
        <p:nvSpPr>
          <p:cNvPr id="46" name="TextShape 2"/>
          <p:cNvSpPr txBox="1"/>
          <p:nvPr/>
        </p:nvSpPr>
        <p:spPr>
          <a:xfrm>
            <a:off x="549360" y="1600200"/>
            <a:ext cx="8042040" cy="434304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80000"/>
              </a:lnSpc>
              <a:buSzPct val="110000"/>
            </a:pPr>
            <a:endParaRPr lang="en-US" sz="2400" dirty="0">
              <a:solidFill>
                <a:srgbClr val="595959"/>
              </a:solidFill>
              <a:latin typeface="News Gothic MT"/>
            </a:endParaRPr>
          </a:p>
          <a:p>
            <a:pPr>
              <a:lnSpc>
                <a:spcPct val="80000"/>
              </a:lnSpc>
              <a:buSzPct val="110000"/>
            </a:pPr>
            <a:endParaRPr lang="en-US" sz="2400" dirty="0" smtClean="0">
              <a:solidFill>
                <a:srgbClr val="595959"/>
              </a:solidFill>
              <a:latin typeface="News Gothic MT"/>
            </a:endParaRPr>
          </a:p>
        </p:txBody>
      </p:sp>
      <p:sp>
        <p:nvSpPr>
          <p:cNvPr id="4" name="TextShape 2"/>
          <p:cNvSpPr txBox="1"/>
          <p:nvPr/>
        </p:nvSpPr>
        <p:spPr>
          <a:xfrm>
            <a:off x="701760" y="1600200"/>
            <a:ext cx="8042040" cy="434304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80000"/>
              </a:lnSpc>
              <a:buSzPct val="110000"/>
            </a:pPr>
            <a:endParaRPr lang="en-US" sz="2400" dirty="0" smtClean="0">
              <a:solidFill>
                <a:srgbClr val="595959"/>
              </a:solidFill>
              <a:latin typeface="News Gothic MT"/>
            </a:endParaRPr>
          </a:p>
          <a:p>
            <a:pPr lvl="1">
              <a:lnSpc>
                <a:spcPct val="80000"/>
              </a:lnSpc>
              <a:buSzPct val="110000"/>
            </a:pPr>
            <a:r>
              <a:rPr lang="en-US" sz="2400" b="1" dirty="0" smtClean="0">
                <a:solidFill>
                  <a:srgbClr val="595959"/>
                </a:solidFill>
                <a:latin typeface="Courier"/>
                <a:cs typeface="Courier"/>
              </a:rPr>
              <a:t>for </a:t>
            </a:r>
            <a:r>
              <a:rPr lang="en-US" sz="2400" b="1" dirty="0" err="1" smtClean="0">
                <a:solidFill>
                  <a:srgbClr val="595959"/>
                </a:solidFill>
                <a:latin typeface="Courier"/>
                <a:cs typeface="Courier"/>
              </a:rPr>
              <a:t>i</a:t>
            </a:r>
            <a:r>
              <a:rPr lang="en-US" sz="2400" b="1" dirty="0" smtClean="0">
                <a:solidFill>
                  <a:srgbClr val="595959"/>
                </a:solidFill>
                <a:latin typeface="Courier"/>
                <a:cs typeface="Courier"/>
              </a:rPr>
              <a:t> in range(0, 100):</a:t>
            </a:r>
          </a:p>
          <a:p>
            <a:pPr lvl="1">
              <a:lnSpc>
                <a:spcPct val="80000"/>
              </a:lnSpc>
              <a:buSzPct val="110000"/>
            </a:pPr>
            <a:r>
              <a:rPr lang="en-US" sz="2400" b="1" dirty="0">
                <a:solidFill>
                  <a:srgbClr val="595959"/>
                </a:solidFill>
                <a:latin typeface="Courier"/>
                <a:cs typeface="Courier"/>
              </a:rPr>
              <a:t>	</a:t>
            </a:r>
            <a:r>
              <a:rPr lang="en-US" sz="2400" b="1" dirty="0" smtClean="0">
                <a:solidFill>
                  <a:srgbClr val="595959"/>
                </a:solidFill>
                <a:latin typeface="Courier"/>
                <a:cs typeface="Courier"/>
              </a:rPr>
              <a:t>if </a:t>
            </a:r>
            <a:r>
              <a:rPr lang="en-US" sz="2400" b="1" dirty="0" err="1" smtClean="0">
                <a:solidFill>
                  <a:srgbClr val="595959"/>
                </a:solidFill>
                <a:latin typeface="Courier"/>
                <a:cs typeface="Courier"/>
              </a:rPr>
              <a:t>i</a:t>
            </a:r>
            <a:r>
              <a:rPr lang="en-US" sz="2400" b="1" dirty="0" smtClean="0">
                <a:solidFill>
                  <a:srgbClr val="595959"/>
                </a:solidFill>
                <a:latin typeface="Courier"/>
                <a:cs typeface="Courier"/>
              </a:rPr>
              <a:t> == 3:</a:t>
            </a:r>
          </a:p>
          <a:p>
            <a:pPr lvl="1">
              <a:lnSpc>
                <a:spcPct val="80000"/>
              </a:lnSpc>
              <a:buSzPct val="110000"/>
            </a:pPr>
            <a:r>
              <a:rPr lang="en-US" sz="2400" b="1" dirty="0">
                <a:solidFill>
                  <a:srgbClr val="595959"/>
                </a:solidFill>
                <a:latin typeface="Courier"/>
                <a:cs typeface="Courier"/>
              </a:rPr>
              <a:t>	</a:t>
            </a:r>
            <a:r>
              <a:rPr lang="en-US" sz="2400" b="1" dirty="0" smtClean="0">
                <a:solidFill>
                  <a:srgbClr val="595959"/>
                </a:solidFill>
                <a:latin typeface="Courier"/>
                <a:cs typeface="Courier"/>
              </a:rPr>
              <a:t>	break</a:t>
            </a:r>
          </a:p>
          <a:p>
            <a:pPr lvl="1">
              <a:lnSpc>
                <a:spcPct val="80000"/>
              </a:lnSpc>
              <a:buSzPct val="110000"/>
            </a:pPr>
            <a:r>
              <a:rPr lang="en-US" sz="2400" b="1" dirty="0">
                <a:solidFill>
                  <a:srgbClr val="595959"/>
                </a:solidFill>
                <a:latin typeface="Courier"/>
                <a:cs typeface="Courier"/>
              </a:rPr>
              <a:t>	</a:t>
            </a:r>
            <a:r>
              <a:rPr lang="en-US" sz="2400" b="1" dirty="0" smtClean="0">
                <a:solidFill>
                  <a:srgbClr val="595959"/>
                </a:solidFill>
                <a:latin typeface="Courier"/>
                <a:cs typeface="Courier"/>
              </a:rPr>
              <a:t>print(</a:t>
            </a:r>
            <a:r>
              <a:rPr lang="en-US" sz="2400" b="1" dirty="0" err="1" smtClean="0">
                <a:solidFill>
                  <a:srgbClr val="595959"/>
                </a:solidFill>
                <a:latin typeface="Courier"/>
                <a:cs typeface="Courier"/>
              </a:rPr>
              <a:t>i</a:t>
            </a:r>
            <a:r>
              <a:rPr lang="en-US" sz="2400" b="1" dirty="0" smtClean="0">
                <a:solidFill>
                  <a:srgbClr val="595959"/>
                </a:solidFill>
                <a:latin typeface="Courier"/>
                <a:cs typeface="Courier"/>
              </a:rPr>
              <a:t>)</a:t>
            </a:r>
          </a:p>
          <a:p>
            <a:pPr lvl="1">
              <a:lnSpc>
                <a:spcPct val="80000"/>
              </a:lnSpc>
              <a:buSzPct val="110000"/>
            </a:pPr>
            <a:endParaRPr lang="en-US" sz="2400" b="1" dirty="0">
              <a:solidFill>
                <a:srgbClr val="595959"/>
              </a:solidFill>
              <a:latin typeface="Courier"/>
              <a:cs typeface="Courier"/>
            </a:endParaRPr>
          </a:p>
          <a:p>
            <a:pPr lvl="1">
              <a:lnSpc>
                <a:spcPct val="80000"/>
              </a:lnSpc>
              <a:buSzPct val="110000"/>
            </a:pPr>
            <a:r>
              <a:rPr lang="en-US" sz="2400" b="1" dirty="0" smtClean="0">
                <a:solidFill>
                  <a:srgbClr val="595959"/>
                </a:solidFill>
                <a:latin typeface="Courier"/>
                <a:cs typeface="Courier"/>
              </a:rPr>
              <a:t>print(“I have escaped the loop!”)</a:t>
            </a:r>
            <a:endParaRPr lang="en-US" sz="2400" b="1" dirty="0">
              <a:solidFill>
                <a:srgbClr val="595959"/>
              </a:solidFill>
              <a:latin typeface="Courier"/>
              <a:cs typeface="Courier"/>
            </a:endParaRPr>
          </a:p>
          <a:p>
            <a:pPr>
              <a:lnSpc>
                <a:spcPct val="80000"/>
              </a:lnSpc>
              <a:buSzPct val="110000"/>
            </a:pPr>
            <a:endParaRPr lang="en-US" sz="2400" dirty="0" smtClean="0">
              <a:solidFill>
                <a:srgbClr val="595959"/>
              </a:solidFill>
              <a:latin typeface="News Gothic MT"/>
            </a:endParaRPr>
          </a:p>
          <a:p>
            <a:pPr>
              <a:lnSpc>
                <a:spcPct val="80000"/>
              </a:lnSpc>
              <a:buSzPct val="110000"/>
            </a:pP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Prints:</a:t>
            </a:r>
          </a:p>
          <a:p>
            <a:pPr>
              <a:lnSpc>
                <a:spcPct val="80000"/>
              </a:lnSpc>
              <a:buSzPct val="110000"/>
            </a:pPr>
            <a:endParaRPr lang="en-US" sz="2400" dirty="0">
              <a:solidFill>
                <a:srgbClr val="595959"/>
              </a:solidFill>
              <a:latin typeface="News Gothic MT"/>
            </a:endParaRPr>
          </a:p>
          <a:p>
            <a:pPr>
              <a:lnSpc>
                <a:spcPct val="80000"/>
              </a:lnSpc>
              <a:buSzPct val="110000"/>
            </a:pP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0</a:t>
            </a:r>
          </a:p>
          <a:p>
            <a:pPr>
              <a:lnSpc>
                <a:spcPct val="80000"/>
              </a:lnSpc>
              <a:buSzPct val="110000"/>
            </a:pP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1</a:t>
            </a:r>
          </a:p>
          <a:p>
            <a:pPr>
              <a:lnSpc>
                <a:spcPct val="80000"/>
              </a:lnSpc>
              <a:buSzPct val="110000"/>
            </a:pP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2</a:t>
            </a:r>
          </a:p>
          <a:p>
            <a:pPr>
              <a:lnSpc>
                <a:spcPct val="80000"/>
              </a:lnSpc>
              <a:buSzPct val="110000"/>
            </a:pP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I have escaped the loop.</a:t>
            </a:r>
            <a:endParaRPr lang="en-US" sz="2400" dirty="0">
              <a:solidFill>
                <a:srgbClr val="595959"/>
              </a:solidFill>
              <a:latin typeface="News Gothic MT"/>
            </a:endParaRPr>
          </a:p>
          <a:p>
            <a:pPr>
              <a:lnSpc>
                <a:spcPct val="80000"/>
              </a:lnSpc>
              <a:buSzPct val="110000"/>
            </a:pPr>
            <a:endParaRPr lang="en-US" sz="2400" dirty="0">
              <a:solidFill>
                <a:srgbClr val="595959"/>
              </a:solidFill>
              <a:latin typeface="News Gothic MT"/>
            </a:endParaRPr>
          </a:p>
          <a:p>
            <a:pPr>
              <a:lnSpc>
                <a:spcPct val="80000"/>
              </a:lnSpc>
              <a:buSzPct val="110000"/>
            </a:pPr>
            <a:endParaRPr lang="en-US" sz="2400" dirty="0" smtClean="0">
              <a:solidFill>
                <a:srgbClr val="595959"/>
              </a:solidFill>
              <a:latin typeface="News Gothic MT"/>
            </a:endParaRPr>
          </a:p>
          <a:p>
            <a:pPr>
              <a:lnSpc>
                <a:spcPct val="80000"/>
              </a:lnSpc>
              <a:buSzPct val="110000"/>
            </a:pPr>
            <a:endParaRPr lang="en-US" sz="2400" dirty="0" smtClean="0">
              <a:solidFill>
                <a:srgbClr val="595959"/>
              </a:solidFill>
              <a:latin typeface="News Gothic MT"/>
            </a:endParaRPr>
          </a:p>
          <a:p>
            <a:pPr>
              <a:lnSpc>
                <a:spcPct val="80000"/>
              </a:lnSpc>
              <a:buSzPct val="110000"/>
            </a:pPr>
            <a:endParaRPr lang="en-US" sz="2400" dirty="0" smtClean="0">
              <a:solidFill>
                <a:srgbClr val="595959"/>
              </a:solidFill>
              <a:latin typeface="Courier"/>
              <a:cs typeface="Courier"/>
            </a:endParaRPr>
          </a:p>
          <a:p>
            <a:pPr>
              <a:lnSpc>
                <a:spcPct val="80000"/>
              </a:lnSpc>
              <a:buSzPct val="110000"/>
            </a:pPr>
            <a:endParaRPr lang="en-US" sz="2400" dirty="0" smtClean="0">
              <a:solidFill>
                <a:srgbClr val="595959"/>
              </a:solidFill>
              <a:latin typeface="Courier"/>
              <a:cs typeface="Courier"/>
            </a:endParaRPr>
          </a:p>
          <a:p>
            <a:pPr>
              <a:lnSpc>
                <a:spcPct val="80000"/>
              </a:lnSpc>
              <a:buSzPct val="110000"/>
            </a:pPr>
            <a:endParaRPr lang="en-US" sz="2400" dirty="0">
              <a:solidFill>
                <a:srgbClr val="595959"/>
              </a:solidFill>
              <a:latin typeface="News Gothic MT"/>
            </a:endParaRPr>
          </a:p>
          <a:p>
            <a:pPr>
              <a:lnSpc>
                <a:spcPct val="80000"/>
              </a:lnSpc>
              <a:buSzPct val="110000"/>
            </a:pPr>
            <a:endParaRPr lang="en-US" sz="2400" dirty="0" smtClean="0">
              <a:solidFill>
                <a:srgbClr val="595959"/>
              </a:solidFill>
              <a:latin typeface="News Gothic MT"/>
            </a:endParaRPr>
          </a:p>
          <a:p>
            <a:pPr>
              <a:lnSpc>
                <a:spcPct val="80000"/>
              </a:lnSpc>
              <a:buSzPct val="110000"/>
            </a:pPr>
            <a:endParaRPr lang="en-US" sz="2400" dirty="0">
              <a:solidFill>
                <a:srgbClr val="595959"/>
              </a:solidFill>
              <a:latin typeface="News Gothic MT"/>
            </a:endParaRPr>
          </a:p>
          <a:p>
            <a:pPr>
              <a:lnSpc>
                <a:spcPct val="80000"/>
              </a:lnSpc>
              <a:buSzPct val="110000"/>
            </a:pPr>
            <a:endParaRPr lang="en-US" sz="2400" dirty="0" smtClean="0">
              <a:solidFill>
                <a:srgbClr val="595959"/>
              </a:solidFill>
              <a:latin typeface="News Gothic MT"/>
            </a:endParaRPr>
          </a:p>
          <a:p>
            <a:pPr>
              <a:lnSpc>
                <a:spcPct val="80000"/>
              </a:lnSpc>
              <a:buSzPct val="110000"/>
            </a:pPr>
            <a:endParaRPr lang="en-US" sz="2400" dirty="0">
              <a:solidFill>
                <a:srgbClr val="595959"/>
              </a:solidFill>
              <a:latin typeface="News Gothic MT"/>
            </a:endParaRPr>
          </a:p>
          <a:p>
            <a:pPr>
              <a:lnSpc>
                <a:spcPct val="80000"/>
              </a:lnSpc>
              <a:buSzPct val="110000"/>
            </a:pPr>
            <a:endParaRPr lang="en-US" sz="2400" dirty="0" smtClean="0">
              <a:solidFill>
                <a:srgbClr val="595959"/>
              </a:solidFill>
              <a:latin typeface="News Gothic MT"/>
            </a:endParaRPr>
          </a:p>
        </p:txBody>
      </p:sp>
    </p:spTree>
    <p:extLst>
      <p:ext uri="{BB962C8B-B14F-4D97-AF65-F5344CB8AC3E}">
        <p14:creationId xmlns:p14="http://schemas.microsoft.com/office/powerpoint/2010/main" val="5996527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extShape 1"/>
          <p:cNvSpPr txBox="1"/>
          <p:nvPr/>
        </p:nvSpPr>
        <p:spPr>
          <a:xfrm>
            <a:off x="549360" y="107640"/>
            <a:ext cx="8042040" cy="1336680"/>
          </a:xfrm>
          <a:prstGeom prst="rect">
            <a:avLst/>
          </a:prstGeom>
        </p:spPr>
        <p:txBody>
          <a:bodyPr anchor="b"/>
          <a:lstStyle/>
          <a:p>
            <a:pPr algn="ctr">
              <a:lnSpc>
                <a:spcPct val="100000"/>
              </a:lnSpc>
            </a:pPr>
            <a:r>
              <a:rPr lang="en-US" sz="4600" dirty="0" smtClean="0">
                <a:solidFill>
                  <a:srgbClr val="2C7C9F"/>
                </a:solidFill>
                <a:latin typeface="News Gothic MT"/>
              </a:rPr>
              <a:t>Break</a:t>
            </a:r>
            <a:endParaRPr dirty="0"/>
          </a:p>
        </p:txBody>
      </p:sp>
      <p:sp>
        <p:nvSpPr>
          <p:cNvPr id="46" name="TextShape 2"/>
          <p:cNvSpPr txBox="1"/>
          <p:nvPr/>
        </p:nvSpPr>
        <p:spPr>
          <a:xfrm>
            <a:off x="549360" y="1600200"/>
            <a:ext cx="8042040" cy="434304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80000"/>
              </a:lnSpc>
              <a:buSzPct val="110000"/>
            </a:pPr>
            <a:endParaRPr lang="en-US" sz="2400" dirty="0">
              <a:solidFill>
                <a:srgbClr val="595959"/>
              </a:solidFill>
              <a:latin typeface="News Gothic MT"/>
            </a:endParaRPr>
          </a:p>
          <a:p>
            <a:pPr>
              <a:lnSpc>
                <a:spcPct val="80000"/>
              </a:lnSpc>
              <a:buSzPct val="110000"/>
            </a:pPr>
            <a:endParaRPr lang="en-US" sz="2400" dirty="0" smtClean="0">
              <a:solidFill>
                <a:srgbClr val="595959"/>
              </a:solidFill>
              <a:latin typeface="News Gothic MT"/>
            </a:endParaRPr>
          </a:p>
        </p:txBody>
      </p:sp>
      <p:sp>
        <p:nvSpPr>
          <p:cNvPr id="4" name="TextShape 2"/>
          <p:cNvSpPr txBox="1"/>
          <p:nvPr/>
        </p:nvSpPr>
        <p:spPr>
          <a:xfrm>
            <a:off x="701760" y="1600200"/>
            <a:ext cx="8042040" cy="434304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80000"/>
              </a:lnSpc>
              <a:buSzPct val="110000"/>
            </a:pP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Break breaks out of whatever the innermost loop.</a:t>
            </a:r>
          </a:p>
          <a:p>
            <a:pPr>
              <a:lnSpc>
                <a:spcPct val="80000"/>
              </a:lnSpc>
              <a:buSzPct val="110000"/>
            </a:pPr>
            <a:endParaRPr lang="en-US" sz="2400" dirty="0">
              <a:solidFill>
                <a:srgbClr val="595959"/>
              </a:solidFill>
              <a:latin typeface="News Gothic MT"/>
            </a:endParaRPr>
          </a:p>
          <a:p>
            <a:pPr>
              <a:lnSpc>
                <a:spcPct val="80000"/>
              </a:lnSpc>
              <a:buSzPct val="110000"/>
            </a:pPr>
            <a:endParaRPr lang="en-US" sz="2400" dirty="0" smtClean="0">
              <a:solidFill>
                <a:srgbClr val="595959"/>
              </a:solidFill>
              <a:latin typeface="News Gothic MT"/>
            </a:endParaRPr>
          </a:p>
          <a:p>
            <a:pPr lvl="1">
              <a:lnSpc>
                <a:spcPct val="80000"/>
              </a:lnSpc>
              <a:buSzPct val="110000"/>
            </a:pPr>
            <a:r>
              <a:rPr lang="en-US" sz="2400" b="1" dirty="0" smtClean="0">
                <a:solidFill>
                  <a:srgbClr val="595959"/>
                </a:solidFill>
                <a:latin typeface="Courier"/>
                <a:cs typeface="Courier"/>
              </a:rPr>
              <a:t>for j in range(0, 10):</a:t>
            </a:r>
          </a:p>
          <a:p>
            <a:pPr lvl="1">
              <a:lnSpc>
                <a:spcPct val="80000"/>
              </a:lnSpc>
              <a:buSzPct val="110000"/>
            </a:pPr>
            <a:r>
              <a:rPr lang="en-US" sz="2400" b="1" dirty="0" smtClean="0">
                <a:solidFill>
                  <a:srgbClr val="595959"/>
                </a:solidFill>
                <a:latin typeface="Courier"/>
                <a:cs typeface="Courier"/>
              </a:rPr>
              <a:t>	for </a:t>
            </a:r>
            <a:r>
              <a:rPr lang="en-US" sz="2400" b="1" dirty="0" err="1" smtClean="0">
                <a:solidFill>
                  <a:srgbClr val="595959"/>
                </a:solidFill>
                <a:latin typeface="Courier"/>
                <a:cs typeface="Courier"/>
              </a:rPr>
              <a:t>i</a:t>
            </a:r>
            <a:r>
              <a:rPr lang="en-US" sz="2400" b="1" dirty="0" smtClean="0">
                <a:solidFill>
                  <a:srgbClr val="595959"/>
                </a:solidFill>
                <a:latin typeface="Courier"/>
                <a:cs typeface="Courier"/>
              </a:rPr>
              <a:t> in range(0, 10):</a:t>
            </a:r>
          </a:p>
          <a:p>
            <a:pPr lvl="1">
              <a:lnSpc>
                <a:spcPct val="80000"/>
              </a:lnSpc>
              <a:buSzPct val="110000"/>
            </a:pPr>
            <a:r>
              <a:rPr lang="en-US" sz="2400" b="1" dirty="0">
                <a:solidFill>
                  <a:srgbClr val="595959"/>
                </a:solidFill>
                <a:latin typeface="Courier"/>
                <a:cs typeface="Courier"/>
              </a:rPr>
              <a:t>	</a:t>
            </a:r>
            <a:r>
              <a:rPr lang="en-US" sz="2400" b="1" dirty="0" smtClean="0">
                <a:solidFill>
                  <a:srgbClr val="595959"/>
                </a:solidFill>
                <a:latin typeface="Courier"/>
                <a:cs typeface="Courier"/>
              </a:rPr>
              <a:t>	if </a:t>
            </a:r>
            <a:r>
              <a:rPr lang="en-US" sz="2400" b="1" dirty="0" err="1" smtClean="0">
                <a:solidFill>
                  <a:srgbClr val="595959"/>
                </a:solidFill>
                <a:latin typeface="Courier"/>
                <a:cs typeface="Courier"/>
              </a:rPr>
              <a:t>i</a:t>
            </a:r>
            <a:r>
              <a:rPr lang="en-US" sz="2400" b="1" dirty="0" smtClean="0">
                <a:solidFill>
                  <a:srgbClr val="595959"/>
                </a:solidFill>
                <a:latin typeface="Courier"/>
                <a:cs typeface="Courier"/>
              </a:rPr>
              <a:t> == 3:</a:t>
            </a:r>
          </a:p>
          <a:p>
            <a:pPr lvl="1">
              <a:lnSpc>
                <a:spcPct val="80000"/>
              </a:lnSpc>
              <a:buSzPct val="110000"/>
            </a:pPr>
            <a:r>
              <a:rPr lang="en-US" sz="2400" b="1" dirty="0">
                <a:solidFill>
                  <a:srgbClr val="595959"/>
                </a:solidFill>
                <a:latin typeface="Courier"/>
                <a:cs typeface="Courier"/>
              </a:rPr>
              <a:t>	</a:t>
            </a:r>
            <a:r>
              <a:rPr lang="en-US" sz="2400" b="1" dirty="0" smtClean="0">
                <a:solidFill>
                  <a:srgbClr val="595959"/>
                </a:solidFill>
                <a:latin typeface="Courier"/>
                <a:cs typeface="Courier"/>
              </a:rPr>
              <a:t>		break</a:t>
            </a:r>
          </a:p>
          <a:p>
            <a:pPr lvl="1">
              <a:lnSpc>
                <a:spcPct val="80000"/>
              </a:lnSpc>
              <a:buSzPct val="110000"/>
            </a:pPr>
            <a:r>
              <a:rPr lang="en-US" sz="2400" b="1" dirty="0">
                <a:solidFill>
                  <a:srgbClr val="595959"/>
                </a:solidFill>
                <a:latin typeface="Courier"/>
                <a:cs typeface="Courier"/>
              </a:rPr>
              <a:t>	</a:t>
            </a:r>
            <a:r>
              <a:rPr lang="en-US" sz="2400" b="1" dirty="0" smtClean="0">
                <a:solidFill>
                  <a:srgbClr val="595959"/>
                </a:solidFill>
                <a:latin typeface="Courier"/>
                <a:cs typeface="Courier"/>
              </a:rPr>
              <a:t>	print(</a:t>
            </a:r>
            <a:r>
              <a:rPr lang="en-US" sz="2400" b="1" dirty="0" err="1" smtClean="0">
                <a:solidFill>
                  <a:srgbClr val="595959"/>
                </a:solidFill>
                <a:latin typeface="Courier"/>
                <a:cs typeface="Courier"/>
              </a:rPr>
              <a:t>i</a:t>
            </a:r>
            <a:r>
              <a:rPr lang="en-US" sz="2400" b="1" dirty="0" smtClean="0">
                <a:solidFill>
                  <a:srgbClr val="595959"/>
                </a:solidFill>
                <a:latin typeface="Courier"/>
                <a:cs typeface="Courier"/>
              </a:rPr>
              <a:t>)</a:t>
            </a:r>
          </a:p>
          <a:p>
            <a:pPr>
              <a:lnSpc>
                <a:spcPct val="80000"/>
              </a:lnSpc>
              <a:buSzPct val="110000"/>
            </a:pPr>
            <a:endParaRPr lang="en-US" sz="2400" dirty="0" smtClean="0">
              <a:solidFill>
                <a:srgbClr val="595959"/>
              </a:solidFill>
              <a:latin typeface="News Gothic MT"/>
            </a:endParaRPr>
          </a:p>
          <a:p>
            <a:pPr>
              <a:lnSpc>
                <a:spcPct val="80000"/>
              </a:lnSpc>
              <a:buSzPct val="110000"/>
            </a:pP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The break statement will stop the inner loop over and over, but not the outer loop.</a:t>
            </a:r>
            <a:endParaRPr lang="en-US" sz="2400" dirty="0">
              <a:solidFill>
                <a:srgbClr val="595959"/>
              </a:solidFill>
              <a:latin typeface="News Gothic MT"/>
            </a:endParaRPr>
          </a:p>
          <a:p>
            <a:pPr>
              <a:lnSpc>
                <a:spcPct val="80000"/>
              </a:lnSpc>
              <a:buSzPct val="110000"/>
            </a:pPr>
            <a:endParaRPr lang="en-US" sz="2400" dirty="0" smtClean="0">
              <a:solidFill>
                <a:srgbClr val="595959"/>
              </a:solidFill>
              <a:latin typeface="News Gothic MT"/>
            </a:endParaRPr>
          </a:p>
          <a:p>
            <a:pPr>
              <a:lnSpc>
                <a:spcPct val="80000"/>
              </a:lnSpc>
              <a:buSzPct val="110000"/>
            </a:pPr>
            <a:endParaRPr lang="en-US" sz="2400" dirty="0" smtClean="0">
              <a:solidFill>
                <a:srgbClr val="595959"/>
              </a:solidFill>
              <a:latin typeface="News Gothic MT"/>
            </a:endParaRPr>
          </a:p>
          <a:p>
            <a:pPr>
              <a:lnSpc>
                <a:spcPct val="80000"/>
              </a:lnSpc>
              <a:buSzPct val="110000"/>
            </a:pPr>
            <a:endParaRPr lang="en-US" sz="2400" dirty="0" smtClean="0">
              <a:solidFill>
                <a:srgbClr val="595959"/>
              </a:solidFill>
              <a:latin typeface="Courier"/>
              <a:cs typeface="Courier"/>
            </a:endParaRPr>
          </a:p>
          <a:p>
            <a:pPr>
              <a:lnSpc>
                <a:spcPct val="80000"/>
              </a:lnSpc>
              <a:buSzPct val="110000"/>
            </a:pPr>
            <a:endParaRPr lang="en-US" sz="2400" dirty="0" smtClean="0">
              <a:solidFill>
                <a:srgbClr val="595959"/>
              </a:solidFill>
              <a:latin typeface="Courier"/>
              <a:cs typeface="Courier"/>
            </a:endParaRPr>
          </a:p>
          <a:p>
            <a:pPr>
              <a:lnSpc>
                <a:spcPct val="80000"/>
              </a:lnSpc>
              <a:buSzPct val="110000"/>
            </a:pPr>
            <a:endParaRPr lang="en-US" sz="2400" dirty="0">
              <a:solidFill>
                <a:srgbClr val="595959"/>
              </a:solidFill>
              <a:latin typeface="News Gothic MT"/>
            </a:endParaRPr>
          </a:p>
          <a:p>
            <a:pPr>
              <a:lnSpc>
                <a:spcPct val="80000"/>
              </a:lnSpc>
              <a:buSzPct val="110000"/>
            </a:pPr>
            <a:endParaRPr lang="en-US" sz="2400" dirty="0" smtClean="0">
              <a:solidFill>
                <a:srgbClr val="595959"/>
              </a:solidFill>
              <a:latin typeface="News Gothic MT"/>
            </a:endParaRPr>
          </a:p>
          <a:p>
            <a:pPr>
              <a:lnSpc>
                <a:spcPct val="80000"/>
              </a:lnSpc>
              <a:buSzPct val="110000"/>
            </a:pPr>
            <a:endParaRPr lang="en-US" sz="2400" dirty="0">
              <a:solidFill>
                <a:srgbClr val="595959"/>
              </a:solidFill>
              <a:latin typeface="News Gothic MT"/>
            </a:endParaRPr>
          </a:p>
          <a:p>
            <a:pPr>
              <a:lnSpc>
                <a:spcPct val="80000"/>
              </a:lnSpc>
              <a:buSzPct val="110000"/>
            </a:pPr>
            <a:endParaRPr lang="en-US" sz="2400" dirty="0" smtClean="0">
              <a:solidFill>
                <a:srgbClr val="595959"/>
              </a:solidFill>
              <a:latin typeface="News Gothic MT"/>
            </a:endParaRPr>
          </a:p>
          <a:p>
            <a:pPr>
              <a:lnSpc>
                <a:spcPct val="80000"/>
              </a:lnSpc>
              <a:buSzPct val="110000"/>
            </a:pPr>
            <a:endParaRPr lang="en-US" sz="2400" dirty="0">
              <a:solidFill>
                <a:srgbClr val="595959"/>
              </a:solidFill>
              <a:latin typeface="News Gothic MT"/>
            </a:endParaRPr>
          </a:p>
          <a:p>
            <a:pPr>
              <a:lnSpc>
                <a:spcPct val="80000"/>
              </a:lnSpc>
              <a:buSzPct val="110000"/>
            </a:pPr>
            <a:endParaRPr lang="en-US" sz="2400" dirty="0" smtClean="0">
              <a:solidFill>
                <a:srgbClr val="595959"/>
              </a:solidFill>
              <a:latin typeface="News Gothic MT"/>
            </a:endParaRPr>
          </a:p>
        </p:txBody>
      </p:sp>
    </p:spTree>
    <p:extLst>
      <p:ext uri="{BB962C8B-B14F-4D97-AF65-F5344CB8AC3E}">
        <p14:creationId xmlns:p14="http://schemas.microsoft.com/office/powerpoint/2010/main" val="5970534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extShape 1"/>
          <p:cNvSpPr txBox="1"/>
          <p:nvPr/>
        </p:nvSpPr>
        <p:spPr>
          <a:xfrm>
            <a:off x="549360" y="107640"/>
            <a:ext cx="8042040" cy="1336680"/>
          </a:xfrm>
          <a:prstGeom prst="rect">
            <a:avLst/>
          </a:prstGeom>
        </p:spPr>
        <p:txBody>
          <a:bodyPr anchor="b"/>
          <a:lstStyle/>
          <a:p>
            <a:pPr algn="ctr">
              <a:lnSpc>
                <a:spcPct val="100000"/>
              </a:lnSpc>
            </a:pPr>
            <a:r>
              <a:rPr lang="en-US" sz="4600" dirty="0" smtClean="0">
                <a:solidFill>
                  <a:srgbClr val="2C7C9F"/>
                </a:solidFill>
                <a:latin typeface="News Gothic MT"/>
              </a:rPr>
              <a:t>Continue</a:t>
            </a:r>
            <a:endParaRPr dirty="0"/>
          </a:p>
        </p:txBody>
      </p:sp>
      <p:sp>
        <p:nvSpPr>
          <p:cNvPr id="46" name="TextShape 2"/>
          <p:cNvSpPr txBox="1"/>
          <p:nvPr/>
        </p:nvSpPr>
        <p:spPr>
          <a:xfrm>
            <a:off x="549360" y="1600200"/>
            <a:ext cx="8042040" cy="434304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80000"/>
              </a:lnSpc>
              <a:buSzPct val="110000"/>
            </a:pPr>
            <a:endParaRPr lang="en-US" sz="2400" dirty="0">
              <a:solidFill>
                <a:srgbClr val="595959"/>
              </a:solidFill>
              <a:latin typeface="News Gothic MT"/>
            </a:endParaRPr>
          </a:p>
          <a:p>
            <a:pPr>
              <a:lnSpc>
                <a:spcPct val="80000"/>
              </a:lnSpc>
              <a:buSzPct val="110000"/>
            </a:pPr>
            <a:endParaRPr lang="en-US" sz="2400" dirty="0" smtClean="0">
              <a:solidFill>
                <a:srgbClr val="595959"/>
              </a:solidFill>
              <a:latin typeface="News Gothic MT"/>
            </a:endParaRPr>
          </a:p>
        </p:txBody>
      </p:sp>
      <p:sp>
        <p:nvSpPr>
          <p:cNvPr id="4" name="TextShape 2"/>
          <p:cNvSpPr txBox="1"/>
          <p:nvPr/>
        </p:nvSpPr>
        <p:spPr>
          <a:xfrm>
            <a:off x="701760" y="1600200"/>
            <a:ext cx="8042040" cy="434304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80000"/>
              </a:lnSpc>
              <a:buSzPct val="110000"/>
            </a:pP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Continue also changes how the loop works.  </a:t>
            </a:r>
          </a:p>
          <a:p>
            <a:pPr>
              <a:lnSpc>
                <a:spcPct val="80000"/>
              </a:lnSpc>
              <a:buSzPct val="110000"/>
            </a:pPr>
            <a:endParaRPr lang="en-US" sz="2400" dirty="0">
              <a:solidFill>
                <a:srgbClr val="595959"/>
              </a:solidFill>
              <a:latin typeface="News Gothic MT"/>
            </a:endParaRPr>
          </a:p>
          <a:p>
            <a:pPr>
              <a:lnSpc>
                <a:spcPct val="80000"/>
              </a:lnSpc>
              <a:buSzPct val="110000"/>
            </a:pP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When a loop hits a continue statement, it immediately stops what it’s doing and goes back up to the next iteration of the loop.</a:t>
            </a:r>
          </a:p>
          <a:p>
            <a:pPr>
              <a:lnSpc>
                <a:spcPct val="80000"/>
              </a:lnSpc>
              <a:buSzPct val="110000"/>
            </a:pPr>
            <a:endParaRPr lang="en-US" sz="2400" dirty="0">
              <a:solidFill>
                <a:srgbClr val="595959"/>
              </a:solidFill>
              <a:latin typeface="News Gothic MT"/>
            </a:endParaRPr>
          </a:p>
          <a:p>
            <a:pPr lvl="1">
              <a:lnSpc>
                <a:spcPct val="80000"/>
              </a:lnSpc>
              <a:buSzPct val="110000"/>
            </a:pPr>
            <a:r>
              <a:rPr lang="en-US" sz="2400" b="1" dirty="0" smtClean="0">
                <a:solidFill>
                  <a:srgbClr val="595959"/>
                </a:solidFill>
                <a:latin typeface="Courier"/>
                <a:cs typeface="Courier"/>
              </a:rPr>
              <a:t>for </a:t>
            </a:r>
            <a:r>
              <a:rPr lang="en-US" sz="2400" b="1" dirty="0" err="1" smtClean="0">
                <a:solidFill>
                  <a:srgbClr val="595959"/>
                </a:solidFill>
                <a:latin typeface="Courier"/>
                <a:cs typeface="Courier"/>
              </a:rPr>
              <a:t>i</a:t>
            </a:r>
            <a:r>
              <a:rPr lang="en-US" sz="2400" b="1" dirty="0" smtClean="0">
                <a:solidFill>
                  <a:srgbClr val="595959"/>
                </a:solidFill>
                <a:latin typeface="Courier"/>
                <a:cs typeface="Courier"/>
              </a:rPr>
              <a:t> in range(0, 5):</a:t>
            </a:r>
          </a:p>
          <a:p>
            <a:pPr lvl="1">
              <a:lnSpc>
                <a:spcPct val="80000"/>
              </a:lnSpc>
              <a:buSzPct val="110000"/>
            </a:pPr>
            <a:r>
              <a:rPr lang="en-US" sz="2400" b="1" dirty="0">
                <a:solidFill>
                  <a:srgbClr val="595959"/>
                </a:solidFill>
                <a:latin typeface="Courier"/>
                <a:cs typeface="Courier"/>
              </a:rPr>
              <a:t>	</a:t>
            </a:r>
            <a:r>
              <a:rPr lang="en-US" sz="2400" b="1" dirty="0" smtClean="0">
                <a:solidFill>
                  <a:srgbClr val="595959"/>
                </a:solidFill>
                <a:latin typeface="Courier"/>
                <a:cs typeface="Courier"/>
              </a:rPr>
              <a:t>if </a:t>
            </a:r>
            <a:r>
              <a:rPr lang="en-US" sz="2400" b="1" dirty="0" err="1" smtClean="0">
                <a:solidFill>
                  <a:srgbClr val="595959"/>
                </a:solidFill>
                <a:latin typeface="Courier"/>
                <a:cs typeface="Courier"/>
              </a:rPr>
              <a:t>i</a:t>
            </a:r>
            <a:r>
              <a:rPr lang="en-US" sz="2400" b="1" dirty="0" smtClean="0">
                <a:solidFill>
                  <a:srgbClr val="595959"/>
                </a:solidFill>
                <a:latin typeface="Courier"/>
                <a:cs typeface="Courier"/>
              </a:rPr>
              <a:t> == 3:</a:t>
            </a:r>
          </a:p>
          <a:p>
            <a:pPr lvl="1">
              <a:lnSpc>
                <a:spcPct val="80000"/>
              </a:lnSpc>
              <a:buSzPct val="110000"/>
            </a:pPr>
            <a:r>
              <a:rPr lang="en-US" sz="2400" b="1" dirty="0">
                <a:solidFill>
                  <a:srgbClr val="595959"/>
                </a:solidFill>
                <a:latin typeface="Courier"/>
                <a:cs typeface="Courier"/>
              </a:rPr>
              <a:t>	</a:t>
            </a:r>
            <a:r>
              <a:rPr lang="en-US" sz="2400" b="1" dirty="0" smtClean="0">
                <a:solidFill>
                  <a:srgbClr val="595959"/>
                </a:solidFill>
                <a:latin typeface="Courier"/>
                <a:cs typeface="Courier"/>
              </a:rPr>
              <a:t>	continue</a:t>
            </a:r>
          </a:p>
          <a:p>
            <a:pPr lvl="1">
              <a:lnSpc>
                <a:spcPct val="80000"/>
              </a:lnSpc>
              <a:buSzPct val="110000"/>
            </a:pPr>
            <a:r>
              <a:rPr lang="en-US" sz="2400" b="1" dirty="0">
                <a:solidFill>
                  <a:srgbClr val="595959"/>
                </a:solidFill>
                <a:latin typeface="Courier"/>
                <a:cs typeface="Courier"/>
              </a:rPr>
              <a:t>	</a:t>
            </a:r>
            <a:r>
              <a:rPr lang="en-US" sz="2400" b="1" dirty="0" smtClean="0">
                <a:solidFill>
                  <a:srgbClr val="595959"/>
                </a:solidFill>
                <a:latin typeface="Courier"/>
                <a:cs typeface="Courier"/>
              </a:rPr>
              <a:t>print(</a:t>
            </a:r>
            <a:r>
              <a:rPr lang="en-US" sz="2400" b="1" dirty="0" err="1" smtClean="0">
                <a:solidFill>
                  <a:srgbClr val="595959"/>
                </a:solidFill>
                <a:latin typeface="Courier"/>
                <a:cs typeface="Courier"/>
              </a:rPr>
              <a:t>i</a:t>
            </a:r>
            <a:r>
              <a:rPr lang="en-US" sz="2400" b="1" dirty="0" smtClean="0">
                <a:solidFill>
                  <a:srgbClr val="595959"/>
                </a:solidFill>
                <a:latin typeface="Courier"/>
                <a:cs typeface="Courier"/>
              </a:rPr>
              <a:t>)</a:t>
            </a:r>
          </a:p>
          <a:p>
            <a:pPr>
              <a:lnSpc>
                <a:spcPct val="80000"/>
              </a:lnSpc>
              <a:buSzPct val="110000"/>
            </a:pPr>
            <a:endParaRPr lang="en-US" sz="2400" dirty="0" smtClean="0">
              <a:solidFill>
                <a:srgbClr val="595959"/>
              </a:solidFill>
              <a:latin typeface="News Gothic MT"/>
            </a:endParaRPr>
          </a:p>
          <a:p>
            <a:pPr>
              <a:lnSpc>
                <a:spcPct val="80000"/>
              </a:lnSpc>
              <a:buSzPct val="110000"/>
            </a:pP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.</a:t>
            </a:r>
            <a:endParaRPr lang="en-US" sz="2400" dirty="0">
              <a:solidFill>
                <a:srgbClr val="595959"/>
              </a:solidFill>
              <a:latin typeface="News Gothic MT"/>
            </a:endParaRPr>
          </a:p>
          <a:p>
            <a:pPr>
              <a:lnSpc>
                <a:spcPct val="80000"/>
              </a:lnSpc>
              <a:buSzPct val="110000"/>
            </a:pPr>
            <a:endParaRPr lang="en-US" sz="2400" dirty="0" smtClean="0">
              <a:solidFill>
                <a:srgbClr val="595959"/>
              </a:solidFill>
              <a:latin typeface="News Gothic MT"/>
            </a:endParaRPr>
          </a:p>
          <a:p>
            <a:pPr>
              <a:lnSpc>
                <a:spcPct val="80000"/>
              </a:lnSpc>
              <a:buSzPct val="110000"/>
            </a:pPr>
            <a:endParaRPr lang="en-US" sz="2400" dirty="0" smtClean="0">
              <a:solidFill>
                <a:srgbClr val="595959"/>
              </a:solidFill>
              <a:latin typeface="News Gothic MT"/>
            </a:endParaRPr>
          </a:p>
          <a:p>
            <a:pPr>
              <a:lnSpc>
                <a:spcPct val="80000"/>
              </a:lnSpc>
              <a:buSzPct val="110000"/>
            </a:pPr>
            <a:endParaRPr lang="en-US" sz="2400" dirty="0" smtClean="0">
              <a:solidFill>
                <a:srgbClr val="595959"/>
              </a:solidFill>
              <a:latin typeface="Courier"/>
              <a:cs typeface="Courier"/>
            </a:endParaRPr>
          </a:p>
          <a:p>
            <a:pPr>
              <a:lnSpc>
                <a:spcPct val="80000"/>
              </a:lnSpc>
              <a:buSzPct val="110000"/>
            </a:pPr>
            <a:endParaRPr lang="en-US" sz="2400" dirty="0" smtClean="0">
              <a:solidFill>
                <a:srgbClr val="595959"/>
              </a:solidFill>
              <a:latin typeface="Courier"/>
              <a:cs typeface="Courier"/>
            </a:endParaRPr>
          </a:p>
          <a:p>
            <a:pPr>
              <a:lnSpc>
                <a:spcPct val="80000"/>
              </a:lnSpc>
              <a:buSzPct val="110000"/>
            </a:pPr>
            <a:endParaRPr lang="en-US" sz="2400" dirty="0">
              <a:solidFill>
                <a:srgbClr val="595959"/>
              </a:solidFill>
              <a:latin typeface="News Gothic MT"/>
            </a:endParaRPr>
          </a:p>
          <a:p>
            <a:pPr>
              <a:lnSpc>
                <a:spcPct val="80000"/>
              </a:lnSpc>
              <a:buSzPct val="110000"/>
            </a:pPr>
            <a:endParaRPr lang="en-US" sz="2400" dirty="0" smtClean="0">
              <a:solidFill>
                <a:srgbClr val="595959"/>
              </a:solidFill>
              <a:latin typeface="News Gothic MT"/>
            </a:endParaRPr>
          </a:p>
          <a:p>
            <a:pPr>
              <a:lnSpc>
                <a:spcPct val="80000"/>
              </a:lnSpc>
              <a:buSzPct val="110000"/>
            </a:pPr>
            <a:endParaRPr lang="en-US" sz="2400" dirty="0">
              <a:solidFill>
                <a:srgbClr val="595959"/>
              </a:solidFill>
              <a:latin typeface="News Gothic MT"/>
            </a:endParaRPr>
          </a:p>
          <a:p>
            <a:pPr>
              <a:lnSpc>
                <a:spcPct val="80000"/>
              </a:lnSpc>
              <a:buSzPct val="110000"/>
            </a:pPr>
            <a:endParaRPr lang="en-US" sz="2400" dirty="0" smtClean="0">
              <a:solidFill>
                <a:srgbClr val="595959"/>
              </a:solidFill>
              <a:latin typeface="News Gothic MT"/>
            </a:endParaRPr>
          </a:p>
          <a:p>
            <a:pPr>
              <a:lnSpc>
                <a:spcPct val="80000"/>
              </a:lnSpc>
              <a:buSzPct val="110000"/>
            </a:pPr>
            <a:endParaRPr lang="en-US" sz="2400" dirty="0">
              <a:solidFill>
                <a:srgbClr val="595959"/>
              </a:solidFill>
              <a:latin typeface="News Gothic MT"/>
            </a:endParaRPr>
          </a:p>
          <a:p>
            <a:pPr>
              <a:lnSpc>
                <a:spcPct val="80000"/>
              </a:lnSpc>
              <a:buSzPct val="110000"/>
            </a:pPr>
            <a:endParaRPr lang="en-US" sz="2400" dirty="0" smtClean="0">
              <a:solidFill>
                <a:srgbClr val="595959"/>
              </a:solidFill>
              <a:latin typeface="News Gothic MT"/>
            </a:endParaRPr>
          </a:p>
        </p:txBody>
      </p:sp>
      <p:cxnSp>
        <p:nvCxnSpPr>
          <p:cNvPr id="11" name="Curved Connector 10"/>
          <p:cNvCxnSpPr/>
          <p:nvPr/>
        </p:nvCxnSpPr>
        <p:spPr>
          <a:xfrm rot="10800000">
            <a:off x="1167424" y="3701166"/>
            <a:ext cx="737573" cy="433391"/>
          </a:xfrm>
          <a:prstGeom prst="curvedConnector3">
            <a:avLst>
              <a:gd name="adj1" fmla="val 130994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899351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extShape 1"/>
          <p:cNvSpPr txBox="1"/>
          <p:nvPr/>
        </p:nvSpPr>
        <p:spPr>
          <a:xfrm>
            <a:off x="549360" y="107640"/>
            <a:ext cx="8042040" cy="1336680"/>
          </a:xfrm>
          <a:prstGeom prst="rect">
            <a:avLst/>
          </a:prstGeom>
        </p:spPr>
        <p:txBody>
          <a:bodyPr anchor="b"/>
          <a:lstStyle/>
          <a:p>
            <a:pPr algn="ctr">
              <a:lnSpc>
                <a:spcPct val="100000"/>
              </a:lnSpc>
            </a:pPr>
            <a:r>
              <a:rPr lang="en-US" sz="4600" dirty="0" smtClean="0">
                <a:solidFill>
                  <a:srgbClr val="2C7C9F"/>
                </a:solidFill>
                <a:latin typeface="News Gothic MT"/>
              </a:rPr>
              <a:t>Continue</a:t>
            </a:r>
            <a:endParaRPr dirty="0"/>
          </a:p>
        </p:txBody>
      </p:sp>
      <p:sp>
        <p:nvSpPr>
          <p:cNvPr id="46" name="TextShape 2"/>
          <p:cNvSpPr txBox="1"/>
          <p:nvPr/>
        </p:nvSpPr>
        <p:spPr>
          <a:xfrm>
            <a:off x="549360" y="1600200"/>
            <a:ext cx="8042040" cy="434304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80000"/>
              </a:lnSpc>
              <a:buSzPct val="110000"/>
            </a:pPr>
            <a:endParaRPr lang="en-US" sz="2400" dirty="0">
              <a:solidFill>
                <a:srgbClr val="595959"/>
              </a:solidFill>
              <a:latin typeface="News Gothic MT"/>
            </a:endParaRPr>
          </a:p>
          <a:p>
            <a:pPr>
              <a:lnSpc>
                <a:spcPct val="80000"/>
              </a:lnSpc>
              <a:buSzPct val="110000"/>
            </a:pPr>
            <a:endParaRPr lang="en-US" sz="2400" dirty="0" smtClean="0">
              <a:solidFill>
                <a:srgbClr val="595959"/>
              </a:solidFill>
              <a:latin typeface="News Gothic MT"/>
            </a:endParaRPr>
          </a:p>
        </p:txBody>
      </p:sp>
      <p:sp>
        <p:nvSpPr>
          <p:cNvPr id="4" name="TextShape 2"/>
          <p:cNvSpPr txBox="1"/>
          <p:nvPr/>
        </p:nvSpPr>
        <p:spPr>
          <a:xfrm>
            <a:off x="701760" y="1600200"/>
            <a:ext cx="8042040" cy="434304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80000"/>
              </a:lnSpc>
              <a:buSzPct val="110000"/>
            </a:pP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When a loop hits a continue statement, it immediately stops what it’s doing and goes back up to the next iteration of the loop.</a:t>
            </a:r>
          </a:p>
          <a:p>
            <a:pPr>
              <a:lnSpc>
                <a:spcPct val="80000"/>
              </a:lnSpc>
              <a:buSzPct val="110000"/>
            </a:pPr>
            <a:endParaRPr lang="en-US" sz="2400" dirty="0">
              <a:solidFill>
                <a:srgbClr val="595959"/>
              </a:solidFill>
              <a:latin typeface="News Gothic MT"/>
            </a:endParaRPr>
          </a:p>
          <a:p>
            <a:pPr lvl="1">
              <a:lnSpc>
                <a:spcPct val="80000"/>
              </a:lnSpc>
              <a:buSzPct val="110000"/>
            </a:pPr>
            <a:r>
              <a:rPr lang="en-US" sz="2400" b="1" dirty="0" smtClean="0">
                <a:solidFill>
                  <a:srgbClr val="595959"/>
                </a:solidFill>
                <a:latin typeface="Courier"/>
                <a:cs typeface="Courier"/>
              </a:rPr>
              <a:t>for </a:t>
            </a:r>
            <a:r>
              <a:rPr lang="en-US" sz="2400" b="1" dirty="0" err="1" smtClean="0">
                <a:solidFill>
                  <a:srgbClr val="595959"/>
                </a:solidFill>
                <a:latin typeface="Courier"/>
                <a:cs typeface="Courier"/>
              </a:rPr>
              <a:t>i</a:t>
            </a:r>
            <a:r>
              <a:rPr lang="en-US" sz="2400" b="1" dirty="0" smtClean="0">
                <a:solidFill>
                  <a:srgbClr val="595959"/>
                </a:solidFill>
                <a:latin typeface="Courier"/>
                <a:cs typeface="Courier"/>
              </a:rPr>
              <a:t> in range(0, 5):</a:t>
            </a:r>
          </a:p>
          <a:p>
            <a:pPr lvl="1">
              <a:lnSpc>
                <a:spcPct val="80000"/>
              </a:lnSpc>
              <a:buSzPct val="110000"/>
            </a:pPr>
            <a:r>
              <a:rPr lang="en-US" sz="2400" b="1" dirty="0">
                <a:solidFill>
                  <a:srgbClr val="595959"/>
                </a:solidFill>
                <a:latin typeface="Courier"/>
                <a:cs typeface="Courier"/>
              </a:rPr>
              <a:t>	</a:t>
            </a:r>
            <a:r>
              <a:rPr lang="en-US" sz="2400" b="1" dirty="0" smtClean="0">
                <a:solidFill>
                  <a:srgbClr val="595959"/>
                </a:solidFill>
                <a:latin typeface="Courier"/>
                <a:cs typeface="Courier"/>
              </a:rPr>
              <a:t>if </a:t>
            </a:r>
            <a:r>
              <a:rPr lang="en-US" sz="2400" b="1" dirty="0" err="1" smtClean="0">
                <a:solidFill>
                  <a:srgbClr val="595959"/>
                </a:solidFill>
                <a:latin typeface="Courier"/>
                <a:cs typeface="Courier"/>
              </a:rPr>
              <a:t>i</a:t>
            </a:r>
            <a:r>
              <a:rPr lang="en-US" sz="2400" b="1" dirty="0" smtClean="0">
                <a:solidFill>
                  <a:srgbClr val="595959"/>
                </a:solidFill>
                <a:latin typeface="Courier"/>
                <a:cs typeface="Courier"/>
              </a:rPr>
              <a:t> == 3:</a:t>
            </a:r>
          </a:p>
          <a:p>
            <a:pPr lvl="1">
              <a:lnSpc>
                <a:spcPct val="80000"/>
              </a:lnSpc>
              <a:buSzPct val="110000"/>
            </a:pPr>
            <a:r>
              <a:rPr lang="en-US" sz="2400" b="1" dirty="0">
                <a:solidFill>
                  <a:srgbClr val="595959"/>
                </a:solidFill>
                <a:latin typeface="Courier"/>
                <a:cs typeface="Courier"/>
              </a:rPr>
              <a:t>	</a:t>
            </a:r>
            <a:r>
              <a:rPr lang="en-US" sz="2400" b="1" dirty="0" smtClean="0">
                <a:solidFill>
                  <a:srgbClr val="595959"/>
                </a:solidFill>
                <a:latin typeface="Courier"/>
                <a:cs typeface="Courier"/>
              </a:rPr>
              <a:t>	continue</a:t>
            </a:r>
          </a:p>
          <a:p>
            <a:pPr lvl="1">
              <a:lnSpc>
                <a:spcPct val="80000"/>
              </a:lnSpc>
              <a:buSzPct val="110000"/>
            </a:pPr>
            <a:r>
              <a:rPr lang="en-US" sz="2400" b="1" dirty="0">
                <a:solidFill>
                  <a:srgbClr val="595959"/>
                </a:solidFill>
                <a:latin typeface="Courier"/>
                <a:cs typeface="Courier"/>
              </a:rPr>
              <a:t>	</a:t>
            </a:r>
            <a:r>
              <a:rPr lang="en-US" sz="2400" b="1" dirty="0" smtClean="0">
                <a:solidFill>
                  <a:srgbClr val="595959"/>
                </a:solidFill>
                <a:latin typeface="Courier"/>
                <a:cs typeface="Courier"/>
              </a:rPr>
              <a:t>print(</a:t>
            </a:r>
            <a:r>
              <a:rPr lang="en-US" sz="2400" b="1" dirty="0" err="1" smtClean="0">
                <a:solidFill>
                  <a:srgbClr val="595959"/>
                </a:solidFill>
                <a:latin typeface="Courier"/>
                <a:cs typeface="Courier"/>
              </a:rPr>
              <a:t>i</a:t>
            </a:r>
            <a:r>
              <a:rPr lang="en-US" sz="2400" b="1" dirty="0" smtClean="0">
                <a:solidFill>
                  <a:srgbClr val="595959"/>
                </a:solidFill>
                <a:latin typeface="Courier"/>
                <a:cs typeface="Courier"/>
              </a:rPr>
              <a:t>)</a:t>
            </a:r>
          </a:p>
          <a:p>
            <a:pPr>
              <a:lnSpc>
                <a:spcPct val="80000"/>
              </a:lnSpc>
              <a:buSzPct val="110000"/>
            </a:pPr>
            <a:endParaRPr lang="en-US" sz="2400" dirty="0">
              <a:solidFill>
                <a:srgbClr val="595959"/>
              </a:solidFill>
              <a:latin typeface="Courier"/>
              <a:cs typeface="Courier"/>
            </a:endParaRPr>
          </a:p>
          <a:p>
            <a:pPr>
              <a:lnSpc>
                <a:spcPct val="80000"/>
              </a:lnSpc>
              <a:buSzPct val="110000"/>
            </a:pP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Prints:</a:t>
            </a:r>
          </a:p>
          <a:p>
            <a:pPr>
              <a:lnSpc>
                <a:spcPct val="80000"/>
              </a:lnSpc>
              <a:buSzPct val="110000"/>
            </a:pP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0</a:t>
            </a:r>
          </a:p>
          <a:p>
            <a:pPr>
              <a:lnSpc>
                <a:spcPct val="80000"/>
              </a:lnSpc>
              <a:buSzPct val="110000"/>
            </a:pP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1</a:t>
            </a:r>
          </a:p>
          <a:p>
            <a:pPr>
              <a:lnSpc>
                <a:spcPct val="80000"/>
              </a:lnSpc>
              <a:buSzPct val="110000"/>
            </a:pP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2</a:t>
            </a:r>
          </a:p>
          <a:p>
            <a:pPr>
              <a:lnSpc>
                <a:spcPct val="80000"/>
              </a:lnSpc>
              <a:buSzPct val="110000"/>
            </a:pPr>
            <a:r>
              <a:rPr lang="en-US" sz="2400" dirty="0">
                <a:solidFill>
                  <a:srgbClr val="595959"/>
                </a:solidFill>
                <a:latin typeface="News Gothic MT"/>
              </a:rPr>
              <a:t>4</a:t>
            </a:r>
          </a:p>
          <a:p>
            <a:pPr>
              <a:lnSpc>
                <a:spcPct val="80000"/>
              </a:lnSpc>
              <a:buSzPct val="110000"/>
            </a:pPr>
            <a:endParaRPr lang="en-US" sz="2400" dirty="0" smtClean="0">
              <a:solidFill>
                <a:srgbClr val="595959"/>
              </a:solidFill>
              <a:latin typeface="News Gothic MT"/>
            </a:endParaRPr>
          </a:p>
          <a:p>
            <a:pPr>
              <a:lnSpc>
                <a:spcPct val="80000"/>
              </a:lnSpc>
              <a:buSzPct val="110000"/>
            </a:pPr>
            <a:endParaRPr lang="en-US" sz="2400" dirty="0" smtClean="0">
              <a:solidFill>
                <a:srgbClr val="595959"/>
              </a:solidFill>
              <a:latin typeface="News Gothic MT"/>
            </a:endParaRPr>
          </a:p>
          <a:p>
            <a:pPr>
              <a:lnSpc>
                <a:spcPct val="80000"/>
              </a:lnSpc>
              <a:buSzPct val="110000"/>
            </a:pPr>
            <a:endParaRPr lang="en-US" sz="2400" dirty="0" smtClean="0">
              <a:solidFill>
                <a:srgbClr val="595959"/>
              </a:solidFill>
              <a:latin typeface="Courier"/>
              <a:cs typeface="Courier"/>
            </a:endParaRPr>
          </a:p>
          <a:p>
            <a:pPr>
              <a:lnSpc>
                <a:spcPct val="80000"/>
              </a:lnSpc>
              <a:buSzPct val="110000"/>
            </a:pPr>
            <a:endParaRPr lang="en-US" sz="2400" dirty="0" smtClean="0">
              <a:solidFill>
                <a:srgbClr val="595959"/>
              </a:solidFill>
              <a:latin typeface="Courier"/>
              <a:cs typeface="Courier"/>
            </a:endParaRPr>
          </a:p>
          <a:p>
            <a:pPr>
              <a:lnSpc>
                <a:spcPct val="80000"/>
              </a:lnSpc>
              <a:buSzPct val="110000"/>
            </a:pPr>
            <a:endParaRPr lang="en-US" sz="2400" dirty="0">
              <a:solidFill>
                <a:srgbClr val="595959"/>
              </a:solidFill>
              <a:latin typeface="News Gothic MT"/>
            </a:endParaRPr>
          </a:p>
          <a:p>
            <a:pPr>
              <a:lnSpc>
                <a:spcPct val="80000"/>
              </a:lnSpc>
              <a:buSzPct val="110000"/>
            </a:pPr>
            <a:endParaRPr lang="en-US" sz="2400" dirty="0" smtClean="0">
              <a:solidFill>
                <a:srgbClr val="595959"/>
              </a:solidFill>
              <a:latin typeface="News Gothic MT"/>
            </a:endParaRPr>
          </a:p>
          <a:p>
            <a:pPr>
              <a:lnSpc>
                <a:spcPct val="80000"/>
              </a:lnSpc>
              <a:buSzPct val="110000"/>
            </a:pPr>
            <a:endParaRPr lang="en-US" sz="2400" dirty="0">
              <a:solidFill>
                <a:srgbClr val="595959"/>
              </a:solidFill>
              <a:latin typeface="News Gothic MT"/>
            </a:endParaRPr>
          </a:p>
          <a:p>
            <a:pPr>
              <a:lnSpc>
                <a:spcPct val="80000"/>
              </a:lnSpc>
              <a:buSzPct val="110000"/>
            </a:pPr>
            <a:endParaRPr lang="en-US" sz="2400" dirty="0" smtClean="0">
              <a:solidFill>
                <a:srgbClr val="595959"/>
              </a:solidFill>
              <a:latin typeface="News Gothic MT"/>
            </a:endParaRPr>
          </a:p>
          <a:p>
            <a:pPr>
              <a:lnSpc>
                <a:spcPct val="80000"/>
              </a:lnSpc>
              <a:buSzPct val="110000"/>
            </a:pPr>
            <a:endParaRPr lang="en-US" sz="2400" dirty="0">
              <a:solidFill>
                <a:srgbClr val="595959"/>
              </a:solidFill>
              <a:latin typeface="News Gothic MT"/>
            </a:endParaRPr>
          </a:p>
          <a:p>
            <a:pPr>
              <a:lnSpc>
                <a:spcPct val="80000"/>
              </a:lnSpc>
              <a:buSzPct val="110000"/>
            </a:pPr>
            <a:endParaRPr lang="en-US" sz="2400" dirty="0" smtClean="0">
              <a:solidFill>
                <a:srgbClr val="595959"/>
              </a:solidFill>
              <a:latin typeface="News Gothic MT"/>
            </a:endParaRPr>
          </a:p>
        </p:txBody>
      </p:sp>
      <p:cxnSp>
        <p:nvCxnSpPr>
          <p:cNvPr id="11" name="Curved Connector 10"/>
          <p:cNvCxnSpPr/>
          <p:nvPr/>
        </p:nvCxnSpPr>
        <p:spPr>
          <a:xfrm rot="10800000">
            <a:off x="1209757" y="3179059"/>
            <a:ext cx="737573" cy="433391"/>
          </a:xfrm>
          <a:prstGeom prst="curvedConnector3">
            <a:avLst>
              <a:gd name="adj1" fmla="val 130994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919987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extShape 1"/>
          <p:cNvSpPr txBox="1"/>
          <p:nvPr/>
        </p:nvSpPr>
        <p:spPr>
          <a:xfrm>
            <a:off x="351804" y="2139640"/>
            <a:ext cx="8042040" cy="1336680"/>
          </a:xfrm>
          <a:prstGeom prst="rect">
            <a:avLst/>
          </a:prstGeom>
        </p:spPr>
        <p:txBody>
          <a:bodyPr anchor="b"/>
          <a:lstStyle/>
          <a:p>
            <a:pPr algn="ctr">
              <a:lnSpc>
                <a:spcPct val="100000"/>
              </a:lnSpc>
            </a:pPr>
            <a:r>
              <a:rPr lang="en-US" sz="4600" dirty="0" smtClean="0">
                <a:solidFill>
                  <a:srgbClr val="2C7C9F"/>
                </a:solidFill>
                <a:latin typeface="News Gothic MT"/>
              </a:rPr>
              <a:t>List Tricks</a:t>
            </a:r>
            <a:endParaRPr dirty="0"/>
          </a:p>
        </p:txBody>
      </p:sp>
      <p:sp>
        <p:nvSpPr>
          <p:cNvPr id="46" name="TextShape 2"/>
          <p:cNvSpPr txBox="1"/>
          <p:nvPr/>
        </p:nvSpPr>
        <p:spPr>
          <a:xfrm>
            <a:off x="549360" y="1600200"/>
            <a:ext cx="8042040" cy="4343040"/>
          </a:xfrm>
          <a:prstGeom prst="rect">
            <a:avLst/>
          </a:prstGeom>
        </p:spPr>
        <p:txBody>
          <a:bodyPr/>
          <a:lstStyle/>
          <a:p>
            <a:pPr marL="342900" indent="-342900">
              <a:lnSpc>
                <a:spcPct val="80000"/>
              </a:lnSpc>
              <a:buSzPct val="110000"/>
              <a:buFont typeface="Arial"/>
              <a:buChar char="•"/>
            </a:pPr>
            <a:endParaRPr lang="en-US" sz="2400" dirty="0" smtClean="0">
              <a:solidFill>
                <a:srgbClr val="595959"/>
              </a:solidFill>
              <a:latin typeface="News Gothic MT"/>
            </a:endParaRPr>
          </a:p>
        </p:txBody>
      </p:sp>
    </p:spTree>
    <p:extLst>
      <p:ext uri="{BB962C8B-B14F-4D97-AF65-F5344CB8AC3E}">
        <p14:creationId xmlns:p14="http://schemas.microsoft.com/office/powerpoint/2010/main" val="19309489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extShape 1"/>
          <p:cNvSpPr txBox="1"/>
          <p:nvPr/>
        </p:nvSpPr>
        <p:spPr>
          <a:xfrm>
            <a:off x="549360" y="107640"/>
            <a:ext cx="8042040" cy="1336680"/>
          </a:xfrm>
          <a:prstGeom prst="rect">
            <a:avLst/>
          </a:prstGeom>
        </p:spPr>
        <p:txBody>
          <a:bodyPr anchor="b"/>
          <a:lstStyle/>
          <a:p>
            <a:pPr algn="ctr">
              <a:lnSpc>
                <a:spcPct val="100000"/>
              </a:lnSpc>
            </a:pPr>
            <a:r>
              <a:rPr lang="en-US" sz="4600" dirty="0" smtClean="0">
                <a:solidFill>
                  <a:srgbClr val="2C7C9F"/>
                </a:solidFill>
                <a:latin typeface="News Gothic MT"/>
              </a:rPr>
              <a:t>Break and Continue</a:t>
            </a:r>
            <a:endParaRPr dirty="0"/>
          </a:p>
        </p:txBody>
      </p:sp>
      <p:sp>
        <p:nvSpPr>
          <p:cNvPr id="46" name="TextShape 2"/>
          <p:cNvSpPr txBox="1"/>
          <p:nvPr/>
        </p:nvSpPr>
        <p:spPr>
          <a:xfrm>
            <a:off x="549360" y="1600200"/>
            <a:ext cx="8042040" cy="434304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80000"/>
              </a:lnSpc>
              <a:buSzPct val="110000"/>
            </a:pPr>
            <a:endParaRPr lang="en-US" sz="2400" dirty="0">
              <a:solidFill>
                <a:srgbClr val="595959"/>
              </a:solidFill>
              <a:latin typeface="News Gothic MT"/>
            </a:endParaRPr>
          </a:p>
          <a:p>
            <a:pPr>
              <a:lnSpc>
                <a:spcPct val="80000"/>
              </a:lnSpc>
              <a:buSzPct val="110000"/>
            </a:pPr>
            <a:endParaRPr lang="en-US" sz="2400" dirty="0" smtClean="0">
              <a:solidFill>
                <a:srgbClr val="595959"/>
              </a:solidFill>
              <a:latin typeface="News Gothic MT"/>
            </a:endParaRPr>
          </a:p>
        </p:txBody>
      </p:sp>
      <p:sp>
        <p:nvSpPr>
          <p:cNvPr id="4" name="TextShape 2"/>
          <p:cNvSpPr txBox="1"/>
          <p:nvPr/>
        </p:nvSpPr>
        <p:spPr>
          <a:xfrm>
            <a:off x="701760" y="1600200"/>
            <a:ext cx="8042040" cy="434304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20000"/>
              </a:lnSpc>
              <a:buSzPct val="110000"/>
            </a:pP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Using break and continue correctly can be a bit complicated, so for this semester we ask that you not put them in your code!</a:t>
            </a:r>
            <a:endParaRPr lang="en-US" sz="2400" dirty="0">
              <a:solidFill>
                <a:srgbClr val="595959"/>
              </a:solidFill>
              <a:latin typeface="News Gothic MT"/>
            </a:endParaRPr>
          </a:p>
          <a:p>
            <a:pPr>
              <a:lnSpc>
                <a:spcPct val="80000"/>
              </a:lnSpc>
              <a:buSzPct val="110000"/>
            </a:pPr>
            <a:endParaRPr lang="en-US" sz="2400" dirty="0" smtClean="0">
              <a:solidFill>
                <a:srgbClr val="595959"/>
              </a:solidFill>
              <a:latin typeface="News Gothic MT"/>
            </a:endParaRPr>
          </a:p>
          <a:p>
            <a:pPr>
              <a:lnSpc>
                <a:spcPct val="80000"/>
              </a:lnSpc>
              <a:buSzPct val="110000"/>
            </a:pPr>
            <a:endParaRPr lang="en-US" sz="2400" dirty="0" smtClean="0">
              <a:solidFill>
                <a:srgbClr val="595959"/>
              </a:solidFill>
              <a:latin typeface="News Gothic MT"/>
            </a:endParaRPr>
          </a:p>
          <a:p>
            <a:pPr>
              <a:lnSpc>
                <a:spcPct val="80000"/>
              </a:lnSpc>
              <a:buSzPct val="110000"/>
            </a:pPr>
            <a:endParaRPr lang="en-US" sz="2400" dirty="0" smtClean="0">
              <a:solidFill>
                <a:srgbClr val="595959"/>
              </a:solidFill>
              <a:latin typeface="Courier"/>
              <a:cs typeface="Courier"/>
            </a:endParaRPr>
          </a:p>
          <a:p>
            <a:pPr>
              <a:lnSpc>
                <a:spcPct val="80000"/>
              </a:lnSpc>
              <a:buSzPct val="110000"/>
            </a:pPr>
            <a:endParaRPr lang="en-US" sz="2400" dirty="0" smtClean="0">
              <a:solidFill>
                <a:srgbClr val="595959"/>
              </a:solidFill>
              <a:latin typeface="Courier"/>
              <a:cs typeface="Courier"/>
            </a:endParaRPr>
          </a:p>
          <a:p>
            <a:pPr>
              <a:lnSpc>
                <a:spcPct val="80000"/>
              </a:lnSpc>
              <a:buSzPct val="110000"/>
            </a:pPr>
            <a:endParaRPr lang="en-US" sz="2400" dirty="0">
              <a:solidFill>
                <a:srgbClr val="595959"/>
              </a:solidFill>
              <a:latin typeface="News Gothic MT"/>
            </a:endParaRPr>
          </a:p>
          <a:p>
            <a:pPr>
              <a:lnSpc>
                <a:spcPct val="80000"/>
              </a:lnSpc>
              <a:buSzPct val="110000"/>
            </a:pPr>
            <a:endParaRPr lang="en-US" sz="2400" dirty="0" smtClean="0">
              <a:solidFill>
                <a:srgbClr val="595959"/>
              </a:solidFill>
              <a:latin typeface="News Gothic MT"/>
            </a:endParaRPr>
          </a:p>
          <a:p>
            <a:pPr>
              <a:lnSpc>
                <a:spcPct val="80000"/>
              </a:lnSpc>
              <a:buSzPct val="110000"/>
            </a:pPr>
            <a:endParaRPr lang="en-US" sz="2400" dirty="0">
              <a:solidFill>
                <a:srgbClr val="595959"/>
              </a:solidFill>
              <a:latin typeface="News Gothic MT"/>
            </a:endParaRPr>
          </a:p>
          <a:p>
            <a:pPr>
              <a:lnSpc>
                <a:spcPct val="80000"/>
              </a:lnSpc>
              <a:buSzPct val="110000"/>
            </a:pPr>
            <a:endParaRPr lang="en-US" sz="2400" dirty="0" smtClean="0">
              <a:solidFill>
                <a:srgbClr val="595959"/>
              </a:solidFill>
              <a:latin typeface="News Gothic MT"/>
            </a:endParaRPr>
          </a:p>
          <a:p>
            <a:pPr>
              <a:lnSpc>
                <a:spcPct val="80000"/>
              </a:lnSpc>
              <a:buSzPct val="110000"/>
            </a:pPr>
            <a:endParaRPr lang="en-US" sz="2400" dirty="0">
              <a:solidFill>
                <a:srgbClr val="595959"/>
              </a:solidFill>
              <a:latin typeface="News Gothic MT"/>
            </a:endParaRPr>
          </a:p>
          <a:p>
            <a:pPr>
              <a:lnSpc>
                <a:spcPct val="80000"/>
              </a:lnSpc>
              <a:buSzPct val="110000"/>
            </a:pPr>
            <a:endParaRPr lang="en-US" sz="2400" dirty="0" smtClean="0">
              <a:solidFill>
                <a:srgbClr val="595959"/>
              </a:solidFill>
              <a:latin typeface="News Gothic MT"/>
            </a:endParaRPr>
          </a:p>
        </p:txBody>
      </p:sp>
    </p:spTree>
    <p:extLst>
      <p:ext uri="{BB962C8B-B14F-4D97-AF65-F5344CB8AC3E}">
        <p14:creationId xmlns:p14="http://schemas.microsoft.com/office/powerpoint/2010/main" val="22477812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extShape 1"/>
          <p:cNvSpPr txBox="1"/>
          <p:nvPr/>
        </p:nvSpPr>
        <p:spPr>
          <a:xfrm>
            <a:off x="549360" y="2647640"/>
            <a:ext cx="8042040" cy="739027"/>
          </a:xfrm>
          <a:prstGeom prst="rect">
            <a:avLst/>
          </a:prstGeom>
        </p:spPr>
        <p:txBody>
          <a:bodyPr anchor="b"/>
          <a:lstStyle/>
          <a:p>
            <a:pPr algn="ctr">
              <a:lnSpc>
                <a:spcPct val="100000"/>
              </a:lnSpc>
            </a:pPr>
            <a:r>
              <a:rPr lang="en-US" sz="4600" dirty="0" smtClean="0">
                <a:solidFill>
                  <a:srgbClr val="2C7C9F"/>
                </a:solidFill>
                <a:latin typeface="News Gothic MT"/>
              </a:rPr>
              <a:t>Mutable vs. Immutable</a:t>
            </a:r>
            <a:endParaRPr dirty="0"/>
          </a:p>
        </p:txBody>
      </p:sp>
      <p:sp>
        <p:nvSpPr>
          <p:cNvPr id="46" name="TextShape 2"/>
          <p:cNvSpPr txBox="1"/>
          <p:nvPr/>
        </p:nvSpPr>
        <p:spPr>
          <a:xfrm>
            <a:off x="549360" y="1600200"/>
            <a:ext cx="8042040" cy="434304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80000"/>
              </a:lnSpc>
              <a:buSzPct val="110000"/>
            </a:pPr>
            <a:endParaRPr lang="en-US" sz="2400" dirty="0">
              <a:solidFill>
                <a:srgbClr val="595959"/>
              </a:solidFill>
              <a:latin typeface="News Gothic MT"/>
            </a:endParaRPr>
          </a:p>
          <a:p>
            <a:pPr>
              <a:lnSpc>
                <a:spcPct val="80000"/>
              </a:lnSpc>
              <a:buSzPct val="110000"/>
            </a:pPr>
            <a:endParaRPr lang="en-US" sz="2400" dirty="0" smtClean="0">
              <a:solidFill>
                <a:srgbClr val="595959"/>
              </a:solidFill>
              <a:latin typeface="News Gothic MT"/>
            </a:endParaRPr>
          </a:p>
        </p:txBody>
      </p:sp>
    </p:spTree>
    <p:extLst>
      <p:ext uri="{BB962C8B-B14F-4D97-AF65-F5344CB8AC3E}">
        <p14:creationId xmlns:p14="http://schemas.microsoft.com/office/powerpoint/2010/main" val="30810172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extShape 1"/>
          <p:cNvSpPr txBox="1"/>
          <p:nvPr/>
        </p:nvSpPr>
        <p:spPr>
          <a:xfrm>
            <a:off x="549360" y="107639"/>
            <a:ext cx="8042040" cy="1204693"/>
          </a:xfrm>
          <a:prstGeom prst="rect">
            <a:avLst/>
          </a:prstGeom>
        </p:spPr>
        <p:txBody>
          <a:bodyPr anchor="b"/>
          <a:lstStyle/>
          <a:p>
            <a:pPr algn="ctr">
              <a:lnSpc>
                <a:spcPct val="100000"/>
              </a:lnSpc>
            </a:pPr>
            <a:endParaRPr lang="en-US" sz="4600" dirty="0" smtClean="0">
              <a:solidFill>
                <a:srgbClr val="2C7C9F"/>
              </a:solidFill>
              <a:latin typeface="News Gothic MT"/>
            </a:endParaRPr>
          </a:p>
          <a:p>
            <a:pPr algn="ctr">
              <a:lnSpc>
                <a:spcPct val="100000"/>
              </a:lnSpc>
            </a:pPr>
            <a:endParaRPr lang="en-US" sz="4600" dirty="0">
              <a:solidFill>
                <a:srgbClr val="2C7C9F"/>
              </a:solidFill>
              <a:latin typeface="News Gothic MT"/>
            </a:endParaRPr>
          </a:p>
          <a:p>
            <a:pPr algn="ctr">
              <a:lnSpc>
                <a:spcPct val="100000"/>
              </a:lnSpc>
            </a:pPr>
            <a:endParaRPr lang="en-US" sz="4600" dirty="0" smtClean="0">
              <a:solidFill>
                <a:srgbClr val="2C7C9F"/>
              </a:solidFill>
              <a:latin typeface="News Gothic MT"/>
            </a:endParaRPr>
          </a:p>
          <a:p>
            <a:pPr algn="ctr">
              <a:lnSpc>
                <a:spcPct val="100000"/>
              </a:lnSpc>
            </a:pPr>
            <a:r>
              <a:rPr lang="en-US" sz="4600" dirty="0" smtClean="0">
                <a:solidFill>
                  <a:srgbClr val="2C7C9F"/>
                </a:solidFill>
                <a:latin typeface="News Gothic MT"/>
              </a:rPr>
              <a:t>Mutable vs. Immutable</a:t>
            </a:r>
            <a:endParaRPr dirty="0"/>
          </a:p>
        </p:txBody>
      </p:sp>
      <p:sp>
        <p:nvSpPr>
          <p:cNvPr id="46" name="TextShape 2"/>
          <p:cNvSpPr txBox="1"/>
          <p:nvPr/>
        </p:nvSpPr>
        <p:spPr>
          <a:xfrm>
            <a:off x="549360" y="1600200"/>
            <a:ext cx="8042040" cy="434304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80000"/>
              </a:lnSpc>
              <a:buSzPct val="110000"/>
            </a:pPr>
            <a:endParaRPr lang="en-US" sz="2400" dirty="0">
              <a:solidFill>
                <a:srgbClr val="595959"/>
              </a:solidFill>
              <a:latin typeface="News Gothic MT"/>
            </a:endParaRPr>
          </a:p>
          <a:p>
            <a:pPr>
              <a:lnSpc>
                <a:spcPct val="80000"/>
              </a:lnSpc>
              <a:buSzPct val="110000"/>
            </a:pPr>
            <a:endParaRPr lang="en-US" sz="2400" dirty="0" smtClean="0">
              <a:solidFill>
                <a:srgbClr val="595959"/>
              </a:solidFill>
              <a:latin typeface="News Gothic MT"/>
            </a:endParaRPr>
          </a:p>
        </p:txBody>
      </p:sp>
      <p:sp>
        <p:nvSpPr>
          <p:cNvPr id="4" name="TextShape 2"/>
          <p:cNvSpPr txBox="1"/>
          <p:nvPr/>
        </p:nvSpPr>
        <p:spPr>
          <a:xfrm>
            <a:off x="701760" y="1600200"/>
            <a:ext cx="8042040" cy="4422782"/>
          </a:xfrm>
          <a:prstGeom prst="rect">
            <a:avLst/>
          </a:prstGeom>
        </p:spPr>
        <p:txBody>
          <a:bodyPr/>
          <a:lstStyle/>
          <a:p>
            <a:pPr>
              <a:buSzPct val="110000"/>
            </a:pP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These are important vocab terms—a </a:t>
            </a:r>
            <a:r>
              <a:rPr lang="en-US" sz="2400" b="1" dirty="0" smtClean="0">
                <a:solidFill>
                  <a:srgbClr val="FF0000"/>
                </a:solidFill>
                <a:latin typeface="News Gothic MT"/>
              </a:rPr>
              <a:t>value</a:t>
            </a:r>
            <a:r>
              <a:rPr lang="en-US" sz="2400" dirty="0" smtClean="0">
                <a:solidFill>
                  <a:srgbClr val="FF0000"/>
                </a:solidFill>
                <a:latin typeface="News Gothic MT"/>
              </a:rPr>
              <a:t> </a:t>
            </a: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that is </a:t>
            </a:r>
            <a:r>
              <a:rPr lang="en-US" sz="2400" b="1" dirty="0" smtClean="0">
                <a:solidFill>
                  <a:srgbClr val="595959"/>
                </a:solidFill>
                <a:latin typeface="News Gothic MT"/>
              </a:rPr>
              <a:t>immutable </a:t>
            </a: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cannot be changed. </a:t>
            </a:r>
          </a:p>
          <a:p>
            <a:pPr>
              <a:buSzPct val="110000"/>
            </a:pPr>
            <a:endParaRPr lang="en-US" sz="2400" dirty="0">
              <a:solidFill>
                <a:srgbClr val="595959"/>
              </a:solidFill>
              <a:latin typeface="News Gothic MT"/>
            </a:endParaRPr>
          </a:p>
          <a:p>
            <a:pPr>
              <a:buSzPct val="110000"/>
            </a:pP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Strings are immutable</a:t>
            </a:r>
          </a:p>
          <a:p>
            <a:pPr>
              <a:lnSpc>
                <a:spcPct val="80000"/>
              </a:lnSpc>
              <a:buSzPct val="110000"/>
            </a:pPr>
            <a:endParaRPr lang="en-US" sz="2400" dirty="0">
              <a:solidFill>
                <a:srgbClr val="595959"/>
              </a:solidFill>
              <a:latin typeface="News Gothic MT"/>
            </a:endParaRPr>
          </a:p>
          <a:p>
            <a:pPr lvl="1">
              <a:lnSpc>
                <a:spcPct val="110000"/>
              </a:lnSpc>
              <a:buSzPct val="110000"/>
            </a:pPr>
            <a:r>
              <a:rPr lang="en-US" sz="2400" b="1" dirty="0" smtClean="0">
                <a:solidFill>
                  <a:srgbClr val="595959"/>
                </a:solidFill>
                <a:latin typeface="Courier"/>
                <a:cs typeface="Courier"/>
              </a:rPr>
              <a:t>a = "Hello"</a:t>
            </a:r>
          </a:p>
          <a:p>
            <a:pPr lvl="1">
              <a:lnSpc>
                <a:spcPct val="110000"/>
              </a:lnSpc>
              <a:buSzPct val="110000"/>
            </a:pPr>
            <a:r>
              <a:rPr lang="en-US" sz="2400" b="1" dirty="0" smtClean="0">
                <a:solidFill>
                  <a:srgbClr val="595959"/>
                </a:solidFill>
                <a:latin typeface="Courier"/>
                <a:cs typeface="Courier"/>
              </a:rPr>
              <a:t>a = "World"</a:t>
            </a:r>
          </a:p>
          <a:p>
            <a:pPr>
              <a:lnSpc>
                <a:spcPct val="110000"/>
              </a:lnSpc>
              <a:buSzPct val="110000"/>
            </a:pPr>
            <a:r>
              <a:rPr lang="en-US" sz="2400" dirty="0">
                <a:solidFill>
                  <a:srgbClr val="595959"/>
                </a:solidFill>
                <a:latin typeface="News Gothic MT"/>
              </a:rPr>
              <a:t/>
            </a:r>
            <a:br>
              <a:rPr lang="en-US" sz="2400" dirty="0">
                <a:solidFill>
                  <a:srgbClr val="595959"/>
                </a:solidFill>
                <a:latin typeface="News Gothic MT"/>
              </a:rPr>
            </a:b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Here the variable</a:t>
            </a:r>
            <a:r>
              <a:rPr lang="en-US" sz="2400" b="1" dirty="0" smtClean="0">
                <a:solidFill>
                  <a:srgbClr val="595959"/>
                </a:solidFill>
                <a:latin typeface="Courier"/>
                <a:cs typeface="Courier"/>
              </a:rPr>
              <a:t> a</a:t>
            </a: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 is associated with a new value </a:t>
            </a:r>
            <a:r>
              <a:rPr lang="en-US" sz="2400" b="1" dirty="0" smtClean="0">
                <a:solidFill>
                  <a:srgbClr val="595959"/>
                </a:solidFill>
                <a:latin typeface="Courier"/>
                <a:cs typeface="Courier"/>
              </a:rPr>
              <a:t>"World"</a:t>
            </a: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. The value </a:t>
            </a:r>
            <a:r>
              <a:rPr lang="en-US" sz="2400" b="1" dirty="0" smtClean="0">
                <a:solidFill>
                  <a:srgbClr val="595959"/>
                </a:solidFill>
                <a:latin typeface="Courier"/>
                <a:cs typeface="Courier"/>
              </a:rPr>
              <a:t>"Hello" </a:t>
            </a: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does not change.</a:t>
            </a:r>
            <a:endParaRPr lang="en-US" sz="2400" dirty="0">
              <a:solidFill>
                <a:srgbClr val="595959"/>
              </a:solidFill>
              <a:latin typeface="News Gothic MT"/>
            </a:endParaRPr>
          </a:p>
          <a:p>
            <a:pPr>
              <a:lnSpc>
                <a:spcPct val="80000"/>
              </a:lnSpc>
              <a:buSzPct val="110000"/>
            </a:pPr>
            <a:endParaRPr lang="en-US" sz="2400" dirty="0">
              <a:solidFill>
                <a:srgbClr val="595959"/>
              </a:solidFill>
              <a:latin typeface="News Gothic MT"/>
            </a:endParaRPr>
          </a:p>
          <a:p>
            <a:pPr>
              <a:lnSpc>
                <a:spcPct val="80000"/>
              </a:lnSpc>
              <a:buSzPct val="110000"/>
            </a:pPr>
            <a:endParaRPr lang="en-US" sz="2400" dirty="0" smtClean="0">
              <a:solidFill>
                <a:srgbClr val="595959"/>
              </a:solidFill>
              <a:latin typeface="News Gothic MT"/>
            </a:endParaRPr>
          </a:p>
        </p:txBody>
      </p:sp>
    </p:spTree>
    <p:extLst>
      <p:ext uri="{BB962C8B-B14F-4D97-AF65-F5344CB8AC3E}">
        <p14:creationId xmlns:p14="http://schemas.microsoft.com/office/powerpoint/2010/main" val="27275793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extShape 1"/>
          <p:cNvSpPr txBox="1"/>
          <p:nvPr/>
        </p:nvSpPr>
        <p:spPr>
          <a:xfrm>
            <a:off x="549360" y="107640"/>
            <a:ext cx="8042040" cy="809582"/>
          </a:xfrm>
          <a:prstGeom prst="rect">
            <a:avLst/>
          </a:prstGeom>
        </p:spPr>
        <p:txBody>
          <a:bodyPr anchor="b"/>
          <a:lstStyle/>
          <a:p>
            <a:pPr algn="ctr">
              <a:lnSpc>
                <a:spcPct val="100000"/>
              </a:lnSpc>
            </a:pPr>
            <a:r>
              <a:rPr lang="en-US" sz="4600" dirty="0" smtClean="0">
                <a:solidFill>
                  <a:srgbClr val="2C7C9F"/>
                </a:solidFill>
                <a:latin typeface="News Gothic MT"/>
              </a:rPr>
              <a:t>Mutable vs. Immutable</a:t>
            </a:r>
            <a:endParaRPr dirty="0"/>
          </a:p>
        </p:txBody>
      </p:sp>
      <p:sp>
        <p:nvSpPr>
          <p:cNvPr id="46" name="TextShape 2"/>
          <p:cNvSpPr txBox="1"/>
          <p:nvPr/>
        </p:nvSpPr>
        <p:spPr>
          <a:xfrm>
            <a:off x="549360" y="1600200"/>
            <a:ext cx="8042040" cy="434304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80000"/>
              </a:lnSpc>
              <a:buSzPct val="110000"/>
            </a:pPr>
            <a:endParaRPr lang="en-US" sz="2400" dirty="0">
              <a:solidFill>
                <a:srgbClr val="595959"/>
              </a:solidFill>
              <a:latin typeface="News Gothic MT"/>
            </a:endParaRPr>
          </a:p>
          <a:p>
            <a:pPr>
              <a:lnSpc>
                <a:spcPct val="80000"/>
              </a:lnSpc>
              <a:buSzPct val="110000"/>
            </a:pPr>
            <a:endParaRPr lang="en-US" sz="2400" dirty="0" smtClean="0">
              <a:solidFill>
                <a:srgbClr val="595959"/>
              </a:solidFill>
              <a:latin typeface="News Gothic MT"/>
            </a:endParaRPr>
          </a:p>
        </p:txBody>
      </p:sp>
      <p:sp>
        <p:nvSpPr>
          <p:cNvPr id="4" name="TextShape 2"/>
          <p:cNvSpPr txBox="1"/>
          <p:nvPr/>
        </p:nvSpPr>
        <p:spPr>
          <a:xfrm>
            <a:off x="701760" y="1193440"/>
            <a:ext cx="8042040" cy="5184782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10000"/>
              </a:lnSpc>
              <a:buSzPct val="110000"/>
            </a:pP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A </a:t>
            </a:r>
            <a:r>
              <a:rPr lang="en-US" sz="2400" b="1" dirty="0" smtClean="0">
                <a:solidFill>
                  <a:srgbClr val="595959"/>
                </a:solidFill>
                <a:latin typeface="News Gothic MT"/>
              </a:rPr>
              <a:t>mutable </a:t>
            </a:r>
            <a:r>
              <a:rPr lang="en-US" sz="2400" b="1" dirty="0" smtClean="0">
                <a:solidFill>
                  <a:srgbClr val="FF0000"/>
                </a:solidFill>
                <a:latin typeface="News Gothic MT"/>
              </a:rPr>
              <a:t>value</a:t>
            </a: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 can change:</a:t>
            </a:r>
          </a:p>
          <a:p>
            <a:pPr>
              <a:lnSpc>
                <a:spcPct val="80000"/>
              </a:lnSpc>
              <a:buSzPct val="110000"/>
            </a:pPr>
            <a:endParaRPr lang="en-US" sz="2400" dirty="0">
              <a:solidFill>
                <a:srgbClr val="595959"/>
              </a:solidFill>
              <a:latin typeface="News Gothic MT"/>
            </a:endParaRPr>
          </a:p>
          <a:p>
            <a:pPr lvl="1">
              <a:lnSpc>
                <a:spcPct val="110000"/>
              </a:lnSpc>
              <a:buSzPct val="110000"/>
            </a:pPr>
            <a:r>
              <a:rPr lang="en-US" sz="2400" b="1" dirty="0" err="1" smtClean="0">
                <a:solidFill>
                  <a:srgbClr val="595959"/>
                </a:solidFill>
                <a:latin typeface="News Gothic MT"/>
              </a:rPr>
              <a:t>myList</a:t>
            </a:r>
            <a:r>
              <a:rPr lang="en-US" sz="2400" b="1" dirty="0" smtClean="0">
                <a:solidFill>
                  <a:srgbClr val="595959"/>
                </a:solidFill>
                <a:latin typeface="News Gothic MT"/>
              </a:rPr>
              <a:t> = [1, 2, 3]</a:t>
            </a:r>
          </a:p>
          <a:p>
            <a:pPr lvl="1">
              <a:lnSpc>
                <a:spcPct val="110000"/>
              </a:lnSpc>
              <a:buSzPct val="110000"/>
            </a:pPr>
            <a:r>
              <a:rPr lang="en-US" sz="2400" b="1" dirty="0" err="1" smtClean="0">
                <a:solidFill>
                  <a:srgbClr val="595959"/>
                </a:solidFill>
                <a:latin typeface="News Gothic MT"/>
              </a:rPr>
              <a:t>myList</a:t>
            </a:r>
            <a:r>
              <a:rPr lang="en-US" sz="2400" b="1" dirty="0" smtClean="0">
                <a:solidFill>
                  <a:srgbClr val="595959"/>
                </a:solidFill>
                <a:latin typeface="News Gothic MT"/>
              </a:rPr>
              <a:t>[1] = 17</a:t>
            </a:r>
          </a:p>
          <a:p>
            <a:pPr lvl="1">
              <a:lnSpc>
                <a:spcPct val="110000"/>
              </a:lnSpc>
              <a:buSzPct val="110000"/>
            </a:pPr>
            <a:endParaRPr lang="en-US" sz="2400" b="1" dirty="0" smtClean="0">
              <a:solidFill>
                <a:srgbClr val="595959"/>
              </a:solidFill>
              <a:latin typeface="News Gothic MT"/>
            </a:endParaRPr>
          </a:p>
          <a:p>
            <a:pPr>
              <a:lnSpc>
                <a:spcPct val="110000"/>
              </a:lnSpc>
              <a:buSzPct val="110000"/>
            </a:pP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Here the variable </a:t>
            </a:r>
            <a:r>
              <a:rPr lang="en-US" sz="2400" b="1" dirty="0" err="1" smtClean="0">
                <a:solidFill>
                  <a:srgbClr val="595959"/>
                </a:solidFill>
                <a:latin typeface="Courier"/>
                <a:cs typeface="Courier"/>
              </a:rPr>
              <a:t>myList</a:t>
            </a: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 is associated with the same list value. The value was modified.</a:t>
            </a:r>
            <a:endParaRPr lang="en-US" sz="2400" dirty="0">
              <a:solidFill>
                <a:srgbClr val="595959"/>
              </a:solidFill>
              <a:latin typeface="News Gothic MT"/>
            </a:endParaRPr>
          </a:p>
          <a:p>
            <a:pPr>
              <a:lnSpc>
                <a:spcPct val="80000"/>
              </a:lnSpc>
              <a:buSzPct val="110000"/>
            </a:pPr>
            <a:endParaRPr lang="en-US" sz="2400" dirty="0" smtClean="0">
              <a:solidFill>
                <a:srgbClr val="595959"/>
              </a:solidFill>
              <a:latin typeface="News Gothic MT"/>
            </a:endParaRPr>
          </a:p>
          <a:p>
            <a:pPr lvl="1">
              <a:lnSpc>
                <a:spcPct val="110000"/>
              </a:lnSpc>
              <a:buSzPct val="110000"/>
            </a:pPr>
            <a:r>
              <a:rPr lang="en-US" sz="2400" b="1" dirty="0" err="1">
                <a:solidFill>
                  <a:srgbClr val="595959"/>
                </a:solidFill>
                <a:latin typeface="News Gothic MT"/>
              </a:rPr>
              <a:t>myList</a:t>
            </a:r>
            <a:r>
              <a:rPr lang="en-US" sz="2400" b="1" dirty="0">
                <a:solidFill>
                  <a:srgbClr val="595959"/>
                </a:solidFill>
                <a:latin typeface="News Gothic MT"/>
              </a:rPr>
              <a:t> = [1, 2, 3</a:t>
            </a:r>
            <a:r>
              <a:rPr lang="en-US" sz="2400" b="1" dirty="0" smtClean="0">
                <a:solidFill>
                  <a:srgbClr val="595959"/>
                </a:solidFill>
                <a:latin typeface="News Gothic MT"/>
              </a:rPr>
              <a:t>]</a:t>
            </a:r>
          </a:p>
          <a:p>
            <a:pPr lvl="1">
              <a:lnSpc>
                <a:spcPct val="110000"/>
              </a:lnSpc>
              <a:buSzPct val="110000"/>
            </a:pPr>
            <a:r>
              <a:rPr lang="en-US" sz="2400" b="1" dirty="0" err="1" smtClean="0">
                <a:solidFill>
                  <a:srgbClr val="595959"/>
                </a:solidFill>
                <a:latin typeface="News Gothic MT"/>
              </a:rPr>
              <a:t>secondList</a:t>
            </a:r>
            <a:r>
              <a:rPr lang="en-US" sz="2400" b="1" dirty="0" smtClean="0">
                <a:solidFill>
                  <a:srgbClr val="595959"/>
                </a:solidFill>
                <a:latin typeface="News Gothic MT"/>
              </a:rPr>
              <a:t> = </a:t>
            </a:r>
            <a:r>
              <a:rPr lang="en-US" sz="2400" b="1" dirty="0" err="1" smtClean="0">
                <a:solidFill>
                  <a:srgbClr val="595959"/>
                </a:solidFill>
                <a:latin typeface="News Gothic MT"/>
              </a:rPr>
              <a:t>myList</a:t>
            </a:r>
            <a:endParaRPr lang="en-US" sz="2400" b="1" dirty="0">
              <a:solidFill>
                <a:srgbClr val="595959"/>
              </a:solidFill>
              <a:latin typeface="News Gothic MT"/>
            </a:endParaRPr>
          </a:p>
          <a:p>
            <a:pPr lvl="1">
              <a:lnSpc>
                <a:spcPct val="110000"/>
              </a:lnSpc>
              <a:buSzPct val="110000"/>
            </a:pPr>
            <a:r>
              <a:rPr lang="en-US" sz="2400" b="1" dirty="0" err="1">
                <a:solidFill>
                  <a:srgbClr val="595959"/>
                </a:solidFill>
                <a:latin typeface="News Gothic MT"/>
              </a:rPr>
              <a:t>myList</a:t>
            </a:r>
            <a:r>
              <a:rPr lang="en-US" sz="2400" b="1" dirty="0" smtClean="0">
                <a:solidFill>
                  <a:srgbClr val="595959"/>
                </a:solidFill>
                <a:latin typeface="News Gothic MT"/>
              </a:rPr>
              <a:t>[1] = 17</a:t>
            </a:r>
            <a:endParaRPr lang="en-US" sz="2400" dirty="0" smtClean="0">
              <a:solidFill>
                <a:srgbClr val="595959"/>
              </a:solidFill>
              <a:latin typeface="Courier"/>
              <a:cs typeface="Courier"/>
            </a:endParaRPr>
          </a:p>
          <a:p>
            <a:pPr>
              <a:lnSpc>
                <a:spcPct val="80000"/>
              </a:lnSpc>
              <a:buSzPct val="110000"/>
            </a:pPr>
            <a:endParaRPr lang="en-US" sz="2400" dirty="0" smtClean="0">
              <a:solidFill>
                <a:srgbClr val="595959"/>
              </a:solidFill>
              <a:latin typeface="Courier"/>
              <a:cs typeface="Courier"/>
            </a:endParaRPr>
          </a:p>
          <a:p>
            <a:pPr>
              <a:lnSpc>
                <a:spcPct val="80000"/>
              </a:lnSpc>
              <a:buSzPct val="110000"/>
            </a:pP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Both </a:t>
            </a:r>
            <a:r>
              <a:rPr lang="en-US" sz="2400" b="1" dirty="0" err="1" smtClean="0">
                <a:solidFill>
                  <a:srgbClr val="595959"/>
                </a:solidFill>
                <a:latin typeface="Courier"/>
                <a:cs typeface="Courier"/>
              </a:rPr>
              <a:t>myList</a:t>
            </a:r>
            <a:r>
              <a:rPr lang="en-US" sz="2400" b="1" dirty="0" smtClean="0">
                <a:solidFill>
                  <a:srgbClr val="595959"/>
                </a:solidFill>
                <a:latin typeface="Courier"/>
                <a:cs typeface="Courier"/>
              </a:rPr>
              <a:t>[1]</a:t>
            </a: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 and </a:t>
            </a:r>
            <a:r>
              <a:rPr lang="en-US" sz="2400" b="1" dirty="0" err="1" smtClean="0">
                <a:solidFill>
                  <a:srgbClr val="595959"/>
                </a:solidFill>
                <a:latin typeface="Courier"/>
                <a:cs typeface="Courier"/>
              </a:rPr>
              <a:t>secondList</a:t>
            </a:r>
            <a:r>
              <a:rPr lang="en-US" sz="2400" b="1" dirty="0" smtClean="0">
                <a:solidFill>
                  <a:srgbClr val="595959"/>
                </a:solidFill>
                <a:latin typeface="Courier"/>
                <a:cs typeface="Courier"/>
              </a:rPr>
              <a:t>[1]</a:t>
            </a: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 are now </a:t>
            </a:r>
            <a:r>
              <a:rPr lang="en-US" sz="2400" b="1" dirty="0" smtClean="0">
                <a:solidFill>
                  <a:srgbClr val="595959"/>
                </a:solidFill>
                <a:latin typeface="Courier"/>
                <a:cs typeface="Courier"/>
              </a:rPr>
              <a:t>17</a:t>
            </a: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.</a:t>
            </a:r>
            <a:endParaRPr lang="en-US" sz="2400" dirty="0">
              <a:solidFill>
                <a:srgbClr val="595959"/>
              </a:solidFill>
              <a:latin typeface="News Gothic MT"/>
            </a:endParaRPr>
          </a:p>
          <a:p>
            <a:pPr>
              <a:lnSpc>
                <a:spcPct val="80000"/>
              </a:lnSpc>
              <a:buSzPct val="110000"/>
            </a:pPr>
            <a:endParaRPr lang="en-US" sz="2400" dirty="0" smtClean="0">
              <a:solidFill>
                <a:srgbClr val="595959"/>
              </a:solidFill>
              <a:latin typeface="News Gothic MT"/>
            </a:endParaRPr>
          </a:p>
          <a:p>
            <a:pPr>
              <a:lnSpc>
                <a:spcPct val="80000"/>
              </a:lnSpc>
              <a:buSzPct val="110000"/>
            </a:pPr>
            <a:endParaRPr lang="en-US" sz="2400" dirty="0">
              <a:solidFill>
                <a:srgbClr val="595959"/>
              </a:solidFill>
              <a:latin typeface="News Gothic MT"/>
            </a:endParaRPr>
          </a:p>
          <a:p>
            <a:pPr>
              <a:lnSpc>
                <a:spcPct val="80000"/>
              </a:lnSpc>
              <a:buSzPct val="110000"/>
            </a:pPr>
            <a:endParaRPr lang="en-US" sz="2400" dirty="0" smtClean="0">
              <a:solidFill>
                <a:srgbClr val="595959"/>
              </a:solidFill>
              <a:latin typeface="News Gothic MT"/>
            </a:endParaRPr>
          </a:p>
          <a:p>
            <a:pPr>
              <a:lnSpc>
                <a:spcPct val="80000"/>
              </a:lnSpc>
              <a:buSzPct val="110000"/>
            </a:pPr>
            <a:endParaRPr lang="en-US" sz="2400" dirty="0">
              <a:solidFill>
                <a:srgbClr val="595959"/>
              </a:solidFill>
              <a:latin typeface="News Gothic MT"/>
            </a:endParaRPr>
          </a:p>
          <a:p>
            <a:pPr>
              <a:lnSpc>
                <a:spcPct val="80000"/>
              </a:lnSpc>
              <a:buSzPct val="110000"/>
            </a:pPr>
            <a:endParaRPr lang="en-US" sz="2400" dirty="0" smtClean="0">
              <a:solidFill>
                <a:srgbClr val="595959"/>
              </a:solidFill>
              <a:latin typeface="News Gothic MT"/>
            </a:endParaRPr>
          </a:p>
        </p:txBody>
      </p:sp>
    </p:spTree>
    <p:extLst>
      <p:ext uri="{BB962C8B-B14F-4D97-AF65-F5344CB8AC3E}">
        <p14:creationId xmlns:p14="http://schemas.microsoft.com/office/powerpoint/2010/main" val="1666794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extShape 1"/>
          <p:cNvSpPr txBox="1"/>
          <p:nvPr/>
        </p:nvSpPr>
        <p:spPr>
          <a:xfrm>
            <a:off x="549360" y="107640"/>
            <a:ext cx="8042040" cy="1336680"/>
          </a:xfrm>
          <a:prstGeom prst="rect">
            <a:avLst/>
          </a:prstGeom>
        </p:spPr>
        <p:txBody>
          <a:bodyPr anchor="b"/>
          <a:lstStyle/>
          <a:p>
            <a:pPr algn="ctr">
              <a:lnSpc>
                <a:spcPct val="100000"/>
              </a:lnSpc>
            </a:pPr>
            <a:r>
              <a:rPr lang="en-US" sz="4600" dirty="0" smtClean="0">
                <a:solidFill>
                  <a:srgbClr val="2C7C9F"/>
                </a:solidFill>
                <a:latin typeface="News Gothic MT"/>
              </a:rPr>
              <a:t>Mutable vs. Immutable</a:t>
            </a:r>
            <a:endParaRPr dirty="0"/>
          </a:p>
        </p:txBody>
      </p:sp>
      <p:sp>
        <p:nvSpPr>
          <p:cNvPr id="46" name="TextShape 2"/>
          <p:cNvSpPr txBox="1"/>
          <p:nvPr/>
        </p:nvSpPr>
        <p:spPr>
          <a:xfrm>
            <a:off x="549360" y="1600200"/>
            <a:ext cx="8042040" cy="434304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80000"/>
              </a:lnSpc>
              <a:buSzPct val="110000"/>
            </a:pPr>
            <a:endParaRPr lang="en-US" sz="2400" dirty="0">
              <a:solidFill>
                <a:srgbClr val="595959"/>
              </a:solidFill>
              <a:latin typeface="News Gothic MT"/>
            </a:endParaRPr>
          </a:p>
          <a:p>
            <a:pPr>
              <a:lnSpc>
                <a:spcPct val="80000"/>
              </a:lnSpc>
              <a:buSzPct val="110000"/>
            </a:pPr>
            <a:endParaRPr lang="en-US" sz="2400" dirty="0" smtClean="0">
              <a:solidFill>
                <a:srgbClr val="595959"/>
              </a:solidFill>
              <a:latin typeface="News Gothic MT"/>
            </a:endParaRPr>
          </a:p>
        </p:txBody>
      </p:sp>
      <p:sp>
        <p:nvSpPr>
          <p:cNvPr id="4" name="TextShape 2"/>
          <p:cNvSpPr txBox="1"/>
          <p:nvPr/>
        </p:nvSpPr>
        <p:spPr>
          <a:xfrm>
            <a:off x="701760" y="1600200"/>
            <a:ext cx="8042040" cy="434304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80000"/>
              </a:lnSpc>
              <a:buSzPct val="110000"/>
            </a:pPr>
            <a:endParaRPr lang="en-US" sz="2400" dirty="0" smtClean="0">
              <a:solidFill>
                <a:srgbClr val="595959"/>
              </a:solidFill>
              <a:latin typeface="News Gothic MT"/>
            </a:endParaRPr>
          </a:p>
          <a:p>
            <a:pPr>
              <a:lnSpc>
                <a:spcPct val="80000"/>
              </a:lnSpc>
              <a:buSzPct val="110000"/>
            </a:pPr>
            <a:endParaRPr lang="en-US" sz="2400" dirty="0">
              <a:solidFill>
                <a:srgbClr val="595959"/>
              </a:solidFill>
              <a:latin typeface="News Gothic MT"/>
            </a:endParaRPr>
          </a:p>
          <a:p>
            <a:pPr>
              <a:lnSpc>
                <a:spcPct val="80000"/>
              </a:lnSpc>
              <a:buSzPct val="110000"/>
            </a:pP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Mutable </a:t>
            </a:r>
            <a:r>
              <a:rPr lang="en-US" sz="2400" b="1" dirty="0" smtClean="0">
                <a:solidFill>
                  <a:srgbClr val="FF0000"/>
                </a:solidFill>
                <a:latin typeface="News Gothic MT"/>
              </a:rPr>
              <a:t>types</a:t>
            </a: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:</a:t>
            </a:r>
          </a:p>
          <a:p>
            <a:pPr>
              <a:lnSpc>
                <a:spcPct val="80000"/>
              </a:lnSpc>
              <a:buSzPct val="110000"/>
            </a:pPr>
            <a:endParaRPr lang="en-US" sz="2400" dirty="0" smtClean="0">
              <a:solidFill>
                <a:srgbClr val="595959"/>
              </a:solidFill>
              <a:latin typeface="News Gothic MT"/>
            </a:endParaRPr>
          </a:p>
          <a:p>
            <a:pPr marL="342900" indent="-342900">
              <a:lnSpc>
                <a:spcPct val="80000"/>
              </a:lnSpc>
              <a:buSzPct val="110000"/>
              <a:buFont typeface="Arial"/>
              <a:buChar char="•"/>
            </a:pP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Lists</a:t>
            </a:r>
          </a:p>
          <a:p>
            <a:pPr marL="342900" indent="-342900">
              <a:lnSpc>
                <a:spcPct val="80000"/>
              </a:lnSpc>
              <a:buSzPct val="110000"/>
              <a:buFont typeface="Arial"/>
              <a:buChar char="•"/>
            </a:pPr>
            <a:endParaRPr lang="en-US" sz="2400" dirty="0">
              <a:solidFill>
                <a:srgbClr val="595959"/>
              </a:solidFill>
              <a:latin typeface="News Gothic MT"/>
            </a:endParaRPr>
          </a:p>
          <a:p>
            <a:pPr>
              <a:lnSpc>
                <a:spcPct val="80000"/>
              </a:lnSpc>
              <a:buSzPct val="110000"/>
            </a:pP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Immutable </a:t>
            </a:r>
            <a:r>
              <a:rPr lang="en-US" sz="2400" b="1" dirty="0" smtClean="0">
                <a:solidFill>
                  <a:srgbClr val="FF0000"/>
                </a:solidFill>
                <a:latin typeface="News Gothic MT"/>
              </a:rPr>
              <a:t>types</a:t>
            </a: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:</a:t>
            </a:r>
          </a:p>
          <a:p>
            <a:pPr>
              <a:lnSpc>
                <a:spcPct val="80000"/>
              </a:lnSpc>
              <a:buSzPct val="110000"/>
            </a:pPr>
            <a:endParaRPr lang="en-US" sz="2400" dirty="0" smtClean="0">
              <a:solidFill>
                <a:srgbClr val="595959"/>
              </a:solidFill>
              <a:latin typeface="News Gothic MT"/>
            </a:endParaRPr>
          </a:p>
          <a:p>
            <a:pPr marL="342900" indent="-342900">
              <a:lnSpc>
                <a:spcPct val="110000"/>
              </a:lnSpc>
              <a:buSzPct val="110000"/>
              <a:buFont typeface="Arial"/>
              <a:buChar char="•"/>
            </a:pP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String</a:t>
            </a:r>
          </a:p>
          <a:p>
            <a:pPr marL="342900" indent="-342900">
              <a:lnSpc>
                <a:spcPct val="110000"/>
              </a:lnSpc>
              <a:buSzPct val="110000"/>
              <a:buFont typeface="Arial"/>
              <a:buChar char="•"/>
            </a:pP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Integer </a:t>
            </a:r>
            <a:r>
              <a:rPr lang="en-US" sz="2400" dirty="0" smtClean="0">
                <a:solidFill>
                  <a:srgbClr val="595959"/>
                </a:solidFill>
                <a:latin typeface="News Gothic MT"/>
                <a:sym typeface="Wingdings"/>
              </a:rPr>
              <a:t> this is weird </a:t>
            </a:r>
            <a:endParaRPr lang="en-US" sz="2400" dirty="0" smtClean="0">
              <a:solidFill>
                <a:srgbClr val="595959"/>
              </a:solidFill>
              <a:latin typeface="News Gothic MT"/>
            </a:endParaRPr>
          </a:p>
          <a:p>
            <a:pPr marL="342900" indent="-342900">
              <a:lnSpc>
                <a:spcPct val="110000"/>
              </a:lnSpc>
              <a:buSzPct val="110000"/>
              <a:buFont typeface="Arial"/>
              <a:buChar char="•"/>
            </a:pP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Float</a:t>
            </a:r>
          </a:p>
          <a:p>
            <a:pPr marL="342900" indent="-342900">
              <a:lnSpc>
                <a:spcPct val="110000"/>
              </a:lnSpc>
              <a:buSzPct val="110000"/>
              <a:buFont typeface="Arial"/>
              <a:buChar char="•"/>
            </a:pP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Boolean</a:t>
            </a:r>
            <a:endParaRPr lang="en-US" sz="2400" dirty="0">
              <a:solidFill>
                <a:srgbClr val="595959"/>
              </a:solidFill>
              <a:latin typeface="News Gothic MT"/>
            </a:endParaRPr>
          </a:p>
          <a:p>
            <a:pPr>
              <a:lnSpc>
                <a:spcPct val="80000"/>
              </a:lnSpc>
              <a:buSzPct val="110000"/>
            </a:pPr>
            <a:endParaRPr lang="en-US" sz="2400" dirty="0" smtClean="0">
              <a:solidFill>
                <a:srgbClr val="595959"/>
              </a:solidFill>
              <a:latin typeface="News Gothic MT"/>
            </a:endParaRPr>
          </a:p>
          <a:p>
            <a:pPr>
              <a:lnSpc>
                <a:spcPct val="80000"/>
              </a:lnSpc>
              <a:buSzPct val="110000"/>
            </a:pPr>
            <a:endParaRPr lang="en-US" sz="2400" dirty="0" smtClean="0">
              <a:solidFill>
                <a:srgbClr val="595959"/>
              </a:solidFill>
              <a:latin typeface="News Gothic MT"/>
            </a:endParaRPr>
          </a:p>
          <a:p>
            <a:pPr>
              <a:lnSpc>
                <a:spcPct val="80000"/>
              </a:lnSpc>
              <a:buSzPct val="110000"/>
            </a:pPr>
            <a:endParaRPr lang="en-US" sz="2400" dirty="0" smtClean="0">
              <a:solidFill>
                <a:srgbClr val="595959"/>
              </a:solidFill>
              <a:latin typeface="Courier"/>
              <a:cs typeface="Courier"/>
            </a:endParaRPr>
          </a:p>
          <a:p>
            <a:pPr>
              <a:lnSpc>
                <a:spcPct val="80000"/>
              </a:lnSpc>
              <a:buSzPct val="110000"/>
            </a:pPr>
            <a:endParaRPr lang="en-US" sz="2400" dirty="0" smtClean="0">
              <a:solidFill>
                <a:srgbClr val="595959"/>
              </a:solidFill>
              <a:latin typeface="Courier"/>
              <a:cs typeface="Courier"/>
            </a:endParaRPr>
          </a:p>
          <a:p>
            <a:pPr>
              <a:lnSpc>
                <a:spcPct val="80000"/>
              </a:lnSpc>
              <a:buSzPct val="110000"/>
            </a:pPr>
            <a:endParaRPr lang="en-US" sz="2400" dirty="0">
              <a:solidFill>
                <a:srgbClr val="595959"/>
              </a:solidFill>
              <a:latin typeface="News Gothic MT"/>
            </a:endParaRPr>
          </a:p>
          <a:p>
            <a:pPr>
              <a:lnSpc>
                <a:spcPct val="80000"/>
              </a:lnSpc>
              <a:buSzPct val="110000"/>
            </a:pPr>
            <a:endParaRPr lang="en-US" sz="2400" dirty="0" smtClean="0">
              <a:solidFill>
                <a:srgbClr val="595959"/>
              </a:solidFill>
              <a:latin typeface="News Gothic MT"/>
            </a:endParaRPr>
          </a:p>
          <a:p>
            <a:pPr>
              <a:lnSpc>
                <a:spcPct val="80000"/>
              </a:lnSpc>
              <a:buSzPct val="110000"/>
            </a:pPr>
            <a:endParaRPr lang="en-US" sz="2400" dirty="0">
              <a:solidFill>
                <a:srgbClr val="595959"/>
              </a:solidFill>
              <a:latin typeface="News Gothic MT"/>
            </a:endParaRPr>
          </a:p>
          <a:p>
            <a:pPr>
              <a:lnSpc>
                <a:spcPct val="80000"/>
              </a:lnSpc>
              <a:buSzPct val="110000"/>
            </a:pPr>
            <a:endParaRPr lang="en-US" sz="2400" dirty="0" smtClean="0">
              <a:solidFill>
                <a:srgbClr val="595959"/>
              </a:solidFill>
              <a:latin typeface="News Gothic MT"/>
            </a:endParaRPr>
          </a:p>
          <a:p>
            <a:pPr>
              <a:lnSpc>
                <a:spcPct val="80000"/>
              </a:lnSpc>
              <a:buSzPct val="110000"/>
            </a:pPr>
            <a:endParaRPr lang="en-US" sz="2400" dirty="0">
              <a:solidFill>
                <a:srgbClr val="595959"/>
              </a:solidFill>
              <a:latin typeface="News Gothic MT"/>
            </a:endParaRPr>
          </a:p>
          <a:p>
            <a:pPr>
              <a:lnSpc>
                <a:spcPct val="80000"/>
              </a:lnSpc>
              <a:buSzPct val="110000"/>
            </a:pPr>
            <a:endParaRPr lang="en-US" sz="2400" dirty="0" smtClean="0">
              <a:solidFill>
                <a:srgbClr val="595959"/>
              </a:solidFill>
              <a:latin typeface="News Gothic MT"/>
            </a:endParaRPr>
          </a:p>
        </p:txBody>
      </p:sp>
    </p:spTree>
    <p:extLst>
      <p:ext uri="{BB962C8B-B14F-4D97-AF65-F5344CB8AC3E}">
        <p14:creationId xmlns:p14="http://schemas.microsoft.com/office/powerpoint/2010/main" val="892383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extShape 1"/>
          <p:cNvSpPr txBox="1"/>
          <p:nvPr/>
        </p:nvSpPr>
        <p:spPr>
          <a:xfrm>
            <a:off x="549360" y="107640"/>
            <a:ext cx="8042040" cy="1336680"/>
          </a:xfrm>
          <a:prstGeom prst="rect">
            <a:avLst/>
          </a:prstGeom>
        </p:spPr>
        <p:txBody>
          <a:bodyPr anchor="b"/>
          <a:lstStyle/>
          <a:p>
            <a:pPr algn="ctr">
              <a:lnSpc>
                <a:spcPct val="100000"/>
              </a:lnSpc>
            </a:pPr>
            <a:r>
              <a:rPr lang="en-US" sz="4600" dirty="0" smtClean="0">
                <a:solidFill>
                  <a:srgbClr val="2C7C9F"/>
                </a:solidFill>
                <a:latin typeface="News Gothic MT"/>
              </a:rPr>
              <a:t>References</a:t>
            </a:r>
            <a:endParaRPr dirty="0"/>
          </a:p>
        </p:txBody>
      </p:sp>
      <p:sp>
        <p:nvSpPr>
          <p:cNvPr id="46" name="TextShape 2"/>
          <p:cNvSpPr txBox="1"/>
          <p:nvPr/>
        </p:nvSpPr>
        <p:spPr>
          <a:xfrm>
            <a:off x="549360" y="1600200"/>
            <a:ext cx="8042040" cy="434304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80000"/>
              </a:lnSpc>
              <a:buSzPct val="110000"/>
            </a:pPr>
            <a:endParaRPr lang="en-US" sz="2400" dirty="0">
              <a:solidFill>
                <a:srgbClr val="595959"/>
              </a:solidFill>
              <a:latin typeface="News Gothic MT"/>
            </a:endParaRPr>
          </a:p>
          <a:p>
            <a:pPr>
              <a:lnSpc>
                <a:spcPct val="80000"/>
              </a:lnSpc>
              <a:buSzPct val="110000"/>
            </a:pPr>
            <a:endParaRPr lang="en-US" sz="2400" dirty="0" smtClean="0">
              <a:solidFill>
                <a:srgbClr val="595959"/>
              </a:solidFill>
              <a:latin typeface="News Gothic MT"/>
            </a:endParaRPr>
          </a:p>
        </p:txBody>
      </p:sp>
      <p:sp>
        <p:nvSpPr>
          <p:cNvPr id="4" name="TextShape 2"/>
          <p:cNvSpPr txBox="1"/>
          <p:nvPr/>
        </p:nvSpPr>
        <p:spPr>
          <a:xfrm>
            <a:off x="701760" y="1600200"/>
            <a:ext cx="8042040" cy="434304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80000"/>
              </a:lnSpc>
              <a:buSzPct val="110000"/>
            </a:pP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The way python stores information, each variable “points” to whatever value is in it.  So when you say</a:t>
            </a:r>
          </a:p>
          <a:p>
            <a:pPr>
              <a:lnSpc>
                <a:spcPct val="80000"/>
              </a:lnSpc>
              <a:buSzPct val="110000"/>
            </a:pPr>
            <a:endParaRPr lang="en-US" sz="2400" dirty="0">
              <a:solidFill>
                <a:srgbClr val="595959"/>
              </a:solidFill>
              <a:latin typeface="News Gothic MT"/>
            </a:endParaRPr>
          </a:p>
          <a:p>
            <a:pPr lvl="1">
              <a:lnSpc>
                <a:spcPct val="80000"/>
              </a:lnSpc>
              <a:buSzPct val="110000"/>
            </a:pPr>
            <a:r>
              <a:rPr lang="en-US" sz="2400" b="1" dirty="0" smtClean="0">
                <a:solidFill>
                  <a:srgbClr val="595959"/>
                </a:solidFill>
                <a:latin typeface="Courier"/>
                <a:cs typeface="Courier"/>
              </a:rPr>
              <a:t>a = 5</a:t>
            </a:r>
          </a:p>
          <a:p>
            <a:pPr lvl="1">
              <a:lnSpc>
                <a:spcPct val="80000"/>
              </a:lnSpc>
              <a:buSzPct val="110000"/>
            </a:pPr>
            <a:endParaRPr lang="en-US" sz="2400" b="1" dirty="0">
              <a:solidFill>
                <a:srgbClr val="595959"/>
              </a:solidFill>
              <a:latin typeface="Courier"/>
              <a:cs typeface="Courier"/>
            </a:endParaRPr>
          </a:p>
          <a:p>
            <a:pPr lvl="1">
              <a:lnSpc>
                <a:spcPct val="80000"/>
              </a:lnSpc>
              <a:buSzPct val="110000"/>
            </a:pPr>
            <a:r>
              <a:rPr lang="en-US" sz="2400" b="1" dirty="0" smtClean="0">
                <a:solidFill>
                  <a:srgbClr val="595959"/>
                </a:solidFill>
                <a:latin typeface="Courier"/>
                <a:cs typeface="Courier"/>
              </a:rPr>
              <a:t>print(a)</a:t>
            </a:r>
          </a:p>
          <a:p>
            <a:pPr>
              <a:lnSpc>
                <a:spcPct val="80000"/>
              </a:lnSpc>
              <a:buSzPct val="110000"/>
            </a:pPr>
            <a:endParaRPr lang="en-US" sz="2400" dirty="0">
              <a:solidFill>
                <a:srgbClr val="595959"/>
              </a:solidFill>
              <a:latin typeface="News Gothic MT"/>
            </a:endParaRPr>
          </a:p>
          <a:p>
            <a:pPr>
              <a:lnSpc>
                <a:spcPct val="80000"/>
              </a:lnSpc>
              <a:buSzPct val="110000"/>
            </a:pP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Python has somewhere in the system that a variable called a points to 5.</a:t>
            </a:r>
            <a:endParaRPr lang="en-US" sz="2400" dirty="0">
              <a:solidFill>
                <a:srgbClr val="595959"/>
              </a:solidFill>
              <a:latin typeface="News Gothic MT"/>
            </a:endParaRPr>
          </a:p>
          <a:p>
            <a:pPr>
              <a:lnSpc>
                <a:spcPct val="80000"/>
              </a:lnSpc>
              <a:buSzPct val="110000"/>
            </a:pPr>
            <a:endParaRPr lang="en-US" sz="2400" dirty="0" smtClean="0">
              <a:solidFill>
                <a:srgbClr val="595959"/>
              </a:solidFill>
              <a:latin typeface="News Gothic MT"/>
            </a:endParaRPr>
          </a:p>
          <a:p>
            <a:pPr>
              <a:lnSpc>
                <a:spcPct val="80000"/>
              </a:lnSpc>
              <a:buSzPct val="110000"/>
            </a:pP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a       5</a:t>
            </a:r>
          </a:p>
          <a:p>
            <a:pPr>
              <a:lnSpc>
                <a:spcPct val="80000"/>
              </a:lnSpc>
              <a:buSzPct val="110000"/>
            </a:pPr>
            <a:endParaRPr lang="en-US" sz="2400" dirty="0" smtClean="0">
              <a:solidFill>
                <a:srgbClr val="595959"/>
              </a:solidFill>
              <a:latin typeface="Courier"/>
              <a:cs typeface="Courier"/>
            </a:endParaRPr>
          </a:p>
          <a:p>
            <a:pPr>
              <a:lnSpc>
                <a:spcPct val="80000"/>
              </a:lnSpc>
              <a:buSzPct val="110000"/>
            </a:pPr>
            <a:endParaRPr lang="en-US" sz="2400" dirty="0" smtClean="0">
              <a:solidFill>
                <a:srgbClr val="595959"/>
              </a:solidFill>
              <a:latin typeface="Courier"/>
              <a:cs typeface="Courier"/>
            </a:endParaRPr>
          </a:p>
          <a:p>
            <a:pPr>
              <a:lnSpc>
                <a:spcPct val="80000"/>
              </a:lnSpc>
              <a:buSzPct val="110000"/>
            </a:pPr>
            <a:endParaRPr lang="en-US" sz="2400" dirty="0">
              <a:solidFill>
                <a:srgbClr val="595959"/>
              </a:solidFill>
              <a:latin typeface="News Gothic MT"/>
            </a:endParaRPr>
          </a:p>
          <a:p>
            <a:pPr>
              <a:lnSpc>
                <a:spcPct val="80000"/>
              </a:lnSpc>
              <a:buSzPct val="110000"/>
            </a:pPr>
            <a:endParaRPr lang="en-US" sz="2400" dirty="0" smtClean="0">
              <a:solidFill>
                <a:srgbClr val="595959"/>
              </a:solidFill>
              <a:latin typeface="News Gothic MT"/>
            </a:endParaRPr>
          </a:p>
          <a:p>
            <a:pPr>
              <a:lnSpc>
                <a:spcPct val="80000"/>
              </a:lnSpc>
              <a:buSzPct val="110000"/>
            </a:pPr>
            <a:endParaRPr lang="en-US" sz="2400" dirty="0">
              <a:solidFill>
                <a:srgbClr val="595959"/>
              </a:solidFill>
              <a:latin typeface="News Gothic MT"/>
            </a:endParaRPr>
          </a:p>
          <a:p>
            <a:pPr>
              <a:lnSpc>
                <a:spcPct val="80000"/>
              </a:lnSpc>
              <a:buSzPct val="110000"/>
            </a:pPr>
            <a:endParaRPr lang="en-US" sz="2400" dirty="0" smtClean="0">
              <a:solidFill>
                <a:srgbClr val="595959"/>
              </a:solidFill>
              <a:latin typeface="News Gothic MT"/>
            </a:endParaRPr>
          </a:p>
          <a:p>
            <a:pPr>
              <a:lnSpc>
                <a:spcPct val="80000"/>
              </a:lnSpc>
              <a:buSzPct val="110000"/>
            </a:pPr>
            <a:endParaRPr lang="en-US" sz="2400" dirty="0">
              <a:solidFill>
                <a:srgbClr val="595959"/>
              </a:solidFill>
              <a:latin typeface="News Gothic MT"/>
            </a:endParaRPr>
          </a:p>
          <a:p>
            <a:pPr>
              <a:lnSpc>
                <a:spcPct val="80000"/>
              </a:lnSpc>
              <a:buSzPct val="110000"/>
            </a:pPr>
            <a:endParaRPr lang="en-US" sz="2400" dirty="0" smtClean="0">
              <a:solidFill>
                <a:srgbClr val="595959"/>
              </a:solidFill>
              <a:latin typeface="News Gothic MT"/>
            </a:endParaRPr>
          </a:p>
        </p:txBody>
      </p:sp>
      <p:cxnSp>
        <p:nvCxnSpPr>
          <p:cNvPr id="5" name="Straight Arrow Connector 4"/>
          <p:cNvCxnSpPr/>
          <p:nvPr/>
        </p:nvCxnSpPr>
        <p:spPr>
          <a:xfrm flipV="1">
            <a:off x="1016000" y="4713111"/>
            <a:ext cx="578556" cy="1411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259210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extShape 1"/>
          <p:cNvSpPr txBox="1"/>
          <p:nvPr/>
        </p:nvSpPr>
        <p:spPr>
          <a:xfrm>
            <a:off x="549360" y="107640"/>
            <a:ext cx="8042040" cy="1336680"/>
          </a:xfrm>
          <a:prstGeom prst="rect">
            <a:avLst/>
          </a:prstGeom>
        </p:spPr>
        <p:txBody>
          <a:bodyPr anchor="b"/>
          <a:lstStyle/>
          <a:p>
            <a:pPr algn="ctr">
              <a:lnSpc>
                <a:spcPct val="100000"/>
              </a:lnSpc>
            </a:pPr>
            <a:r>
              <a:rPr lang="en-US" sz="4600" dirty="0" smtClean="0">
                <a:solidFill>
                  <a:srgbClr val="2C7C9F"/>
                </a:solidFill>
                <a:latin typeface="News Gothic MT"/>
              </a:rPr>
              <a:t>References</a:t>
            </a:r>
            <a:endParaRPr dirty="0"/>
          </a:p>
        </p:txBody>
      </p:sp>
      <p:sp>
        <p:nvSpPr>
          <p:cNvPr id="46" name="TextShape 2"/>
          <p:cNvSpPr txBox="1"/>
          <p:nvPr/>
        </p:nvSpPr>
        <p:spPr>
          <a:xfrm>
            <a:off x="549360" y="1600200"/>
            <a:ext cx="8042040" cy="434304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80000"/>
              </a:lnSpc>
              <a:buSzPct val="110000"/>
            </a:pPr>
            <a:endParaRPr lang="en-US" sz="2400" dirty="0">
              <a:solidFill>
                <a:srgbClr val="595959"/>
              </a:solidFill>
              <a:latin typeface="News Gothic MT"/>
            </a:endParaRPr>
          </a:p>
          <a:p>
            <a:pPr>
              <a:lnSpc>
                <a:spcPct val="80000"/>
              </a:lnSpc>
              <a:buSzPct val="110000"/>
            </a:pPr>
            <a:endParaRPr lang="en-US" sz="2400" dirty="0" smtClean="0">
              <a:solidFill>
                <a:srgbClr val="595959"/>
              </a:solidFill>
              <a:latin typeface="News Gothic MT"/>
            </a:endParaRPr>
          </a:p>
        </p:txBody>
      </p:sp>
      <p:sp>
        <p:nvSpPr>
          <p:cNvPr id="4" name="TextShape 2"/>
          <p:cNvSpPr txBox="1"/>
          <p:nvPr/>
        </p:nvSpPr>
        <p:spPr>
          <a:xfrm>
            <a:off x="701760" y="1600200"/>
            <a:ext cx="8042040" cy="4343040"/>
          </a:xfrm>
          <a:prstGeom prst="rect">
            <a:avLst/>
          </a:prstGeom>
        </p:spPr>
        <p:txBody>
          <a:bodyPr/>
          <a:lstStyle/>
          <a:p>
            <a:pPr lvl="1">
              <a:lnSpc>
                <a:spcPct val="80000"/>
              </a:lnSpc>
              <a:buSzPct val="110000"/>
            </a:pPr>
            <a:r>
              <a:rPr lang="en-US" sz="2400" b="1" dirty="0" smtClean="0">
                <a:solidFill>
                  <a:srgbClr val="595959"/>
                </a:solidFill>
                <a:latin typeface="Courier"/>
                <a:cs typeface="Courier"/>
              </a:rPr>
              <a:t>a = 5</a:t>
            </a:r>
            <a:endParaRPr lang="en-US" sz="2400" b="1" dirty="0">
              <a:solidFill>
                <a:srgbClr val="595959"/>
              </a:solidFill>
              <a:latin typeface="Courier"/>
              <a:cs typeface="Courier"/>
            </a:endParaRPr>
          </a:p>
          <a:p>
            <a:pPr lvl="1">
              <a:lnSpc>
                <a:spcPct val="80000"/>
              </a:lnSpc>
              <a:buSzPct val="110000"/>
            </a:pPr>
            <a:r>
              <a:rPr lang="en-US" sz="2400" b="1" dirty="0" smtClean="0">
                <a:solidFill>
                  <a:srgbClr val="595959"/>
                </a:solidFill>
                <a:latin typeface="Courier"/>
                <a:cs typeface="Courier"/>
              </a:rPr>
              <a:t>print(a)</a:t>
            </a:r>
          </a:p>
          <a:p>
            <a:pPr>
              <a:lnSpc>
                <a:spcPct val="80000"/>
              </a:lnSpc>
              <a:buSzPct val="110000"/>
            </a:pPr>
            <a:endParaRPr lang="en-US" sz="2400" dirty="0">
              <a:solidFill>
                <a:srgbClr val="595959"/>
              </a:solidFill>
              <a:latin typeface="News Gothic MT"/>
            </a:endParaRPr>
          </a:p>
          <a:p>
            <a:pPr>
              <a:lnSpc>
                <a:spcPct val="110000"/>
              </a:lnSpc>
              <a:buSzPct val="110000"/>
            </a:pP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So after setting a to 5, any time python goes to look up a, it finds 5.</a:t>
            </a:r>
          </a:p>
          <a:p>
            <a:pPr>
              <a:lnSpc>
                <a:spcPct val="80000"/>
              </a:lnSpc>
              <a:buSzPct val="110000"/>
            </a:pPr>
            <a:endParaRPr lang="en-US" sz="2400" dirty="0" smtClean="0">
              <a:solidFill>
                <a:srgbClr val="595959"/>
              </a:solidFill>
              <a:latin typeface="News Gothic MT"/>
            </a:endParaRPr>
          </a:p>
          <a:p>
            <a:pPr>
              <a:lnSpc>
                <a:spcPct val="80000"/>
              </a:lnSpc>
              <a:buSzPct val="110000"/>
            </a:pPr>
            <a:endParaRPr lang="en-US" sz="2400" dirty="0">
              <a:solidFill>
                <a:srgbClr val="595959"/>
              </a:solidFill>
              <a:latin typeface="News Gothic MT"/>
            </a:endParaRPr>
          </a:p>
          <a:p>
            <a:pPr>
              <a:lnSpc>
                <a:spcPct val="80000"/>
              </a:lnSpc>
              <a:buSzPct val="110000"/>
            </a:pP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a       5</a:t>
            </a:r>
          </a:p>
          <a:p>
            <a:pPr>
              <a:lnSpc>
                <a:spcPct val="80000"/>
              </a:lnSpc>
              <a:buSzPct val="110000"/>
            </a:pPr>
            <a:endParaRPr lang="en-US" sz="2400" dirty="0" smtClean="0">
              <a:solidFill>
                <a:srgbClr val="595959"/>
              </a:solidFill>
              <a:latin typeface="Courier"/>
              <a:cs typeface="Courier"/>
            </a:endParaRPr>
          </a:p>
          <a:p>
            <a:pPr>
              <a:lnSpc>
                <a:spcPct val="110000"/>
              </a:lnSpc>
              <a:buSzPct val="110000"/>
            </a:pP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If you reassign </a:t>
            </a:r>
            <a:r>
              <a:rPr lang="en-US" sz="2400" b="1" dirty="0" smtClean="0">
                <a:solidFill>
                  <a:srgbClr val="595959"/>
                </a:solidFill>
                <a:latin typeface="Courier"/>
                <a:cs typeface="Courier"/>
              </a:rPr>
              <a:t>a</a:t>
            </a: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, python changes what </a:t>
            </a:r>
            <a:r>
              <a:rPr lang="en-US" sz="2400" b="1" dirty="0" smtClean="0">
                <a:solidFill>
                  <a:srgbClr val="595959"/>
                </a:solidFill>
                <a:latin typeface="Courier"/>
                <a:cs typeface="Courier"/>
              </a:rPr>
              <a:t>a</a:t>
            </a: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 points at.  If you make two variables equal to 5, the both point at 5.</a:t>
            </a:r>
            <a:endParaRPr lang="en-US" sz="2400" dirty="0">
              <a:solidFill>
                <a:srgbClr val="595959"/>
              </a:solidFill>
              <a:latin typeface="News Gothic MT"/>
            </a:endParaRPr>
          </a:p>
          <a:p>
            <a:pPr>
              <a:lnSpc>
                <a:spcPct val="80000"/>
              </a:lnSpc>
              <a:buSzPct val="110000"/>
            </a:pPr>
            <a:endParaRPr lang="en-US" sz="2400" dirty="0" smtClean="0">
              <a:solidFill>
                <a:srgbClr val="595959"/>
              </a:solidFill>
              <a:latin typeface="News Gothic MT"/>
            </a:endParaRPr>
          </a:p>
          <a:p>
            <a:pPr>
              <a:lnSpc>
                <a:spcPct val="80000"/>
              </a:lnSpc>
              <a:buSzPct val="110000"/>
            </a:pPr>
            <a:endParaRPr lang="en-US" sz="2400" dirty="0">
              <a:solidFill>
                <a:srgbClr val="595959"/>
              </a:solidFill>
              <a:latin typeface="News Gothic MT"/>
            </a:endParaRPr>
          </a:p>
          <a:p>
            <a:pPr>
              <a:lnSpc>
                <a:spcPct val="80000"/>
              </a:lnSpc>
              <a:buSzPct val="110000"/>
            </a:pPr>
            <a:endParaRPr lang="en-US" sz="2400" dirty="0" smtClean="0">
              <a:solidFill>
                <a:srgbClr val="595959"/>
              </a:solidFill>
              <a:latin typeface="News Gothic MT"/>
            </a:endParaRPr>
          </a:p>
          <a:p>
            <a:pPr>
              <a:lnSpc>
                <a:spcPct val="80000"/>
              </a:lnSpc>
              <a:buSzPct val="110000"/>
            </a:pPr>
            <a:endParaRPr lang="en-US" sz="2400" dirty="0">
              <a:solidFill>
                <a:srgbClr val="595959"/>
              </a:solidFill>
              <a:latin typeface="News Gothic MT"/>
            </a:endParaRPr>
          </a:p>
          <a:p>
            <a:pPr>
              <a:lnSpc>
                <a:spcPct val="80000"/>
              </a:lnSpc>
              <a:buSzPct val="110000"/>
            </a:pPr>
            <a:endParaRPr lang="en-US" sz="2400" dirty="0" smtClean="0">
              <a:solidFill>
                <a:srgbClr val="595959"/>
              </a:solidFill>
              <a:latin typeface="News Gothic MT"/>
            </a:endParaRPr>
          </a:p>
        </p:txBody>
      </p:sp>
      <p:cxnSp>
        <p:nvCxnSpPr>
          <p:cNvPr id="5" name="Straight Arrow Connector 4"/>
          <p:cNvCxnSpPr/>
          <p:nvPr/>
        </p:nvCxnSpPr>
        <p:spPr>
          <a:xfrm flipV="1">
            <a:off x="1016000" y="4021666"/>
            <a:ext cx="578556" cy="1411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781386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extShape 1"/>
          <p:cNvSpPr txBox="1"/>
          <p:nvPr/>
        </p:nvSpPr>
        <p:spPr>
          <a:xfrm>
            <a:off x="549360" y="508657"/>
            <a:ext cx="8042040" cy="950431"/>
          </a:xfrm>
          <a:prstGeom prst="rect">
            <a:avLst/>
          </a:prstGeom>
        </p:spPr>
        <p:txBody>
          <a:bodyPr anchor="b"/>
          <a:lstStyle/>
          <a:p>
            <a:pPr algn="ctr">
              <a:lnSpc>
                <a:spcPct val="100000"/>
              </a:lnSpc>
            </a:pPr>
            <a:r>
              <a:rPr lang="en-US" sz="4600" dirty="0" smtClean="0">
                <a:solidFill>
                  <a:srgbClr val="2C7C9F"/>
                </a:solidFill>
                <a:latin typeface="News Gothic MT"/>
              </a:rPr>
              <a:t>Reassignment</a:t>
            </a:r>
            <a:endParaRPr dirty="0"/>
          </a:p>
        </p:txBody>
      </p:sp>
      <p:sp>
        <p:nvSpPr>
          <p:cNvPr id="46" name="TextShape 2"/>
          <p:cNvSpPr txBox="1"/>
          <p:nvPr/>
        </p:nvSpPr>
        <p:spPr>
          <a:xfrm>
            <a:off x="549360" y="1600200"/>
            <a:ext cx="8042040" cy="434304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80000"/>
              </a:lnSpc>
              <a:buSzPct val="110000"/>
            </a:pPr>
            <a:r>
              <a:rPr lang="en-US" sz="2400" dirty="0" smtClean="0">
                <a:solidFill>
                  <a:srgbClr val="595959"/>
                </a:solidFill>
                <a:latin typeface="News Gothic MT"/>
                <a:cs typeface="News Gothic MT"/>
              </a:rPr>
              <a:t>Remember this example?</a:t>
            </a:r>
          </a:p>
          <a:p>
            <a:pPr>
              <a:lnSpc>
                <a:spcPct val="80000"/>
              </a:lnSpc>
              <a:buSzPct val="110000"/>
            </a:pPr>
            <a:endParaRPr lang="en-US" sz="2400" dirty="0">
              <a:solidFill>
                <a:srgbClr val="595959"/>
              </a:solidFill>
              <a:latin typeface="Courier"/>
              <a:cs typeface="Courier"/>
            </a:endParaRPr>
          </a:p>
          <a:p>
            <a:pPr>
              <a:lnSpc>
                <a:spcPct val="80000"/>
              </a:lnSpc>
              <a:buSzPct val="110000"/>
            </a:pPr>
            <a:r>
              <a:rPr lang="en-US" sz="2400" dirty="0" smtClean="0">
                <a:solidFill>
                  <a:srgbClr val="595959"/>
                </a:solidFill>
                <a:latin typeface="Courier"/>
                <a:cs typeface="Courier"/>
              </a:rPr>
              <a:t>a = 5</a:t>
            </a:r>
          </a:p>
          <a:p>
            <a:pPr>
              <a:lnSpc>
                <a:spcPct val="80000"/>
              </a:lnSpc>
              <a:buSzPct val="110000"/>
            </a:pPr>
            <a:r>
              <a:rPr lang="en-US" sz="2400" dirty="0" smtClean="0">
                <a:solidFill>
                  <a:srgbClr val="595959"/>
                </a:solidFill>
                <a:latin typeface="Courier"/>
                <a:cs typeface="Courier"/>
              </a:rPr>
              <a:t>b = a</a:t>
            </a:r>
          </a:p>
          <a:p>
            <a:pPr>
              <a:lnSpc>
                <a:spcPct val="80000"/>
              </a:lnSpc>
              <a:buSzPct val="110000"/>
            </a:pPr>
            <a:r>
              <a:rPr lang="en-US" sz="2400" dirty="0" smtClean="0">
                <a:solidFill>
                  <a:srgbClr val="595959"/>
                </a:solidFill>
                <a:latin typeface="Courier"/>
                <a:cs typeface="Courier"/>
              </a:rPr>
              <a:t>a = a + 1</a:t>
            </a:r>
          </a:p>
          <a:p>
            <a:pPr>
              <a:lnSpc>
                <a:spcPct val="80000"/>
              </a:lnSpc>
              <a:buSzPct val="110000"/>
            </a:pPr>
            <a:endParaRPr lang="en-US" sz="2400" dirty="0">
              <a:solidFill>
                <a:srgbClr val="595959"/>
              </a:solidFill>
              <a:latin typeface="Courier"/>
              <a:cs typeface="Courier"/>
            </a:endParaRPr>
          </a:p>
          <a:p>
            <a:pPr>
              <a:lnSpc>
                <a:spcPct val="80000"/>
              </a:lnSpc>
              <a:buSzPct val="110000"/>
            </a:pPr>
            <a:r>
              <a:rPr lang="en-US" sz="2400" dirty="0" smtClean="0">
                <a:solidFill>
                  <a:srgbClr val="595959"/>
                </a:solidFill>
                <a:latin typeface="News Gothic MT"/>
                <a:cs typeface="News Gothic MT"/>
              </a:rPr>
              <a:t>When we change a, b doesn’t change, because there’s no connection to a.  b points at the value 5, and so does a.</a:t>
            </a:r>
          </a:p>
          <a:p>
            <a:pPr>
              <a:lnSpc>
                <a:spcPct val="80000"/>
              </a:lnSpc>
              <a:buSzPct val="110000"/>
            </a:pPr>
            <a:endParaRPr lang="en-US" sz="2400" dirty="0">
              <a:solidFill>
                <a:srgbClr val="595959"/>
              </a:solidFill>
              <a:latin typeface="News Gothic MT"/>
              <a:cs typeface="News Gothic MT"/>
            </a:endParaRPr>
          </a:p>
          <a:p>
            <a:pPr>
              <a:lnSpc>
                <a:spcPct val="80000"/>
              </a:lnSpc>
              <a:buSzPct val="110000"/>
            </a:pPr>
            <a:r>
              <a:rPr lang="en-US" sz="2400" dirty="0" smtClean="0">
                <a:solidFill>
                  <a:srgbClr val="595959"/>
                </a:solidFill>
                <a:latin typeface="News Gothic MT"/>
                <a:cs typeface="News Gothic MT"/>
              </a:rPr>
              <a:t>Since you can’t actually change 5, it doesn’t matter that they are pointing to the same thing.</a:t>
            </a:r>
            <a:endParaRPr lang="en-US" sz="2400" dirty="0">
              <a:solidFill>
                <a:srgbClr val="595959"/>
              </a:solidFill>
              <a:latin typeface="News Gothic MT"/>
              <a:cs typeface="News Gothic MT"/>
            </a:endParaRPr>
          </a:p>
          <a:p>
            <a:pPr>
              <a:lnSpc>
                <a:spcPct val="80000"/>
              </a:lnSpc>
              <a:buSzPct val="110000"/>
            </a:pPr>
            <a:endParaRPr lang="en-US" sz="2400" dirty="0">
              <a:solidFill>
                <a:srgbClr val="595959"/>
              </a:solidFill>
              <a:latin typeface="Courier"/>
              <a:cs typeface="Courier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033889" y="2144889"/>
            <a:ext cx="194733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       5</a:t>
            </a:r>
          </a:p>
          <a:p>
            <a:r>
              <a:rPr lang="en-US" dirty="0" smtClean="0"/>
              <a:t>b      </a:t>
            </a:r>
          </a:p>
          <a:p>
            <a:r>
              <a:rPr lang="en-US" dirty="0" smtClean="0"/>
              <a:t>a       6</a:t>
            </a:r>
            <a:endParaRPr lang="en-US" dirty="0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3273778" y="2342444"/>
            <a:ext cx="352778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flipV="1">
            <a:off x="3273778" y="2455333"/>
            <a:ext cx="352778" cy="15522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3273778" y="2892778"/>
            <a:ext cx="352778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018890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extShape 1"/>
          <p:cNvSpPr txBox="1"/>
          <p:nvPr/>
        </p:nvSpPr>
        <p:spPr>
          <a:xfrm>
            <a:off x="549360" y="508657"/>
            <a:ext cx="8042040" cy="950431"/>
          </a:xfrm>
          <a:prstGeom prst="rect">
            <a:avLst/>
          </a:prstGeom>
        </p:spPr>
        <p:txBody>
          <a:bodyPr anchor="b"/>
          <a:lstStyle/>
          <a:p>
            <a:pPr algn="ctr">
              <a:lnSpc>
                <a:spcPct val="100000"/>
              </a:lnSpc>
            </a:pPr>
            <a:r>
              <a:rPr lang="en-US" sz="4600" dirty="0" smtClean="0">
                <a:solidFill>
                  <a:srgbClr val="2C7C9F"/>
                </a:solidFill>
                <a:latin typeface="News Gothic MT"/>
              </a:rPr>
              <a:t>Reassignment in Functions</a:t>
            </a:r>
            <a:endParaRPr dirty="0"/>
          </a:p>
        </p:txBody>
      </p:sp>
      <p:sp>
        <p:nvSpPr>
          <p:cNvPr id="46" name="TextShape 2"/>
          <p:cNvSpPr txBox="1"/>
          <p:nvPr/>
        </p:nvSpPr>
        <p:spPr>
          <a:xfrm>
            <a:off x="549360" y="1600200"/>
            <a:ext cx="8042040" cy="434304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80000"/>
              </a:lnSpc>
              <a:buSzPct val="110000"/>
            </a:pPr>
            <a:r>
              <a:rPr lang="en-US" sz="2400" dirty="0" smtClean="0">
                <a:solidFill>
                  <a:srgbClr val="595959"/>
                </a:solidFill>
                <a:latin typeface="News Gothic MT"/>
                <a:cs typeface="News Gothic MT"/>
              </a:rPr>
              <a:t>Functions work the same way.  </a:t>
            </a:r>
          </a:p>
          <a:p>
            <a:pPr>
              <a:lnSpc>
                <a:spcPct val="80000"/>
              </a:lnSpc>
              <a:buSzPct val="110000"/>
            </a:pPr>
            <a:endParaRPr lang="en-US" sz="2400" dirty="0" smtClean="0">
              <a:solidFill>
                <a:srgbClr val="595959"/>
              </a:solidFill>
              <a:latin typeface="Courier"/>
              <a:cs typeface="Courier"/>
            </a:endParaRPr>
          </a:p>
          <a:p>
            <a:pPr>
              <a:lnSpc>
                <a:spcPct val="80000"/>
              </a:lnSpc>
              <a:buSzPct val="110000"/>
            </a:pPr>
            <a:r>
              <a:rPr lang="en-US" sz="2400" dirty="0" err="1" smtClean="0">
                <a:solidFill>
                  <a:srgbClr val="595959"/>
                </a:solidFill>
                <a:latin typeface="Courier"/>
                <a:cs typeface="Courier"/>
              </a:rPr>
              <a:t>def</a:t>
            </a:r>
            <a:r>
              <a:rPr lang="en-US" sz="2400" dirty="0" smtClean="0">
                <a:solidFill>
                  <a:srgbClr val="595959"/>
                </a:solidFill>
                <a:latin typeface="Courier"/>
                <a:cs typeface="Courier"/>
              </a:rPr>
              <a:t> </a:t>
            </a:r>
            <a:r>
              <a:rPr lang="en-US" sz="2400" dirty="0" err="1" smtClean="0">
                <a:solidFill>
                  <a:srgbClr val="595959"/>
                </a:solidFill>
                <a:latin typeface="Courier"/>
                <a:cs typeface="Courier"/>
              </a:rPr>
              <a:t>someFunc</a:t>
            </a:r>
            <a:r>
              <a:rPr lang="en-US" sz="2400" dirty="0" smtClean="0">
                <a:solidFill>
                  <a:srgbClr val="595959"/>
                </a:solidFill>
                <a:latin typeface="Courier"/>
                <a:cs typeface="Courier"/>
              </a:rPr>
              <a:t>(</a:t>
            </a:r>
            <a:r>
              <a:rPr lang="en-US" sz="2400" dirty="0" err="1" smtClean="0">
                <a:solidFill>
                  <a:srgbClr val="595959"/>
                </a:solidFill>
                <a:latin typeface="Courier"/>
                <a:cs typeface="Courier"/>
              </a:rPr>
              <a:t>myVar</a:t>
            </a:r>
            <a:r>
              <a:rPr lang="en-US" sz="2400" dirty="0" smtClean="0">
                <a:solidFill>
                  <a:srgbClr val="595959"/>
                </a:solidFill>
                <a:latin typeface="Courier"/>
                <a:cs typeface="Courier"/>
              </a:rPr>
              <a:t>):</a:t>
            </a:r>
          </a:p>
          <a:p>
            <a:pPr>
              <a:lnSpc>
                <a:spcPct val="80000"/>
              </a:lnSpc>
              <a:buSzPct val="110000"/>
            </a:pPr>
            <a:r>
              <a:rPr lang="en-US" sz="2400" dirty="0">
                <a:solidFill>
                  <a:srgbClr val="595959"/>
                </a:solidFill>
                <a:latin typeface="Courier"/>
                <a:cs typeface="Courier"/>
              </a:rPr>
              <a:t>	</a:t>
            </a:r>
            <a:r>
              <a:rPr lang="en-US" sz="2400" dirty="0" err="1" smtClean="0">
                <a:solidFill>
                  <a:srgbClr val="595959"/>
                </a:solidFill>
                <a:latin typeface="Courier"/>
                <a:cs typeface="Courier"/>
              </a:rPr>
              <a:t>myVar</a:t>
            </a:r>
            <a:r>
              <a:rPr lang="en-US" sz="2400" dirty="0" smtClean="0">
                <a:solidFill>
                  <a:srgbClr val="595959"/>
                </a:solidFill>
                <a:latin typeface="Courier"/>
                <a:cs typeface="Courier"/>
              </a:rPr>
              <a:t> = 10</a:t>
            </a:r>
            <a:endParaRPr lang="en-US" sz="2400" dirty="0">
              <a:solidFill>
                <a:srgbClr val="595959"/>
              </a:solidFill>
              <a:latin typeface="Courier"/>
              <a:cs typeface="Courier"/>
            </a:endParaRPr>
          </a:p>
          <a:p>
            <a:pPr>
              <a:lnSpc>
                <a:spcPct val="80000"/>
              </a:lnSpc>
              <a:buSzPct val="110000"/>
            </a:pPr>
            <a:endParaRPr lang="en-US" sz="2400" dirty="0" smtClean="0">
              <a:solidFill>
                <a:srgbClr val="595959"/>
              </a:solidFill>
              <a:latin typeface="Courier"/>
              <a:cs typeface="Courier"/>
            </a:endParaRPr>
          </a:p>
          <a:p>
            <a:pPr>
              <a:lnSpc>
                <a:spcPct val="80000"/>
              </a:lnSpc>
              <a:buSzPct val="110000"/>
            </a:pPr>
            <a:r>
              <a:rPr lang="en-US" sz="2400" dirty="0" err="1">
                <a:solidFill>
                  <a:srgbClr val="595959"/>
                </a:solidFill>
                <a:latin typeface="Courier"/>
                <a:cs typeface="Courier"/>
              </a:rPr>
              <a:t>d</a:t>
            </a:r>
            <a:r>
              <a:rPr lang="en-US" sz="2400" dirty="0" err="1" smtClean="0">
                <a:solidFill>
                  <a:srgbClr val="595959"/>
                </a:solidFill>
                <a:latin typeface="Courier"/>
                <a:cs typeface="Courier"/>
              </a:rPr>
              <a:t>ef</a:t>
            </a:r>
            <a:r>
              <a:rPr lang="en-US" sz="2400" dirty="0" smtClean="0">
                <a:solidFill>
                  <a:srgbClr val="595959"/>
                </a:solidFill>
                <a:latin typeface="Courier"/>
                <a:cs typeface="Courier"/>
              </a:rPr>
              <a:t> main():</a:t>
            </a:r>
            <a:endParaRPr lang="en-US" sz="2400" dirty="0">
              <a:solidFill>
                <a:srgbClr val="595959"/>
              </a:solidFill>
              <a:latin typeface="Courier"/>
              <a:cs typeface="Courier"/>
            </a:endParaRPr>
          </a:p>
          <a:p>
            <a:pPr>
              <a:lnSpc>
                <a:spcPct val="80000"/>
              </a:lnSpc>
              <a:buSzPct val="110000"/>
            </a:pPr>
            <a:r>
              <a:rPr lang="en-US" sz="2400" dirty="0" smtClean="0">
                <a:solidFill>
                  <a:srgbClr val="595959"/>
                </a:solidFill>
                <a:latin typeface="Courier"/>
                <a:cs typeface="Courier"/>
              </a:rPr>
              <a:t>	a = 5</a:t>
            </a:r>
          </a:p>
          <a:p>
            <a:pPr>
              <a:lnSpc>
                <a:spcPct val="80000"/>
              </a:lnSpc>
              <a:buSzPct val="110000"/>
            </a:pPr>
            <a:r>
              <a:rPr lang="en-US" sz="2400" dirty="0" smtClean="0">
                <a:solidFill>
                  <a:srgbClr val="595959"/>
                </a:solidFill>
                <a:latin typeface="Courier"/>
                <a:cs typeface="Courier"/>
              </a:rPr>
              <a:t>	</a:t>
            </a:r>
            <a:r>
              <a:rPr lang="en-US" sz="2400" dirty="0" err="1" smtClean="0">
                <a:solidFill>
                  <a:srgbClr val="595959"/>
                </a:solidFill>
                <a:latin typeface="Courier"/>
                <a:cs typeface="Courier"/>
              </a:rPr>
              <a:t>someFunc</a:t>
            </a:r>
            <a:r>
              <a:rPr lang="en-US" sz="2400" dirty="0" smtClean="0">
                <a:solidFill>
                  <a:srgbClr val="595959"/>
                </a:solidFill>
                <a:latin typeface="Courier"/>
                <a:cs typeface="Courier"/>
              </a:rPr>
              <a:t>(a)</a:t>
            </a:r>
          </a:p>
          <a:p>
            <a:pPr>
              <a:lnSpc>
                <a:spcPct val="80000"/>
              </a:lnSpc>
              <a:buSzPct val="110000"/>
            </a:pPr>
            <a:r>
              <a:rPr lang="en-US" sz="2400" dirty="0">
                <a:solidFill>
                  <a:srgbClr val="595959"/>
                </a:solidFill>
                <a:latin typeface="Courier"/>
                <a:cs typeface="Courier"/>
              </a:rPr>
              <a:t>	</a:t>
            </a:r>
            <a:r>
              <a:rPr lang="en-US" sz="2400" dirty="0" smtClean="0">
                <a:solidFill>
                  <a:srgbClr val="595959"/>
                </a:solidFill>
                <a:latin typeface="Courier"/>
                <a:cs typeface="Courier"/>
              </a:rPr>
              <a:t>print(a)</a:t>
            </a:r>
          </a:p>
          <a:p>
            <a:pPr>
              <a:lnSpc>
                <a:spcPct val="80000"/>
              </a:lnSpc>
              <a:buSzPct val="110000"/>
            </a:pPr>
            <a:endParaRPr lang="en-US" sz="2400" dirty="0">
              <a:solidFill>
                <a:srgbClr val="595959"/>
              </a:solidFill>
              <a:latin typeface="News Gothic MT"/>
              <a:cs typeface="News Gothic MT"/>
            </a:endParaRPr>
          </a:p>
          <a:p>
            <a:pPr>
              <a:lnSpc>
                <a:spcPct val="80000"/>
              </a:lnSpc>
              <a:buSzPct val="110000"/>
            </a:pPr>
            <a:r>
              <a:rPr lang="en-US" sz="2400" dirty="0" smtClean="0">
                <a:solidFill>
                  <a:srgbClr val="595959"/>
                </a:solidFill>
                <a:latin typeface="News Gothic MT"/>
                <a:cs typeface="News Gothic MT"/>
              </a:rPr>
              <a:t>In this example, a just keeps pointing at 5</a:t>
            </a:r>
          </a:p>
          <a:p>
            <a:pPr>
              <a:lnSpc>
                <a:spcPct val="80000"/>
              </a:lnSpc>
              <a:buSzPct val="110000"/>
            </a:pPr>
            <a:endParaRPr lang="en-US" sz="2400" dirty="0">
              <a:solidFill>
                <a:srgbClr val="595959"/>
              </a:solidFill>
              <a:latin typeface="News Gothic MT"/>
              <a:cs typeface="News Gothic MT"/>
            </a:endParaRPr>
          </a:p>
          <a:p>
            <a:pPr>
              <a:lnSpc>
                <a:spcPct val="80000"/>
              </a:lnSpc>
              <a:buSzPct val="110000"/>
            </a:pPr>
            <a:r>
              <a:rPr lang="en-US" sz="2400" dirty="0" smtClean="0">
                <a:solidFill>
                  <a:srgbClr val="595959"/>
                </a:solidFill>
                <a:latin typeface="News Gothic MT"/>
                <a:cs typeface="News Gothic MT"/>
              </a:rPr>
              <a:t>Notice that </a:t>
            </a:r>
            <a:r>
              <a:rPr lang="en-US" sz="2400" dirty="0" err="1" smtClean="0">
                <a:solidFill>
                  <a:srgbClr val="595959"/>
                </a:solidFill>
                <a:latin typeface="News Gothic MT"/>
                <a:cs typeface="News Gothic MT"/>
              </a:rPr>
              <a:t>myVar</a:t>
            </a:r>
            <a:r>
              <a:rPr lang="en-US" sz="2400" dirty="0" smtClean="0">
                <a:solidFill>
                  <a:srgbClr val="595959"/>
                </a:solidFill>
                <a:latin typeface="News Gothic MT"/>
                <a:cs typeface="News Gothic MT"/>
              </a:rPr>
              <a:t> and a both point to the number 5, there is just no way to change 5.</a:t>
            </a:r>
            <a:endParaRPr lang="en-US" sz="2400" dirty="0">
              <a:solidFill>
                <a:srgbClr val="595959"/>
              </a:solidFill>
              <a:latin typeface="Courier"/>
              <a:cs typeface="Courier"/>
            </a:endParaRPr>
          </a:p>
          <a:p>
            <a:pPr>
              <a:lnSpc>
                <a:spcPct val="80000"/>
              </a:lnSpc>
              <a:buSzPct val="110000"/>
            </a:pPr>
            <a:endParaRPr lang="en-US" sz="2400" dirty="0">
              <a:solidFill>
                <a:srgbClr val="595959"/>
              </a:solidFill>
              <a:latin typeface="Courier"/>
              <a:cs typeface="Courier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178777" y="3527778"/>
            <a:ext cx="16651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          5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685843" y="2142445"/>
            <a:ext cx="16651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myVar</a:t>
            </a:r>
            <a:r>
              <a:rPr lang="en-US" dirty="0" smtClean="0"/>
              <a:t>      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7144454" y="3725334"/>
            <a:ext cx="16651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10</a:t>
            </a:r>
            <a:endParaRPr lang="en-US" dirty="0"/>
          </a:p>
        </p:txBody>
      </p:sp>
      <p:cxnSp>
        <p:nvCxnSpPr>
          <p:cNvPr id="4" name="Straight Arrow Connector 3"/>
          <p:cNvCxnSpPr/>
          <p:nvPr/>
        </p:nvCxnSpPr>
        <p:spPr>
          <a:xfrm flipH="1">
            <a:off x="6227232" y="2511777"/>
            <a:ext cx="917222" cy="931334"/>
          </a:xfrm>
          <a:prstGeom prst="straightConnector1">
            <a:avLst/>
          </a:prstGeom>
          <a:ln>
            <a:prstDash val="sys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7351889" y="2610556"/>
            <a:ext cx="0" cy="111477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5461000" y="3725334"/>
            <a:ext cx="5080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527189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extShape 1"/>
          <p:cNvSpPr txBox="1"/>
          <p:nvPr/>
        </p:nvSpPr>
        <p:spPr>
          <a:xfrm>
            <a:off x="549360" y="508657"/>
            <a:ext cx="8042040" cy="950431"/>
          </a:xfrm>
          <a:prstGeom prst="rect">
            <a:avLst/>
          </a:prstGeom>
        </p:spPr>
        <p:txBody>
          <a:bodyPr anchor="b"/>
          <a:lstStyle/>
          <a:p>
            <a:pPr algn="ctr">
              <a:lnSpc>
                <a:spcPct val="100000"/>
              </a:lnSpc>
            </a:pPr>
            <a:r>
              <a:rPr lang="en-US" sz="4600" dirty="0" smtClean="0">
                <a:solidFill>
                  <a:srgbClr val="2C7C9F"/>
                </a:solidFill>
                <a:latin typeface="News Gothic MT"/>
              </a:rPr>
              <a:t>Lists</a:t>
            </a:r>
            <a:endParaRPr dirty="0"/>
          </a:p>
        </p:txBody>
      </p:sp>
      <p:sp>
        <p:nvSpPr>
          <p:cNvPr id="46" name="TextShape 2"/>
          <p:cNvSpPr txBox="1"/>
          <p:nvPr/>
        </p:nvSpPr>
        <p:spPr>
          <a:xfrm>
            <a:off x="549360" y="1600200"/>
            <a:ext cx="8042040" cy="434304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80000"/>
              </a:lnSpc>
              <a:buSzPct val="110000"/>
            </a:pPr>
            <a:r>
              <a:rPr lang="en-US" sz="2400" dirty="0" smtClean="0">
                <a:solidFill>
                  <a:srgbClr val="595959"/>
                </a:solidFill>
                <a:latin typeface="News Gothic MT"/>
                <a:cs typeface="News Gothic MT"/>
              </a:rPr>
              <a:t>Lists are different, because the thing they are pointing at is capable of changing!</a:t>
            </a:r>
          </a:p>
          <a:p>
            <a:pPr>
              <a:lnSpc>
                <a:spcPct val="80000"/>
              </a:lnSpc>
              <a:buSzPct val="110000"/>
            </a:pPr>
            <a:endParaRPr lang="en-US" sz="2400" dirty="0">
              <a:solidFill>
                <a:srgbClr val="595959"/>
              </a:solidFill>
              <a:latin typeface="News Gothic MT"/>
              <a:cs typeface="News Gothic MT"/>
            </a:endParaRPr>
          </a:p>
          <a:p>
            <a:pPr>
              <a:lnSpc>
                <a:spcPct val="80000"/>
              </a:lnSpc>
              <a:buSzPct val="110000"/>
            </a:pPr>
            <a:r>
              <a:rPr lang="en-US" sz="2400" dirty="0" smtClean="0">
                <a:solidFill>
                  <a:srgbClr val="595959"/>
                </a:solidFill>
                <a:latin typeface="News Gothic MT"/>
                <a:cs typeface="News Gothic MT"/>
              </a:rPr>
              <a:t>a = [1, 2, 3]</a:t>
            </a:r>
          </a:p>
          <a:p>
            <a:pPr>
              <a:lnSpc>
                <a:spcPct val="80000"/>
              </a:lnSpc>
              <a:buSzPct val="110000"/>
            </a:pPr>
            <a:endParaRPr lang="en-US" sz="2400" dirty="0">
              <a:solidFill>
                <a:srgbClr val="595959"/>
              </a:solidFill>
              <a:latin typeface="News Gothic MT"/>
              <a:cs typeface="News Gothic MT"/>
            </a:endParaRPr>
          </a:p>
          <a:p>
            <a:pPr>
              <a:lnSpc>
                <a:spcPct val="80000"/>
              </a:lnSpc>
              <a:buSzPct val="110000"/>
            </a:pPr>
            <a:r>
              <a:rPr lang="en-US" sz="2400" dirty="0" smtClean="0">
                <a:solidFill>
                  <a:srgbClr val="595959"/>
                </a:solidFill>
                <a:latin typeface="News Gothic MT"/>
                <a:cs typeface="News Gothic MT"/>
              </a:rPr>
              <a:t>b = a </a:t>
            </a:r>
          </a:p>
          <a:p>
            <a:pPr>
              <a:lnSpc>
                <a:spcPct val="80000"/>
              </a:lnSpc>
              <a:buSzPct val="110000"/>
            </a:pPr>
            <a:endParaRPr lang="en-US" sz="2400" dirty="0">
              <a:solidFill>
                <a:srgbClr val="595959"/>
              </a:solidFill>
              <a:latin typeface="News Gothic MT"/>
              <a:cs typeface="News Gothic MT"/>
            </a:endParaRPr>
          </a:p>
          <a:p>
            <a:pPr>
              <a:lnSpc>
                <a:spcPct val="80000"/>
              </a:lnSpc>
              <a:buSzPct val="110000"/>
            </a:pPr>
            <a:r>
              <a:rPr lang="en-US" sz="2400" dirty="0" smtClean="0">
                <a:solidFill>
                  <a:srgbClr val="595959"/>
                </a:solidFill>
                <a:latin typeface="News Gothic MT"/>
                <a:cs typeface="News Gothic MT"/>
              </a:rPr>
              <a:t>a[1] = 10</a:t>
            </a:r>
          </a:p>
          <a:p>
            <a:pPr>
              <a:lnSpc>
                <a:spcPct val="80000"/>
              </a:lnSpc>
              <a:buSzPct val="110000"/>
            </a:pPr>
            <a:endParaRPr lang="en-US" sz="2400" dirty="0">
              <a:solidFill>
                <a:srgbClr val="595959"/>
              </a:solidFill>
              <a:latin typeface="News Gothic MT"/>
              <a:cs typeface="News Gothic MT"/>
            </a:endParaRPr>
          </a:p>
          <a:p>
            <a:pPr>
              <a:lnSpc>
                <a:spcPct val="80000"/>
              </a:lnSpc>
              <a:buSzPct val="110000"/>
            </a:pPr>
            <a:r>
              <a:rPr lang="en-US" sz="2400" dirty="0">
                <a:solidFill>
                  <a:srgbClr val="595959"/>
                </a:solidFill>
                <a:latin typeface="News Gothic MT"/>
                <a:cs typeface="News Gothic MT"/>
              </a:rPr>
              <a:t>p</a:t>
            </a:r>
            <a:r>
              <a:rPr lang="en-US" sz="2400" dirty="0" smtClean="0">
                <a:solidFill>
                  <a:srgbClr val="595959"/>
                </a:solidFill>
                <a:latin typeface="News Gothic MT"/>
                <a:cs typeface="News Gothic MT"/>
              </a:rPr>
              <a:t>rint(b)</a:t>
            </a:r>
            <a:endParaRPr lang="en-US" sz="2400" dirty="0" smtClean="0">
              <a:solidFill>
                <a:srgbClr val="595959"/>
              </a:solidFill>
              <a:latin typeface="Courier"/>
              <a:cs typeface="Courier"/>
            </a:endParaRPr>
          </a:p>
          <a:p>
            <a:pPr>
              <a:lnSpc>
                <a:spcPct val="80000"/>
              </a:lnSpc>
              <a:buSzPct val="110000"/>
            </a:pPr>
            <a:endParaRPr lang="en-US" sz="2400" dirty="0" smtClean="0">
              <a:solidFill>
                <a:srgbClr val="595959"/>
              </a:solidFill>
              <a:latin typeface="Courier"/>
              <a:cs typeface="Courier"/>
            </a:endParaRPr>
          </a:p>
          <a:p>
            <a:pPr>
              <a:lnSpc>
                <a:spcPct val="80000"/>
              </a:lnSpc>
              <a:buSzPct val="110000"/>
            </a:pPr>
            <a:r>
              <a:rPr lang="en-US" sz="2400" dirty="0" smtClean="0">
                <a:solidFill>
                  <a:srgbClr val="595959"/>
                </a:solidFill>
                <a:latin typeface="Courier"/>
                <a:cs typeface="Courier"/>
              </a:rPr>
              <a:t>Prints:</a:t>
            </a:r>
          </a:p>
          <a:p>
            <a:pPr>
              <a:lnSpc>
                <a:spcPct val="80000"/>
              </a:lnSpc>
              <a:buSzPct val="110000"/>
            </a:pPr>
            <a:r>
              <a:rPr lang="en-US" sz="2400" dirty="0" smtClean="0">
                <a:solidFill>
                  <a:srgbClr val="595959"/>
                </a:solidFill>
                <a:latin typeface="Courier"/>
                <a:cs typeface="Courier"/>
              </a:rPr>
              <a:t>[1, 10, 3]</a:t>
            </a:r>
            <a:endParaRPr lang="en-US" sz="2400" dirty="0">
              <a:solidFill>
                <a:srgbClr val="595959"/>
              </a:solidFill>
              <a:latin typeface="Courier"/>
              <a:cs typeface="Courier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697111" y="2464558"/>
            <a:ext cx="289277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            [1, 2, 3]</a:t>
            </a:r>
          </a:p>
          <a:p>
            <a:endParaRPr lang="en-US" dirty="0"/>
          </a:p>
          <a:p>
            <a:r>
              <a:rPr lang="en-US" dirty="0" smtClean="0"/>
              <a:t>b</a:t>
            </a:r>
            <a:endParaRPr lang="en-US" dirty="0"/>
          </a:p>
        </p:txBody>
      </p:sp>
      <p:cxnSp>
        <p:nvCxnSpPr>
          <p:cNvPr id="4" name="Straight Arrow Connector 3"/>
          <p:cNvCxnSpPr/>
          <p:nvPr/>
        </p:nvCxnSpPr>
        <p:spPr>
          <a:xfrm>
            <a:off x="4021667" y="2638778"/>
            <a:ext cx="564444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 flipV="1">
            <a:off x="4021667" y="2864556"/>
            <a:ext cx="564444" cy="3668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549360" y="3513667"/>
            <a:ext cx="804204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3697111" y="3886958"/>
            <a:ext cx="289277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            [1, 10, 3]</a:t>
            </a:r>
          </a:p>
          <a:p>
            <a:endParaRPr lang="en-US" dirty="0"/>
          </a:p>
          <a:p>
            <a:r>
              <a:rPr lang="en-US" dirty="0" smtClean="0"/>
              <a:t>b</a:t>
            </a:r>
            <a:endParaRPr lang="en-US" dirty="0"/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4021667" y="4061178"/>
            <a:ext cx="564444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V="1">
            <a:off x="4021667" y="4286956"/>
            <a:ext cx="564444" cy="3668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177806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extShape 1"/>
          <p:cNvSpPr txBox="1"/>
          <p:nvPr/>
        </p:nvSpPr>
        <p:spPr>
          <a:xfrm>
            <a:off x="549360" y="107640"/>
            <a:ext cx="8042040" cy="1336680"/>
          </a:xfrm>
          <a:prstGeom prst="rect">
            <a:avLst/>
          </a:prstGeom>
        </p:spPr>
        <p:txBody>
          <a:bodyPr anchor="b"/>
          <a:lstStyle/>
          <a:p>
            <a:pPr algn="ctr">
              <a:lnSpc>
                <a:spcPct val="100000"/>
              </a:lnSpc>
            </a:pPr>
            <a:r>
              <a:rPr lang="en-US" sz="4600" dirty="0" smtClean="0">
                <a:solidFill>
                  <a:srgbClr val="2C7C9F"/>
                </a:solidFill>
                <a:latin typeface="News Gothic MT"/>
              </a:rPr>
              <a:t>Negative Index</a:t>
            </a:r>
            <a:endParaRPr dirty="0"/>
          </a:p>
        </p:txBody>
      </p:sp>
      <p:sp>
        <p:nvSpPr>
          <p:cNvPr id="46" name="TextShape 2"/>
          <p:cNvSpPr txBox="1"/>
          <p:nvPr/>
        </p:nvSpPr>
        <p:spPr>
          <a:xfrm>
            <a:off x="549360" y="1600200"/>
            <a:ext cx="8042040" cy="434304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10000"/>
              </a:lnSpc>
              <a:buSzPct val="110000"/>
            </a:pP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If you want to get the last element of a list or string, you can use negative indices! </a:t>
            </a:r>
          </a:p>
          <a:p>
            <a:pPr>
              <a:lnSpc>
                <a:spcPct val="110000"/>
              </a:lnSpc>
              <a:buSzPct val="110000"/>
            </a:pPr>
            <a:endParaRPr lang="en-US" sz="2400" dirty="0">
              <a:solidFill>
                <a:srgbClr val="595959"/>
              </a:solidFill>
              <a:latin typeface="News Gothic MT"/>
            </a:endParaRPr>
          </a:p>
          <a:p>
            <a:pPr lvl="1">
              <a:lnSpc>
                <a:spcPct val="110000"/>
              </a:lnSpc>
              <a:buSzPct val="110000"/>
            </a:pPr>
            <a:r>
              <a:rPr lang="en-US" sz="2400" b="1" dirty="0" err="1" smtClean="0">
                <a:solidFill>
                  <a:srgbClr val="595959"/>
                </a:solidFill>
                <a:latin typeface="Courier"/>
                <a:cs typeface="Courier"/>
              </a:rPr>
              <a:t>myString</a:t>
            </a:r>
            <a:r>
              <a:rPr lang="en-US" sz="2400" b="1" dirty="0" smtClean="0">
                <a:solidFill>
                  <a:srgbClr val="595959"/>
                </a:solidFill>
                <a:latin typeface="Courier"/>
                <a:cs typeface="Courier"/>
              </a:rPr>
              <a:t> = </a:t>
            </a:r>
            <a:r>
              <a:rPr lang="en-US" sz="2400" b="1" dirty="0" smtClean="0">
                <a:solidFill>
                  <a:srgbClr val="595959"/>
                </a:solidFill>
                <a:latin typeface="Courier"/>
                <a:cs typeface="Courier"/>
              </a:rPr>
              <a:t>"</a:t>
            </a:r>
            <a:r>
              <a:rPr lang="en-US" sz="2400" b="1" dirty="0" err="1" smtClean="0">
                <a:solidFill>
                  <a:srgbClr val="595959"/>
                </a:solidFill>
                <a:latin typeface="Courier"/>
                <a:cs typeface="Courier"/>
              </a:rPr>
              <a:t>abcdef</a:t>
            </a:r>
            <a:r>
              <a:rPr lang="en-US" sz="2400" b="1" dirty="0">
                <a:solidFill>
                  <a:srgbClr val="595959"/>
                </a:solidFill>
                <a:latin typeface="Courier"/>
                <a:cs typeface="Courier"/>
              </a:rPr>
              <a:t>"</a:t>
            </a:r>
            <a:endParaRPr lang="en-US" sz="2400" b="1" dirty="0" smtClean="0">
              <a:solidFill>
                <a:srgbClr val="595959"/>
              </a:solidFill>
              <a:latin typeface="Courier"/>
              <a:cs typeface="Courier"/>
            </a:endParaRPr>
          </a:p>
          <a:p>
            <a:pPr lvl="1">
              <a:lnSpc>
                <a:spcPct val="110000"/>
              </a:lnSpc>
              <a:buSzPct val="110000"/>
            </a:pPr>
            <a:r>
              <a:rPr lang="en-US" sz="2400" b="1" dirty="0" smtClean="0">
                <a:solidFill>
                  <a:srgbClr val="595959"/>
                </a:solidFill>
                <a:latin typeface="Courier"/>
                <a:cs typeface="Courier"/>
              </a:rPr>
              <a:t>print(</a:t>
            </a:r>
            <a:r>
              <a:rPr lang="en-US" sz="2400" b="1" dirty="0" err="1" smtClean="0">
                <a:solidFill>
                  <a:srgbClr val="595959"/>
                </a:solidFill>
                <a:latin typeface="Courier"/>
                <a:cs typeface="Courier"/>
              </a:rPr>
              <a:t>myString</a:t>
            </a:r>
            <a:r>
              <a:rPr lang="en-US" sz="2400" b="1" dirty="0" smtClean="0">
                <a:solidFill>
                  <a:srgbClr val="595959"/>
                </a:solidFill>
                <a:latin typeface="Courier"/>
                <a:cs typeface="Courier"/>
              </a:rPr>
              <a:t>[-1])</a:t>
            </a:r>
          </a:p>
          <a:p>
            <a:pPr lvl="1">
              <a:lnSpc>
                <a:spcPct val="110000"/>
              </a:lnSpc>
              <a:buSzPct val="110000"/>
            </a:pPr>
            <a:r>
              <a:rPr lang="en-US" sz="2400" b="1" dirty="0" smtClean="0">
                <a:solidFill>
                  <a:srgbClr val="595959"/>
                </a:solidFill>
                <a:latin typeface="Courier"/>
                <a:cs typeface="Courier"/>
              </a:rPr>
              <a:t>print(</a:t>
            </a:r>
            <a:r>
              <a:rPr lang="en-US" sz="2400" b="1" dirty="0" err="1" smtClean="0">
                <a:solidFill>
                  <a:srgbClr val="595959"/>
                </a:solidFill>
                <a:latin typeface="Courier"/>
                <a:cs typeface="Courier"/>
              </a:rPr>
              <a:t>myString</a:t>
            </a:r>
            <a:r>
              <a:rPr lang="en-US" sz="2400" b="1" dirty="0" smtClean="0">
                <a:solidFill>
                  <a:srgbClr val="595959"/>
                </a:solidFill>
                <a:latin typeface="Courier"/>
                <a:cs typeface="Courier"/>
              </a:rPr>
              <a:t>[-2])</a:t>
            </a:r>
          </a:p>
          <a:p>
            <a:pPr>
              <a:lnSpc>
                <a:spcPct val="80000"/>
              </a:lnSpc>
              <a:buSzPct val="110000"/>
            </a:pPr>
            <a:endParaRPr lang="en-US" sz="2400" dirty="0">
              <a:solidFill>
                <a:srgbClr val="595959"/>
              </a:solidFill>
              <a:latin typeface="News Gothic MT"/>
            </a:endParaRPr>
          </a:p>
          <a:p>
            <a:pPr>
              <a:lnSpc>
                <a:spcPct val="80000"/>
              </a:lnSpc>
              <a:buSzPct val="110000"/>
            </a:pPr>
            <a:endParaRPr lang="en-US" sz="2400" dirty="0" smtClean="0">
              <a:solidFill>
                <a:srgbClr val="595959"/>
              </a:solidFill>
              <a:latin typeface="News Gothic MT"/>
            </a:endParaRPr>
          </a:p>
          <a:p>
            <a:pPr>
              <a:lnSpc>
                <a:spcPct val="80000"/>
              </a:lnSpc>
              <a:buSzPct val="110000"/>
            </a:pP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Prints:</a:t>
            </a:r>
          </a:p>
          <a:p>
            <a:pPr>
              <a:lnSpc>
                <a:spcPct val="80000"/>
              </a:lnSpc>
              <a:buSzPct val="110000"/>
            </a:pPr>
            <a:endParaRPr lang="en-US" sz="2400" dirty="0">
              <a:solidFill>
                <a:srgbClr val="595959"/>
              </a:solidFill>
              <a:latin typeface="News Gothic MT"/>
            </a:endParaRPr>
          </a:p>
          <a:p>
            <a:pPr>
              <a:lnSpc>
                <a:spcPct val="80000"/>
              </a:lnSpc>
              <a:buSzPct val="110000"/>
            </a:pP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f</a:t>
            </a:r>
          </a:p>
          <a:p>
            <a:pPr>
              <a:lnSpc>
                <a:spcPct val="80000"/>
              </a:lnSpc>
              <a:buSzPct val="110000"/>
            </a:pP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e</a:t>
            </a:r>
          </a:p>
          <a:p>
            <a:pPr>
              <a:lnSpc>
                <a:spcPct val="80000"/>
              </a:lnSpc>
              <a:buSzPct val="110000"/>
            </a:pPr>
            <a:endParaRPr lang="en-US" sz="2400" dirty="0" smtClean="0">
              <a:solidFill>
                <a:srgbClr val="595959"/>
              </a:solidFill>
              <a:latin typeface="News Gothic MT"/>
            </a:endParaRPr>
          </a:p>
        </p:txBody>
      </p:sp>
    </p:spTree>
    <p:extLst>
      <p:ext uri="{BB962C8B-B14F-4D97-AF65-F5344CB8AC3E}">
        <p14:creationId xmlns:p14="http://schemas.microsoft.com/office/powerpoint/2010/main" val="30028331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extShape 1"/>
          <p:cNvSpPr txBox="1"/>
          <p:nvPr/>
        </p:nvSpPr>
        <p:spPr>
          <a:xfrm>
            <a:off x="549360" y="508657"/>
            <a:ext cx="8042040" cy="950431"/>
          </a:xfrm>
          <a:prstGeom prst="rect">
            <a:avLst/>
          </a:prstGeom>
        </p:spPr>
        <p:txBody>
          <a:bodyPr anchor="b"/>
          <a:lstStyle/>
          <a:p>
            <a:pPr algn="ctr">
              <a:lnSpc>
                <a:spcPct val="100000"/>
              </a:lnSpc>
            </a:pPr>
            <a:r>
              <a:rPr lang="en-US" sz="4600" dirty="0" smtClean="0">
                <a:solidFill>
                  <a:srgbClr val="2C7C9F"/>
                </a:solidFill>
                <a:latin typeface="News Gothic MT"/>
              </a:rPr>
              <a:t>Lists</a:t>
            </a:r>
            <a:endParaRPr dirty="0"/>
          </a:p>
        </p:txBody>
      </p:sp>
      <p:sp>
        <p:nvSpPr>
          <p:cNvPr id="46" name="TextShape 2"/>
          <p:cNvSpPr txBox="1"/>
          <p:nvPr/>
        </p:nvSpPr>
        <p:spPr>
          <a:xfrm>
            <a:off x="549360" y="1600200"/>
            <a:ext cx="8042040" cy="434304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80000"/>
              </a:lnSpc>
              <a:buSzPct val="110000"/>
            </a:pPr>
            <a:r>
              <a:rPr lang="en-US" sz="2400" dirty="0" smtClean="0">
                <a:solidFill>
                  <a:srgbClr val="595959"/>
                </a:solidFill>
                <a:latin typeface="News Gothic MT"/>
                <a:cs typeface="News Gothic MT"/>
              </a:rPr>
              <a:t>What do we think this does?</a:t>
            </a:r>
          </a:p>
          <a:p>
            <a:pPr>
              <a:lnSpc>
                <a:spcPct val="80000"/>
              </a:lnSpc>
              <a:buSzPct val="110000"/>
            </a:pPr>
            <a:endParaRPr lang="en-US" sz="2400" dirty="0" smtClean="0">
              <a:solidFill>
                <a:srgbClr val="595959"/>
              </a:solidFill>
              <a:latin typeface="Courier"/>
              <a:cs typeface="Courier"/>
            </a:endParaRPr>
          </a:p>
          <a:p>
            <a:pPr>
              <a:lnSpc>
                <a:spcPct val="80000"/>
              </a:lnSpc>
              <a:buSzPct val="110000"/>
            </a:pPr>
            <a:r>
              <a:rPr lang="en-US" sz="2400" dirty="0" err="1" smtClean="0">
                <a:solidFill>
                  <a:srgbClr val="595959"/>
                </a:solidFill>
                <a:latin typeface="Courier"/>
                <a:cs typeface="Courier"/>
              </a:rPr>
              <a:t>def</a:t>
            </a:r>
            <a:r>
              <a:rPr lang="en-US" sz="2400" dirty="0" smtClean="0">
                <a:solidFill>
                  <a:srgbClr val="595959"/>
                </a:solidFill>
                <a:latin typeface="Courier"/>
                <a:cs typeface="Courier"/>
              </a:rPr>
              <a:t> main():</a:t>
            </a:r>
            <a:endParaRPr lang="en-US" sz="2400" dirty="0">
              <a:solidFill>
                <a:srgbClr val="595959"/>
              </a:solidFill>
              <a:latin typeface="Courier"/>
              <a:cs typeface="Courier"/>
            </a:endParaRPr>
          </a:p>
          <a:p>
            <a:pPr>
              <a:lnSpc>
                <a:spcPct val="80000"/>
              </a:lnSpc>
              <a:buSzPct val="110000"/>
            </a:pPr>
            <a:r>
              <a:rPr lang="en-US" sz="2400" dirty="0" smtClean="0">
                <a:solidFill>
                  <a:srgbClr val="595959"/>
                </a:solidFill>
                <a:latin typeface="Courier"/>
                <a:cs typeface="Courier"/>
              </a:rPr>
              <a:t>	a = [1, 2, 3]</a:t>
            </a:r>
          </a:p>
          <a:p>
            <a:pPr>
              <a:lnSpc>
                <a:spcPct val="80000"/>
              </a:lnSpc>
              <a:buSzPct val="110000"/>
            </a:pPr>
            <a:r>
              <a:rPr lang="en-US" sz="2400" dirty="0">
                <a:solidFill>
                  <a:srgbClr val="595959"/>
                </a:solidFill>
                <a:latin typeface="Courier"/>
                <a:cs typeface="Courier"/>
              </a:rPr>
              <a:t>	</a:t>
            </a:r>
            <a:r>
              <a:rPr lang="en-US" sz="2400" dirty="0" err="1" smtClean="0">
                <a:solidFill>
                  <a:srgbClr val="595959"/>
                </a:solidFill>
                <a:latin typeface="Courier"/>
                <a:cs typeface="Courier"/>
              </a:rPr>
              <a:t>myFunc</a:t>
            </a:r>
            <a:r>
              <a:rPr lang="en-US" sz="2400" dirty="0" smtClean="0">
                <a:solidFill>
                  <a:srgbClr val="595959"/>
                </a:solidFill>
                <a:latin typeface="Courier"/>
                <a:cs typeface="Courier"/>
              </a:rPr>
              <a:t>(a)</a:t>
            </a:r>
          </a:p>
          <a:p>
            <a:pPr>
              <a:lnSpc>
                <a:spcPct val="80000"/>
              </a:lnSpc>
              <a:buSzPct val="110000"/>
            </a:pPr>
            <a:r>
              <a:rPr lang="en-US" sz="2400" dirty="0">
                <a:solidFill>
                  <a:srgbClr val="595959"/>
                </a:solidFill>
                <a:latin typeface="Courier"/>
                <a:cs typeface="Courier"/>
              </a:rPr>
              <a:t>	</a:t>
            </a:r>
            <a:r>
              <a:rPr lang="en-US" sz="2400" dirty="0" smtClean="0">
                <a:solidFill>
                  <a:srgbClr val="595959"/>
                </a:solidFill>
                <a:latin typeface="Courier"/>
                <a:cs typeface="Courier"/>
              </a:rPr>
              <a:t>print(a)</a:t>
            </a:r>
            <a:endParaRPr lang="en-US" sz="2400" dirty="0" smtClean="0">
              <a:solidFill>
                <a:srgbClr val="595959"/>
              </a:solidFill>
              <a:latin typeface="News Gothic MT"/>
              <a:cs typeface="News Gothic MT"/>
            </a:endParaRPr>
          </a:p>
          <a:p>
            <a:pPr>
              <a:lnSpc>
                <a:spcPct val="80000"/>
              </a:lnSpc>
              <a:buSzPct val="110000"/>
            </a:pPr>
            <a:endParaRPr lang="en-US" sz="2400" dirty="0" smtClean="0">
              <a:solidFill>
                <a:srgbClr val="595959"/>
              </a:solidFill>
              <a:latin typeface="News Gothic MT"/>
              <a:cs typeface="News Gothic MT"/>
            </a:endParaRPr>
          </a:p>
          <a:p>
            <a:pPr>
              <a:lnSpc>
                <a:spcPct val="80000"/>
              </a:lnSpc>
              <a:buSzPct val="110000"/>
            </a:pPr>
            <a:endParaRPr lang="en-US" sz="2400" dirty="0">
              <a:solidFill>
                <a:srgbClr val="595959"/>
              </a:solidFill>
              <a:latin typeface="News Gothic MT"/>
              <a:cs typeface="News Gothic MT"/>
            </a:endParaRPr>
          </a:p>
          <a:p>
            <a:pPr>
              <a:lnSpc>
                <a:spcPct val="80000"/>
              </a:lnSpc>
              <a:buSzPct val="110000"/>
            </a:pPr>
            <a:r>
              <a:rPr lang="en-US" sz="2400" dirty="0" err="1" smtClean="0">
                <a:solidFill>
                  <a:srgbClr val="595959"/>
                </a:solidFill>
                <a:latin typeface="Courier"/>
                <a:cs typeface="Courier"/>
              </a:rPr>
              <a:t>def</a:t>
            </a:r>
            <a:r>
              <a:rPr lang="en-US" sz="2400" dirty="0" smtClean="0">
                <a:solidFill>
                  <a:srgbClr val="595959"/>
                </a:solidFill>
                <a:latin typeface="Courier"/>
                <a:cs typeface="Courier"/>
              </a:rPr>
              <a:t> </a:t>
            </a:r>
            <a:r>
              <a:rPr lang="en-US" sz="2400" dirty="0" err="1" smtClean="0">
                <a:solidFill>
                  <a:srgbClr val="595959"/>
                </a:solidFill>
                <a:latin typeface="Courier"/>
                <a:cs typeface="Courier"/>
              </a:rPr>
              <a:t>myFunc</a:t>
            </a:r>
            <a:r>
              <a:rPr lang="en-US" sz="2400" dirty="0" smtClean="0">
                <a:solidFill>
                  <a:srgbClr val="595959"/>
                </a:solidFill>
                <a:latin typeface="Courier"/>
                <a:cs typeface="Courier"/>
              </a:rPr>
              <a:t>(</a:t>
            </a:r>
            <a:r>
              <a:rPr lang="en-US" sz="2400" dirty="0" err="1" smtClean="0">
                <a:solidFill>
                  <a:srgbClr val="595959"/>
                </a:solidFill>
                <a:latin typeface="Courier"/>
                <a:cs typeface="Courier"/>
              </a:rPr>
              <a:t>myList</a:t>
            </a:r>
            <a:r>
              <a:rPr lang="en-US" sz="2400" dirty="0" smtClean="0">
                <a:solidFill>
                  <a:srgbClr val="595959"/>
                </a:solidFill>
                <a:latin typeface="Courier"/>
                <a:cs typeface="Courier"/>
              </a:rPr>
              <a:t>):</a:t>
            </a:r>
          </a:p>
          <a:p>
            <a:pPr>
              <a:lnSpc>
                <a:spcPct val="80000"/>
              </a:lnSpc>
              <a:buSzPct val="110000"/>
            </a:pPr>
            <a:r>
              <a:rPr lang="en-US" sz="2400" dirty="0">
                <a:solidFill>
                  <a:srgbClr val="595959"/>
                </a:solidFill>
                <a:latin typeface="Courier"/>
                <a:cs typeface="Courier"/>
              </a:rPr>
              <a:t>	</a:t>
            </a:r>
            <a:r>
              <a:rPr lang="en-US" sz="2400" dirty="0" err="1" smtClean="0">
                <a:solidFill>
                  <a:srgbClr val="595959"/>
                </a:solidFill>
                <a:latin typeface="Courier"/>
                <a:cs typeface="Courier"/>
              </a:rPr>
              <a:t>myList</a:t>
            </a:r>
            <a:r>
              <a:rPr lang="en-US" sz="2400" dirty="0" smtClean="0">
                <a:solidFill>
                  <a:srgbClr val="595959"/>
                </a:solidFill>
                <a:latin typeface="Courier"/>
                <a:cs typeface="Courier"/>
              </a:rPr>
              <a:t>[1] = 100</a:t>
            </a:r>
          </a:p>
          <a:p>
            <a:pPr>
              <a:lnSpc>
                <a:spcPct val="80000"/>
              </a:lnSpc>
              <a:buSzPct val="110000"/>
            </a:pPr>
            <a:endParaRPr lang="en-US" sz="2400" dirty="0">
              <a:solidFill>
                <a:srgbClr val="595959"/>
              </a:solidFill>
              <a:latin typeface="Courier"/>
              <a:cs typeface="Courier"/>
            </a:endParaRPr>
          </a:p>
          <a:p>
            <a:pPr>
              <a:lnSpc>
                <a:spcPct val="80000"/>
              </a:lnSpc>
              <a:buSzPct val="110000"/>
            </a:pPr>
            <a:endParaRPr lang="en-US" sz="2400" dirty="0">
              <a:solidFill>
                <a:srgbClr val="595959"/>
              </a:solidFill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20047839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extShape 1"/>
          <p:cNvSpPr txBox="1"/>
          <p:nvPr/>
        </p:nvSpPr>
        <p:spPr>
          <a:xfrm>
            <a:off x="549360" y="508657"/>
            <a:ext cx="8042040" cy="950431"/>
          </a:xfrm>
          <a:prstGeom prst="rect">
            <a:avLst/>
          </a:prstGeom>
        </p:spPr>
        <p:txBody>
          <a:bodyPr anchor="b"/>
          <a:lstStyle/>
          <a:p>
            <a:pPr algn="ctr">
              <a:lnSpc>
                <a:spcPct val="100000"/>
              </a:lnSpc>
            </a:pPr>
            <a:r>
              <a:rPr lang="en-US" sz="4600" dirty="0" smtClean="0">
                <a:solidFill>
                  <a:srgbClr val="2C7C9F"/>
                </a:solidFill>
                <a:latin typeface="News Gothic MT"/>
              </a:rPr>
              <a:t>Lists</a:t>
            </a:r>
            <a:endParaRPr dirty="0"/>
          </a:p>
        </p:txBody>
      </p:sp>
      <p:sp>
        <p:nvSpPr>
          <p:cNvPr id="46" name="TextShape 2"/>
          <p:cNvSpPr txBox="1"/>
          <p:nvPr/>
        </p:nvSpPr>
        <p:spPr>
          <a:xfrm>
            <a:off x="549360" y="1600200"/>
            <a:ext cx="8042040" cy="434304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80000"/>
              </a:lnSpc>
              <a:buSzPct val="110000"/>
            </a:pPr>
            <a:r>
              <a:rPr lang="en-US" sz="2400" dirty="0" smtClean="0">
                <a:solidFill>
                  <a:srgbClr val="595959"/>
                </a:solidFill>
                <a:latin typeface="News Gothic MT"/>
                <a:cs typeface="News Gothic MT"/>
              </a:rPr>
              <a:t>What do we think this does?</a:t>
            </a:r>
          </a:p>
          <a:p>
            <a:pPr>
              <a:lnSpc>
                <a:spcPct val="80000"/>
              </a:lnSpc>
              <a:buSzPct val="110000"/>
            </a:pPr>
            <a:endParaRPr lang="en-US" sz="2400" dirty="0" smtClean="0">
              <a:solidFill>
                <a:srgbClr val="595959"/>
              </a:solidFill>
              <a:latin typeface="Courier"/>
              <a:cs typeface="Courier"/>
            </a:endParaRPr>
          </a:p>
          <a:p>
            <a:pPr>
              <a:lnSpc>
                <a:spcPct val="80000"/>
              </a:lnSpc>
              <a:buSzPct val="110000"/>
            </a:pPr>
            <a:r>
              <a:rPr lang="en-US" sz="2400" dirty="0" err="1" smtClean="0">
                <a:solidFill>
                  <a:srgbClr val="595959"/>
                </a:solidFill>
                <a:latin typeface="Courier"/>
                <a:cs typeface="Courier"/>
              </a:rPr>
              <a:t>def</a:t>
            </a:r>
            <a:r>
              <a:rPr lang="en-US" sz="2400" dirty="0" smtClean="0">
                <a:solidFill>
                  <a:srgbClr val="595959"/>
                </a:solidFill>
                <a:latin typeface="Courier"/>
                <a:cs typeface="Courier"/>
              </a:rPr>
              <a:t> main():</a:t>
            </a:r>
            <a:endParaRPr lang="en-US" sz="2400" dirty="0">
              <a:solidFill>
                <a:srgbClr val="595959"/>
              </a:solidFill>
              <a:latin typeface="Courier"/>
              <a:cs typeface="Courier"/>
            </a:endParaRPr>
          </a:p>
          <a:p>
            <a:pPr>
              <a:lnSpc>
                <a:spcPct val="80000"/>
              </a:lnSpc>
              <a:buSzPct val="110000"/>
            </a:pPr>
            <a:r>
              <a:rPr lang="en-US" sz="2400" dirty="0" smtClean="0">
                <a:solidFill>
                  <a:srgbClr val="595959"/>
                </a:solidFill>
                <a:latin typeface="Courier"/>
                <a:cs typeface="Courier"/>
              </a:rPr>
              <a:t>	a = [1, 2, 3]</a:t>
            </a:r>
          </a:p>
          <a:p>
            <a:pPr>
              <a:lnSpc>
                <a:spcPct val="80000"/>
              </a:lnSpc>
              <a:buSzPct val="110000"/>
            </a:pPr>
            <a:r>
              <a:rPr lang="en-US" sz="2400" dirty="0">
                <a:solidFill>
                  <a:srgbClr val="595959"/>
                </a:solidFill>
                <a:latin typeface="Courier"/>
                <a:cs typeface="Courier"/>
              </a:rPr>
              <a:t>	</a:t>
            </a:r>
            <a:r>
              <a:rPr lang="en-US" sz="2400" dirty="0" err="1" smtClean="0">
                <a:solidFill>
                  <a:srgbClr val="595959"/>
                </a:solidFill>
                <a:latin typeface="Courier"/>
                <a:cs typeface="Courier"/>
              </a:rPr>
              <a:t>myFunc</a:t>
            </a:r>
            <a:r>
              <a:rPr lang="en-US" sz="2400" dirty="0" smtClean="0">
                <a:solidFill>
                  <a:srgbClr val="595959"/>
                </a:solidFill>
                <a:latin typeface="Courier"/>
                <a:cs typeface="Courier"/>
              </a:rPr>
              <a:t>(a)</a:t>
            </a:r>
          </a:p>
          <a:p>
            <a:pPr>
              <a:lnSpc>
                <a:spcPct val="80000"/>
              </a:lnSpc>
              <a:buSzPct val="110000"/>
            </a:pPr>
            <a:r>
              <a:rPr lang="en-US" sz="2400" dirty="0">
                <a:solidFill>
                  <a:srgbClr val="595959"/>
                </a:solidFill>
                <a:latin typeface="Courier"/>
                <a:cs typeface="Courier"/>
              </a:rPr>
              <a:t>	</a:t>
            </a:r>
            <a:r>
              <a:rPr lang="en-US" sz="2400" dirty="0" smtClean="0">
                <a:solidFill>
                  <a:srgbClr val="595959"/>
                </a:solidFill>
                <a:latin typeface="Courier"/>
                <a:cs typeface="Courier"/>
              </a:rPr>
              <a:t>print(a)</a:t>
            </a:r>
            <a:endParaRPr lang="en-US" sz="2400" dirty="0" smtClean="0">
              <a:solidFill>
                <a:srgbClr val="595959"/>
              </a:solidFill>
              <a:latin typeface="News Gothic MT"/>
              <a:cs typeface="News Gothic MT"/>
            </a:endParaRPr>
          </a:p>
          <a:p>
            <a:pPr>
              <a:lnSpc>
                <a:spcPct val="80000"/>
              </a:lnSpc>
              <a:buSzPct val="110000"/>
            </a:pPr>
            <a:endParaRPr lang="en-US" sz="2400" dirty="0" smtClean="0">
              <a:solidFill>
                <a:srgbClr val="595959"/>
              </a:solidFill>
              <a:latin typeface="News Gothic MT"/>
              <a:cs typeface="News Gothic MT"/>
            </a:endParaRPr>
          </a:p>
          <a:p>
            <a:pPr>
              <a:lnSpc>
                <a:spcPct val="80000"/>
              </a:lnSpc>
              <a:buSzPct val="110000"/>
            </a:pPr>
            <a:endParaRPr lang="en-US" sz="2400" dirty="0">
              <a:solidFill>
                <a:srgbClr val="595959"/>
              </a:solidFill>
              <a:latin typeface="News Gothic MT"/>
              <a:cs typeface="News Gothic MT"/>
            </a:endParaRPr>
          </a:p>
          <a:p>
            <a:pPr>
              <a:lnSpc>
                <a:spcPct val="80000"/>
              </a:lnSpc>
              <a:buSzPct val="110000"/>
            </a:pPr>
            <a:r>
              <a:rPr lang="en-US" sz="2400" dirty="0" err="1" smtClean="0">
                <a:solidFill>
                  <a:srgbClr val="595959"/>
                </a:solidFill>
                <a:latin typeface="Courier"/>
                <a:cs typeface="Courier"/>
              </a:rPr>
              <a:t>def</a:t>
            </a:r>
            <a:r>
              <a:rPr lang="en-US" sz="2400" dirty="0" smtClean="0">
                <a:solidFill>
                  <a:srgbClr val="595959"/>
                </a:solidFill>
                <a:latin typeface="Courier"/>
                <a:cs typeface="Courier"/>
              </a:rPr>
              <a:t> </a:t>
            </a:r>
            <a:r>
              <a:rPr lang="en-US" sz="2400" dirty="0" err="1" smtClean="0">
                <a:solidFill>
                  <a:srgbClr val="595959"/>
                </a:solidFill>
                <a:latin typeface="Courier"/>
                <a:cs typeface="Courier"/>
              </a:rPr>
              <a:t>myFunc</a:t>
            </a:r>
            <a:r>
              <a:rPr lang="en-US" sz="2400" dirty="0" smtClean="0">
                <a:solidFill>
                  <a:srgbClr val="595959"/>
                </a:solidFill>
                <a:latin typeface="Courier"/>
                <a:cs typeface="Courier"/>
              </a:rPr>
              <a:t>(</a:t>
            </a:r>
            <a:r>
              <a:rPr lang="en-US" sz="2400" dirty="0" err="1" smtClean="0">
                <a:solidFill>
                  <a:srgbClr val="595959"/>
                </a:solidFill>
                <a:latin typeface="Courier"/>
                <a:cs typeface="Courier"/>
              </a:rPr>
              <a:t>myList</a:t>
            </a:r>
            <a:r>
              <a:rPr lang="en-US" sz="2400" dirty="0" smtClean="0">
                <a:solidFill>
                  <a:srgbClr val="595959"/>
                </a:solidFill>
                <a:latin typeface="Courier"/>
                <a:cs typeface="Courier"/>
              </a:rPr>
              <a:t>):</a:t>
            </a:r>
          </a:p>
          <a:p>
            <a:pPr>
              <a:lnSpc>
                <a:spcPct val="80000"/>
              </a:lnSpc>
              <a:buSzPct val="110000"/>
            </a:pPr>
            <a:r>
              <a:rPr lang="en-US" sz="2400" dirty="0">
                <a:solidFill>
                  <a:srgbClr val="595959"/>
                </a:solidFill>
                <a:latin typeface="Courier"/>
                <a:cs typeface="Courier"/>
              </a:rPr>
              <a:t>	</a:t>
            </a:r>
            <a:r>
              <a:rPr lang="en-US" sz="2400" dirty="0" err="1" smtClean="0">
                <a:solidFill>
                  <a:srgbClr val="595959"/>
                </a:solidFill>
                <a:latin typeface="Courier"/>
                <a:cs typeface="Courier"/>
              </a:rPr>
              <a:t>myList</a:t>
            </a:r>
            <a:r>
              <a:rPr lang="en-US" sz="2400" dirty="0" smtClean="0">
                <a:solidFill>
                  <a:srgbClr val="595959"/>
                </a:solidFill>
                <a:latin typeface="Courier"/>
                <a:cs typeface="Courier"/>
              </a:rPr>
              <a:t>[1] = 100</a:t>
            </a:r>
          </a:p>
          <a:p>
            <a:pPr>
              <a:lnSpc>
                <a:spcPct val="80000"/>
              </a:lnSpc>
              <a:buSzPct val="110000"/>
            </a:pPr>
            <a:endParaRPr lang="en-US" sz="2400" dirty="0" smtClean="0">
              <a:solidFill>
                <a:srgbClr val="595959"/>
              </a:solidFill>
              <a:latin typeface="Courier"/>
              <a:cs typeface="Courier"/>
            </a:endParaRPr>
          </a:p>
          <a:p>
            <a:pPr>
              <a:lnSpc>
                <a:spcPct val="80000"/>
              </a:lnSpc>
              <a:buSzPct val="110000"/>
            </a:pPr>
            <a:endParaRPr lang="en-US" sz="2400" dirty="0">
              <a:solidFill>
                <a:srgbClr val="595959"/>
              </a:solidFill>
              <a:latin typeface="Courier"/>
              <a:cs typeface="Courier"/>
            </a:endParaRPr>
          </a:p>
          <a:p>
            <a:pPr>
              <a:lnSpc>
                <a:spcPct val="80000"/>
              </a:lnSpc>
              <a:buSzPct val="110000"/>
            </a:pPr>
            <a:r>
              <a:rPr lang="en-US" sz="2400" dirty="0" smtClean="0">
                <a:solidFill>
                  <a:srgbClr val="595959"/>
                </a:solidFill>
                <a:latin typeface="News Gothic MT"/>
                <a:cs typeface="News Gothic MT"/>
              </a:rPr>
              <a:t>Prints [1, 100, 3]</a:t>
            </a:r>
            <a:endParaRPr lang="en-US" sz="2400" dirty="0">
              <a:solidFill>
                <a:srgbClr val="595959"/>
              </a:solidFill>
              <a:latin typeface="News Gothic MT"/>
              <a:cs typeface="News Gothic MT"/>
            </a:endParaRPr>
          </a:p>
          <a:p>
            <a:pPr>
              <a:lnSpc>
                <a:spcPct val="80000"/>
              </a:lnSpc>
              <a:buSzPct val="110000"/>
            </a:pPr>
            <a:endParaRPr lang="en-US" sz="2400" dirty="0">
              <a:solidFill>
                <a:srgbClr val="595959"/>
              </a:solidFill>
              <a:latin typeface="Courier"/>
              <a:cs typeface="Courier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037667" y="2271889"/>
            <a:ext cx="280811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        [1, 2, 3]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err="1" smtClean="0"/>
              <a:t>myList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037667" y="4329289"/>
            <a:ext cx="2808111" cy="17543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Becomes:</a:t>
            </a:r>
          </a:p>
          <a:p>
            <a:endParaRPr lang="en-US" dirty="0"/>
          </a:p>
          <a:p>
            <a:r>
              <a:rPr lang="en-US" dirty="0" smtClean="0"/>
              <a:t>a        [1, 100, 3]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err="1" smtClean="0"/>
              <a:t>myList</a:t>
            </a:r>
            <a:endParaRPr lang="en-US" dirty="0"/>
          </a:p>
        </p:txBody>
      </p:sp>
      <p:cxnSp>
        <p:nvCxnSpPr>
          <p:cNvPr id="4" name="Straight Arrow Connector 3"/>
          <p:cNvCxnSpPr/>
          <p:nvPr/>
        </p:nvCxnSpPr>
        <p:spPr>
          <a:xfrm>
            <a:off x="5305778" y="2483556"/>
            <a:ext cx="395111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flipV="1">
            <a:off x="5489222" y="2681111"/>
            <a:ext cx="352778" cy="46566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5305778" y="5080000"/>
            <a:ext cx="395111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V="1">
            <a:off x="5700889" y="5305778"/>
            <a:ext cx="141111" cy="36688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52717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extShape 1"/>
          <p:cNvSpPr txBox="1"/>
          <p:nvPr/>
        </p:nvSpPr>
        <p:spPr>
          <a:xfrm>
            <a:off x="549360" y="508657"/>
            <a:ext cx="8042040" cy="950431"/>
          </a:xfrm>
          <a:prstGeom prst="rect">
            <a:avLst/>
          </a:prstGeom>
        </p:spPr>
        <p:txBody>
          <a:bodyPr anchor="b"/>
          <a:lstStyle/>
          <a:p>
            <a:pPr algn="ctr">
              <a:lnSpc>
                <a:spcPct val="100000"/>
              </a:lnSpc>
            </a:pPr>
            <a:r>
              <a:rPr lang="en-US" sz="4600" dirty="0" smtClean="0">
                <a:solidFill>
                  <a:srgbClr val="2C7C9F"/>
                </a:solidFill>
                <a:latin typeface="News Gothic MT"/>
              </a:rPr>
              <a:t>Lists</a:t>
            </a:r>
            <a:endParaRPr dirty="0"/>
          </a:p>
        </p:txBody>
      </p:sp>
      <p:sp>
        <p:nvSpPr>
          <p:cNvPr id="46" name="TextShape 2"/>
          <p:cNvSpPr txBox="1"/>
          <p:nvPr/>
        </p:nvSpPr>
        <p:spPr>
          <a:xfrm>
            <a:off x="549360" y="1600200"/>
            <a:ext cx="8042040" cy="434304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80000"/>
              </a:lnSpc>
              <a:buSzPct val="110000"/>
            </a:pPr>
            <a:r>
              <a:rPr lang="en-US" sz="2400" dirty="0" smtClean="0">
                <a:solidFill>
                  <a:srgbClr val="595959"/>
                </a:solidFill>
                <a:latin typeface="News Gothic MT"/>
                <a:cs typeface="News Gothic MT"/>
              </a:rPr>
              <a:t>What about this?</a:t>
            </a:r>
          </a:p>
          <a:p>
            <a:pPr>
              <a:lnSpc>
                <a:spcPct val="80000"/>
              </a:lnSpc>
              <a:buSzPct val="110000"/>
            </a:pPr>
            <a:endParaRPr lang="en-US" sz="2400" dirty="0" smtClean="0">
              <a:solidFill>
                <a:srgbClr val="595959"/>
              </a:solidFill>
              <a:latin typeface="Courier"/>
              <a:cs typeface="Courier"/>
            </a:endParaRPr>
          </a:p>
          <a:p>
            <a:pPr>
              <a:lnSpc>
                <a:spcPct val="80000"/>
              </a:lnSpc>
              <a:buSzPct val="110000"/>
            </a:pPr>
            <a:r>
              <a:rPr lang="en-US" sz="2400" dirty="0" err="1" smtClean="0">
                <a:solidFill>
                  <a:srgbClr val="595959"/>
                </a:solidFill>
                <a:latin typeface="Courier"/>
                <a:cs typeface="Courier"/>
              </a:rPr>
              <a:t>def</a:t>
            </a:r>
            <a:r>
              <a:rPr lang="en-US" sz="2400" dirty="0" smtClean="0">
                <a:solidFill>
                  <a:srgbClr val="595959"/>
                </a:solidFill>
                <a:latin typeface="Courier"/>
                <a:cs typeface="Courier"/>
              </a:rPr>
              <a:t> main():</a:t>
            </a:r>
            <a:endParaRPr lang="en-US" sz="2400" dirty="0">
              <a:solidFill>
                <a:srgbClr val="595959"/>
              </a:solidFill>
              <a:latin typeface="Courier"/>
              <a:cs typeface="Courier"/>
            </a:endParaRPr>
          </a:p>
          <a:p>
            <a:pPr>
              <a:lnSpc>
                <a:spcPct val="80000"/>
              </a:lnSpc>
              <a:buSzPct val="110000"/>
            </a:pPr>
            <a:r>
              <a:rPr lang="en-US" sz="2400" dirty="0" smtClean="0">
                <a:solidFill>
                  <a:srgbClr val="595959"/>
                </a:solidFill>
                <a:latin typeface="Courier"/>
                <a:cs typeface="Courier"/>
              </a:rPr>
              <a:t>	a = [1, 2, 3]</a:t>
            </a:r>
          </a:p>
          <a:p>
            <a:pPr>
              <a:lnSpc>
                <a:spcPct val="80000"/>
              </a:lnSpc>
              <a:buSzPct val="110000"/>
            </a:pPr>
            <a:r>
              <a:rPr lang="en-US" sz="2400" dirty="0">
                <a:solidFill>
                  <a:srgbClr val="595959"/>
                </a:solidFill>
                <a:latin typeface="Courier"/>
                <a:cs typeface="Courier"/>
              </a:rPr>
              <a:t>	</a:t>
            </a:r>
            <a:r>
              <a:rPr lang="en-US" sz="2400" dirty="0" err="1" smtClean="0">
                <a:solidFill>
                  <a:srgbClr val="595959"/>
                </a:solidFill>
                <a:latin typeface="Courier"/>
                <a:cs typeface="Courier"/>
              </a:rPr>
              <a:t>myFunc</a:t>
            </a:r>
            <a:r>
              <a:rPr lang="en-US" sz="2400" dirty="0" smtClean="0">
                <a:solidFill>
                  <a:srgbClr val="595959"/>
                </a:solidFill>
                <a:latin typeface="Courier"/>
                <a:cs typeface="Courier"/>
              </a:rPr>
              <a:t>(a)</a:t>
            </a:r>
          </a:p>
          <a:p>
            <a:pPr>
              <a:lnSpc>
                <a:spcPct val="80000"/>
              </a:lnSpc>
              <a:buSzPct val="110000"/>
            </a:pPr>
            <a:r>
              <a:rPr lang="en-US" sz="2400" dirty="0">
                <a:solidFill>
                  <a:srgbClr val="595959"/>
                </a:solidFill>
                <a:latin typeface="Courier"/>
                <a:cs typeface="Courier"/>
              </a:rPr>
              <a:t>	</a:t>
            </a:r>
            <a:r>
              <a:rPr lang="en-US" sz="2400" dirty="0" smtClean="0">
                <a:solidFill>
                  <a:srgbClr val="595959"/>
                </a:solidFill>
                <a:latin typeface="Courier"/>
                <a:cs typeface="Courier"/>
              </a:rPr>
              <a:t>print(a)</a:t>
            </a:r>
            <a:endParaRPr lang="en-US" sz="2400" dirty="0" smtClean="0">
              <a:solidFill>
                <a:srgbClr val="595959"/>
              </a:solidFill>
              <a:latin typeface="News Gothic MT"/>
              <a:cs typeface="News Gothic MT"/>
            </a:endParaRPr>
          </a:p>
          <a:p>
            <a:pPr>
              <a:lnSpc>
                <a:spcPct val="80000"/>
              </a:lnSpc>
              <a:buSzPct val="110000"/>
            </a:pPr>
            <a:endParaRPr lang="en-US" sz="2400" dirty="0" smtClean="0">
              <a:solidFill>
                <a:srgbClr val="595959"/>
              </a:solidFill>
              <a:latin typeface="News Gothic MT"/>
              <a:cs typeface="News Gothic MT"/>
            </a:endParaRPr>
          </a:p>
          <a:p>
            <a:pPr>
              <a:lnSpc>
                <a:spcPct val="80000"/>
              </a:lnSpc>
              <a:buSzPct val="110000"/>
            </a:pPr>
            <a:endParaRPr lang="en-US" sz="2400" dirty="0">
              <a:solidFill>
                <a:srgbClr val="595959"/>
              </a:solidFill>
              <a:latin typeface="News Gothic MT"/>
              <a:cs typeface="News Gothic MT"/>
            </a:endParaRPr>
          </a:p>
          <a:p>
            <a:pPr>
              <a:lnSpc>
                <a:spcPct val="80000"/>
              </a:lnSpc>
              <a:buSzPct val="110000"/>
            </a:pPr>
            <a:r>
              <a:rPr lang="en-US" sz="2400" dirty="0" err="1" smtClean="0">
                <a:solidFill>
                  <a:srgbClr val="595959"/>
                </a:solidFill>
                <a:latin typeface="Courier"/>
                <a:cs typeface="Courier"/>
              </a:rPr>
              <a:t>def</a:t>
            </a:r>
            <a:r>
              <a:rPr lang="en-US" sz="2400" dirty="0" smtClean="0">
                <a:solidFill>
                  <a:srgbClr val="595959"/>
                </a:solidFill>
                <a:latin typeface="Courier"/>
                <a:cs typeface="Courier"/>
              </a:rPr>
              <a:t> </a:t>
            </a:r>
            <a:r>
              <a:rPr lang="en-US" sz="2400" dirty="0" err="1" smtClean="0">
                <a:solidFill>
                  <a:srgbClr val="595959"/>
                </a:solidFill>
                <a:latin typeface="Courier"/>
                <a:cs typeface="Courier"/>
              </a:rPr>
              <a:t>myFunc</a:t>
            </a:r>
            <a:r>
              <a:rPr lang="en-US" sz="2400" dirty="0" smtClean="0">
                <a:solidFill>
                  <a:srgbClr val="595959"/>
                </a:solidFill>
                <a:latin typeface="Courier"/>
                <a:cs typeface="Courier"/>
              </a:rPr>
              <a:t>(</a:t>
            </a:r>
            <a:r>
              <a:rPr lang="en-US" sz="2400" dirty="0" err="1" smtClean="0">
                <a:solidFill>
                  <a:srgbClr val="595959"/>
                </a:solidFill>
                <a:latin typeface="Courier"/>
                <a:cs typeface="Courier"/>
              </a:rPr>
              <a:t>myList</a:t>
            </a:r>
            <a:r>
              <a:rPr lang="en-US" sz="2400" dirty="0" smtClean="0">
                <a:solidFill>
                  <a:srgbClr val="595959"/>
                </a:solidFill>
                <a:latin typeface="Courier"/>
                <a:cs typeface="Courier"/>
              </a:rPr>
              <a:t>):</a:t>
            </a:r>
          </a:p>
          <a:p>
            <a:pPr>
              <a:lnSpc>
                <a:spcPct val="80000"/>
              </a:lnSpc>
              <a:buSzPct val="110000"/>
            </a:pPr>
            <a:r>
              <a:rPr lang="en-US" sz="2400" dirty="0">
                <a:solidFill>
                  <a:srgbClr val="595959"/>
                </a:solidFill>
                <a:latin typeface="Courier"/>
                <a:cs typeface="Courier"/>
              </a:rPr>
              <a:t>	</a:t>
            </a:r>
            <a:r>
              <a:rPr lang="en-US" sz="2400" dirty="0" err="1" smtClean="0">
                <a:solidFill>
                  <a:srgbClr val="595959"/>
                </a:solidFill>
                <a:latin typeface="Courier"/>
                <a:cs typeface="Courier"/>
              </a:rPr>
              <a:t>myList</a:t>
            </a:r>
            <a:r>
              <a:rPr lang="en-US" sz="2400" dirty="0" smtClean="0">
                <a:solidFill>
                  <a:srgbClr val="595959"/>
                </a:solidFill>
                <a:latin typeface="Courier"/>
                <a:cs typeface="Courier"/>
              </a:rPr>
              <a:t> = [100]</a:t>
            </a:r>
          </a:p>
          <a:p>
            <a:pPr>
              <a:lnSpc>
                <a:spcPct val="80000"/>
              </a:lnSpc>
              <a:buSzPct val="110000"/>
            </a:pPr>
            <a:endParaRPr lang="en-US" sz="2400" dirty="0" smtClean="0">
              <a:solidFill>
                <a:srgbClr val="595959"/>
              </a:solidFill>
              <a:latin typeface="Courier"/>
              <a:cs typeface="Courier"/>
            </a:endParaRPr>
          </a:p>
          <a:p>
            <a:pPr>
              <a:lnSpc>
                <a:spcPct val="80000"/>
              </a:lnSpc>
              <a:buSzPct val="110000"/>
            </a:pPr>
            <a:endParaRPr lang="en-US" sz="2400" dirty="0">
              <a:solidFill>
                <a:srgbClr val="595959"/>
              </a:solidFill>
              <a:latin typeface="Courier"/>
              <a:cs typeface="Courier"/>
            </a:endParaRPr>
          </a:p>
          <a:p>
            <a:pPr>
              <a:lnSpc>
                <a:spcPct val="80000"/>
              </a:lnSpc>
              <a:buSzPct val="110000"/>
            </a:pPr>
            <a:endParaRPr lang="en-US" sz="2400" dirty="0">
              <a:solidFill>
                <a:srgbClr val="595959"/>
              </a:solidFill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35046601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extShape 1"/>
          <p:cNvSpPr txBox="1"/>
          <p:nvPr/>
        </p:nvSpPr>
        <p:spPr>
          <a:xfrm>
            <a:off x="549360" y="508657"/>
            <a:ext cx="8042040" cy="950431"/>
          </a:xfrm>
          <a:prstGeom prst="rect">
            <a:avLst/>
          </a:prstGeom>
        </p:spPr>
        <p:txBody>
          <a:bodyPr anchor="b"/>
          <a:lstStyle/>
          <a:p>
            <a:pPr algn="ctr">
              <a:lnSpc>
                <a:spcPct val="100000"/>
              </a:lnSpc>
            </a:pPr>
            <a:r>
              <a:rPr lang="en-US" sz="4600" dirty="0" smtClean="0">
                <a:solidFill>
                  <a:srgbClr val="2C7C9F"/>
                </a:solidFill>
                <a:latin typeface="News Gothic MT"/>
              </a:rPr>
              <a:t>Lists</a:t>
            </a:r>
            <a:endParaRPr dirty="0"/>
          </a:p>
        </p:txBody>
      </p:sp>
      <p:sp>
        <p:nvSpPr>
          <p:cNvPr id="46" name="TextShape 2"/>
          <p:cNvSpPr txBox="1"/>
          <p:nvPr/>
        </p:nvSpPr>
        <p:spPr>
          <a:xfrm>
            <a:off x="549360" y="1600200"/>
            <a:ext cx="8042040" cy="434304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80000"/>
              </a:lnSpc>
              <a:buSzPct val="110000"/>
            </a:pPr>
            <a:r>
              <a:rPr lang="en-US" sz="2400" dirty="0" smtClean="0">
                <a:solidFill>
                  <a:srgbClr val="595959"/>
                </a:solidFill>
                <a:latin typeface="News Gothic MT"/>
                <a:cs typeface="News Gothic MT"/>
              </a:rPr>
              <a:t>The = operator changes what we’re pointing at.</a:t>
            </a:r>
          </a:p>
          <a:p>
            <a:pPr>
              <a:lnSpc>
                <a:spcPct val="80000"/>
              </a:lnSpc>
              <a:buSzPct val="110000"/>
            </a:pPr>
            <a:endParaRPr lang="en-US" sz="2400" dirty="0" smtClean="0">
              <a:solidFill>
                <a:srgbClr val="595959"/>
              </a:solidFill>
              <a:latin typeface="Courier"/>
              <a:cs typeface="Courier"/>
            </a:endParaRPr>
          </a:p>
          <a:p>
            <a:pPr>
              <a:lnSpc>
                <a:spcPct val="80000"/>
              </a:lnSpc>
              <a:buSzPct val="110000"/>
            </a:pPr>
            <a:r>
              <a:rPr lang="en-US" sz="2400" dirty="0" err="1" smtClean="0">
                <a:solidFill>
                  <a:srgbClr val="595959"/>
                </a:solidFill>
                <a:latin typeface="Courier"/>
                <a:cs typeface="Courier"/>
              </a:rPr>
              <a:t>def</a:t>
            </a:r>
            <a:r>
              <a:rPr lang="en-US" sz="2400" dirty="0" smtClean="0">
                <a:solidFill>
                  <a:srgbClr val="595959"/>
                </a:solidFill>
                <a:latin typeface="Courier"/>
                <a:cs typeface="Courier"/>
              </a:rPr>
              <a:t> main():</a:t>
            </a:r>
            <a:endParaRPr lang="en-US" sz="2400" dirty="0">
              <a:solidFill>
                <a:srgbClr val="595959"/>
              </a:solidFill>
              <a:latin typeface="Courier"/>
              <a:cs typeface="Courier"/>
            </a:endParaRPr>
          </a:p>
          <a:p>
            <a:pPr>
              <a:lnSpc>
                <a:spcPct val="80000"/>
              </a:lnSpc>
              <a:buSzPct val="110000"/>
            </a:pPr>
            <a:r>
              <a:rPr lang="en-US" sz="2400" dirty="0" smtClean="0">
                <a:solidFill>
                  <a:srgbClr val="595959"/>
                </a:solidFill>
                <a:latin typeface="Courier"/>
                <a:cs typeface="Courier"/>
              </a:rPr>
              <a:t>	a = [1, 2, 3]</a:t>
            </a:r>
          </a:p>
          <a:p>
            <a:pPr>
              <a:lnSpc>
                <a:spcPct val="80000"/>
              </a:lnSpc>
              <a:buSzPct val="110000"/>
            </a:pPr>
            <a:r>
              <a:rPr lang="en-US" sz="2400" dirty="0">
                <a:solidFill>
                  <a:srgbClr val="595959"/>
                </a:solidFill>
                <a:latin typeface="Courier"/>
                <a:cs typeface="Courier"/>
              </a:rPr>
              <a:t>	</a:t>
            </a:r>
            <a:r>
              <a:rPr lang="en-US" sz="2400" dirty="0" err="1" smtClean="0">
                <a:solidFill>
                  <a:srgbClr val="595959"/>
                </a:solidFill>
                <a:latin typeface="Courier"/>
                <a:cs typeface="Courier"/>
              </a:rPr>
              <a:t>myFunc</a:t>
            </a:r>
            <a:r>
              <a:rPr lang="en-US" sz="2400" dirty="0" smtClean="0">
                <a:solidFill>
                  <a:srgbClr val="595959"/>
                </a:solidFill>
                <a:latin typeface="Courier"/>
                <a:cs typeface="Courier"/>
              </a:rPr>
              <a:t>(a)</a:t>
            </a:r>
          </a:p>
          <a:p>
            <a:pPr>
              <a:lnSpc>
                <a:spcPct val="80000"/>
              </a:lnSpc>
              <a:buSzPct val="110000"/>
            </a:pPr>
            <a:r>
              <a:rPr lang="en-US" sz="2400" dirty="0">
                <a:solidFill>
                  <a:srgbClr val="595959"/>
                </a:solidFill>
                <a:latin typeface="Courier"/>
                <a:cs typeface="Courier"/>
              </a:rPr>
              <a:t>	</a:t>
            </a:r>
            <a:r>
              <a:rPr lang="en-US" sz="2400" dirty="0" smtClean="0">
                <a:solidFill>
                  <a:srgbClr val="595959"/>
                </a:solidFill>
                <a:latin typeface="Courier"/>
                <a:cs typeface="Courier"/>
              </a:rPr>
              <a:t>print(a)</a:t>
            </a:r>
            <a:endParaRPr lang="en-US" sz="2400" dirty="0" smtClean="0">
              <a:solidFill>
                <a:srgbClr val="595959"/>
              </a:solidFill>
              <a:latin typeface="News Gothic MT"/>
              <a:cs typeface="News Gothic MT"/>
            </a:endParaRPr>
          </a:p>
          <a:p>
            <a:pPr>
              <a:lnSpc>
                <a:spcPct val="80000"/>
              </a:lnSpc>
              <a:buSzPct val="110000"/>
            </a:pPr>
            <a:endParaRPr lang="en-US" sz="2400" dirty="0" smtClean="0">
              <a:solidFill>
                <a:srgbClr val="595959"/>
              </a:solidFill>
              <a:latin typeface="News Gothic MT"/>
              <a:cs typeface="News Gothic MT"/>
            </a:endParaRPr>
          </a:p>
          <a:p>
            <a:pPr>
              <a:lnSpc>
                <a:spcPct val="80000"/>
              </a:lnSpc>
              <a:buSzPct val="110000"/>
            </a:pPr>
            <a:endParaRPr lang="en-US" sz="2400" dirty="0">
              <a:solidFill>
                <a:srgbClr val="595959"/>
              </a:solidFill>
              <a:latin typeface="News Gothic MT"/>
              <a:cs typeface="News Gothic MT"/>
            </a:endParaRPr>
          </a:p>
          <a:p>
            <a:pPr>
              <a:lnSpc>
                <a:spcPct val="80000"/>
              </a:lnSpc>
              <a:buSzPct val="110000"/>
            </a:pPr>
            <a:r>
              <a:rPr lang="en-US" sz="2400" dirty="0" err="1" smtClean="0">
                <a:solidFill>
                  <a:srgbClr val="595959"/>
                </a:solidFill>
                <a:latin typeface="Courier"/>
                <a:cs typeface="Courier"/>
              </a:rPr>
              <a:t>def</a:t>
            </a:r>
            <a:r>
              <a:rPr lang="en-US" sz="2400" dirty="0" smtClean="0">
                <a:solidFill>
                  <a:srgbClr val="595959"/>
                </a:solidFill>
                <a:latin typeface="Courier"/>
                <a:cs typeface="Courier"/>
              </a:rPr>
              <a:t> </a:t>
            </a:r>
            <a:r>
              <a:rPr lang="en-US" sz="2400" dirty="0" err="1" smtClean="0">
                <a:solidFill>
                  <a:srgbClr val="595959"/>
                </a:solidFill>
                <a:latin typeface="Courier"/>
                <a:cs typeface="Courier"/>
              </a:rPr>
              <a:t>myFunc</a:t>
            </a:r>
            <a:r>
              <a:rPr lang="en-US" sz="2400" dirty="0" smtClean="0">
                <a:solidFill>
                  <a:srgbClr val="595959"/>
                </a:solidFill>
                <a:latin typeface="Courier"/>
                <a:cs typeface="Courier"/>
              </a:rPr>
              <a:t>(</a:t>
            </a:r>
            <a:r>
              <a:rPr lang="en-US" sz="2400" dirty="0" err="1" smtClean="0">
                <a:solidFill>
                  <a:srgbClr val="595959"/>
                </a:solidFill>
                <a:latin typeface="Courier"/>
                <a:cs typeface="Courier"/>
              </a:rPr>
              <a:t>myList</a:t>
            </a:r>
            <a:r>
              <a:rPr lang="en-US" sz="2400" dirty="0" smtClean="0">
                <a:solidFill>
                  <a:srgbClr val="595959"/>
                </a:solidFill>
                <a:latin typeface="Courier"/>
                <a:cs typeface="Courier"/>
              </a:rPr>
              <a:t>):</a:t>
            </a:r>
          </a:p>
          <a:p>
            <a:pPr>
              <a:lnSpc>
                <a:spcPct val="80000"/>
              </a:lnSpc>
              <a:buSzPct val="110000"/>
            </a:pPr>
            <a:r>
              <a:rPr lang="en-US" sz="2400" dirty="0">
                <a:solidFill>
                  <a:srgbClr val="595959"/>
                </a:solidFill>
                <a:latin typeface="Courier"/>
                <a:cs typeface="Courier"/>
              </a:rPr>
              <a:t>	</a:t>
            </a:r>
            <a:r>
              <a:rPr lang="en-US" sz="2400" dirty="0" err="1" smtClean="0">
                <a:solidFill>
                  <a:srgbClr val="595959"/>
                </a:solidFill>
                <a:latin typeface="Courier"/>
                <a:cs typeface="Courier"/>
              </a:rPr>
              <a:t>myList</a:t>
            </a:r>
            <a:r>
              <a:rPr lang="en-US" sz="2400" dirty="0" smtClean="0">
                <a:solidFill>
                  <a:srgbClr val="595959"/>
                </a:solidFill>
                <a:latin typeface="Courier"/>
                <a:cs typeface="Courier"/>
              </a:rPr>
              <a:t> = [100]</a:t>
            </a:r>
          </a:p>
          <a:p>
            <a:pPr>
              <a:lnSpc>
                <a:spcPct val="80000"/>
              </a:lnSpc>
              <a:buSzPct val="110000"/>
            </a:pPr>
            <a:endParaRPr lang="en-US" sz="2400" dirty="0" smtClean="0">
              <a:solidFill>
                <a:srgbClr val="595959"/>
              </a:solidFill>
              <a:latin typeface="Courier"/>
              <a:cs typeface="Courier"/>
            </a:endParaRPr>
          </a:p>
          <a:p>
            <a:pPr>
              <a:lnSpc>
                <a:spcPct val="80000"/>
              </a:lnSpc>
              <a:buSzPct val="110000"/>
            </a:pPr>
            <a:endParaRPr lang="en-US" sz="2400" dirty="0">
              <a:solidFill>
                <a:srgbClr val="595959"/>
              </a:solidFill>
              <a:latin typeface="Courier"/>
              <a:cs typeface="Courier"/>
            </a:endParaRPr>
          </a:p>
          <a:p>
            <a:pPr>
              <a:lnSpc>
                <a:spcPct val="80000"/>
              </a:lnSpc>
              <a:buSzPct val="110000"/>
            </a:pPr>
            <a:r>
              <a:rPr lang="en-US" sz="2400" dirty="0">
                <a:solidFill>
                  <a:srgbClr val="595959"/>
                </a:solidFill>
                <a:latin typeface="News Gothic MT"/>
                <a:cs typeface="News Gothic MT"/>
              </a:rPr>
              <a:t>Prints [1, 2, 3]</a:t>
            </a:r>
          </a:p>
          <a:p>
            <a:pPr>
              <a:lnSpc>
                <a:spcPct val="80000"/>
              </a:lnSpc>
              <a:buSzPct val="110000"/>
            </a:pPr>
            <a:endParaRPr lang="en-US" sz="2400" dirty="0">
              <a:solidFill>
                <a:srgbClr val="595959"/>
              </a:solidFill>
              <a:latin typeface="Courier"/>
              <a:cs typeface="Courier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995334" y="2412999"/>
            <a:ext cx="277988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         [1, 2, 3]</a:t>
            </a:r>
          </a:p>
          <a:p>
            <a:endParaRPr lang="en-US" dirty="0"/>
          </a:p>
          <a:p>
            <a:r>
              <a:rPr lang="en-US" dirty="0" err="1" smtClean="0"/>
              <a:t>myList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995334" y="4061177"/>
            <a:ext cx="277988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         [1, 2, 3]</a:t>
            </a:r>
          </a:p>
          <a:p>
            <a:endParaRPr lang="en-US" dirty="0"/>
          </a:p>
          <a:p>
            <a:r>
              <a:rPr lang="en-US" dirty="0" err="1" smtClean="0"/>
              <a:t>myList</a:t>
            </a:r>
            <a:r>
              <a:rPr lang="en-US" dirty="0" smtClean="0"/>
              <a:t>       [100]</a:t>
            </a:r>
            <a:endParaRPr lang="en-US" dirty="0"/>
          </a:p>
        </p:txBody>
      </p:sp>
      <p:cxnSp>
        <p:nvCxnSpPr>
          <p:cNvPr id="4" name="Straight Arrow Connector 3"/>
          <p:cNvCxnSpPr/>
          <p:nvPr/>
        </p:nvCxnSpPr>
        <p:spPr>
          <a:xfrm flipV="1">
            <a:off x="5503333" y="2779889"/>
            <a:ext cx="197556" cy="22577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5291667" y="2624667"/>
            <a:ext cx="409222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V="1">
            <a:off x="5291667" y="4261556"/>
            <a:ext cx="409222" cy="1411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5799667" y="4783667"/>
            <a:ext cx="352777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056982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extShape 1"/>
          <p:cNvSpPr txBox="1"/>
          <p:nvPr/>
        </p:nvSpPr>
        <p:spPr>
          <a:xfrm>
            <a:off x="549360" y="107640"/>
            <a:ext cx="8042040" cy="1336680"/>
          </a:xfrm>
          <a:prstGeom prst="rect">
            <a:avLst/>
          </a:prstGeom>
        </p:spPr>
        <p:txBody>
          <a:bodyPr anchor="b"/>
          <a:lstStyle/>
          <a:p>
            <a:pPr algn="ctr">
              <a:lnSpc>
                <a:spcPct val="100000"/>
              </a:lnSpc>
            </a:pPr>
            <a:r>
              <a:rPr lang="en-US" sz="4600" dirty="0" smtClean="0">
                <a:solidFill>
                  <a:srgbClr val="2C7C9F"/>
                </a:solidFill>
                <a:latin typeface="News Gothic MT"/>
              </a:rPr>
              <a:t>Slicing</a:t>
            </a:r>
            <a:endParaRPr dirty="0"/>
          </a:p>
        </p:txBody>
      </p:sp>
      <p:sp>
        <p:nvSpPr>
          <p:cNvPr id="46" name="TextShape 2"/>
          <p:cNvSpPr txBox="1"/>
          <p:nvPr/>
        </p:nvSpPr>
        <p:spPr>
          <a:xfrm>
            <a:off x="549360" y="1600200"/>
            <a:ext cx="8042040" cy="434304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80000"/>
              </a:lnSpc>
              <a:buSzPct val="110000"/>
            </a:pPr>
            <a:endParaRPr lang="en-US" sz="2400" dirty="0">
              <a:solidFill>
                <a:srgbClr val="595959"/>
              </a:solidFill>
              <a:latin typeface="News Gothic MT"/>
            </a:endParaRPr>
          </a:p>
          <a:p>
            <a:pPr>
              <a:lnSpc>
                <a:spcPct val="80000"/>
              </a:lnSpc>
              <a:buSzPct val="110000"/>
            </a:pPr>
            <a:endParaRPr lang="en-US" sz="2400" dirty="0" smtClean="0">
              <a:solidFill>
                <a:srgbClr val="595959"/>
              </a:solidFill>
              <a:latin typeface="News Gothic MT"/>
            </a:endParaRPr>
          </a:p>
        </p:txBody>
      </p:sp>
      <p:sp>
        <p:nvSpPr>
          <p:cNvPr id="4" name="TextShape 2"/>
          <p:cNvSpPr txBox="1"/>
          <p:nvPr/>
        </p:nvSpPr>
        <p:spPr>
          <a:xfrm>
            <a:off x="701760" y="1752600"/>
            <a:ext cx="8042040" cy="434304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10000"/>
              </a:lnSpc>
              <a:buSzPct val="110000"/>
            </a:pP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Say we have the string “My name is Max” and know, for some reason, that we want only the characters from index 3 to index 7.</a:t>
            </a:r>
          </a:p>
          <a:p>
            <a:pPr>
              <a:lnSpc>
                <a:spcPct val="110000"/>
              </a:lnSpc>
              <a:buSzPct val="110000"/>
            </a:pPr>
            <a:endParaRPr lang="en-US" sz="2400" dirty="0">
              <a:solidFill>
                <a:srgbClr val="595959"/>
              </a:solidFill>
              <a:latin typeface="News Gothic MT"/>
            </a:endParaRPr>
          </a:p>
          <a:p>
            <a:pPr lvl="1">
              <a:lnSpc>
                <a:spcPct val="110000"/>
              </a:lnSpc>
              <a:buSzPct val="110000"/>
            </a:pPr>
            <a:r>
              <a:rPr lang="en-US" sz="2400" b="1" dirty="0" err="1" smtClean="0">
                <a:solidFill>
                  <a:srgbClr val="595959"/>
                </a:solidFill>
                <a:latin typeface="Courier"/>
                <a:cs typeface="Courier"/>
              </a:rPr>
              <a:t>myString</a:t>
            </a:r>
            <a:r>
              <a:rPr lang="en-US" sz="2400" b="1" dirty="0" smtClean="0">
                <a:solidFill>
                  <a:srgbClr val="595959"/>
                </a:solidFill>
                <a:latin typeface="Courier"/>
                <a:cs typeface="Courier"/>
              </a:rPr>
              <a:t> = </a:t>
            </a:r>
            <a:r>
              <a:rPr lang="en-US" sz="2400" b="1" dirty="0" smtClean="0">
                <a:solidFill>
                  <a:srgbClr val="595959"/>
                </a:solidFill>
                <a:latin typeface="Courier"/>
                <a:cs typeface="Courier"/>
              </a:rPr>
              <a:t>"My </a:t>
            </a:r>
            <a:r>
              <a:rPr lang="en-US" sz="2400" b="1" dirty="0" smtClean="0">
                <a:solidFill>
                  <a:srgbClr val="595959"/>
                </a:solidFill>
                <a:latin typeface="Courier"/>
                <a:cs typeface="Courier"/>
              </a:rPr>
              <a:t>name is </a:t>
            </a:r>
            <a:r>
              <a:rPr lang="en-US" sz="2400" b="1" dirty="0" smtClean="0">
                <a:solidFill>
                  <a:srgbClr val="595959"/>
                </a:solidFill>
                <a:latin typeface="Courier"/>
                <a:cs typeface="Courier"/>
              </a:rPr>
              <a:t>Max"</a:t>
            </a:r>
            <a:endParaRPr lang="en-US" sz="2400" b="1" dirty="0" smtClean="0">
              <a:solidFill>
                <a:srgbClr val="595959"/>
              </a:solidFill>
              <a:latin typeface="Courier"/>
              <a:cs typeface="Courier"/>
            </a:endParaRPr>
          </a:p>
          <a:p>
            <a:pPr lvl="1">
              <a:lnSpc>
                <a:spcPct val="110000"/>
              </a:lnSpc>
              <a:buSzPct val="110000"/>
            </a:pPr>
            <a:r>
              <a:rPr lang="en-US" sz="2400" b="1" dirty="0" smtClean="0">
                <a:solidFill>
                  <a:srgbClr val="595959"/>
                </a:solidFill>
                <a:latin typeface="Courier"/>
                <a:cs typeface="Courier"/>
              </a:rPr>
              <a:t>slice = </a:t>
            </a:r>
            <a:r>
              <a:rPr lang="en-US" sz="2400" b="1" dirty="0" err="1" smtClean="0">
                <a:solidFill>
                  <a:srgbClr val="595959"/>
                </a:solidFill>
                <a:latin typeface="Courier"/>
                <a:cs typeface="Courier"/>
              </a:rPr>
              <a:t>myString</a:t>
            </a:r>
            <a:r>
              <a:rPr lang="en-US" sz="2400" b="1" dirty="0" smtClean="0">
                <a:solidFill>
                  <a:srgbClr val="595959"/>
                </a:solidFill>
                <a:latin typeface="Courier"/>
                <a:cs typeface="Courier"/>
              </a:rPr>
              <a:t>[3:7]</a:t>
            </a:r>
          </a:p>
          <a:p>
            <a:pPr>
              <a:lnSpc>
                <a:spcPct val="110000"/>
              </a:lnSpc>
              <a:buSzPct val="110000"/>
            </a:pPr>
            <a:endParaRPr lang="en-US" sz="2400" dirty="0">
              <a:solidFill>
                <a:srgbClr val="595959"/>
              </a:solidFill>
              <a:latin typeface="Courier"/>
              <a:cs typeface="Courier"/>
            </a:endParaRPr>
          </a:p>
          <a:p>
            <a:pPr>
              <a:lnSpc>
                <a:spcPct val="110000"/>
              </a:lnSpc>
              <a:buSzPct val="110000"/>
            </a:pP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This is called string slicing!  This will return the characters in </a:t>
            </a:r>
            <a:r>
              <a:rPr lang="en-US" sz="2400" dirty="0" err="1" smtClean="0">
                <a:solidFill>
                  <a:srgbClr val="595959"/>
                </a:solidFill>
                <a:latin typeface="News Gothic MT"/>
              </a:rPr>
              <a:t>myString</a:t>
            </a: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 from character 3 (inclusive) to 7 (exclusive).  In this case, it prints the string “name”.</a:t>
            </a:r>
            <a:endParaRPr lang="en-US" sz="2400" dirty="0">
              <a:solidFill>
                <a:srgbClr val="595959"/>
              </a:solidFill>
              <a:latin typeface="News Gothic MT"/>
            </a:endParaRPr>
          </a:p>
          <a:p>
            <a:pPr>
              <a:lnSpc>
                <a:spcPct val="80000"/>
              </a:lnSpc>
              <a:buSzPct val="110000"/>
            </a:pPr>
            <a:endParaRPr lang="en-US" sz="2400" dirty="0" smtClean="0">
              <a:solidFill>
                <a:srgbClr val="595959"/>
              </a:solidFill>
              <a:latin typeface="News Gothic MT"/>
            </a:endParaRPr>
          </a:p>
          <a:p>
            <a:pPr>
              <a:lnSpc>
                <a:spcPct val="80000"/>
              </a:lnSpc>
              <a:buSzPct val="110000"/>
            </a:pPr>
            <a:endParaRPr lang="en-US" sz="2400" dirty="0">
              <a:solidFill>
                <a:srgbClr val="595959"/>
              </a:solidFill>
              <a:latin typeface="News Gothic MT"/>
            </a:endParaRPr>
          </a:p>
          <a:p>
            <a:pPr>
              <a:lnSpc>
                <a:spcPct val="80000"/>
              </a:lnSpc>
              <a:buSzPct val="110000"/>
            </a:pPr>
            <a:endParaRPr lang="en-US" sz="2400" dirty="0" smtClean="0">
              <a:solidFill>
                <a:srgbClr val="595959"/>
              </a:solidFill>
              <a:latin typeface="News Gothic MT"/>
            </a:endParaRPr>
          </a:p>
        </p:txBody>
      </p:sp>
    </p:spTree>
    <p:extLst>
      <p:ext uri="{BB962C8B-B14F-4D97-AF65-F5344CB8AC3E}">
        <p14:creationId xmlns:p14="http://schemas.microsoft.com/office/powerpoint/2010/main" val="18377992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extShape 1"/>
          <p:cNvSpPr txBox="1"/>
          <p:nvPr/>
        </p:nvSpPr>
        <p:spPr>
          <a:xfrm>
            <a:off x="549360" y="293838"/>
            <a:ext cx="8042040" cy="766987"/>
          </a:xfrm>
          <a:prstGeom prst="rect">
            <a:avLst/>
          </a:prstGeom>
        </p:spPr>
        <p:txBody>
          <a:bodyPr anchor="b"/>
          <a:lstStyle/>
          <a:p>
            <a:pPr algn="ctr">
              <a:lnSpc>
                <a:spcPct val="100000"/>
              </a:lnSpc>
            </a:pPr>
            <a:r>
              <a:rPr lang="en-US" sz="4600" dirty="0" smtClean="0">
                <a:solidFill>
                  <a:srgbClr val="2C7C9F"/>
                </a:solidFill>
                <a:latin typeface="News Gothic MT"/>
              </a:rPr>
              <a:t>Slicing</a:t>
            </a:r>
            <a:endParaRPr dirty="0"/>
          </a:p>
        </p:txBody>
      </p:sp>
      <p:sp>
        <p:nvSpPr>
          <p:cNvPr id="46" name="TextShape 2"/>
          <p:cNvSpPr txBox="1"/>
          <p:nvPr/>
        </p:nvSpPr>
        <p:spPr>
          <a:xfrm>
            <a:off x="549360" y="1600200"/>
            <a:ext cx="8042040" cy="434304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80000"/>
              </a:lnSpc>
              <a:buSzPct val="110000"/>
            </a:pPr>
            <a:endParaRPr lang="en-US" sz="2400" dirty="0">
              <a:solidFill>
                <a:srgbClr val="595959"/>
              </a:solidFill>
              <a:latin typeface="News Gothic MT"/>
            </a:endParaRPr>
          </a:p>
          <a:p>
            <a:pPr>
              <a:lnSpc>
                <a:spcPct val="80000"/>
              </a:lnSpc>
              <a:buSzPct val="110000"/>
            </a:pPr>
            <a:endParaRPr lang="en-US" sz="2400" dirty="0" smtClean="0">
              <a:solidFill>
                <a:srgbClr val="595959"/>
              </a:solidFill>
              <a:latin typeface="News Gothic MT"/>
            </a:endParaRPr>
          </a:p>
        </p:txBody>
      </p:sp>
      <p:sp>
        <p:nvSpPr>
          <p:cNvPr id="4" name="TextShape 2"/>
          <p:cNvSpPr txBox="1"/>
          <p:nvPr/>
        </p:nvSpPr>
        <p:spPr>
          <a:xfrm>
            <a:off x="701760" y="1312333"/>
            <a:ext cx="8042040" cy="4783307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10000"/>
              </a:lnSpc>
              <a:buSzPct val="110000"/>
            </a:pP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If we leave off a number, it just goes to the end or beginning of the string!</a:t>
            </a:r>
          </a:p>
          <a:p>
            <a:pPr lvl="1">
              <a:lnSpc>
                <a:spcPct val="110000"/>
              </a:lnSpc>
              <a:buSzPct val="110000"/>
            </a:pPr>
            <a:endParaRPr lang="en-US" sz="2400" b="1" dirty="0">
              <a:solidFill>
                <a:srgbClr val="595959"/>
              </a:solidFill>
              <a:latin typeface="Courier"/>
              <a:cs typeface="Courier"/>
            </a:endParaRPr>
          </a:p>
          <a:p>
            <a:pPr lvl="1">
              <a:lnSpc>
                <a:spcPct val="110000"/>
              </a:lnSpc>
              <a:buSzPct val="110000"/>
            </a:pPr>
            <a:r>
              <a:rPr lang="en-US" sz="2400" b="1" dirty="0" err="1" smtClean="0">
                <a:solidFill>
                  <a:srgbClr val="595959"/>
                </a:solidFill>
                <a:latin typeface="Courier"/>
                <a:cs typeface="Courier"/>
              </a:rPr>
              <a:t>myString</a:t>
            </a:r>
            <a:r>
              <a:rPr lang="en-US" sz="2400" b="1" dirty="0" smtClean="0">
                <a:solidFill>
                  <a:srgbClr val="595959"/>
                </a:solidFill>
                <a:latin typeface="Courier"/>
                <a:cs typeface="Courier"/>
              </a:rPr>
              <a:t> = </a:t>
            </a:r>
            <a:r>
              <a:rPr lang="en-US" sz="2400" b="1" dirty="0" smtClean="0">
                <a:solidFill>
                  <a:srgbClr val="595959"/>
                </a:solidFill>
                <a:latin typeface="Courier"/>
                <a:cs typeface="Courier"/>
              </a:rPr>
              <a:t>"</a:t>
            </a:r>
            <a:r>
              <a:rPr lang="en-US" sz="2400" b="1" dirty="0" err="1" smtClean="0">
                <a:solidFill>
                  <a:srgbClr val="595959"/>
                </a:solidFill>
                <a:latin typeface="Courier"/>
                <a:cs typeface="Courier"/>
              </a:rPr>
              <a:t>abcdef</a:t>
            </a:r>
            <a:r>
              <a:rPr lang="en-US" sz="2400" b="1" dirty="0" smtClean="0">
                <a:solidFill>
                  <a:srgbClr val="595959"/>
                </a:solidFill>
                <a:latin typeface="Courier"/>
                <a:cs typeface="Courier"/>
              </a:rPr>
              <a:t>"</a:t>
            </a:r>
            <a:endParaRPr lang="en-US" sz="2400" b="1" dirty="0">
              <a:solidFill>
                <a:srgbClr val="595959"/>
              </a:solidFill>
              <a:latin typeface="Courier"/>
              <a:cs typeface="Courier"/>
            </a:endParaRPr>
          </a:p>
          <a:p>
            <a:pPr lvl="1">
              <a:lnSpc>
                <a:spcPct val="110000"/>
              </a:lnSpc>
              <a:buSzPct val="110000"/>
            </a:pPr>
            <a:r>
              <a:rPr lang="en-US" sz="2400" b="1" dirty="0" smtClean="0">
                <a:solidFill>
                  <a:srgbClr val="595959"/>
                </a:solidFill>
                <a:latin typeface="Courier"/>
                <a:cs typeface="Courier"/>
              </a:rPr>
              <a:t>print(</a:t>
            </a:r>
            <a:r>
              <a:rPr lang="en-US" sz="2400" b="1" dirty="0" err="1" smtClean="0">
                <a:solidFill>
                  <a:srgbClr val="595959"/>
                </a:solidFill>
                <a:latin typeface="Courier"/>
                <a:cs typeface="Courier"/>
              </a:rPr>
              <a:t>myString</a:t>
            </a:r>
            <a:r>
              <a:rPr lang="en-US" sz="2400" b="1" dirty="0" smtClean="0">
                <a:solidFill>
                  <a:srgbClr val="595959"/>
                </a:solidFill>
                <a:latin typeface="Courier"/>
                <a:cs typeface="Courier"/>
              </a:rPr>
              <a:t>[3:]</a:t>
            </a:r>
            <a:r>
              <a:rPr lang="en-US" sz="2400" b="1" dirty="0" smtClean="0">
                <a:solidFill>
                  <a:srgbClr val="595959"/>
                </a:solidFill>
                <a:latin typeface="Courier"/>
                <a:cs typeface="Courier"/>
              </a:rPr>
              <a:t>)</a:t>
            </a:r>
            <a:endParaRPr lang="en-US" sz="2400" b="1" dirty="0">
              <a:solidFill>
                <a:srgbClr val="595959"/>
              </a:solidFill>
              <a:latin typeface="Courier"/>
              <a:cs typeface="Courier"/>
            </a:endParaRPr>
          </a:p>
          <a:p>
            <a:pPr lvl="1">
              <a:lnSpc>
                <a:spcPct val="110000"/>
              </a:lnSpc>
              <a:buSzPct val="110000"/>
            </a:pPr>
            <a:r>
              <a:rPr lang="en-US" sz="2400" b="1" dirty="0" smtClean="0">
                <a:solidFill>
                  <a:srgbClr val="595959"/>
                </a:solidFill>
                <a:latin typeface="Courier"/>
                <a:cs typeface="Courier"/>
              </a:rPr>
              <a:t>print(</a:t>
            </a:r>
            <a:r>
              <a:rPr lang="en-US" sz="2400" b="1" dirty="0" err="1" smtClean="0">
                <a:solidFill>
                  <a:srgbClr val="595959"/>
                </a:solidFill>
                <a:latin typeface="Courier"/>
                <a:cs typeface="Courier"/>
              </a:rPr>
              <a:t>myString</a:t>
            </a:r>
            <a:r>
              <a:rPr lang="en-US" sz="2400" b="1" dirty="0" smtClean="0">
                <a:solidFill>
                  <a:srgbClr val="595959"/>
                </a:solidFill>
                <a:latin typeface="Courier"/>
                <a:cs typeface="Courier"/>
              </a:rPr>
              <a:t>[:5])</a:t>
            </a:r>
          </a:p>
          <a:p>
            <a:pPr>
              <a:lnSpc>
                <a:spcPct val="110000"/>
              </a:lnSpc>
              <a:buSzPct val="110000"/>
            </a:pPr>
            <a:endParaRPr lang="en-US" sz="2400" dirty="0">
              <a:solidFill>
                <a:srgbClr val="595959"/>
              </a:solidFill>
              <a:latin typeface="Courier"/>
              <a:cs typeface="Courier"/>
            </a:endParaRPr>
          </a:p>
          <a:p>
            <a:pPr>
              <a:lnSpc>
                <a:spcPct val="110000"/>
              </a:lnSpc>
              <a:buSzPct val="110000"/>
            </a:pP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Prints</a:t>
            </a: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:</a:t>
            </a:r>
            <a:endParaRPr lang="en-US" sz="2400" dirty="0">
              <a:solidFill>
                <a:srgbClr val="595959"/>
              </a:solidFill>
              <a:latin typeface="News Gothic MT"/>
            </a:endParaRPr>
          </a:p>
          <a:p>
            <a:pPr>
              <a:lnSpc>
                <a:spcPct val="110000"/>
              </a:lnSpc>
              <a:buSzPct val="110000"/>
            </a:pPr>
            <a:r>
              <a:rPr lang="en-US" sz="2400" dirty="0">
                <a:solidFill>
                  <a:srgbClr val="595959"/>
                </a:solidFill>
                <a:latin typeface="News Gothic MT"/>
              </a:rPr>
              <a:t>'</a:t>
            </a:r>
            <a:r>
              <a:rPr lang="en-US" sz="2400" dirty="0" err="1" smtClean="0">
                <a:solidFill>
                  <a:srgbClr val="595959"/>
                </a:solidFill>
                <a:latin typeface="News Gothic MT"/>
              </a:rPr>
              <a:t>def</a:t>
            </a:r>
            <a:r>
              <a:rPr lang="en-US" sz="2400" dirty="0">
                <a:solidFill>
                  <a:srgbClr val="595959"/>
                </a:solidFill>
                <a:latin typeface="News Gothic MT"/>
              </a:rPr>
              <a:t>'</a:t>
            </a:r>
            <a:endParaRPr lang="en-US" sz="2400" dirty="0" smtClean="0">
              <a:solidFill>
                <a:srgbClr val="595959"/>
              </a:solidFill>
              <a:latin typeface="News Gothic MT"/>
            </a:endParaRPr>
          </a:p>
          <a:p>
            <a:pPr>
              <a:lnSpc>
                <a:spcPct val="110000"/>
              </a:lnSpc>
              <a:buSzPct val="110000"/>
            </a:pPr>
            <a:r>
              <a:rPr lang="en-US" sz="2400" dirty="0">
                <a:solidFill>
                  <a:srgbClr val="595959"/>
                </a:solidFill>
                <a:latin typeface="News Gothic MT"/>
              </a:rPr>
              <a:t>'</a:t>
            </a:r>
            <a:r>
              <a:rPr lang="en-US" sz="2400" dirty="0" err="1" smtClean="0">
                <a:solidFill>
                  <a:srgbClr val="595959"/>
                </a:solidFill>
                <a:latin typeface="News Gothic MT"/>
              </a:rPr>
              <a:t>abcde</a:t>
            </a:r>
            <a:r>
              <a:rPr lang="en-US" sz="2400" dirty="0">
                <a:solidFill>
                  <a:srgbClr val="595959"/>
                </a:solidFill>
                <a:latin typeface="News Gothic MT"/>
              </a:rPr>
              <a:t>'</a:t>
            </a:r>
            <a:endParaRPr lang="en-US" sz="2400" dirty="0">
              <a:solidFill>
                <a:srgbClr val="595959"/>
              </a:solidFill>
              <a:latin typeface="News Gothic MT"/>
            </a:endParaRPr>
          </a:p>
          <a:p>
            <a:pPr>
              <a:lnSpc>
                <a:spcPct val="110000"/>
              </a:lnSpc>
              <a:buSzPct val="110000"/>
            </a:pPr>
            <a:endParaRPr lang="en-US" sz="2400" dirty="0" smtClean="0">
              <a:solidFill>
                <a:srgbClr val="595959"/>
              </a:solidFill>
              <a:latin typeface="News Gothic MT"/>
            </a:endParaRPr>
          </a:p>
          <a:p>
            <a:pPr>
              <a:lnSpc>
                <a:spcPct val="110000"/>
              </a:lnSpc>
              <a:buSzPct val="110000"/>
            </a:pPr>
            <a:endParaRPr lang="en-US" sz="2400" dirty="0">
              <a:solidFill>
                <a:srgbClr val="595959"/>
              </a:solidFill>
              <a:latin typeface="News Gothic MT"/>
            </a:endParaRPr>
          </a:p>
          <a:p>
            <a:pPr>
              <a:lnSpc>
                <a:spcPct val="80000"/>
              </a:lnSpc>
              <a:buSzPct val="110000"/>
            </a:pPr>
            <a:endParaRPr lang="en-US" sz="2400" dirty="0">
              <a:solidFill>
                <a:srgbClr val="595959"/>
              </a:solidFill>
              <a:latin typeface="News Gothic MT"/>
            </a:endParaRPr>
          </a:p>
          <a:p>
            <a:pPr>
              <a:lnSpc>
                <a:spcPct val="80000"/>
              </a:lnSpc>
              <a:buSzPct val="110000"/>
            </a:pPr>
            <a:endParaRPr lang="en-US" sz="2400" dirty="0" smtClean="0">
              <a:solidFill>
                <a:srgbClr val="595959"/>
              </a:solidFill>
              <a:latin typeface="News Gothic MT"/>
            </a:endParaRPr>
          </a:p>
          <a:p>
            <a:pPr>
              <a:lnSpc>
                <a:spcPct val="80000"/>
              </a:lnSpc>
              <a:buSzPct val="110000"/>
            </a:pPr>
            <a:endParaRPr lang="en-US" sz="2400" dirty="0">
              <a:solidFill>
                <a:srgbClr val="595959"/>
              </a:solidFill>
              <a:latin typeface="News Gothic MT"/>
            </a:endParaRPr>
          </a:p>
          <a:p>
            <a:pPr>
              <a:lnSpc>
                <a:spcPct val="80000"/>
              </a:lnSpc>
              <a:buSzPct val="110000"/>
            </a:pPr>
            <a:endParaRPr lang="en-US" sz="2400" dirty="0" smtClean="0">
              <a:solidFill>
                <a:srgbClr val="595959"/>
              </a:solidFill>
              <a:latin typeface="News Gothic MT"/>
            </a:endParaRPr>
          </a:p>
        </p:txBody>
      </p:sp>
    </p:spTree>
    <p:extLst>
      <p:ext uri="{BB962C8B-B14F-4D97-AF65-F5344CB8AC3E}">
        <p14:creationId xmlns:p14="http://schemas.microsoft.com/office/powerpoint/2010/main" val="7698619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extShape 1"/>
          <p:cNvSpPr txBox="1"/>
          <p:nvPr/>
        </p:nvSpPr>
        <p:spPr>
          <a:xfrm>
            <a:off x="549360" y="107640"/>
            <a:ext cx="8042040" cy="1336680"/>
          </a:xfrm>
          <a:prstGeom prst="rect">
            <a:avLst/>
          </a:prstGeom>
        </p:spPr>
        <p:txBody>
          <a:bodyPr anchor="b"/>
          <a:lstStyle/>
          <a:p>
            <a:pPr algn="ctr">
              <a:lnSpc>
                <a:spcPct val="100000"/>
              </a:lnSpc>
            </a:pPr>
            <a:r>
              <a:rPr lang="en-US" sz="4600" dirty="0" smtClean="0">
                <a:solidFill>
                  <a:srgbClr val="2C7C9F"/>
                </a:solidFill>
                <a:latin typeface="News Gothic MT"/>
              </a:rPr>
              <a:t>Slicing</a:t>
            </a:r>
            <a:endParaRPr dirty="0"/>
          </a:p>
        </p:txBody>
      </p:sp>
      <p:sp>
        <p:nvSpPr>
          <p:cNvPr id="46" name="TextShape 2"/>
          <p:cNvSpPr txBox="1"/>
          <p:nvPr/>
        </p:nvSpPr>
        <p:spPr>
          <a:xfrm>
            <a:off x="549360" y="1600200"/>
            <a:ext cx="8042040" cy="434304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80000"/>
              </a:lnSpc>
              <a:buSzPct val="110000"/>
            </a:pPr>
            <a:endParaRPr lang="en-US" sz="2400" dirty="0">
              <a:solidFill>
                <a:srgbClr val="595959"/>
              </a:solidFill>
              <a:latin typeface="News Gothic MT"/>
            </a:endParaRPr>
          </a:p>
          <a:p>
            <a:pPr>
              <a:lnSpc>
                <a:spcPct val="80000"/>
              </a:lnSpc>
              <a:buSzPct val="110000"/>
            </a:pPr>
            <a:endParaRPr lang="en-US" sz="2400" dirty="0" smtClean="0">
              <a:solidFill>
                <a:srgbClr val="595959"/>
              </a:solidFill>
              <a:latin typeface="News Gothic MT"/>
            </a:endParaRPr>
          </a:p>
        </p:txBody>
      </p:sp>
      <p:sp>
        <p:nvSpPr>
          <p:cNvPr id="4" name="TextShape 2"/>
          <p:cNvSpPr txBox="1"/>
          <p:nvPr/>
        </p:nvSpPr>
        <p:spPr>
          <a:xfrm>
            <a:off x="701760" y="1752600"/>
            <a:ext cx="8042040" cy="434304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80000"/>
              </a:lnSpc>
              <a:buSzPct val="110000"/>
            </a:pP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We can also control our step size.</a:t>
            </a:r>
          </a:p>
          <a:p>
            <a:pPr>
              <a:lnSpc>
                <a:spcPct val="80000"/>
              </a:lnSpc>
              <a:buSzPct val="110000"/>
            </a:pPr>
            <a:endParaRPr lang="en-US" sz="2400" dirty="0">
              <a:solidFill>
                <a:srgbClr val="595959"/>
              </a:solidFill>
              <a:latin typeface="News Gothic MT"/>
            </a:endParaRPr>
          </a:p>
          <a:p>
            <a:pPr lvl="1">
              <a:lnSpc>
                <a:spcPct val="80000"/>
              </a:lnSpc>
              <a:buSzPct val="110000"/>
            </a:pPr>
            <a:r>
              <a:rPr lang="en-US" sz="2400" b="1" dirty="0" err="1" smtClean="0">
                <a:solidFill>
                  <a:srgbClr val="595959"/>
                </a:solidFill>
                <a:latin typeface="Courier"/>
                <a:cs typeface="Courier"/>
              </a:rPr>
              <a:t>myString</a:t>
            </a:r>
            <a:r>
              <a:rPr lang="en-US" sz="2400" b="1" dirty="0" smtClean="0">
                <a:solidFill>
                  <a:srgbClr val="595959"/>
                </a:solidFill>
                <a:latin typeface="Courier"/>
                <a:cs typeface="Courier"/>
              </a:rPr>
              <a:t> = </a:t>
            </a:r>
            <a:r>
              <a:rPr lang="en-US" sz="2400" b="1" dirty="0" smtClean="0">
                <a:solidFill>
                  <a:srgbClr val="595959"/>
                </a:solidFill>
                <a:latin typeface="Courier"/>
                <a:cs typeface="Courier"/>
              </a:rPr>
              <a:t>"</a:t>
            </a:r>
            <a:r>
              <a:rPr lang="en-US" sz="2400" b="1" dirty="0" err="1" smtClean="0">
                <a:solidFill>
                  <a:srgbClr val="595959"/>
                </a:solidFill>
                <a:latin typeface="Courier"/>
                <a:cs typeface="Courier"/>
              </a:rPr>
              <a:t>abcdef</a:t>
            </a:r>
            <a:r>
              <a:rPr lang="en-US" sz="2400" b="1" dirty="0">
                <a:solidFill>
                  <a:srgbClr val="595959"/>
                </a:solidFill>
                <a:latin typeface="Courier"/>
                <a:cs typeface="Courier"/>
              </a:rPr>
              <a:t>"</a:t>
            </a:r>
            <a:endParaRPr lang="en-US" sz="2400" b="1" dirty="0" smtClean="0">
              <a:solidFill>
                <a:srgbClr val="595959"/>
              </a:solidFill>
              <a:latin typeface="Courier"/>
              <a:cs typeface="Courier"/>
            </a:endParaRPr>
          </a:p>
          <a:p>
            <a:pPr lvl="1">
              <a:lnSpc>
                <a:spcPct val="80000"/>
              </a:lnSpc>
              <a:buSzPct val="110000"/>
            </a:pPr>
            <a:endParaRPr lang="en-US" sz="2400" b="1" dirty="0">
              <a:solidFill>
                <a:srgbClr val="595959"/>
              </a:solidFill>
              <a:latin typeface="Courier"/>
              <a:cs typeface="Courier"/>
            </a:endParaRPr>
          </a:p>
          <a:p>
            <a:pPr lvl="1">
              <a:lnSpc>
                <a:spcPct val="80000"/>
              </a:lnSpc>
              <a:buSzPct val="110000"/>
            </a:pPr>
            <a:r>
              <a:rPr lang="en-US" sz="2400" b="1" dirty="0" smtClean="0">
                <a:solidFill>
                  <a:srgbClr val="595959"/>
                </a:solidFill>
                <a:latin typeface="Courier"/>
                <a:cs typeface="Courier"/>
              </a:rPr>
              <a:t>print(</a:t>
            </a:r>
            <a:r>
              <a:rPr lang="en-US" sz="2400" b="1" dirty="0" err="1" smtClean="0">
                <a:solidFill>
                  <a:srgbClr val="595959"/>
                </a:solidFill>
                <a:latin typeface="Courier"/>
                <a:cs typeface="Courier"/>
              </a:rPr>
              <a:t>myString</a:t>
            </a:r>
            <a:r>
              <a:rPr lang="en-US" sz="2400" b="1" dirty="0" smtClean="0">
                <a:solidFill>
                  <a:srgbClr val="595959"/>
                </a:solidFill>
                <a:latin typeface="Courier"/>
                <a:cs typeface="Courier"/>
              </a:rPr>
              <a:t>[0:6:2])</a:t>
            </a:r>
          </a:p>
          <a:p>
            <a:pPr>
              <a:lnSpc>
                <a:spcPct val="80000"/>
              </a:lnSpc>
              <a:buSzPct val="110000"/>
            </a:pPr>
            <a:endParaRPr lang="en-US" sz="2400" dirty="0">
              <a:solidFill>
                <a:srgbClr val="595959"/>
              </a:solidFill>
              <a:latin typeface="Courier"/>
              <a:cs typeface="Courier"/>
            </a:endParaRPr>
          </a:p>
          <a:p>
            <a:pPr>
              <a:lnSpc>
                <a:spcPct val="80000"/>
              </a:lnSpc>
              <a:buSzPct val="110000"/>
            </a:pP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Prints:</a:t>
            </a:r>
          </a:p>
          <a:p>
            <a:pPr>
              <a:lnSpc>
                <a:spcPct val="80000"/>
              </a:lnSpc>
              <a:buSzPct val="110000"/>
            </a:pPr>
            <a:endParaRPr lang="en-US" sz="2400" dirty="0">
              <a:solidFill>
                <a:srgbClr val="595959"/>
              </a:solidFill>
              <a:latin typeface="News Gothic MT"/>
            </a:endParaRPr>
          </a:p>
          <a:p>
            <a:pPr>
              <a:lnSpc>
                <a:spcPct val="80000"/>
              </a:lnSpc>
              <a:buSzPct val="110000"/>
            </a:pPr>
            <a:r>
              <a:rPr lang="en-US" sz="2400" dirty="0">
                <a:solidFill>
                  <a:srgbClr val="595959"/>
                </a:solidFill>
                <a:latin typeface="News Gothic MT"/>
              </a:rPr>
              <a:t>'</a:t>
            </a: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ace'</a:t>
            </a:r>
            <a:endParaRPr lang="en-US" sz="2400" dirty="0" smtClean="0">
              <a:solidFill>
                <a:srgbClr val="595959"/>
              </a:solidFill>
              <a:latin typeface="News Gothic MT"/>
            </a:endParaRPr>
          </a:p>
          <a:p>
            <a:pPr>
              <a:lnSpc>
                <a:spcPct val="80000"/>
              </a:lnSpc>
              <a:buSzPct val="110000"/>
            </a:pPr>
            <a:endParaRPr lang="en-US" sz="2400" dirty="0" smtClean="0">
              <a:solidFill>
                <a:srgbClr val="595959"/>
              </a:solidFill>
              <a:latin typeface="News Gothic MT"/>
            </a:endParaRPr>
          </a:p>
          <a:p>
            <a:pPr>
              <a:lnSpc>
                <a:spcPct val="80000"/>
              </a:lnSpc>
              <a:buSzPct val="110000"/>
            </a:pPr>
            <a:endParaRPr lang="en-US" sz="2400" dirty="0">
              <a:solidFill>
                <a:srgbClr val="595959"/>
              </a:solidFill>
              <a:latin typeface="News Gothic MT"/>
            </a:endParaRPr>
          </a:p>
          <a:p>
            <a:pPr>
              <a:lnSpc>
                <a:spcPct val="80000"/>
              </a:lnSpc>
              <a:buSzPct val="110000"/>
            </a:pPr>
            <a:endParaRPr lang="en-US" sz="2400" dirty="0">
              <a:solidFill>
                <a:srgbClr val="595959"/>
              </a:solidFill>
              <a:latin typeface="News Gothic MT"/>
            </a:endParaRPr>
          </a:p>
          <a:p>
            <a:pPr>
              <a:lnSpc>
                <a:spcPct val="80000"/>
              </a:lnSpc>
              <a:buSzPct val="110000"/>
            </a:pPr>
            <a:endParaRPr lang="en-US" sz="2400" dirty="0" smtClean="0">
              <a:solidFill>
                <a:srgbClr val="595959"/>
              </a:solidFill>
              <a:latin typeface="News Gothic MT"/>
            </a:endParaRPr>
          </a:p>
          <a:p>
            <a:pPr>
              <a:lnSpc>
                <a:spcPct val="80000"/>
              </a:lnSpc>
              <a:buSzPct val="110000"/>
            </a:pPr>
            <a:endParaRPr lang="en-US" sz="2400" dirty="0">
              <a:solidFill>
                <a:srgbClr val="595959"/>
              </a:solidFill>
              <a:latin typeface="News Gothic MT"/>
            </a:endParaRPr>
          </a:p>
          <a:p>
            <a:pPr>
              <a:lnSpc>
                <a:spcPct val="80000"/>
              </a:lnSpc>
              <a:buSzPct val="110000"/>
            </a:pPr>
            <a:endParaRPr lang="en-US" sz="2400" dirty="0" smtClean="0">
              <a:solidFill>
                <a:srgbClr val="595959"/>
              </a:solidFill>
              <a:latin typeface="News Gothic MT"/>
            </a:endParaRPr>
          </a:p>
        </p:txBody>
      </p:sp>
    </p:spTree>
    <p:extLst>
      <p:ext uri="{BB962C8B-B14F-4D97-AF65-F5344CB8AC3E}">
        <p14:creationId xmlns:p14="http://schemas.microsoft.com/office/powerpoint/2010/main" val="26992142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extShape 1"/>
          <p:cNvSpPr txBox="1"/>
          <p:nvPr/>
        </p:nvSpPr>
        <p:spPr>
          <a:xfrm>
            <a:off x="549360" y="107640"/>
            <a:ext cx="8042040" cy="1336680"/>
          </a:xfrm>
          <a:prstGeom prst="rect">
            <a:avLst/>
          </a:prstGeom>
        </p:spPr>
        <p:txBody>
          <a:bodyPr anchor="b"/>
          <a:lstStyle/>
          <a:p>
            <a:pPr algn="ctr">
              <a:lnSpc>
                <a:spcPct val="100000"/>
              </a:lnSpc>
            </a:pPr>
            <a:r>
              <a:rPr lang="en-US" sz="4600" dirty="0" smtClean="0">
                <a:solidFill>
                  <a:srgbClr val="2C7C9F"/>
                </a:solidFill>
                <a:latin typeface="News Gothic MT"/>
              </a:rPr>
              <a:t>Exercise</a:t>
            </a:r>
            <a:endParaRPr dirty="0"/>
          </a:p>
        </p:txBody>
      </p:sp>
      <p:sp>
        <p:nvSpPr>
          <p:cNvPr id="46" name="TextShape 2"/>
          <p:cNvSpPr txBox="1"/>
          <p:nvPr/>
        </p:nvSpPr>
        <p:spPr>
          <a:xfrm>
            <a:off x="549360" y="1600200"/>
            <a:ext cx="8042040" cy="434304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80000"/>
              </a:lnSpc>
              <a:buSzPct val="110000"/>
            </a:pPr>
            <a:endParaRPr lang="en-US" sz="2400" dirty="0">
              <a:solidFill>
                <a:srgbClr val="595959"/>
              </a:solidFill>
              <a:latin typeface="News Gothic MT"/>
            </a:endParaRPr>
          </a:p>
          <a:p>
            <a:pPr>
              <a:lnSpc>
                <a:spcPct val="80000"/>
              </a:lnSpc>
              <a:buSzPct val="110000"/>
            </a:pPr>
            <a:endParaRPr lang="en-US" sz="2400" dirty="0" smtClean="0">
              <a:solidFill>
                <a:srgbClr val="595959"/>
              </a:solidFill>
              <a:latin typeface="News Gothic MT"/>
            </a:endParaRPr>
          </a:p>
        </p:txBody>
      </p:sp>
      <p:sp>
        <p:nvSpPr>
          <p:cNvPr id="4" name="TextShape 2"/>
          <p:cNvSpPr txBox="1"/>
          <p:nvPr/>
        </p:nvSpPr>
        <p:spPr>
          <a:xfrm>
            <a:off x="701760" y="1752600"/>
            <a:ext cx="8042040" cy="434304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80000"/>
              </a:lnSpc>
              <a:buSzPct val="110000"/>
            </a:pP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What do the following print?</a:t>
            </a:r>
          </a:p>
          <a:p>
            <a:pPr>
              <a:lnSpc>
                <a:spcPct val="80000"/>
              </a:lnSpc>
              <a:buSzPct val="110000"/>
            </a:pPr>
            <a:endParaRPr lang="en-US" sz="2400" dirty="0">
              <a:solidFill>
                <a:srgbClr val="595959"/>
              </a:solidFill>
              <a:latin typeface="News Gothic MT"/>
            </a:endParaRPr>
          </a:p>
          <a:p>
            <a:pPr lvl="1">
              <a:lnSpc>
                <a:spcPct val="110000"/>
              </a:lnSpc>
              <a:buSzPct val="110000"/>
            </a:pPr>
            <a:r>
              <a:rPr lang="en-US" sz="2400" b="1" dirty="0" err="1" smtClean="0">
                <a:solidFill>
                  <a:srgbClr val="595959"/>
                </a:solidFill>
                <a:latin typeface="Courier"/>
                <a:cs typeface="Courier"/>
              </a:rPr>
              <a:t>myString</a:t>
            </a:r>
            <a:r>
              <a:rPr lang="en-US" sz="2400" b="1" dirty="0" smtClean="0">
                <a:solidFill>
                  <a:srgbClr val="595959"/>
                </a:solidFill>
                <a:latin typeface="Courier"/>
                <a:cs typeface="Courier"/>
              </a:rPr>
              <a:t> = </a:t>
            </a:r>
            <a:r>
              <a:rPr lang="en-US" sz="2400" b="1" dirty="0" smtClean="0">
                <a:solidFill>
                  <a:srgbClr val="595959"/>
                </a:solidFill>
                <a:latin typeface="Courier"/>
                <a:cs typeface="Courier"/>
              </a:rPr>
              <a:t>"</a:t>
            </a:r>
            <a:r>
              <a:rPr lang="en-US" sz="2400" b="1" dirty="0" err="1" smtClean="0">
                <a:solidFill>
                  <a:srgbClr val="595959"/>
                </a:solidFill>
                <a:latin typeface="Courier"/>
                <a:cs typeface="Courier"/>
              </a:rPr>
              <a:t>abcdef</a:t>
            </a:r>
            <a:r>
              <a:rPr lang="en-US" sz="2400" b="1" dirty="0">
                <a:solidFill>
                  <a:srgbClr val="595959"/>
                </a:solidFill>
                <a:latin typeface="Courier"/>
                <a:cs typeface="Courier"/>
              </a:rPr>
              <a:t>"</a:t>
            </a:r>
            <a:endParaRPr lang="en-US" sz="2400" b="1" dirty="0" smtClean="0">
              <a:solidFill>
                <a:srgbClr val="595959"/>
              </a:solidFill>
              <a:latin typeface="Courier"/>
              <a:cs typeface="Courier"/>
            </a:endParaRPr>
          </a:p>
          <a:p>
            <a:pPr lvl="1">
              <a:lnSpc>
                <a:spcPct val="110000"/>
              </a:lnSpc>
              <a:buSzPct val="110000"/>
            </a:pPr>
            <a:endParaRPr lang="en-US" sz="2400" b="1" dirty="0">
              <a:solidFill>
                <a:srgbClr val="595959"/>
              </a:solidFill>
              <a:latin typeface="Courier"/>
              <a:cs typeface="Courier"/>
            </a:endParaRPr>
          </a:p>
          <a:p>
            <a:pPr lvl="1">
              <a:lnSpc>
                <a:spcPct val="110000"/>
              </a:lnSpc>
              <a:buSzPct val="110000"/>
            </a:pPr>
            <a:r>
              <a:rPr lang="en-US" sz="2400" b="1" dirty="0" smtClean="0">
                <a:solidFill>
                  <a:srgbClr val="595959"/>
                </a:solidFill>
                <a:latin typeface="Courier"/>
                <a:cs typeface="Courier"/>
              </a:rPr>
              <a:t>print(</a:t>
            </a:r>
            <a:r>
              <a:rPr lang="en-US" sz="2400" b="1" dirty="0" err="1" smtClean="0">
                <a:solidFill>
                  <a:srgbClr val="595959"/>
                </a:solidFill>
                <a:latin typeface="Courier"/>
                <a:cs typeface="Courier"/>
              </a:rPr>
              <a:t>myString</a:t>
            </a:r>
            <a:r>
              <a:rPr lang="en-US" sz="2400" b="1" dirty="0" smtClean="0">
                <a:solidFill>
                  <a:srgbClr val="595959"/>
                </a:solidFill>
                <a:latin typeface="Courier"/>
                <a:cs typeface="Courier"/>
              </a:rPr>
              <a:t>[:2])</a:t>
            </a:r>
          </a:p>
          <a:p>
            <a:pPr lvl="1">
              <a:lnSpc>
                <a:spcPct val="110000"/>
              </a:lnSpc>
              <a:buSzPct val="110000"/>
            </a:pPr>
            <a:r>
              <a:rPr lang="en-US" sz="2400" b="1" dirty="0">
                <a:solidFill>
                  <a:srgbClr val="595959"/>
                </a:solidFill>
                <a:latin typeface="Courier"/>
                <a:cs typeface="Courier"/>
              </a:rPr>
              <a:t>print(</a:t>
            </a:r>
            <a:r>
              <a:rPr lang="en-US" sz="2400" b="1" dirty="0" err="1">
                <a:solidFill>
                  <a:srgbClr val="595959"/>
                </a:solidFill>
                <a:latin typeface="Courier"/>
                <a:cs typeface="Courier"/>
              </a:rPr>
              <a:t>myString</a:t>
            </a:r>
            <a:r>
              <a:rPr lang="en-US" sz="2400" b="1" dirty="0" smtClean="0">
                <a:solidFill>
                  <a:srgbClr val="595959"/>
                </a:solidFill>
                <a:latin typeface="Courier"/>
                <a:cs typeface="Courier"/>
              </a:rPr>
              <a:t>[1:3]</a:t>
            </a:r>
            <a:r>
              <a:rPr lang="en-US" sz="2400" b="1" dirty="0">
                <a:solidFill>
                  <a:srgbClr val="595959"/>
                </a:solidFill>
                <a:latin typeface="Courier"/>
                <a:cs typeface="Courier"/>
              </a:rPr>
              <a:t>)</a:t>
            </a:r>
          </a:p>
          <a:p>
            <a:pPr lvl="1">
              <a:lnSpc>
                <a:spcPct val="110000"/>
              </a:lnSpc>
              <a:buSzPct val="110000"/>
            </a:pPr>
            <a:r>
              <a:rPr lang="en-US" sz="2400" b="1" dirty="0">
                <a:solidFill>
                  <a:srgbClr val="595959"/>
                </a:solidFill>
                <a:latin typeface="Courier"/>
                <a:cs typeface="Courier"/>
              </a:rPr>
              <a:t>print(</a:t>
            </a:r>
            <a:r>
              <a:rPr lang="en-US" sz="2400" b="1" dirty="0" err="1">
                <a:solidFill>
                  <a:srgbClr val="595959"/>
                </a:solidFill>
                <a:latin typeface="Courier"/>
                <a:cs typeface="Courier"/>
              </a:rPr>
              <a:t>myString</a:t>
            </a:r>
            <a:r>
              <a:rPr lang="en-US" sz="2400" b="1" dirty="0" smtClean="0">
                <a:solidFill>
                  <a:srgbClr val="595959"/>
                </a:solidFill>
                <a:latin typeface="Courier"/>
                <a:cs typeface="Courier"/>
              </a:rPr>
              <a:t>[4:]</a:t>
            </a:r>
            <a:r>
              <a:rPr lang="en-US" sz="2400" b="1" dirty="0">
                <a:solidFill>
                  <a:srgbClr val="595959"/>
                </a:solidFill>
                <a:latin typeface="Courier"/>
                <a:cs typeface="Courier"/>
              </a:rPr>
              <a:t>)</a:t>
            </a:r>
          </a:p>
          <a:p>
            <a:pPr lvl="1">
              <a:lnSpc>
                <a:spcPct val="110000"/>
              </a:lnSpc>
              <a:buSzPct val="110000"/>
            </a:pPr>
            <a:r>
              <a:rPr lang="en-US" sz="2400" b="1" dirty="0">
                <a:solidFill>
                  <a:srgbClr val="595959"/>
                </a:solidFill>
                <a:latin typeface="Courier"/>
                <a:cs typeface="Courier"/>
              </a:rPr>
              <a:t>print(</a:t>
            </a:r>
            <a:r>
              <a:rPr lang="en-US" sz="2400" b="1" dirty="0" err="1">
                <a:solidFill>
                  <a:srgbClr val="595959"/>
                </a:solidFill>
                <a:latin typeface="Courier"/>
                <a:cs typeface="Courier"/>
              </a:rPr>
              <a:t>myString</a:t>
            </a:r>
            <a:r>
              <a:rPr lang="en-US" sz="2400" b="1" dirty="0" smtClean="0">
                <a:solidFill>
                  <a:srgbClr val="595959"/>
                </a:solidFill>
                <a:latin typeface="Courier"/>
                <a:cs typeface="Courier"/>
              </a:rPr>
              <a:t>[::2]</a:t>
            </a:r>
            <a:r>
              <a:rPr lang="en-US" sz="2400" b="1" dirty="0">
                <a:solidFill>
                  <a:srgbClr val="595959"/>
                </a:solidFill>
                <a:latin typeface="Courier"/>
                <a:cs typeface="Courier"/>
              </a:rPr>
              <a:t>)</a:t>
            </a:r>
          </a:p>
          <a:p>
            <a:pPr>
              <a:lnSpc>
                <a:spcPct val="80000"/>
              </a:lnSpc>
              <a:buSzPct val="110000"/>
            </a:pPr>
            <a:endParaRPr lang="en-US" sz="2400" dirty="0" smtClean="0">
              <a:solidFill>
                <a:srgbClr val="595959"/>
              </a:solidFill>
              <a:latin typeface="Courier"/>
              <a:cs typeface="Courier"/>
            </a:endParaRPr>
          </a:p>
          <a:p>
            <a:pPr>
              <a:lnSpc>
                <a:spcPct val="80000"/>
              </a:lnSpc>
              <a:buSzPct val="110000"/>
            </a:pPr>
            <a:endParaRPr lang="en-US" sz="2400" dirty="0" smtClean="0">
              <a:solidFill>
                <a:srgbClr val="595959"/>
              </a:solidFill>
              <a:latin typeface="News Gothic MT"/>
            </a:endParaRPr>
          </a:p>
          <a:p>
            <a:pPr>
              <a:lnSpc>
                <a:spcPct val="80000"/>
              </a:lnSpc>
              <a:buSzPct val="110000"/>
            </a:pPr>
            <a:endParaRPr lang="en-US" sz="2400" dirty="0">
              <a:solidFill>
                <a:srgbClr val="595959"/>
              </a:solidFill>
              <a:latin typeface="News Gothic MT"/>
            </a:endParaRPr>
          </a:p>
          <a:p>
            <a:pPr>
              <a:lnSpc>
                <a:spcPct val="80000"/>
              </a:lnSpc>
              <a:buSzPct val="110000"/>
            </a:pPr>
            <a:endParaRPr lang="en-US" sz="2400" dirty="0">
              <a:solidFill>
                <a:srgbClr val="595959"/>
              </a:solidFill>
              <a:latin typeface="News Gothic MT"/>
            </a:endParaRPr>
          </a:p>
          <a:p>
            <a:pPr>
              <a:lnSpc>
                <a:spcPct val="80000"/>
              </a:lnSpc>
              <a:buSzPct val="110000"/>
            </a:pPr>
            <a:endParaRPr lang="en-US" sz="2400" dirty="0" smtClean="0">
              <a:solidFill>
                <a:srgbClr val="595959"/>
              </a:solidFill>
              <a:latin typeface="News Gothic MT"/>
            </a:endParaRPr>
          </a:p>
          <a:p>
            <a:pPr>
              <a:lnSpc>
                <a:spcPct val="80000"/>
              </a:lnSpc>
              <a:buSzPct val="110000"/>
            </a:pPr>
            <a:endParaRPr lang="en-US" sz="2400" dirty="0">
              <a:solidFill>
                <a:srgbClr val="595959"/>
              </a:solidFill>
              <a:latin typeface="News Gothic MT"/>
            </a:endParaRPr>
          </a:p>
          <a:p>
            <a:pPr>
              <a:lnSpc>
                <a:spcPct val="80000"/>
              </a:lnSpc>
              <a:buSzPct val="110000"/>
            </a:pPr>
            <a:endParaRPr lang="en-US" sz="2400" dirty="0" smtClean="0">
              <a:solidFill>
                <a:srgbClr val="595959"/>
              </a:solidFill>
              <a:latin typeface="News Gothic MT"/>
            </a:endParaRPr>
          </a:p>
        </p:txBody>
      </p:sp>
    </p:spTree>
    <p:extLst>
      <p:ext uri="{BB962C8B-B14F-4D97-AF65-F5344CB8AC3E}">
        <p14:creationId xmlns:p14="http://schemas.microsoft.com/office/powerpoint/2010/main" val="40023660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extShape 1"/>
          <p:cNvSpPr txBox="1"/>
          <p:nvPr/>
        </p:nvSpPr>
        <p:spPr>
          <a:xfrm>
            <a:off x="549360" y="107640"/>
            <a:ext cx="8042040" cy="894249"/>
          </a:xfrm>
          <a:prstGeom prst="rect">
            <a:avLst/>
          </a:prstGeom>
        </p:spPr>
        <p:txBody>
          <a:bodyPr anchor="b"/>
          <a:lstStyle/>
          <a:p>
            <a:pPr algn="ctr">
              <a:lnSpc>
                <a:spcPct val="100000"/>
              </a:lnSpc>
            </a:pPr>
            <a:r>
              <a:rPr lang="en-US" sz="4600" dirty="0" smtClean="0">
                <a:solidFill>
                  <a:srgbClr val="2C7C9F"/>
                </a:solidFill>
                <a:latin typeface="News Gothic MT"/>
              </a:rPr>
              <a:t>Exercise</a:t>
            </a:r>
            <a:endParaRPr dirty="0"/>
          </a:p>
        </p:txBody>
      </p:sp>
      <p:sp>
        <p:nvSpPr>
          <p:cNvPr id="46" name="TextShape 2"/>
          <p:cNvSpPr txBox="1"/>
          <p:nvPr/>
        </p:nvSpPr>
        <p:spPr>
          <a:xfrm>
            <a:off x="549360" y="1600200"/>
            <a:ext cx="8042040" cy="434304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80000"/>
              </a:lnSpc>
              <a:buSzPct val="110000"/>
            </a:pPr>
            <a:endParaRPr lang="en-US" sz="2400" dirty="0">
              <a:solidFill>
                <a:srgbClr val="595959"/>
              </a:solidFill>
              <a:latin typeface="News Gothic MT"/>
            </a:endParaRPr>
          </a:p>
          <a:p>
            <a:pPr>
              <a:lnSpc>
                <a:spcPct val="80000"/>
              </a:lnSpc>
              <a:buSzPct val="110000"/>
            </a:pPr>
            <a:endParaRPr lang="en-US" sz="2400" dirty="0" smtClean="0">
              <a:solidFill>
                <a:srgbClr val="595959"/>
              </a:solidFill>
              <a:latin typeface="News Gothic MT"/>
            </a:endParaRPr>
          </a:p>
        </p:txBody>
      </p:sp>
      <p:sp>
        <p:nvSpPr>
          <p:cNvPr id="4" name="TextShape 2"/>
          <p:cNvSpPr txBox="1"/>
          <p:nvPr/>
        </p:nvSpPr>
        <p:spPr>
          <a:xfrm>
            <a:off x="701760" y="1171222"/>
            <a:ext cx="8042040" cy="4924418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80000"/>
              </a:lnSpc>
              <a:buSzPct val="110000"/>
            </a:pP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What do the following print?</a:t>
            </a:r>
          </a:p>
          <a:p>
            <a:pPr>
              <a:lnSpc>
                <a:spcPct val="80000"/>
              </a:lnSpc>
              <a:buSzPct val="110000"/>
            </a:pPr>
            <a:endParaRPr lang="en-US" sz="2400" dirty="0">
              <a:solidFill>
                <a:srgbClr val="595959"/>
              </a:solidFill>
              <a:latin typeface="News Gothic MT"/>
            </a:endParaRPr>
          </a:p>
          <a:p>
            <a:pPr lvl="1">
              <a:lnSpc>
                <a:spcPct val="110000"/>
              </a:lnSpc>
              <a:buSzPct val="110000"/>
            </a:pPr>
            <a:r>
              <a:rPr lang="en-US" sz="2400" b="1" dirty="0" err="1" smtClean="0">
                <a:solidFill>
                  <a:srgbClr val="595959"/>
                </a:solidFill>
                <a:latin typeface="Courier"/>
                <a:cs typeface="Courier"/>
              </a:rPr>
              <a:t>myString</a:t>
            </a:r>
            <a:r>
              <a:rPr lang="en-US" sz="2400" b="1" dirty="0" smtClean="0">
                <a:solidFill>
                  <a:srgbClr val="595959"/>
                </a:solidFill>
                <a:latin typeface="Courier"/>
                <a:cs typeface="Courier"/>
              </a:rPr>
              <a:t> = “</a:t>
            </a:r>
            <a:r>
              <a:rPr lang="en-US" sz="2400" b="1" dirty="0" err="1" smtClean="0">
                <a:solidFill>
                  <a:srgbClr val="595959"/>
                </a:solidFill>
                <a:latin typeface="Courier"/>
                <a:cs typeface="Courier"/>
              </a:rPr>
              <a:t>abcdef</a:t>
            </a:r>
            <a:r>
              <a:rPr lang="en-US" sz="2400" b="1" dirty="0" smtClean="0">
                <a:solidFill>
                  <a:srgbClr val="595959"/>
                </a:solidFill>
                <a:latin typeface="Courier"/>
                <a:cs typeface="Courier"/>
              </a:rPr>
              <a:t>”</a:t>
            </a:r>
            <a:endParaRPr lang="en-US" sz="2400" b="1" dirty="0">
              <a:solidFill>
                <a:srgbClr val="595959"/>
              </a:solidFill>
              <a:latin typeface="Courier"/>
              <a:cs typeface="Courier"/>
            </a:endParaRPr>
          </a:p>
          <a:p>
            <a:pPr lvl="1">
              <a:lnSpc>
                <a:spcPct val="110000"/>
              </a:lnSpc>
              <a:buSzPct val="110000"/>
            </a:pPr>
            <a:r>
              <a:rPr lang="en-US" sz="2400" b="1" dirty="0" smtClean="0">
                <a:solidFill>
                  <a:srgbClr val="595959"/>
                </a:solidFill>
                <a:latin typeface="Courier"/>
                <a:cs typeface="Courier"/>
              </a:rPr>
              <a:t>print(</a:t>
            </a:r>
            <a:r>
              <a:rPr lang="en-US" sz="2400" b="1" dirty="0" err="1" smtClean="0">
                <a:solidFill>
                  <a:srgbClr val="595959"/>
                </a:solidFill>
                <a:latin typeface="Courier"/>
                <a:cs typeface="Courier"/>
              </a:rPr>
              <a:t>myString</a:t>
            </a:r>
            <a:r>
              <a:rPr lang="en-US" sz="2400" b="1" dirty="0" smtClean="0">
                <a:solidFill>
                  <a:srgbClr val="595959"/>
                </a:solidFill>
                <a:latin typeface="Courier"/>
                <a:cs typeface="Courier"/>
              </a:rPr>
              <a:t>[:2])</a:t>
            </a:r>
          </a:p>
          <a:p>
            <a:pPr lvl="1">
              <a:lnSpc>
                <a:spcPct val="110000"/>
              </a:lnSpc>
              <a:buSzPct val="110000"/>
            </a:pPr>
            <a:r>
              <a:rPr lang="en-US" sz="2400" b="1" dirty="0">
                <a:solidFill>
                  <a:srgbClr val="595959"/>
                </a:solidFill>
                <a:latin typeface="Courier"/>
                <a:cs typeface="Courier"/>
              </a:rPr>
              <a:t>print(</a:t>
            </a:r>
            <a:r>
              <a:rPr lang="en-US" sz="2400" b="1" dirty="0" err="1">
                <a:solidFill>
                  <a:srgbClr val="595959"/>
                </a:solidFill>
                <a:latin typeface="Courier"/>
                <a:cs typeface="Courier"/>
              </a:rPr>
              <a:t>myString</a:t>
            </a:r>
            <a:r>
              <a:rPr lang="en-US" sz="2400" b="1" dirty="0" smtClean="0">
                <a:solidFill>
                  <a:srgbClr val="595959"/>
                </a:solidFill>
                <a:latin typeface="Courier"/>
                <a:cs typeface="Courier"/>
              </a:rPr>
              <a:t>[1:3]</a:t>
            </a:r>
            <a:r>
              <a:rPr lang="en-US" sz="2400" b="1" dirty="0">
                <a:solidFill>
                  <a:srgbClr val="595959"/>
                </a:solidFill>
                <a:latin typeface="Courier"/>
                <a:cs typeface="Courier"/>
              </a:rPr>
              <a:t>)</a:t>
            </a:r>
          </a:p>
          <a:p>
            <a:pPr lvl="1">
              <a:lnSpc>
                <a:spcPct val="110000"/>
              </a:lnSpc>
              <a:buSzPct val="110000"/>
            </a:pPr>
            <a:r>
              <a:rPr lang="en-US" sz="2400" b="1" dirty="0">
                <a:solidFill>
                  <a:srgbClr val="595959"/>
                </a:solidFill>
                <a:latin typeface="Courier"/>
                <a:cs typeface="Courier"/>
              </a:rPr>
              <a:t>print(</a:t>
            </a:r>
            <a:r>
              <a:rPr lang="en-US" sz="2400" b="1" dirty="0" err="1">
                <a:solidFill>
                  <a:srgbClr val="595959"/>
                </a:solidFill>
                <a:latin typeface="Courier"/>
                <a:cs typeface="Courier"/>
              </a:rPr>
              <a:t>myString</a:t>
            </a:r>
            <a:r>
              <a:rPr lang="en-US" sz="2400" b="1" dirty="0" smtClean="0">
                <a:solidFill>
                  <a:srgbClr val="595959"/>
                </a:solidFill>
                <a:latin typeface="Courier"/>
                <a:cs typeface="Courier"/>
              </a:rPr>
              <a:t>[4:]</a:t>
            </a:r>
            <a:r>
              <a:rPr lang="en-US" sz="2400" b="1" dirty="0">
                <a:solidFill>
                  <a:srgbClr val="595959"/>
                </a:solidFill>
                <a:latin typeface="Courier"/>
                <a:cs typeface="Courier"/>
              </a:rPr>
              <a:t>)</a:t>
            </a:r>
          </a:p>
          <a:p>
            <a:pPr lvl="1">
              <a:lnSpc>
                <a:spcPct val="110000"/>
              </a:lnSpc>
              <a:buSzPct val="110000"/>
            </a:pPr>
            <a:r>
              <a:rPr lang="en-US" sz="2400" b="1" dirty="0">
                <a:solidFill>
                  <a:srgbClr val="595959"/>
                </a:solidFill>
                <a:latin typeface="Courier"/>
                <a:cs typeface="Courier"/>
              </a:rPr>
              <a:t>print(</a:t>
            </a:r>
            <a:r>
              <a:rPr lang="en-US" sz="2400" b="1" dirty="0" err="1">
                <a:solidFill>
                  <a:srgbClr val="595959"/>
                </a:solidFill>
                <a:latin typeface="Courier"/>
                <a:cs typeface="Courier"/>
              </a:rPr>
              <a:t>myString</a:t>
            </a:r>
            <a:r>
              <a:rPr lang="en-US" sz="2400" b="1" dirty="0" smtClean="0">
                <a:solidFill>
                  <a:srgbClr val="595959"/>
                </a:solidFill>
                <a:latin typeface="Courier"/>
                <a:cs typeface="Courier"/>
              </a:rPr>
              <a:t>[::2]</a:t>
            </a:r>
            <a:r>
              <a:rPr lang="en-US" sz="2400" b="1" dirty="0" smtClean="0">
                <a:solidFill>
                  <a:srgbClr val="595959"/>
                </a:solidFill>
                <a:latin typeface="Courier"/>
                <a:cs typeface="Courier"/>
              </a:rPr>
              <a:t>)</a:t>
            </a:r>
            <a:endParaRPr lang="en-US" sz="2400" dirty="0" smtClean="0">
              <a:solidFill>
                <a:srgbClr val="595959"/>
              </a:solidFill>
              <a:latin typeface="Courier"/>
              <a:cs typeface="Courier"/>
            </a:endParaRPr>
          </a:p>
          <a:p>
            <a:pPr>
              <a:lnSpc>
                <a:spcPct val="80000"/>
              </a:lnSpc>
              <a:buSzPct val="110000"/>
            </a:pPr>
            <a:endParaRPr lang="en-US" sz="2400" dirty="0" smtClean="0">
              <a:solidFill>
                <a:srgbClr val="595959"/>
              </a:solidFill>
              <a:latin typeface="News Gothic MT"/>
            </a:endParaRPr>
          </a:p>
          <a:p>
            <a:pPr>
              <a:lnSpc>
                <a:spcPct val="110000"/>
              </a:lnSpc>
              <a:buSzPct val="110000"/>
            </a:pP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'</a:t>
            </a:r>
            <a:r>
              <a:rPr lang="en-US" sz="2400" dirty="0" err="1" smtClean="0">
                <a:solidFill>
                  <a:srgbClr val="595959"/>
                </a:solidFill>
                <a:latin typeface="News Gothic MT"/>
              </a:rPr>
              <a:t>ab</a:t>
            </a:r>
            <a:r>
              <a:rPr lang="en-US" sz="2400" dirty="0">
                <a:solidFill>
                  <a:srgbClr val="595959"/>
                </a:solidFill>
                <a:latin typeface="News Gothic MT"/>
              </a:rPr>
              <a:t>'</a:t>
            </a:r>
            <a:endParaRPr lang="en-US" sz="2400" dirty="0" smtClean="0">
              <a:solidFill>
                <a:srgbClr val="595959"/>
              </a:solidFill>
              <a:latin typeface="News Gothic MT"/>
            </a:endParaRPr>
          </a:p>
          <a:p>
            <a:pPr>
              <a:lnSpc>
                <a:spcPct val="110000"/>
              </a:lnSpc>
              <a:buSzPct val="110000"/>
            </a:pPr>
            <a:r>
              <a:rPr lang="en-US" sz="2400" dirty="0">
                <a:solidFill>
                  <a:srgbClr val="595959"/>
                </a:solidFill>
                <a:latin typeface="News Gothic MT"/>
              </a:rPr>
              <a:t>'</a:t>
            </a:r>
            <a:r>
              <a:rPr lang="en-US" sz="2400" dirty="0" err="1" smtClean="0">
                <a:solidFill>
                  <a:srgbClr val="595959"/>
                </a:solidFill>
                <a:latin typeface="News Gothic MT"/>
              </a:rPr>
              <a:t>bc</a:t>
            </a:r>
            <a:r>
              <a:rPr lang="en-US" sz="2400" dirty="0">
                <a:solidFill>
                  <a:srgbClr val="595959"/>
                </a:solidFill>
                <a:latin typeface="News Gothic MT"/>
              </a:rPr>
              <a:t>'</a:t>
            </a:r>
            <a:endParaRPr lang="en-US" sz="2400" dirty="0" smtClean="0">
              <a:solidFill>
                <a:srgbClr val="595959"/>
              </a:solidFill>
              <a:latin typeface="News Gothic MT"/>
            </a:endParaRPr>
          </a:p>
          <a:p>
            <a:pPr>
              <a:lnSpc>
                <a:spcPct val="110000"/>
              </a:lnSpc>
              <a:buSzPct val="110000"/>
            </a:pPr>
            <a:r>
              <a:rPr lang="en-US" sz="2400" dirty="0">
                <a:solidFill>
                  <a:srgbClr val="595959"/>
                </a:solidFill>
                <a:latin typeface="News Gothic MT"/>
              </a:rPr>
              <a:t>'</a:t>
            </a:r>
            <a:r>
              <a:rPr lang="en-US" sz="2400" dirty="0" err="1" smtClean="0">
                <a:solidFill>
                  <a:srgbClr val="595959"/>
                </a:solidFill>
                <a:latin typeface="News Gothic MT"/>
              </a:rPr>
              <a:t>ef</a:t>
            </a:r>
            <a:r>
              <a:rPr lang="en-US" sz="2400" dirty="0">
                <a:solidFill>
                  <a:srgbClr val="595959"/>
                </a:solidFill>
                <a:latin typeface="News Gothic MT"/>
              </a:rPr>
              <a:t>'</a:t>
            </a:r>
            <a:endParaRPr lang="en-US" sz="2400" dirty="0" smtClean="0">
              <a:solidFill>
                <a:srgbClr val="595959"/>
              </a:solidFill>
              <a:latin typeface="News Gothic MT"/>
            </a:endParaRPr>
          </a:p>
          <a:p>
            <a:pPr>
              <a:lnSpc>
                <a:spcPct val="110000"/>
              </a:lnSpc>
              <a:buSzPct val="110000"/>
            </a:pP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'</a:t>
            </a: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ace</a:t>
            </a:r>
            <a:r>
              <a:rPr lang="en-US" sz="2400" dirty="0">
                <a:solidFill>
                  <a:srgbClr val="595959"/>
                </a:solidFill>
                <a:latin typeface="News Gothic MT"/>
              </a:rPr>
              <a:t>'</a:t>
            </a:r>
            <a:endParaRPr lang="en-US" sz="2400" dirty="0" smtClean="0">
              <a:solidFill>
                <a:srgbClr val="595959"/>
              </a:solidFill>
              <a:latin typeface="News Gothic MT"/>
            </a:endParaRPr>
          </a:p>
          <a:p>
            <a:pPr>
              <a:lnSpc>
                <a:spcPct val="80000"/>
              </a:lnSpc>
              <a:buSzPct val="110000"/>
            </a:pPr>
            <a:endParaRPr lang="en-US" sz="2400" dirty="0">
              <a:solidFill>
                <a:srgbClr val="595959"/>
              </a:solidFill>
              <a:latin typeface="News Gothic MT"/>
            </a:endParaRPr>
          </a:p>
          <a:p>
            <a:pPr>
              <a:lnSpc>
                <a:spcPct val="80000"/>
              </a:lnSpc>
              <a:buSzPct val="110000"/>
            </a:pPr>
            <a:endParaRPr lang="en-US" sz="2400" dirty="0">
              <a:solidFill>
                <a:srgbClr val="595959"/>
              </a:solidFill>
              <a:latin typeface="News Gothic MT"/>
            </a:endParaRPr>
          </a:p>
          <a:p>
            <a:pPr>
              <a:lnSpc>
                <a:spcPct val="80000"/>
              </a:lnSpc>
              <a:buSzPct val="110000"/>
            </a:pPr>
            <a:endParaRPr lang="en-US" sz="2400" dirty="0" smtClean="0">
              <a:solidFill>
                <a:srgbClr val="595959"/>
              </a:solidFill>
              <a:latin typeface="News Gothic MT"/>
            </a:endParaRPr>
          </a:p>
          <a:p>
            <a:pPr>
              <a:lnSpc>
                <a:spcPct val="80000"/>
              </a:lnSpc>
              <a:buSzPct val="110000"/>
            </a:pPr>
            <a:endParaRPr lang="en-US" sz="2400" dirty="0">
              <a:solidFill>
                <a:srgbClr val="595959"/>
              </a:solidFill>
              <a:latin typeface="News Gothic MT"/>
            </a:endParaRPr>
          </a:p>
          <a:p>
            <a:pPr>
              <a:lnSpc>
                <a:spcPct val="80000"/>
              </a:lnSpc>
              <a:buSzPct val="110000"/>
            </a:pPr>
            <a:endParaRPr lang="en-US" sz="2400" dirty="0" smtClean="0">
              <a:solidFill>
                <a:srgbClr val="595959"/>
              </a:solidFill>
              <a:latin typeface="News Gothic MT"/>
            </a:endParaRPr>
          </a:p>
        </p:txBody>
      </p:sp>
    </p:spTree>
    <p:extLst>
      <p:ext uri="{BB962C8B-B14F-4D97-AF65-F5344CB8AC3E}">
        <p14:creationId xmlns:p14="http://schemas.microsoft.com/office/powerpoint/2010/main" val="20637307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16503</TotalTime>
  <Words>1413</Words>
  <Application>Microsoft Macintosh PowerPoint</Application>
  <PresentationFormat>On-screen Show (4:3)</PresentationFormat>
  <Paragraphs>586</Paragraphs>
  <Slides>43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43</vt:i4>
      </vt:variant>
    </vt:vector>
  </HeadingPairs>
  <TitlesOfParts>
    <vt:vector size="44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Richard Chang</cp:lastModifiedBy>
  <cp:revision>297</cp:revision>
  <cp:lastPrinted>2014-10-06T15:06:14Z</cp:lastPrinted>
  <dcterms:modified xsi:type="dcterms:W3CDTF">2015-04-02T18:42:33Z</dcterms:modified>
</cp:coreProperties>
</file>