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1" r:id="rId3"/>
    <p:sldId id="275" r:id="rId4"/>
    <p:sldId id="261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6" r:id="rId15"/>
    <p:sldId id="287" r:id="rId16"/>
    <p:sldId id="288" r:id="rId17"/>
    <p:sldId id="302" r:id="rId18"/>
    <p:sldId id="289" r:id="rId19"/>
    <p:sldId id="290" r:id="rId20"/>
    <p:sldId id="291" r:id="rId21"/>
    <p:sldId id="292" r:id="rId22"/>
    <p:sldId id="294" r:id="rId23"/>
    <p:sldId id="293" r:id="rId24"/>
    <p:sldId id="295" r:id="rId25"/>
    <p:sldId id="296" r:id="rId26"/>
    <p:sldId id="297" r:id="rId27"/>
    <p:sldId id="304" r:id="rId28"/>
    <p:sldId id="298" r:id="rId29"/>
    <p:sldId id="299" r:id="rId30"/>
    <p:sldId id="303" r:id="rId31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088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4/2/15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6483437-41FE-4E8B-84DB-733BD660BBB2}" type="slidenum">
              <a:rPr lang="en-US" sz="1400" smtClean="0">
                <a:latin typeface="Times New Roman"/>
              </a:r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6483437-41FE-4E8B-84DB-733BD660BBB2}" type="slidenum">
              <a:rPr lang="en-US" sz="1400" smtClean="0">
                <a:latin typeface="Times New Roman"/>
              </a:r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ee.umbc.edu/courses/201/fall14/debugging2.p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ee.umbc.edu/courses/201/fall14/debugging2.p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Debugging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How To Test A Function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Notice that we can also have cases like these: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sort([ "hats", 1])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sort(10)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However, these aren’t really worth testing!  They will always break our sort function, and should!  They violate what’s called the function’s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precondition.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06989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Precondtion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precondition is something that must be true about a function’s inputs in order for it to do its job.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sort(), an example would be "It must get a list of things that can all be compared to each other."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a square root function, the precondition could be "Input must be a positive number."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Preconditions should be described in the function header comment.</a:t>
            </a:r>
          </a:p>
        </p:txBody>
      </p:sp>
    </p:spTree>
    <p:extLst>
      <p:ext uri="{BB962C8B-B14F-4D97-AF65-F5344CB8AC3E}">
        <p14:creationId xmlns:p14="http://schemas.microsoft.com/office/powerpoint/2010/main" val="166640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Testing Functions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 for functions, we want to test several general cases and several edge cases, and make sure that if something violates it’s precondition it reacts appropriately.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Once a function has been thoroughly tested, you know that function’s not going to be a problem anymore!</a:t>
            </a:r>
          </a:p>
        </p:txBody>
      </p:sp>
    </p:spTree>
    <p:extLst>
      <p:ext uri="{BB962C8B-B14F-4D97-AF65-F5344CB8AC3E}">
        <p14:creationId xmlns:p14="http://schemas.microsoft.com/office/powerpoint/2010/main" val="1573271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Finding Errors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Eventually, you’ll get to a function that is not producing the correct output, and your new job is to isolate the error within that function.</a:t>
            </a:r>
          </a:p>
        </p:txBody>
      </p:sp>
    </p:spTree>
    <p:extLst>
      <p:ext uri="{BB962C8B-B14F-4D97-AF65-F5344CB8AC3E}">
        <p14:creationId xmlns:p14="http://schemas.microsoft.com/office/powerpoint/2010/main" val="1060923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303867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for item in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if(item ==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best = best + 1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return best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What are some good test cases?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604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Test Cases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([1])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1, 2, 3])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1, 1, 1, 2])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1, 1, 2, 1])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([1, 1, 2,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3, 2, 2, 2, 2]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Each of these targets a different place where something could go wrong!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34134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Test Cases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([1])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2, 3])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1, 1, 2])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1, 2, 1])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([1, 1, 2, 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3, 2, 2, 2, 2]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Output: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r>
              <a:rPr lang="en-US" sz="2400" dirty="0"/>
              <a:t>File </a:t>
            </a:r>
            <a:r>
              <a:rPr lang="en-US" sz="2400" dirty="0" smtClean="0"/>
              <a:t>"oct14</a:t>
            </a:r>
            <a:r>
              <a:rPr lang="en-US" sz="2400" dirty="0"/>
              <a:t>.</a:t>
            </a:r>
            <a:r>
              <a:rPr lang="en-US" sz="2400" dirty="0" smtClean="0"/>
              <a:t>py", </a:t>
            </a:r>
            <a:r>
              <a:rPr lang="en-US" sz="2400" dirty="0"/>
              <a:t>line 17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longestSubSeq</a:t>
            </a:r>
            <a:r>
              <a:rPr lang="en-US" sz="2400" dirty="0"/>
              <a:t>([1, 2, 3])</a:t>
            </a:r>
          </a:p>
          <a:p>
            <a:r>
              <a:rPr lang="en-US" sz="2400" dirty="0"/>
              <a:t>        ^</a:t>
            </a:r>
          </a:p>
          <a:p>
            <a:r>
              <a:rPr lang="en-US" sz="2400" dirty="0" err="1"/>
              <a:t>SyntaxError</a:t>
            </a:r>
            <a:r>
              <a:rPr lang="en-US" sz="2400" dirty="0"/>
              <a:t>: invalid syntax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75789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Test Cases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([1]))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2, 3]))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1, 1, 2]))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1, 1, 2, 1]))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([1, 1, 2, 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3, 2, 2, 2, 2]))</a:t>
            </a:r>
            <a:endParaRPr lang="en-US" sz="20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Output: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News Gothic MT"/>
                <a:cs typeface="Courier"/>
              </a:rPr>
              <a:t>3</a:t>
            </a:r>
            <a:endParaRPr lang="en-US" sz="2000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  <a:cs typeface="Courier"/>
              </a:rPr>
              <a:t>2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FF0000"/>
                </a:solidFill>
                <a:latin typeface="News Gothic MT"/>
                <a:cs typeface="Courier"/>
              </a:rPr>
              <a:t>5</a:t>
            </a:r>
            <a:endParaRPr lang="en-US" sz="20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76381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Test Cases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know something’s wrong!  How do we find it?</a:t>
            </a:r>
            <a:endParaRPr lang="en-US" sz="24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393645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Strategies 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Tracing by hand can be effective.  Take the input, pretend to be the computer, and try and run the program yourself.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Pros: 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Gives you a good idea of what your program is doing.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Can help find simple errors.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Cons: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Can take awhile, especially for things with loops.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Can be impractical for large inputs.</a:t>
            </a:r>
            <a:endParaRPr lang="en-US" sz="24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5698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Debugging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Debugging is the process of removing errors from our code.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It, like anything else in computer science, takes practice.</a:t>
            </a:r>
          </a:p>
        </p:txBody>
      </p:sp>
    </p:spTree>
    <p:extLst>
      <p:ext uri="{BB962C8B-B14F-4D97-AF65-F5344CB8AC3E}">
        <p14:creationId xmlns:p14="http://schemas.microsoft.com/office/powerpoint/2010/main" val="191979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Strategies 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96333" y="1303867"/>
            <a:ext cx="9115777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 statements.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Pros: 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Very informative, you can target specific variables to 			print.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Cons: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Have to know what to look at.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	Need careful labeling, or they get very confusing.</a:t>
            </a:r>
            <a:endParaRPr lang="en-US" sz="24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34658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http://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www.csee.umbc.edu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/courses/201/fall14/</a:t>
            </a: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debugging.py</a:t>
            </a:r>
            <a:endParaRPr lang="en-US" sz="20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for item in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if(item ==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best = best + 1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return best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Where are some good places for print statements?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4526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WRONG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for item in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print(item)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if(item ==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print("hello")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best = best + 1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("here")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("doing thing")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return best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5240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for item in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print("The current item is: " + </a:t>
            </a:r>
            <a:r>
              <a:rPr lang="en-US" sz="2000" dirty="0" err="1" smtClean="0">
                <a:solidFill>
                  <a:srgbClr val="FF0000"/>
                </a:solidFill>
                <a:latin typeface="Courier"/>
                <a:cs typeface="Courier"/>
              </a:rPr>
              <a:t>str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(</a:t>
            </a:r>
            <a:r>
              <a:rPr lang="en-US" sz="2000" smtClean="0">
                <a:solidFill>
                  <a:srgbClr val="FF0000"/>
                </a:solidFill>
                <a:latin typeface="Courier"/>
                <a:cs typeface="Courier"/>
              </a:rPr>
              <a:t>item))</a:t>
            </a: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if(item == 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print("Item is part of sequence")</a:t>
            </a: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best = best + 1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("Longest sequence so far")</a:t>
            </a: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000" dirty="0" err="1" smtClean="0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("Sequence broken")</a:t>
            </a:r>
            <a:endParaRPr lang="en-US" sz="20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return best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1966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1298222"/>
            <a:ext cx="72813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  <a:latin typeface="News Gothic MT"/>
                <a:cs typeface="Courier"/>
              </a:rPr>
              <a:t>Looking at the output, we can see right away that we never make it to longest sequence so far!</a:t>
            </a: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News Gothic MT"/>
                <a:cs typeface="Courier"/>
              </a:rPr>
              <a:t>That means best is never less than current…</a:t>
            </a: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News Gothic MT"/>
                <a:cs typeface="Courier"/>
              </a:rPr>
              <a:t>Looks like we forgot to increment current! </a:t>
            </a: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4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1298222"/>
            <a:ext cx="7281333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  <a:latin typeface="News Gothic MT"/>
                <a:cs typeface="Courier"/>
              </a:rPr>
              <a:t>Still doesn’t fix it.  Let’s try printing more stuff…</a:t>
            </a: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for item in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("The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current item is: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"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str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(item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))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if(item ==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("Item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is part of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sequence")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			print("Best is " +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str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(best))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best = best + </a:t>
            </a: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			current = current + 1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("Longest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sequence so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far")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("Sequence broken")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return best</a:t>
            </a:r>
          </a:p>
          <a:p>
            <a:pPr>
              <a:lnSpc>
                <a:spcPct val="80000"/>
              </a:lnSpc>
              <a:buSzPct val="110000"/>
            </a:pP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2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1298222"/>
            <a:ext cx="7281333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  <a:latin typeface="News Gothic MT"/>
                <a:cs typeface="Courier"/>
              </a:rPr>
              <a:t>Still doesn’t fix it.  Let’s try printing more stuff…</a:t>
            </a: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[0]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current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best = 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for item in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("The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current item is: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"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str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(item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))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if(item == 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("Item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is part of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sequence")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			print("Best is " +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str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(best))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strike="sngStrike" dirty="0">
                <a:solidFill>
                  <a:srgbClr val="595959"/>
                </a:solidFill>
                <a:latin typeface="Courier"/>
                <a:cs typeface="Courier"/>
              </a:rPr>
              <a:t>best = best + </a:t>
            </a:r>
            <a:r>
              <a:rPr lang="en-US" strike="sngStrike" dirty="0" smtClean="0">
                <a:solidFill>
                  <a:srgbClr val="595959"/>
                </a:solidFill>
                <a:latin typeface="Courier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			current = current + 1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if best &lt; current: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	best = current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("Longest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sequence so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far")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lastItem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= item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current = 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("Sequence broken")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return best</a:t>
            </a:r>
          </a:p>
          <a:p>
            <a:pPr>
              <a:lnSpc>
                <a:spcPct val="80000"/>
              </a:lnSpc>
              <a:buSzPct val="110000"/>
            </a:pP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0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1298222"/>
            <a:ext cx="7281333" cy="427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([1]))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([1, 2, 3]))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([1, 1, 1, 2]))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dirty="0" err="1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([1, 1, 2, 1]))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</a:rPr>
              <a:t>	print</a:t>
            </a: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dirty="0" err="1" smtClean="0">
                <a:solidFill>
                  <a:srgbClr val="595959"/>
                </a:solidFill>
                <a:latin typeface="Courier"/>
                <a:cs typeface="Courier"/>
              </a:rPr>
              <a:t>longestSubSeq</a:t>
            </a: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([1, 1, 2, 3, 2, 2, 2, 2]))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News Gothic MT"/>
              </a:rPr>
              <a:t>Output: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News Gothic MT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News Gothic MT"/>
                <a:cs typeface="Courier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News Gothic MT"/>
                <a:cs typeface="Courier"/>
              </a:rPr>
              <a:t>3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News Gothic MT"/>
                <a:cs typeface="Courier"/>
              </a:rPr>
              <a:t>2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>
                <a:latin typeface="News Gothic MT"/>
                <a:cs typeface="Courier"/>
              </a:rPr>
              <a:t>4</a:t>
            </a:r>
            <a:endParaRPr lang="en-US" dirty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000" dirty="0">
              <a:solidFill>
                <a:srgbClr val="595959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8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1298222"/>
            <a:ext cx="7281333" cy="246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Debugging poorly will be your single biggest time sink in this class!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Isolate the bug to a function or block of code, and put in well designed print statements at the start and end of the broken section, and narrow it down.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1443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5444" y="1298222"/>
            <a:ext cx="8128000" cy="5445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  <a:hlinkClick r:id="rId2"/>
              </a:rPr>
              <a:t>http://www.csee.umbc.edu/courses/201/</a:t>
            </a: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  <a:hlinkClick r:id="rId2"/>
              </a:rPr>
              <a:t>fall14/debugging2.py</a:t>
            </a:r>
            <a:endParaRPr lang="en-US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# Merges two sorted lists.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# Precondition</a:t>
            </a:r>
            <a:r>
              <a:rPr lang="en-US" dirty="0"/>
              <a:t>: list1 and list2 are lists of integers already sorted in </a:t>
            </a:r>
            <a:r>
              <a:rPr lang="en-US" dirty="0" smtClean="0"/>
              <a:t>ascending 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# order </a:t>
            </a:r>
            <a:r>
              <a:rPr lang="en-US" dirty="0"/>
              <a:t>(smallest to largest)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merge(list1, list2):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    current1 </a:t>
            </a:r>
            <a:r>
              <a:rPr lang="en-US" dirty="0"/>
              <a:t>= 0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    current2 </a:t>
            </a:r>
            <a:r>
              <a:rPr lang="en-US" dirty="0"/>
              <a:t>= 0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    result </a:t>
            </a:r>
            <a:r>
              <a:rPr lang="en-US" dirty="0"/>
              <a:t>= []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    while </a:t>
            </a:r>
            <a:r>
              <a:rPr lang="en-US" dirty="0"/>
              <a:t>current1 &lt; </a:t>
            </a:r>
            <a:r>
              <a:rPr lang="en-US" dirty="0" err="1"/>
              <a:t>len</a:t>
            </a:r>
            <a:r>
              <a:rPr lang="en-US" dirty="0"/>
              <a:t>(list1) and current2 &lt; </a:t>
            </a:r>
            <a:r>
              <a:rPr lang="en-US" dirty="0" err="1"/>
              <a:t>len</a:t>
            </a:r>
            <a:r>
              <a:rPr lang="en-US" dirty="0"/>
              <a:t>(list2):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if</a:t>
            </a:r>
            <a:r>
              <a:rPr lang="en-US" dirty="0"/>
              <a:t>(current1 == </a:t>
            </a:r>
            <a:r>
              <a:rPr lang="en-US" dirty="0" err="1"/>
              <a:t>len</a:t>
            </a:r>
            <a:r>
              <a:rPr lang="en-US" dirty="0"/>
              <a:t>(list1)):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result.append</a:t>
            </a:r>
            <a:r>
              <a:rPr lang="en-US" dirty="0"/>
              <a:t>(list2[current2])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current2 </a:t>
            </a:r>
            <a:r>
              <a:rPr lang="en-US" dirty="0"/>
              <a:t>= current2 + 1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elif</a:t>
            </a:r>
            <a:r>
              <a:rPr lang="en-US" dirty="0"/>
              <a:t>(current2 == </a:t>
            </a:r>
            <a:r>
              <a:rPr lang="en-US" dirty="0" err="1"/>
              <a:t>len</a:t>
            </a:r>
            <a:r>
              <a:rPr lang="en-US" dirty="0"/>
              <a:t>(list2)):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result.append</a:t>
            </a:r>
            <a:r>
              <a:rPr lang="en-US" dirty="0"/>
              <a:t>(list2[current1])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current1 </a:t>
            </a:r>
            <a:r>
              <a:rPr lang="en-US" dirty="0"/>
              <a:t>= current1 + 1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elif</a:t>
            </a:r>
            <a:r>
              <a:rPr lang="en-US" dirty="0"/>
              <a:t>(list1[current1] &lt; list2[current2]):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result.append</a:t>
            </a:r>
            <a:r>
              <a:rPr lang="en-US" dirty="0"/>
              <a:t>(list2[current2])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current2 </a:t>
            </a:r>
            <a:r>
              <a:rPr lang="en-US" dirty="0"/>
              <a:t>= current2 + 1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else</a:t>
            </a:r>
            <a:r>
              <a:rPr lang="en-US" dirty="0"/>
              <a:t>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result.append</a:t>
            </a:r>
            <a:r>
              <a:rPr lang="en-US" dirty="0"/>
              <a:t>(list1[current1])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       current1 </a:t>
            </a:r>
            <a:r>
              <a:rPr lang="en-US" dirty="0"/>
              <a:t>= current1 + 1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dirty="0"/>
              <a:t> </a:t>
            </a:r>
            <a:r>
              <a:rPr lang="en-US" dirty="0" smtClean="0"/>
              <a:t>    return </a:t>
            </a:r>
            <a:r>
              <a:rPr lang="en-US" dirty="0"/>
              <a:t>result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endParaRPr lang="en-US" sz="20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548500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Errors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</a:t>
            </a:r>
            <a:r>
              <a:rPr lang="en-US" sz="2400" smtClean="0">
                <a:solidFill>
                  <a:srgbClr val="595959"/>
                </a:solidFill>
                <a:latin typeface="News Gothic MT"/>
              </a:rPr>
              <a:t>are three kinds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of errors you’ll run into: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Syntax errors—These are errors that occur from poorly formed python syntax. 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 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Exceptions—Exceptions occur when you try and do something that python can’t let you do, like access an element of a list that doesn’t exist.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Logic Errors—Logic errors occur when your program terminates successfully, but just doesn’t do the right thing.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83779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315693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851653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5444" y="1298222"/>
            <a:ext cx="8128000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r>
              <a:rPr lang="en-US" dirty="0">
                <a:solidFill>
                  <a:srgbClr val="595959"/>
                </a:solidFill>
                <a:latin typeface="Courier"/>
                <a:cs typeface="Courier"/>
                <a:hlinkClick r:id="rId2"/>
              </a:rPr>
              <a:t>http://www.csee.umbc.edu/courses/201/</a:t>
            </a:r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  <a:hlinkClick r:id="rId2"/>
              </a:rPr>
              <a:t>fall14/debugging2.py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dirty="0"/>
          </a:p>
          <a:p>
            <a:pPr>
              <a:lnSpc>
                <a:spcPct val="80000"/>
              </a:lnSpc>
              <a:buSzPct val="110000"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main(): </a:t>
            </a:r>
            <a:endParaRPr lang="en-US" dirty="0" smtClean="0"/>
          </a:p>
          <a:p>
            <a:pPr>
              <a:lnSpc>
                <a:spcPct val="80000"/>
              </a:lnSpc>
              <a:buSzPct val="110000"/>
            </a:pPr>
            <a:endParaRPr lang="en-US" dirty="0"/>
          </a:p>
          <a:p>
            <a:pPr>
              <a:lnSpc>
                <a:spcPct val="80000"/>
              </a:lnSpc>
              <a:buSzPct val="110000"/>
            </a:pPr>
            <a:r>
              <a:rPr lang="en-US" dirty="0" smtClean="0"/>
              <a:t>main</a:t>
            </a:r>
            <a:r>
              <a:rPr lang="en-US" dirty="0"/>
              <a:t>(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0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000" dirty="0" smtClean="0">
                <a:solidFill>
                  <a:srgbClr val="595959"/>
                </a:solidFill>
                <a:latin typeface="Courier"/>
                <a:cs typeface="Courier"/>
              </a:rPr>
              <a:t>Write some test cases, and then try debugging!</a:t>
            </a:r>
            <a:r>
              <a:rPr lang="en-US" sz="20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endParaRPr lang="en-US" sz="20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92378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Syntax Errors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These are the easiest kind of error to debug!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457200" indent="-457200">
              <a:lnSpc>
                <a:spcPct val="8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Look at what python is telling you the problem is.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457200" indent="-457200">
              <a:lnSpc>
                <a:spcPct val="8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Go to the line python is telling you the problem is on.</a:t>
            </a:r>
          </a:p>
          <a:p>
            <a:pPr marL="457200" indent="-457200">
              <a:lnSpc>
                <a:spcPct val="8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Fix the part of your program that is incorrect python.</a:t>
            </a:r>
          </a:p>
          <a:p>
            <a:pPr marL="457200" indent="-457200">
              <a:lnSpc>
                <a:spcPct val="80000"/>
              </a:lnSpc>
              <a:buSzPct val="110000"/>
              <a:buFont typeface="+mj-lt"/>
              <a:buAutoNum type="arabicPeriod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some cases, you might have to look at your indentation, or the line above!</a:t>
            </a:r>
          </a:p>
        </p:txBody>
      </p:sp>
    </p:spTree>
    <p:extLst>
      <p:ext uri="{BB962C8B-B14F-4D97-AF65-F5344CB8AC3E}">
        <p14:creationId xmlns:p14="http://schemas.microsoft.com/office/powerpoint/2010/main" val="389613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Possible reasons for exceptions: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File not found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 index out of bounds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Expected an integer but got a string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Fixing these is also not a big deal!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will tell you exactly what the error is, and what line it happened on.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a quick inspection of that line does not help you figure out what’s wrong, you might want to move on to the tricks we talk about for logic errors.</a:t>
            </a:r>
          </a:p>
        </p:txBody>
      </p:sp>
    </p:spTree>
    <p:extLst>
      <p:ext uri="{BB962C8B-B14F-4D97-AF65-F5344CB8AC3E}">
        <p14:creationId xmlns:p14="http://schemas.microsoft.com/office/powerpoint/2010/main" val="132783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Logic Errors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Logic errors are when your program simply does the wrong thing.  These are the hardest to fix.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Typically, with a logic error, all you know is that your program is producing incorrect output.  The trick is to isolate where the error is happening.</a:t>
            </a:r>
          </a:p>
        </p:txBody>
      </p:sp>
    </p:spTree>
    <p:extLst>
      <p:ext uri="{BB962C8B-B14F-4D97-AF65-F5344CB8AC3E}">
        <p14:creationId xmlns:p14="http://schemas.microsoft.com/office/powerpoint/2010/main" val="328486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Why We Have Functions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we’re trying to hunt down an error, functions are a helpful tool for this.  Because functions take a small number of arguments and return a value, it’s easy to isolate them from the rest of the program to see if they’re working or not.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someCrazyFunction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(input1, input2, input3):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#All sorts of code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return blah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order to see if our error is in this function, we can simply run it in main with a variety of different inputs and verify if it works or not.</a:t>
            </a:r>
          </a:p>
        </p:txBody>
      </p:sp>
    </p:spTree>
    <p:extLst>
      <p:ext uri="{BB962C8B-B14F-4D97-AF65-F5344CB8AC3E}">
        <p14:creationId xmlns:p14="http://schemas.microsoft.com/office/powerpoint/2010/main" val="677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How To Test A Function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Imagine we have a sort function.  What possible ways can we test it?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sort([1, 10, 4, 5, 2])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Pretty standard!  We know what the output should be.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a general test case.</a:t>
            </a:r>
          </a:p>
        </p:txBody>
      </p:sp>
    </p:spTree>
    <p:extLst>
      <p:ext uri="{BB962C8B-B14F-4D97-AF65-F5344CB8AC3E}">
        <p14:creationId xmlns:p14="http://schemas.microsoft.com/office/powerpoint/2010/main" val="169453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How To Test A Function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Depending on how our program’s using it though, there could be other, weird cases!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sort([])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sort([2])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These are called edge cases—the program should work, but it wasn’t necessarily what you had in mind.</a:t>
            </a:r>
          </a:p>
        </p:txBody>
      </p:sp>
    </p:spTree>
    <p:extLst>
      <p:ext uri="{BB962C8B-B14F-4D97-AF65-F5344CB8AC3E}">
        <p14:creationId xmlns:p14="http://schemas.microsoft.com/office/powerpoint/2010/main" val="425881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11754</TotalTime>
  <Words>1131</Words>
  <Application>Microsoft Macintosh PowerPoint</Application>
  <PresentationFormat>On-screen Show (4:3)</PresentationFormat>
  <Paragraphs>326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247</cp:revision>
  <cp:lastPrinted>2014-10-06T15:06:14Z</cp:lastPrinted>
  <dcterms:modified xsi:type="dcterms:W3CDTF">2015-04-02T15:13:11Z</dcterms:modified>
</cp:coreProperties>
</file>